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16140622" r:id="rId4"/>
    <p:sldId id="262" r:id="rId5"/>
    <p:sldId id="263" r:id="rId6"/>
    <p:sldId id="16140632" r:id="rId7"/>
    <p:sldId id="16140634" r:id="rId8"/>
    <p:sldId id="16140635" r:id="rId9"/>
    <p:sldId id="265" r:id="rId10"/>
    <p:sldId id="266" r:id="rId11"/>
    <p:sldId id="16140636" r:id="rId12"/>
    <p:sldId id="16140637" r:id="rId13"/>
    <p:sldId id="16140645" r:id="rId14"/>
    <p:sldId id="16140646" r:id="rId15"/>
    <p:sldId id="267" r:id="rId16"/>
    <p:sldId id="268" r:id="rId17"/>
    <p:sldId id="16140623"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accent1">
                <a:lumMod val="5000"/>
                <a:lumOff val="95000"/>
              </a:schemeClr>
            </a:gs>
            <a:gs pos="74000">
              <a:schemeClr val="accent1">
                <a:lumMod val="45000"/>
                <a:lumOff val="55000"/>
              </a:schemeClr>
            </a:gs>
            <a:gs pos="86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KEYLOGGER AND</a:t>
            </a:r>
            <a:r>
              <a:rPr lang="en-US" b="1">
                <a:solidFill>
                  <a:schemeClr val="accent1"/>
                </a:solidFill>
                <a:latin typeface="Arial" panose="020B0604020202020204" pitchFamily="34" charset="0"/>
                <a:cs typeface="Arial" panose="020B0604020202020204" pitchFamily="34" charset="0"/>
              </a:rPr>
              <a:t> </a:t>
            </a:r>
            <a:r>
              <a:rPr lang="en-US"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SECURITY</a:t>
            </a:r>
            <a:endParaRPr lang="en-US"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3" name="TextBox 2"/>
          <p:cNvSpPr txBox="1"/>
          <p:nvPr/>
        </p:nvSpPr>
        <p:spPr>
          <a:xfrm>
            <a:off x="-329782" y="1236886"/>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958215" y="3917950"/>
            <a:ext cx="9260840" cy="1691640"/>
          </a:xfrm>
          <a:prstGeom prst="rect">
            <a:avLst/>
          </a:prstGeom>
          <a:noFill/>
        </p:spPr>
        <p:txBody>
          <a:bodyPr wrap="square" lIns="91440" tIns="45720" rIns="91440" bIns="45720" rtlCol="0" anchor="t">
            <a:spAutoFit/>
          </a:bodyPr>
          <a:lstStyle/>
          <a:p>
            <a:r>
              <a:rPr lang="en-US" sz="3200" b="1">
                <a:solidFill>
                  <a:schemeClr val="bg1"/>
                </a:solidFill>
                <a:latin typeface="Arial" panose="020B0604020202020204" pitchFamily="34" charset="0"/>
                <a:cs typeface="Arial" panose="020B0604020202020204" pitchFamily="34" charset="0"/>
              </a:rPr>
              <a:t>Presented By:</a:t>
            </a:r>
            <a:endParaRPr lang="en-US" sz="32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a:cs typeface="Arial" panose="020B0604020202020204"/>
              </a:rPr>
              <a:t>A.Pragalanathan</a:t>
            </a:r>
            <a:endParaRPr lang="en-US" sz="2400" b="1">
              <a:solidFill>
                <a:schemeClr val="bg1"/>
              </a:solidFill>
              <a:latin typeface="Arial" panose="020B0604020202020204"/>
              <a:cs typeface="Arial" panose="020B0604020202020204"/>
            </a:endParaRPr>
          </a:p>
          <a:p>
            <a:r>
              <a:rPr lang="en-US" sz="2400" b="1">
                <a:solidFill>
                  <a:schemeClr val="bg1"/>
                </a:solidFill>
                <a:latin typeface="Arial" panose="020B0604020202020204"/>
                <a:cs typeface="Arial" panose="020B0604020202020204"/>
              </a:rPr>
              <a:t>J.K.K.Nataraja College Of Engineering And Technology</a:t>
            </a:r>
            <a:endParaRPr lang="en-US" sz="2400" b="1">
              <a:solidFill>
                <a:schemeClr val="bg1"/>
              </a:solidFill>
              <a:latin typeface="Arial" panose="020B0604020202020204"/>
              <a:cs typeface="Arial" panose="020B0604020202020204"/>
            </a:endParaRPr>
          </a:p>
          <a:p>
            <a:r>
              <a:rPr lang="en-US" sz="2400" b="1">
                <a:solidFill>
                  <a:schemeClr val="bg1"/>
                </a:solidFill>
                <a:latin typeface="Arial" panose="020B0604020202020204"/>
                <a:cs typeface="Arial" panose="020B0604020202020204"/>
              </a:rPr>
              <a:t>B.Tech-Information Technology</a:t>
            </a:r>
            <a:endParaRPr lang="en-US" sz="2400" b="1">
              <a:solidFill>
                <a:schemeClr val="bg1"/>
              </a:solidFill>
              <a:latin typeface="Arial" panose="020B0604020202020204"/>
              <a:cs typeface="Arial" panose="020B0604020202020204"/>
            </a:endParaRPr>
          </a:p>
        </p:txBody>
      </p:sp>
      <p:sp>
        <p:nvSpPr>
          <p:cNvPr id="7" name="Text Box 6"/>
          <p:cNvSpPr txBox="1"/>
          <p:nvPr/>
        </p:nvSpPr>
        <p:spPr>
          <a:xfrm>
            <a:off x="9399905" y="255206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27330" y="1301750"/>
            <a:ext cx="11964670" cy="5556250"/>
          </a:xfrm>
        </p:spPr>
        <p:txBody>
          <a:bodyPr>
            <a:noAutofit/>
          </a:bodyPr>
          <a:lstStyle/>
          <a:p>
            <a:pPr marL="0" indent="0">
              <a:buNone/>
            </a:pPr>
            <a:r>
              <a:rPr lang="en-IN" sz="1400"/>
              <a:t>Deployment Process:</a:t>
            </a:r>
            <a:endParaRPr lang="en-IN" sz="1400"/>
          </a:p>
          <a:p>
            <a:pPr marL="305435" indent="-305435"/>
            <a:r>
              <a:rPr lang="en-IN" sz="1400"/>
              <a:t>Identify the keylogger threat: Recognize the severity of keyloggers as a threat to individuals and organizations. Understand the potential risks and consequences associated with keyloggers to prioritize implementing appropriate security measures.</a:t>
            </a:r>
            <a:endParaRPr lang="en-IN" sz="1400"/>
          </a:p>
          <a:p>
            <a:pPr marL="305435" indent="-305435"/>
            <a:endParaRPr lang="en-IN" sz="1400"/>
          </a:p>
          <a:p>
            <a:pPr marL="305435" indent="-305435"/>
            <a:r>
              <a:rPr lang="en-IN" sz="1400"/>
              <a:t>Conduct a risk assessment: Evaluate the existing infrastructure, systems, and processes to identify vulnerabilities that could be exploited by keyloggers. Assess the potential impact of a keylogger attack on sensitive information, financial loss, and privacy breaches.</a:t>
            </a:r>
            <a:endParaRPr lang="en-IN" sz="1400"/>
          </a:p>
          <a:p>
            <a:pPr marL="305435" indent="-305435"/>
            <a:endParaRPr lang="en-IN" sz="1400"/>
          </a:p>
          <a:p>
            <a:pPr marL="305435" indent="-305435"/>
            <a:r>
              <a:rPr lang="en-IN" sz="1400"/>
              <a:t>Develop a strategy and plan: Based on the risk assessment findings, develop a comprehensive strategy and plan to mitigate the risks associated with keyloggers. This may include a combination of technical solutions, user awareness training, and policy changes.</a:t>
            </a:r>
            <a:endParaRPr lang="en-IN" sz="1400"/>
          </a:p>
          <a:p>
            <a:pPr marL="305435" indent="-305435"/>
            <a:endParaRPr lang="en-IN" sz="1400"/>
          </a:p>
          <a:p>
            <a:pPr marL="305435" indent="-305435"/>
            <a:r>
              <a:rPr lang="en-IN" sz="1400"/>
              <a:t>Procure and install security software: Select and procure antivirus and anti-malware software from reputable vendors. Install the software on all computer systems within the organization, ensuring coverage for both individual workstations and network servers.</a:t>
            </a:r>
            <a:endParaRPr lang="en-IN" sz="1400"/>
          </a:p>
          <a:p>
            <a:pPr marL="305435" indent="-305435"/>
            <a:endParaRPr lang="en-IN" sz="1400"/>
          </a:p>
          <a:p>
            <a:pPr marL="305435" indent="-305435"/>
            <a:r>
              <a:rPr lang="en-IN" sz="1400"/>
              <a:t>Establish procedures for regular updates: Create a process for regularly updating the antivirus and anti-malware software, operating systems, web browsers, and other software applications. This may involve setting up automated updates or assigning responsibility to IT staff for carrying out the updates.</a:t>
            </a:r>
            <a:endParaRPr lang="en-IN" sz="1400"/>
          </a:p>
          <a:p>
            <a:pPr marL="305435" indent="-305435"/>
            <a:endParaRPr lang="en-IN" sz="700"/>
          </a:p>
          <a:p>
            <a:pPr marL="305435" indent="-305435"/>
            <a:endParaRPr lang="en-IN" sz="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27330" y="1099185"/>
            <a:ext cx="11964670" cy="5758815"/>
          </a:xfrm>
        </p:spPr>
        <p:txBody>
          <a:bodyPr>
            <a:noAutofit/>
          </a:bodyPr>
          <a:lstStyle/>
          <a:p>
            <a:pPr marL="305435" indent="-305435"/>
            <a:r>
              <a:rPr lang="en-IN" sz="1400">
                <a:sym typeface="+mn-ea"/>
              </a:rPr>
              <a:t>Conduct user awareness training: Educate employees about keyloggers, their risks, and safe online practices. Provide guidance on recognizing phishing attempts, using strong passwords, and avoiding suspicious downloads. Encourage reporting of any potential keylogger incidents.</a:t>
            </a:r>
            <a:endParaRPr lang="en-IN" sz="1400"/>
          </a:p>
          <a:p>
            <a:pPr marL="305435" indent="-305435"/>
            <a:endParaRPr lang="en-IN" sz="1400"/>
          </a:p>
          <a:p>
            <a:pPr marL="305435" indent="-305435"/>
            <a:r>
              <a:rPr lang="en-IN" sz="1400">
                <a:sym typeface="+mn-ea"/>
              </a:rPr>
              <a:t>Implement two-factor authentication and VPN solutions: Enable and configure two-factor authentication for relevant systems and applications. Deploy and configure VPN solutions to ensure secure internet connections, especially when accessing sensitive information or using public Wi-Fi networks.</a:t>
            </a:r>
            <a:endParaRPr lang="en-IN" sz="1400"/>
          </a:p>
          <a:p>
            <a:pPr marL="305435" indent="-305435"/>
            <a:endParaRPr lang="en-IN" sz="1400"/>
          </a:p>
          <a:p>
            <a:pPr marL="305435" indent="-305435"/>
            <a:r>
              <a:rPr lang="en-IN" sz="1400">
                <a:sym typeface="+mn-ea"/>
              </a:rPr>
              <a:t>Establish monitoring and incident response procedures: Implement a centralized logging and monitoring system to detect and respond to potential keylogger incidents. Establish incident response procedures, including isolating affected systems, conducting forensics analysis, and notifying appropriate personnel.</a:t>
            </a:r>
            <a:endParaRPr lang="en-IN" sz="1400"/>
          </a:p>
          <a:p>
            <a:pPr marL="305435" indent="-305435"/>
            <a:endParaRPr lang="en-IN" sz="1400"/>
          </a:p>
          <a:p>
            <a:pPr marL="305435" indent="-305435"/>
            <a:r>
              <a:rPr lang="en-IN" sz="1400">
                <a:sym typeface="+mn-ea"/>
              </a:rPr>
              <a:t>Regularly review and update security measures: Stay updated on evolving cybersecurity threats and best practices. Conduct periodic audits and assessments to evaluate the effectiveness of the implemented security measures and make improvements as necessary.</a:t>
            </a:r>
            <a:endParaRPr lang="en-IN" sz="1400"/>
          </a:p>
          <a:p>
            <a:pPr marL="305435" indent="-305435"/>
            <a:endParaRPr lang="en-IN" sz="1400"/>
          </a:p>
          <a:p>
            <a:pPr marL="305435" indent="-305435"/>
            <a:r>
              <a:rPr lang="en-IN" sz="1400">
                <a:sym typeface="+mn-ea"/>
              </a:rPr>
              <a:t>Promote a culture of cybersecurity awareness: Foster a culture of cybersecurity within the organization by encouraging ongoing learning and awareness. This can include regular communication, training sessions, and reminders about the importance of following security practices.</a:t>
            </a:r>
            <a:endParaRPr lang="en-IN" sz="1400"/>
          </a:p>
          <a:p>
            <a:pPr marL="305435" indent="-305435"/>
            <a:endParaRPr lang="en-IN" sz="1400"/>
          </a:p>
          <a:p>
            <a:pPr marL="305435" indent="-305435"/>
            <a:endParaRPr lang="en-I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PROGRAM AND DEPLOY</a:t>
            </a:r>
            <a:endParaRPr lang="en-US"/>
          </a:p>
        </p:txBody>
      </p:sp>
      <p:pic>
        <p:nvPicPr>
          <p:cNvPr id="3" name="Content Placeholder 2" descr="1"/>
          <p:cNvPicPr>
            <a:picLocks noChangeAspect="1"/>
          </p:cNvPicPr>
          <p:nvPr>
            <p:ph idx="1"/>
          </p:nvPr>
        </p:nvPicPr>
        <p:blipFill>
          <a:blip r:embed="rId1"/>
          <a:stretch>
            <a:fillRect/>
          </a:stretch>
        </p:blipFill>
        <p:spPr>
          <a:xfrm>
            <a:off x="0" y="1496060"/>
            <a:ext cx="5871210" cy="4775200"/>
          </a:xfrm>
          <a:prstGeom prst="rect">
            <a:avLst/>
          </a:prstGeom>
        </p:spPr>
      </p:pic>
      <p:pic>
        <p:nvPicPr>
          <p:cNvPr id="4" name="Picture 3" descr="2"/>
          <p:cNvPicPr>
            <a:picLocks noChangeAspect="1"/>
          </p:cNvPicPr>
          <p:nvPr/>
        </p:nvPicPr>
        <p:blipFill>
          <a:blip r:embed="rId2"/>
          <a:stretch>
            <a:fillRect/>
          </a:stretch>
        </p:blipFill>
        <p:spPr>
          <a:xfrm>
            <a:off x="6172835" y="1375410"/>
            <a:ext cx="5575300" cy="5017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RESULT</a:t>
            </a:r>
            <a:endParaRPr lang="en-US"/>
          </a:p>
        </p:txBody>
      </p:sp>
      <p:pic>
        <p:nvPicPr>
          <p:cNvPr id="6" name="Content Placeholder 5" descr="3"/>
          <p:cNvPicPr>
            <a:picLocks noChangeAspect="1"/>
          </p:cNvPicPr>
          <p:nvPr>
            <p:ph idx="1"/>
          </p:nvPr>
        </p:nvPicPr>
        <p:blipFill>
          <a:blip r:embed="rId1"/>
          <a:stretch>
            <a:fillRect/>
          </a:stretch>
        </p:blipFill>
        <p:spPr>
          <a:xfrm>
            <a:off x="285115" y="1547495"/>
            <a:ext cx="5732780" cy="4673600"/>
          </a:xfrm>
          <a:prstGeom prst="rect">
            <a:avLst/>
          </a:prstGeom>
        </p:spPr>
      </p:pic>
      <p:pic>
        <p:nvPicPr>
          <p:cNvPr id="7" name="Picture 6" descr="4"/>
          <p:cNvPicPr>
            <a:picLocks noChangeAspect="1"/>
          </p:cNvPicPr>
          <p:nvPr/>
        </p:nvPicPr>
        <p:blipFill>
          <a:blip r:embed="rId2"/>
          <a:stretch>
            <a:fillRect/>
          </a:stretch>
        </p:blipFill>
        <p:spPr>
          <a:xfrm>
            <a:off x="6350000" y="1343025"/>
            <a:ext cx="5842000" cy="4991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514116"/>
            <a:ext cx="11029615" cy="4673324"/>
          </a:xfrm>
        </p:spPr>
        <p:txBody>
          <a:bodyPr>
            <a:normAutofit/>
          </a:bodyPr>
          <a:lstStyle/>
          <a:p>
            <a:pPr marL="0" indent="0">
              <a:buNone/>
            </a:pPr>
            <a:r>
              <a:rPr lang="en-IN" sz="4000" dirty="0"/>
              <a:t>Implementing robust antivirus and anti-malware software, regular software updates, user awareness training, two-factor authentication, VPN usage, and centralized monitoring can greatly reduce the risk of keyloggers and enhance overall cybersecurity.</a:t>
            </a:r>
            <a:endParaRPr lang="en-I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Autofit/>
          </a:bodyPr>
          <a:lstStyle/>
          <a:p>
            <a:pPr marL="305435" indent="-305435"/>
            <a:r>
              <a:rPr lang="en-IN" sz="4000" dirty="0"/>
              <a:t>In conclusion, by implementing a comprehensive system approach that includes robust antivirus measures, user awareness training, strong authentication methods, and proactive monitoring, the risk of keyloggers can be significantly mitigated, enhancing overall cybersecurity.</a:t>
            </a:r>
            <a:endParaRPr lang="en-IN"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3600"/>
              <a:t> Continued advancements in machine learning and behavior-based detection techniques can help improve the detection and prevention of keyloggers, while increased adoption of encryption technologies and secure hardware solutions may further mitigate the risk of keystroke capture</a:t>
            </a:r>
            <a:endParaRPr lang="en-US" sz="360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Implementing comprehensive anti-keylogging software and regularly updating security protocols can mitigate the threat of keyloggers effectively. Additionally, promoting user education and awareness about safe online practices can further enhance cybersecurity resilience.</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a:t> </a:t>
            </a:r>
            <a:r>
              <a:rPr lang="en-IN" sz="32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800" b="1">
              <a:latin typeface="Calibri" panose="020F0502020204030204"/>
              <a:cs typeface="Calibri" panose="020F0502020204030204"/>
            </a:endParaRPr>
          </a:p>
          <a:p>
            <a:pPr marL="0" indent="0">
              <a:buNone/>
            </a:pPr>
            <a:r>
              <a:rPr lang="en-IN" sz="2400"/>
              <a:t>To protect yourself or your organization from keyloggers and enhance cybersecurity, here are some solutions and best practices you can follow:</a:t>
            </a:r>
            <a:endParaRPr lang="en-IN" sz="2400"/>
          </a:p>
          <a:p>
            <a:pPr marL="0" indent="0">
              <a:buNone/>
            </a:pPr>
            <a:endParaRPr lang="en-IN" sz="2400"/>
          </a:p>
          <a:p>
            <a:pPr marL="0" indent="0">
              <a:buNone/>
            </a:pPr>
            <a:r>
              <a:rPr lang="en-IN" sz="2400"/>
              <a:t>Use Antivirus and Anti-malware Software: Install reputable antivirus and anti-malware software on your computer systems and keep them up to date. These tools can detect and remove keyloggers and other malicious software.</a:t>
            </a:r>
            <a:endParaRPr lang="en-IN" sz="2400"/>
          </a:p>
          <a:p>
            <a:pPr marL="0" indent="0">
              <a:buNone/>
            </a:pPr>
            <a:r>
              <a:rPr lang="en-IN" sz="2400"/>
              <a:t>Regularly Update Operating Systems and Applications: Keep your operating systems, software applications, and web browsers updated with the latest security patches and bug fixes. Updates often include security enhancements that can help protect against known vulnerabilities exploited by keyloggers.</a:t>
            </a:r>
            <a:endParaRPr lang="en-I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a:t>Exercise Caution with Email Attachments and Downloads: Be cautious when opening email attachments or downloading files from the internet, especially if they are from unknown or suspicious sources. Keyloggers can be disguised as legitimate files, so carefully scan them with antivirus software before opening or executing.</a:t>
            </a:r>
            <a:endParaRPr lang="en-IN" sz="2000"/>
          </a:p>
          <a:p>
            <a:pPr marL="305435" indent="-305435"/>
            <a:endParaRPr lang="en-IN" sz="2000"/>
          </a:p>
          <a:p>
            <a:pPr marL="305435" indent="-305435"/>
            <a:r>
              <a:rPr lang="en-IN" sz="2000"/>
              <a:t>Enable Firewall Protection: Activate and configure a firewall on your computer systems to monitor and control incoming and outgoing network traffic. Firewalls can help prevent unauthorized access and block malicious activity, including attempts by keyloggers to communicate with external servers.</a:t>
            </a:r>
            <a:endParaRPr lang="en-IN" sz="2000"/>
          </a:p>
          <a:p>
            <a:pPr marL="305435" indent="-305435"/>
            <a:endParaRPr lang="en-IN" sz="2000"/>
          </a:p>
          <a:p>
            <a:pPr marL="305435" indent="-305435"/>
            <a:r>
              <a:rPr lang="en-IN" sz="2000"/>
              <a:t>Be Wary of Phishing Attacks: Keyloggers are often distributed through phishing emails or fake websites that trick users into revealing sensitive information. Be vigilant and avoid clicking on suspicious links or providing personal information unless you are certain of the source's legitimacy</a:t>
            </a:r>
            <a:r>
              <a:rPr lang="en-IN"/>
              <a:t>.</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a:t>Use Two-Factor Authentication (2FA): Enable two-factor authentication wherever possible, especially for critical accounts such as email, banking, and social media. 2FA adds an extra layer of security by requiring a second verification step, typically a unique code sent to your mobile device, in addition to your password.</a:t>
            </a:r>
            <a:endParaRPr lang="en-IN" sz="2000"/>
          </a:p>
          <a:p>
            <a:pPr marL="305435" indent="-305435"/>
            <a:endParaRPr lang="en-IN" sz="2000"/>
          </a:p>
          <a:p>
            <a:pPr marL="305435" indent="-305435"/>
            <a:r>
              <a:rPr lang="en-IN" sz="2000"/>
              <a:t>Employ Virtual Keyboards: When entering sensitive information like passwords, consider using an on-screen virtual keyboard instead of a physical keyboard. Virtual keyboards help bypass hardware keyloggers that capture keystrokes directly from physical keyboards.</a:t>
            </a:r>
            <a:endParaRPr lang="en-IN" sz="2000"/>
          </a:p>
          <a:p>
            <a:pPr marL="305435" indent="-305435"/>
            <a:endParaRPr lang="en-IN" sz="2000"/>
          </a:p>
          <a:p>
            <a:pPr marL="305435" indent="-305435"/>
            <a:r>
              <a:rPr lang="en-IN" sz="2000"/>
              <a:t>Regularly Monitor Account Activity: Keep a close eye on your financial accounts, credit reports, and other online accounts for any unusual activity. Promptly report any suspicious transactions or signs of unauthorized access to the respective service providers..</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800"/>
              <a:t>Educate and Train Employees: Organizations should conduct regular cybersecurity awareness training for employees to educate them about keyloggers, phishing attacks, and other security threats. Teach employees to recognize and report suspicious activities and emphasize the importance of following security protocols.</a:t>
            </a:r>
            <a:endParaRPr lang="en-IN" sz="2800"/>
          </a:p>
          <a:p>
            <a:pPr marL="305435" indent="-305435"/>
            <a:endParaRPr lang="en-IN" sz="2800"/>
          </a:p>
          <a:p>
            <a:pPr marL="305435" indent="-305435"/>
            <a:r>
              <a:rPr lang="en-IN" sz="2800"/>
              <a:t>Secure Remote Access: If you work remotely or manage remote teams, ensure that remote access to your systems is secured using strong encryption, virtual private networks (VPNs), and multi-factor authentication.</a:t>
            </a:r>
            <a:endParaRPr lang="en-IN"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2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400"/>
          </a:p>
          <a:p>
            <a:pPr marL="305435" indent="-305435"/>
            <a:r>
              <a:rPr lang="en-IN" sz="2800" b="1">
                <a:solidFill>
                  <a:srgbClr val="0F0F0F"/>
                </a:solidFill>
              </a:rPr>
              <a:t>Incident Response Plan</a:t>
            </a:r>
            <a:endParaRPr lang="en-IN" sz="2800" b="1">
              <a:solidFill>
                <a:srgbClr val="0F0F0F"/>
              </a:solidFill>
            </a:endParaRPr>
          </a:p>
          <a:p>
            <a:pPr marL="305435" indent="-305435"/>
            <a:r>
              <a:rPr lang="en-IN" sz="2800" b="1">
                <a:solidFill>
                  <a:srgbClr val="0F0F0F"/>
                </a:solidFill>
              </a:rPr>
              <a:t>Employee Awareness and Training</a:t>
            </a:r>
            <a:endParaRPr lang="en-IN" sz="2800" b="1">
              <a:solidFill>
                <a:srgbClr val="0F0F0F"/>
              </a:solidFill>
            </a:endParaRPr>
          </a:p>
          <a:p>
            <a:pPr marL="305435" indent="-305435"/>
            <a:r>
              <a:rPr lang="en-IN" sz="2800" b="1">
                <a:solidFill>
                  <a:srgbClr val="0F0F0F"/>
                </a:solidFill>
              </a:rPr>
              <a:t>Data Encryption</a:t>
            </a:r>
            <a:endParaRPr lang="en-IN" sz="2800" b="1">
              <a:solidFill>
                <a:srgbClr val="0F0F0F"/>
              </a:solidFill>
            </a:endParaRPr>
          </a:p>
          <a:p>
            <a:pPr marL="305435" indent="-305435"/>
            <a:r>
              <a:rPr lang="en-IN" sz="2800" b="1">
                <a:solidFill>
                  <a:srgbClr val="0F0F0F"/>
                </a:solidFill>
              </a:rPr>
              <a:t>Regular Security Audits</a:t>
            </a:r>
            <a:endParaRPr lang="en-IN" sz="2800" b="1">
              <a:solidFill>
                <a:srgbClr val="0F0F0F"/>
              </a:solidFill>
            </a:endParaRPr>
          </a:p>
          <a:p>
            <a:pPr marL="305435" indent="-305435"/>
            <a:r>
              <a:rPr lang="en-IN" sz="2800" b="1">
                <a:solidFill>
                  <a:srgbClr val="0F0F0F"/>
                </a:solidFill>
              </a:rPr>
              <a:t>Continuous Monitoring and Improvement</a:t>
            </a:r>
            <a:endParaRPr lang="en-IN" sz="2800" b="1">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301750"/>
            <a:ext cx="11383645" cy="5179060"/>
          </a:xfrm>
        </p:spPr>
        <p:txBody>
          <a:bodyPr>
            <a:noAutofit/>
          </a:bodyPr>
          <a:lstStyle/>
          <a:p>
            <a:pPr marL="0" indent="0">
              <a:buNone/>
            </a:pPr>
            <a:r>
              <a:rPr lang="en-IN" sz="1400"/>
              <a:t>Algorithm:</a:t>
            </a:r>
            <a:endParaRPr lang="en-IN" sz="1400"/>
          </a:p>
          <a:p>
            <a:pPr marL="305435" indent="-305435"/>
            <a:r>
              <a:rPr lang="en-IN" sz="1400"/>
              <a:t>Install and update antivirus and anti-malware software: This involves selecting a reputable antivirus and anti-malware solution and installing it on all computer systems. Regular updates are crucial to ensure that the software can detect and prevent the latest keyloggers and malware threats.</a:t>
            </a:r>
            <a:endParaRPr lang="en-IN" sz="1400"/>
          </a:p>
          <a:p>
            <a:pPr marL="305435" indent="-305435"/>
            <a:endParaRPr lang="en-IN" sz="1400"/>
          </a:p>
          <a:p>
            <a:pPr marL="305435" indent="-305435"/>
            <a:r>
              <a:rPr lang="en-IN" sz="1400"/>
              <a:t>Regularly update the operating system and software: Keeping the operating system, web browsers, and other software applications up to date is essential to address known vulnerabilities that keyloggers can exploit. Software updates often include security patches that help protect against keylogger attacks.</a:t>
            </a:r>
            <a:endParaRPr lang="en-IN" sz="1400"/>
          </a:p>
          <a:p>
            <a:pPr marL="305435" indent="-305435"/>
            <a:endParaRPr lang="en-IN" sz="1400"/>
          </a:p>
          <a:p>
            <a:pPr marL="305435" indent="-305435"/>
            <a:r>
              <a:rPr lang="en-IN" sz="1400"/>
              <a:t>Be cautious of phishing attempts: Phishing emails and malicious links are common delivery methods for keyloggers. It's important to educate users about the signs of phishing attempts and provide guidance on how to avoid falling victim to them. Caution should be exercised when clicking on links or downloading attachments from unknown or suspicious sources.</a:t>
            </a:r>
            <a:endParaRPr lang="en-IN" sz="1400"/>
          </a:p>
          <a:p>
            <a:pPr marL="305435" indent="-305435"/>
            <a:endParaRPr lang="en-IN" sz="1400"/>
          </a:p>
          <a:p>
            <a:pPr marL="305435" indent="-305435"/>
            <a:r>
              <a:rPr lang="en-IN" sz="1400"/>
              <a:t>Enable two-factor authentication (2FA): Implementing 2FA adds an extra layer of security by requiring users to provide an additional verification factor, such as a temporary code sent to their smartphone, in addition to their password. This helps protect against keyloggers that may capture passwords but cannot capture the second factor.</a:t>
            </a:r>
            <a:endParaRPr lang="en-IN" sz="1400"/>
          </a:p>
          <a:p>
            <a:pPr marL="305435" indent="-305435"/>
            <a:endParaRPr lang="en-IN" sz="1400"/>
          </a:p>
          <a:p>
            <a:pPr marL="305435" indent="-305435"/>
            <a:r>
              <a:rPr lang="en-IN" sz="1400"/>
              <a:t>Use a virtual private network (VPN): A VPN encrypts internet traffic, making it more difficult for keyloggers to intercept sensitive information. Deploying VPN solutions, especially when accessing the internet through public Wi-Fi networks, can help protect against keylogger attacks.</a:t>
            </a:r>
            <a:endParaRPr lang="en-IN" sz="140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9708</Words>
  <Application>WPS Presentation</Application>
  <PresentationFormat>Widescreen</PresentationFormat>
  <Paragraphs>128</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2</vt:lpstr>
      <vt:lpstr>Arial</vt:lpstr>
      <vt:lpstr>Calibri</vt:lpstr>
      <vt:lpstr>Calibri Light</vt:lpstr>
      <vt:lpstr>Franklin Gothic Book</vt:lpstr>
      <vt:lpstr>Microsoft YaHei</vt:lpstr>
      <vt:lpstr>Arial Unicode MS</vt:lpstr>
      <vt:lpstr>Franklin Gothic Demi</vt:lpstr>
      <vt:lpstr>DividendVTI</vt:lpstr>
      <vt:lpstr>KEYLOGGER AND SECURITY</vt:lpstr>
      <vt:lpstr>OUTLINE</vt:lpstr>
      <vt:lpstr>Problem Statement</vt:lpstr>
      <vt:lpstr>Proposed Solution</vt:lpstr>
      <vt:lpstr>Proposed Solution</vt:lpstr>
      <vt:lpstr>Proposed Solution</vt:lpstr>
      <vt:lpstr>Proposed Solution</vt:lpstr>
      <vt:lpstr>System  Approach</vt:lpstr>
      <vt:lpstr>Algorithm &amp; Deployment</vt:lpstr>
      <vt:lpstr>Algorithm &amp; Deployment</vt:lpstr>
      <vt:lpstr>Algorithm &amp; Deployment</vt:lpstr>
      <vt:lpstr>Algorithm &amp; Deployment</vt:lpstr>
      <vt:lpstr>PROGRAM AND DEPLOY</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27</cp:revision>
  <dcterms:created xsi:type="dcterms:W3CDTF">2021-05-26T16:50:00Z</dcterms:created>
  <dcterms:modified xsi:type="dcterms:W3CDTF">2024-04-03T08:37:45Z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1059E9E6D5CA48BF976669FC802C1841_13</vt:lpwstr>
  </property>
  <property fmtid="{D5CDD505-2E9C-101B-9397-08002B2CF9AE}" pid="4" name="KSOProductBuildVer">
    <vt:lpwstr>1033-12.2.0.13489</vt:lpwstr>
  </property>
</Properties>
</file>