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ibre Franklin"/>
      <p:regular r:id="rId14"/>
      <p:bold r:id="rId15"/>
      <p:italic r:id="rId16"/>
      <p:boldItalic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9a5b00ec7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9a5b00ec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894b51cb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894b51c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0894b51cb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0894b51c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0894b51cb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0894b51c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0894b51cb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0894b51c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0894b51cb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0894b51cb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1097280"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53" name="Google Shape;53;p13"/>
          <p:cNvSpPr txBox="1"/>
          <p:nvPr>
            <p:ph idx="2" type="body"/>
          </p:nvPr>
        </p:nvSpPr>
        <p:spPr>
          <a:xfrm>
            <a:off x="6515944"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54" name="Google Shape;54;p13"/>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7" name="Shape 57"/>
        <p:cNvGrpSpPr/>
        <p:nvPr/>
      </p:nvGrpSpPr>
      <p:grpSpPr>
        <a:xfrm>
          <a:off x="0" y="0"/>
          <a:ext cx="0" cy="0"/>
          <a:chOff x="0" y="0"/>
          <a:chExt cx="0" cy="0"/>
        </a:xfrm>
      </p:grpSpPr>
      <p:sp>
        <p:nvSpPr>
          <p:cNvPr id="58" name="Google Shape;58;p14"/>
          <p:cNvSpPr/>
          <p:nvPr/>
        </p:nvSpPr>
        <p:spPr>
          <a:xfrm>
            <a:off x="16" y="0"/>
            <a:ext cx="46542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643466" y="786383"/>
            <a:ext cx="3517500" cy="2094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0" name="Google Shape;60;p14"/>
          <p:cNvSpPr txBox="1"/>
          <p:nvPr>
            <p:ph idx="1" type="body"/>
          </p:nvPr>
        </p:nvSpPr>
        <p:spPr>
          <a:xfrm>
            <a:off x="5458984" y="812799"/>
            <a:ext cx="5928300" cy="52947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1" name="Google Shape;61;p14"/>
          <p:cNvSpPr txBox="1"/>
          <p:nvPr>
            <p:ph idx="2" type="body"/>
          </p:nvPr>
        </p:nvSpPr>
        <p:spPr>
          <a:xfrm>
            <a:off x="643465" y="3043050"/>
            <a:ext cx="3517500" cy="3064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1200"/>
              </a:spcBef>
              <a:spcAft>
                <a:spcPts val="0"/>
              </a:spcAft>
              <a:buSzPts val="1800"/>
              <a:buNone/>
              <a:defRPr sz="1800">
                <a:solidFill>
                  <a:srgbClr val="FFFFFF"/>
                </a:solidFill>
              </a:defRPr>
            </a:lvl1pPr>
            <a:lvl2pPr indent="-228600" lvl="1" marL="914400" rtl="0" algn="l">
              <a:lnSpc>
                <a:spcPct val="100000"/>
              </a:lnSpc>
              <a:spcBef>
                <a:spcPts val="200"/>
              </a:spcBef>
              <a:spcAft>
                <a:spcPts val="0"/>
              </a:spcAft>
              <a:buClr>
                <a:srgbClr val="3F3F3F"/>
              </a:buClr>
              <a:buSzPts val="1200"/>
              <a:buNone/>
              <a:defRPr sz="1200"/>
            </a:lvl2pPr>
            <a:lvl3pPr indent="-228600" lvl="2" marL="1371600" rtl="0" algn="l">
              <a:lnSpc>
                <a:spcPct val="100000"/>
              </a:lnSpc>
              <a:spcBef>
                <a:spcPts val="400"/>
              </a:spcBef>
              <a:spcAft>
                <a:spcPts val="0"/>
              </a:spcAft>
              <a:buClr>
                <a:srgbClr val="3F3F3F"/>
              </a:buClr>
              <a:buSzPts val="1000"/>
              <a:buNone/>
              <a:defRPr sz="1000"/>
            </a:lvl3pPr>
            <a:lvl4pPr indent="-228600" lvl="3" marL="1828800" rtl="0" algn="l">
              <a:lnSpc>
                <a:spcPct val="100000"/>
              </a:lnSpc>
              <a:spcBef>
                <a:spcPts val="400"/>
              </a:spcBef>
              <a:spcAft>
                <a:spcPts val="0"/>
              </a:spcAft>
              <a:buClr>
                <a:srgbClr val="3F3F3F"/>
              </a:buClr>
              <a:buSzPts val="900"/>
              <a:buNone/>
              <a:defRPr sz="900"/>
            </a:lvl4pPr>
            <a:lvl5pPr indent="-228600" lvl="4" marL="2286000" rtl="0" algn="l">
              <a:lnSpc>
                <a:spcPct val="100000"/>
              </a:lnSpc>
              <a:spcBef>
                <a:spcPts val="400"/>
              </a:spcBef>
              <a:spcAft>
                <a:spcPts val="0"/>
              </a:spcAft>
              <a:buClr>
                <a:srgbClr val="3F3F3F"/>
              </a:buClr>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62" name="Google Shape;62;p14"/>
          <p:cNvSpPr txBox="1"/>
          <p:nvPr>
            <p:ph idx="10" type="dt"/>
          </p:nvPr>
        </p:nvSpPr>
        <p:spPr>
          <a:xfrm>
            <a:off x="643464" y="6446520"/>
            <a:ext cx="3517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5458983" y="6446520"/>
            <a:ext cx="533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sz="800">
                <a:solidFill>
                  <a:schemeClr val="dk2"/>
                </a:solidFill>
                <a:latin typeface="Libre Franklin"/>
                <a:ea typeface="Libre Franklin"/>
                <a:cs typeface="Libre Franklin"/>
                <a:sym typeface="Libre Franklin"/>
              </a:defRPr>
            </a:lvl1pPr>
            <a:lvl2pPr indent="0" lvl="1" marL="0" rtl="0" algn="l">
              <a:spcBef>
                <a:spcPts val="0"/>
              </a:spcBef>
              <a:buNone/>
              <a:defRPr sz="800">
                <a:solidFill>
                  <a:schemeClr val="dk2"/>
                </a:solidFill>
                <a:latin typeface="Libre Franklin"/>
                <a:ea typeface="Libre Franklin"/>
                <a:cs typeface="Libre Franklin"/>
                <a:sym typeface="Libre Franklin"/>
              </a:defRPr>
            </a:lvl2pPr>
            <a:lvl3pPr indent="0" lvl="2" marL="0" rtl="0" algn="l">
              <a:spcBef>
                <a:spcPts val="0"/>
              </a:spcBef>
              <a:buNone/>
              <a:defRPr sz="800">
                <a:solidFill>
                  <a:schemeClr val="dk2"/>
                </a:solidFill>
                <a:latin typeface="Libre Franklin"/>
                <a:ea typeface="Libre Franklin"/>
                <a:cs typeface="Libre Franklin"/>
                <a:sym typeface="Libre Franklin"/>
              </a:defRPr>
            </a:lvl3pPr>
            <a:lvl4pPr indent="0" lvl="3" marL="0" rtl="0" algn="l">
              <a:spcBef>
                <a:spcPts val="0"/>
              </a:spcBef>
              <a:buNone/>
              <a:defRPr sz="800">
                <a:solidFill>
                  <a:schemeClr val="dk2"/>
                </a:solidFill>
                <a:latin typeface="Libre Franklin"/>
                <a:ea typeface="Libre Franklin"/>
                <a:cs typeface="Libre Franklin"/>
                <a:sym typeface="Libre Franklin"/>
              </a:defRPr>
            </a:lvl4pPr>
            <a:lvl5pPr indent="0" lvl="4" marL="0" rtl="0" algn="l">
              <a:spcBef>
                <a:spcPts val="0"/>
              </a:spcBef>
              <a:buNone/>
              <a:defRPr sz="800">
                <a:solidFill>
                  <a:schemeClr val="dk2"/>
                </a:solidFill>
                <a:latin typeface="Libre Franklin"/>
                <a:ea typeface="Libre Franklin"/>
                <a:cs typeface="Libre Franklin"/>
                <a:sym typeface="Libre Franklin"/>
              </a:defRPr>
            </a:lvl5pPr>
            <a:lvl6pPr indent="0" lvl="5" marL="0" rtl="0" algn="l">
              <a:spcBef>
                <a:spcPts val="0"/>
              </a:spcBef>
              <a:buNone/>
              <a:defRPr sz="800">
                <a:solidFill>
                  <a:schemeClr val="dk2"/>
                </a:solidFill>
                <a:latin typeface="Libre Franklin"/>
                <a:ea typeface="Libre Franklin"/>
                <a:cs typeface="Libre Franklin"/>
                <a:sym typeface="Libre Franklin"/>
              </a:defRPr>
            </a:lvl6pPr>
            <a:lvl7pPr indent="0" lvl="6" marL="0" rtl="0" algn="l">
              <a:spcBef>
                <a:spcPts val="0"/>
              </a:spcBef>
              <a:buNone/>
              <a:defRPr sz="800">
                <a:solidFill>
                  <a:schemeClr val="dk2"/>
                </a:solidFill>
                <a:latin typeface="Libre Franklin"/>
                <a:ea typeface="Libre Franklin"/>
                <a:cs typeface="Libre Franklin"/>
                <a:sym typeface="Libre Franklin"/>
              </a:defRPr>
            </a:lvl7pPr>
            <a:lvl8pPr indent="0" lvl="7" marL="0" rtl="0" algn="l">
              <a:spcBef>
                <a:spcPts val="0"/>
              </a:spcBef>
              <a:buNone/>
              <a:defRPr sz="800">
                <a:solidFill>
                  <a:schemeClr val="dk2"/>
                </a:solidFill>
                <a:latin typeface="Libre Franklin"/>
                <a:ea typeface="Libre Franklin"/>
                <a:cs typeface="Libre Franklin"/>
                <a:sym typeface="Libre Franklin"/>
              </a:defRPr>
            </a:lvl8pPr>
            <a:lvl9pPr indent="0" lvl="8" marL="0" rt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2987150" y="359025"/>
            <a:ext cx="82773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J K K NATTRAJA COLLEGE OF            ENGINEERING AND TECHNOLOGY</a:t>
            </a:r>
            <a:endParaRPr/>
          </a:p>
        </p:txBody>
      </p:sp>
      <p:sp>
        <p:nvSpPr>
          <p:cNvPr id="70" name="Google Shape;70;p15"/>
          <p:cNvSpPr txBox="1"/>
          <p:nvPr>
            <p:ph idx="1" type="body"/>
          </p:nvPr>
        </p:nvSpPr>
        <p:spPr>
          <a:xfrm>
            <a:off x="833155" y="1961000"/>
            <a:ext cx="4639800" cy="37482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 Team Members:</a:t>
            </a:r>
            <a:r>
              <a:rPr lang="en-US" sz="8000">
                <a:solidFill>
                  <a:schemeClr val="dk1"/>
                </a:solidFill>
                <a:latin typeface="Calibri"/>
                <a:ea typeface="Calibri"/>
                <a:cs typeface="Calibri"/>
                <a:sym typeface="Calibri"/>
              </a:rPr>
              <a:t> </a:t>
            </a:r>
            <a:endParaRPr>
              <a:solidFill>
                <a:schemeClr val="dk1"/>
              </a:solidFill>
            </a:endParaRPr>
          </a:p>
          <a:p>
            <a:pPr indent="0" lvl="0" marL="0" rtl="0" algn="l">
              <a:spcBef>
                <a:spcPts val="1200"/>
              </a:spcBef>
              <a:spcAft>
                <a:spcPts val="0"/>
              </a:spcAft>
              <a:buNone/>
            </a:pPr>
            <a:r>
              <a:rPr lang="en-US">
                <a:solidFill>
                  <a:schemeClr val="dk1"/>
                </a:solidFill>
              </a:rPr>
              <a:t>             A.PRAGALANATHAN</a:t>
            </a:r>
            <a:endParaRPr>
              <a:solidFill>
                <a:schemeClr val="dk1"/>
              </a:solidFill>
            </a:endParaRPr>
          </a:p>
          <a:p>
            <a:pPr indent="0" lvl="0" marL="0" rtl="0" algn="l">
              <a:spcBef>
                <a:spcPts val="1200"/>
              </a:spcBef>
              <a:spcAft>
                <a:spcPts val="0"/>
              </a:spcAft>
              <a:buNone/>
            </a:pPr>
            <a:r>
              <a:rPr lang="en-US">
                <a:solidFill>
                  <a:schemeClr val="dk1"/>
                </a:solidFill>
              </a:rPr>
              <a:t>             M.PAISAL RAHUMAN</a:t>
            </a:r>
            <a:endParaRPr>
              <a:solidFill>
                <a:schemeClr val="dk1"/>
              </a:solidFill>
            </a:endParaRPr>
          </a:p>
          <a:p>
            <a:pPr indent="0" lvl="0" marL="0" rtl="0" algn="l">
              <a:spcBef>
                <a:spcPts val="1200"/>
              </a:spcBef>
              <a:spcAft>
                <a:spcPts val="0"/>
              </a:spcAft>
              <a:buNone/>
            </a:pPr>
            <a:r>
              <a:rPr lang="en-US">
                <a:solidFill>
                  <a:schemeClr val="dk1"/>
                </a:solidFill>
              </a:rPr>
              <a:t>             M.GOWTHAM</a:t>
            </a:r>
            <a:endParaRPr>
              <a:solidFill>
                <a:schemeClr val="dk1"/>
              </a:solidFill>
            </a:endParaRPr>
          </a:p>
          <a:p>
            <a:pPr indent="0" lvl="0" marL="0" rtl="0" algn="l">
              <a:spcBef>
                <a:spcPts val="1200"/>
              </a:spcBef>
              <a:spcAft>
                <a:spcPts val="0"/>
              </a:spcAft>
              <a:buNone/>
            </a:pPr>
            <a:r>
              <a:rPr lang="en-US">
                <a:solidFill>
                  <a:schemeClr val="dk1"/>
                </a:solidFill>
              </a:rPr>
              <a:t>             S.KARTHIK</a:t>
            </a:r>
            <a:endParaRPr>
              <a:solidFill>
                <a:schemeClr val="dk1"/>
              </a:solidFill>
            </a:endParaRPr>
          </a:p>
          <a:p>
            <a:pPr indent="0" lvl="0" marL="0" rtl="0" algn="l">
              <a:spcBef>
                <a:spcPts val="1200"/>
              </a:spcBef>
              <a:spcAft>
                <a:spcPts val="200"/>
              </a:spcAft>
              <a:buNone/>
            </a:pPr>
            <a:r>
              <a:rPr lang="en-US">
                <a:solidFill>
                  <a:schemeClr val="dk1"/>
                </a:solidFill>
              </a:rPr>
              <a:t>             S.DHILIP SANJAY</a:t>
            </a:r>
            <a:endParaRPr>
              <a:solidFill>
                <a:schemeClr val="dk1"/>
              </a:solidFill>
            </a:endParaRPr>
          </a:p>
        </p:txBody>
      </p:sp>
      <p:sp>
        <p:nvSpPr>
          <p:cNvPr id="71" name="Google Shape;71;p15"/>
          <p:cNvSpPr txBox="1"/>
          <p:nvPr>
            <p:ph idx="2" type="body"/>
          </p:nvPr>
        </p:nvSpPr>
        <p:spPr>
          <a:xfrm>
            <a:off x="6267219" y="2387375"/>
            <a:ext cx="4639800" cy="3748200"/>
          </a:xfrm>
          <a:prstGeom prst="rect">
            <a:avLst/>
          </a:prstGeom>
        </p:spPr>
        <p:txBody>
          <a:bodyPr anchorCtr="0" anchor="t" bIns="45700" lIns="0" spcFirstLastPara="1" rIns="0"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Mentor:</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MURUGASHANKAR S AP/IT</a:t>
            </a:r>
            <a:endParaRPr sz="23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Domain </a:t>
            </a:r>
            <a:r>
              <a:rPr lang="en-US" sz="21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Applied Data Science</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US" sz="3000">
                <a:solidFill>
                  <a:schemeClr val="dk1"/>
                </a:solidFill>
                <a:latin typeface="Calibri"/>
                <a:ea typeface="Calibri"/>
                <a:cs typeface="Calibri"/>
                <a:sym typeface="Calibri"/>
              </a:rPr>
              <a:t>Title</a:t>
            </a:r>
            <a:r>
              <a:rPr lang="en-US" sz="23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Predicting IMDB Scores</a:t>
            </a:r>
            <a:endParaRPr sz="2500">
              <a:solidFill>
                <a:schemeClr val="dk1"/>
              </a:solidFill>
            </a:endParaRPr>
          </a:p>
        </p:txBody>
      </p:sp>
      <p:pic>
        <p:nvPicPr>
          <p:cNvPr id="72" name="Google Shape;72;p15"/>
          <p:cNvPicPr preferRelativeResize="0"/>
          <p:nvPr/>
        </p:nvPicPr>
        <p:blipFill>
          <a:blip r:embed="rId3">
            <a:alphaModFix/>
          </a:blip>
          <a:stretch>
            <a:fillRect/>
          </a:stretch>
        </p:blipFill>
        <p:spPr>
          <a:xfrm>
            <a:off x="563225" y="503875"/>
            <a:ext cx="1758900" cy="130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412500" y="2789405"/>
            <a:ext cx="3517500" cy="712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30555"/>
              <a:buFont typeface="Bookman Old Style"/>
              <a:buNone/>
            </a:pPr>
            <a:r>
              <a:t/>
            </a:r>
            <a:endParaRPr/>
          </a:p>
          <a:p>
            <a:pPr indent="0" lvl="0" marL="0" rtl="0" algn="l">
              <a:lnSpc>
                <a:spcPct val="90000"/>
              </a:lnSpc>
              <a:spcBef>
                <a:spcPts val="0"/>
              </a:spcBef>
              <a:spcAft>
                <a:spcPts val="0"/>
              </a:spcAft>
              <a:buClr>
                <a:srgbClr val="3F3F3F"/>
              </a:buClr>
              <a:buSzPct val="97465"/>
              <a:buFont typeface="Bookman Old Style"/>
              <a:buNone/>
            </a:pPr>
            <a:r>
              <a:rPr lang="en-US" sz="4822"/>
              <a:t>Abstraction:</a:t>
            </a:r>
            <a:endParaRPr sz="5322"/>
          </a:p>
        </p:txBody>
      </p:sp>
      <p:sp>
        <p:nvSpPr>
          <p:cNvPr id="78" name="Google Shape;78;p16"/>
          <p:cNvSpPr txBox="1"/>
          <p:nvPr>
            <p:ph idx="1" type="body"/>
          </p:nvPr>
        </p:nvSpPr>
        <p:spPr>
          <a:xfrm>
            <a:off x="4956949" y="852800"/>
            <a:ext cx="6430200" cy="5254800"/>
          </a:xfrm>
          <a:prstGeom prst="rect">
            <a:avLst/>
          </a:prstGeom>
          <a:noFill/>
          <a:ln>
            <a:noFill/>
          </a:ln>
        </p:spPr>
        <p:txBody>
          <a:bodyPr anchorCtr="0" anchor="t" bIns="45700" lIns="0" spcFirstLastPara="1" rIns="0" wrap="square" tIns="45700">
            <a:normAutofit/>
          </a:bodyPr>
          <a:lstStyle/>
          <a:p>
            <a:pPr indent="0" lvl="0" marL="91440" rtl="0" algn="just">
              <a:lnSpc>
                <a:spcPct val="110000"/>
              </a:lnSpc>
              <a:spcBef>
                <a:spcPts val="0"/>
              </a:spcBef>
              <a:spcAft>
                <a:spcPts val="0"/>
              </a:spcAft>
              <a:buNone/>
            </a:pPr>
            <a:r>
              <a:rPr b="0" i="0" lang="en-US" sz="2800">
                <a:solidFill>
                  <a:srgbClr val="374151"/>
                </a:solidFill>
                <a:latin typeface="Times New Roman"/>
                <a:ea typeface="Times New Roman"/>
                <a:cs typeface="Times New Roman"/>
                <a:sym typeface="Times New Roman"/>
              </a:rPr>
              <a:t>Predicting Internet Movie Database (IMDb) scores for movies or TV shows based on content is a complex task that involves analyzing various elements of the content itself, as well as external factors. IMDb scores are determined by user ratings and reviews, making them subjective and influenced by a multitude of factors. Here is a condensed overview of key considerations when predicting IMDb scores based on content</a:t>
            </a:r>
            <a:endParaRPr sz="2800">
              <a:latin typeface="Times New Roman"/>
              <a:ea typeface="Times New Roman"/>
              <a:cs typeface="Times New Roman"/>
              <a:sym typeface="Times New Roman"/>
            </a:endParaRPr>
          </a:p>
        </p:txBody>
      </p:sp>
      <p:sp>
        <p:nvSpPr>
          <p:cNvPr id="79" name="Google Shape;79;p16"/>
          <p:cNvSpPr txBox="1"/>
          <p:nvPr>
            <p:ph idx="2" type="body"/>
          </p:nvPr>
        </p:nvSpPr>
        <p:spPr>
          <a:xfrm flipH="1">
            <a:off x="234600" y="6946850"/>
            <a:ext cx="3873300" cy="46329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83" name="Shape 83"/>
        <p:cNvGrpSpPr/>
        <p:nvPr/>
      </p:nvGrpSpPr>
      <p:grpSpPr>
        <a:xfrm>
          <a:off x="0" y="0"/>
          <a:ext cx="0" cy="0"/>
          <a:chOff x="0" y="0"/>
          <a:chExt cx="0" cy="0"/>
        </a:xfrm>
      </p:grpSpPr>
      <p:sp>
        <p:nvSpPr>
          <p:cNvPr id="84" name="Google Shape;84;p17"/>
          <p:cNvSpPr txBox="1"/>
          <p:nvPr>
            <p:ph idx="1" type="body"/>
          </p:nvPr>
        </p:nvSpPr>
        <p:spPr>
          <a:xfrm>
            <a:off x="11086500" y="6200616"/>
            <a:ext cx="300900" cy="693000"/>
          </a:xfrm>
          <a:prstGeom prst="rect">
            <a:avLst/>
          </a:prstGeom>
          <a:noFill/>
          <a:ln>
            <a:noFill/>
          </a:ln>
        </p:spPr>
        <p:txBody>
          <a:bodyPr anchorCtr="0" anchor="t" bIns="45700" lIns="0" spcFirstLastPara="1" rIns="0" wrap="square" tIns="45700">
            <a:normAutofit fontScale="25000" lnSpcReduction="20000"/>
          </a:bodyPr>
          <a:lstStyle/>
          <a:p>
            <a:pPr indent="-44450" lvl="0" marL="91440" rtl="0" algn="just">
              <a:lnSpc>
                <a:spcPct val="110000"/>
              </a:lnSpc>
              <a:spcBef>
                <a:spcPts val="1400"/>
              </a:spcBef>
              <a:spcAft>
                <a:spcPts val="0"/>
              </a:spcAft>
              <a:buSzPct val="116666"/>
              <a:buFont typeface="Courier New"/>
              <a:buChar char="o"/>
            </a:pPr>
            <a:r>
              <a:t/>
            </a:r>
            <a:endParaRPr/>
          </a:p>
          <a:p>
            <a:pPr indent="0" lvl="0" marL="91440" rtl="0" algn="just">
              <a:lnSpc>
                <a:spcPct val="110000"/>
              </a:lnSpc>
              <a:spcBef>
                <a:spcPts val="1400"/>
              </a:spcBef>
              <a:spcAft>
                <a:spcPts val="0"/>
              </a:spcAft>
              <a:buSzPct val="100000"/>
              <a:buNone/>
            </a:pPr>
            <a:r>
              <a:t/>
            </a:r>
            <a:endParaRPr sz="2800">
              <a:solidFill>
                <a:srgbClr val="37415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ct val="79166"/>
              <a:buNone/>
            </a:pPr>
            <a:r>
              <a:t/>
            </a:r>
            <a:endParaRPr/>
          </a:p>
        </p:txBody>
      </p:sp>
      <p:sp>
        <p:nvSpPr>
          <p:cNvPr id="85" name="Google Shape;85;p17"/>
          <p:cNvSpPr txBox="1"/>
          <p:nvPr>
            <p:ph type="title"/>
          </p:nvPr>
        </p:nvSpPr>
        <p:spPr>
          <a:xfrm>
            <a:off x="266550" y="2665029"/>
            <a:ext cx="3517500" cy="1121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4300"/>
              <a:t>Description:</a:t>
            </a:r>
            <a:endParaRPr sz="4200"/>
          </a:p>
        </p:txBody>
      </p:sp>
      <p:sp>
        <p:nvSpPr>
          <p:cNvPr id="86" name="Google Shape;86;p17"/>
          <p:cNvSpPr txBox="1"/>
          <p:nvPr>
            <p:ph idx="2" type="body"/>
          </p:nvPr>
        </p:nvSpPr>
        <p:spPr>
          <a:xfrm rot="-10658632">
            <a:off x="641738" y="6965047"/>
            <a:ext cx="1080013" cy="123705"/>
          </a:xfrm>
          <a:prstGeom prst="rect">
            <a:avLst/>
          </a:prstGeom>
        </p:spPr>
        <p:txBody>
          <a:bodyPr anchorCtr="0" anchor="t" bIns="45700" lIns="91425" spcFirstLastPara="1" rIns="91425" wrap="square" tIns="45700">
            <a:normAutofit fontScale="25000" lnSpcReduction="20000"/>
          </a:bodyPr>
          <a:lstStyle/>
          <a:p>
            <a:pPr indent="0" lvl="0" marL="0" rtl="0" algn="l">
              <a:spcBef>
                <a:spcPts val="1200"/>
              </a:spcBef>
              <a:spcAft>
                <a:spcPts val="200"/>
              </a:spcAft>
              <a:buNone/>
            </a:pPr>
            <a:r>
              <a:t/>
            </a:r>
            <a:endParaRPr/>
          </a:p>
        </p:txBody>
      </p:sp>
      <p:sp>
        <p:nvSpPr>
          <p:cNvPr id="87" name="Google Shape;87;p17"/>
          <p:cNvSpPr txBox="1"/>
          <p:nvPr>
            <p:ph idx="1" type="body"/>
          </p:nvPr>
        </p:nvSpPr>
        <p:spPr>
          <a:xfrm>
            <a:off x="4814824" y="1368050"/>
            <a:ext cx="6724800" cy="4891800"/>
          </a:xfrm>
          <a:prstGeom prst="rect">
            <a:avLst/>
          </a:prstGeom>
          <a:noFill/>
          <a:ln>
            <a:noFill/>
          </a:ln>
        </p:spPr>
        <p:txBody>
          <a:bodyPr anchorCtr="0" anchor="t" bIns="45700" lIns="0" spcFirstLastPara="1" rIns="0" wrap="square" tIns="45700">
            <a:normAutofit/>
          </a:bodyPr>
          <a:lstStyle/>
          <a:p>
            <a:pPr indent="-177800" lvl="0" marL="91440" rtl="0" algn="just">
              <a:lnSpc>
                <a:spcPct val="110000"/>
              </a:lnSpc>
              <a:spcBef>
                <a:spcPts val="1400"/>
              </a:spcBef>
              <a:spcAft>
                <a:spcPts val="0"/>
              </a:spcAft>
              <a:buSzPts val="2800"/>
              <a:buFont typeface="Courier New"/>
              <a:buChar char="o"/>
            </a:pPr>
            <a:r>
              <a:t/>
            </a:r>
            <a:endParaRPr/>
          </a:p>
          <a:p>
            <a:pPr indent="0" lvl="0" marL="91440" rtl="0" algn="just">
              <a:lnSpc>
                <a:spcPct val="110000"/>
              </a:lnSpc>
              <a:spcBef>
                <a:spcPts val="1400"/>
              </a:spcBef>
              <a:spcAft>
                <a:spcPts val="0"/>
              </a:spcAft>
              <a:buSzPts val="2800"/>
              <a:buNone/>
            </a:pPr>
            <a:r>
              <a:t/>
            </a:r>
            <a:endParaRPr sz="2800">
              <a:solidFill>
                <a:srgbClr val="37415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900"/>
              <a:buNone/>
            </a:pPr>
            <a:r>
              <a:t/>
            </a:r>
            <a:endParaRPr/>
          </a:p>
        </p:txBody>
      </p:sp>
      <p:sp>
        <p:nvSpPr>
          <p:cNvPr id="88" name="Google Shape;88;p17"/>
          <p:cNvSpPr txBox="1"/>
          <p:nvPr>
            <p:ph idx="1" type="body"/>
          </p:nvPr>
        </p:nvSpPr>
        <p:spPr>
          <a:xfrm>
            <a:off x="4939175" y="1368050"/>
            <a:ext cx="7252800" cy="6117900"/>
          </a:xfrm>
          <a:prstGeom prst="rect">
            <a:avLst/>
          </a:prstGeom>
          <a:noFill/>
          <a:ln>
            <a:noFill/>
          </a:ln>
        </p:spPr>
        <p:txBody>
          <a:bodyPr anchorCtr="0" anchor="t" bIns="45700" lIns="0" spcFirstLastPara="1" rIns="0" wrap="square" tIns="45700">
            <a:normAutofit lnSpcReduction="10000"/>
          </a:bodyPr>
          <a:lstStyle/>
          <a:p>
            <a:pPr indent="0" lvl="0" marL="0" rtl="0" algn="just">
              <a:spcBef>
                <a:spcPts val="1400"/>
              </a:spcBef>
              <a:spcAft>
                <a:spcPts val="0"/>
              </a:spcAft>
              <a:buNone/>
            </a:pPr>
            <a:r>
              <a:t/>
            </a:r>
            <a:endParaRPr/>
          </a:p>
          <a:p>
            <a:pPr indent="0" lvl="0" marL="91440" rtl="0" algn="just">
              <a:spcBef>
                <a:spcPts val="1400"/>
              </a:spcBef>
              <a:spcAft>
                <a:spcPts val="0"/>
              </a:spcAft>
              <a:buNone/>
            </a:pPr>
            <a:r>
              <a:rPr lang="en-US" sz="2800">
                <a:solidFill>
                  <a:srgbClr val="000000"/>
                </a:solidFill>
                <a:latin typeface="Times New Roman"/>
                <a:ea typeface="Times New Roman"/>
                <a:cs typeface="Times New Roman"/>
                <a:sym typeface="Times New Roman"/>
              </a:rPr>
              <a:t>IMDb is a popular website that provides information about movies, TV shows, actors, directors, and other aspects of the entertainment industry. It offers details like cast and crew, plot summaries, user ratings, reviews, and more, making it a go-to resource for movie enthusiasts and industry professionals.</a:t>
            </a:r>
            <a:endParaRPr sz="2800">
              <a:solidFill>
                <a:srgbClr val="000000"/>
              </a:solidFill>
              <a:latin typeface="Times New Roman"/>
              <a:ea typeface="Times New Roman"/>
              <a:cs typeface="Times New Roman"/>
              <a:sym typeface="Times New Roman"/>
            </a:endParaRPr>
          </a:p>
          <a:p>
            <a:pPr indent="0" lvl="0" marL="91440" rtl="0" algn="l">
              <a:spcBef>
                <a:spcPts val="1400"/>
              </a:spcBef>
              <a:spcAft>
                <a:spcPts val="0"/>
              </a:spcAft>
              <a:buNone/>
            </a:pPr>
            <a:r>
              <a:t/>
            </a:r>
            <a:endParaRPr sz="1400">
              <a:solidFill>
                <a:srgbClr val="000000"/>
              </a:solidFill>
              <a:latin typeface="Arial"/>
              <a:ea typeface="Arial"/>
              <a:cs typeface="Arial"/>
              <a:sym typeface="Arial"/>
            </a:endParaRPr>
          </a:p>
          <a:p>
            <a:pPr indent="0" lvl="0" marL="91440" rtl="0" algn="just">
              <a:lnSpc>
                <a:spcPct val="110000"/>
              </a:lnSpc>
              <a:spcBef>
                <a:spcPts val="1400"/>
              </a:spcBef>
              <a:spcAft>
                <a:spcPts val="0"/>
              </a:spcAft>
              <a:buNone/>
            </a:pPr>
            <a:r>
              <a:t/>
            </a:r>
            <a:endParaRPr/>
          </a:p>
          <a:p>
            <a:pPr indent="0" lvl="0" marL="91440" rtl="0" algn="just">
              <a:lnSpc>
                <a:spcPct val="110000"/>
              </a:lnSpc>
              <a:spcBef>
                <a:spcPts val="1400"/>
              </a:spcBef>
              <a:spcAft>
                <a:spcPts val="0"/>
              </a:spcAft>
              <a:buSzPts val="2800"/>
              <a:buNone/>
            </a:pPr>
            <a:r>
              <a:t/>
            </a:r>
            <a:endParaRPr sz="2800">
              <a:solidFill>
                <a:srgbClr val="37415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2" name="Shape 92"/>
        <p:cNvGrpSpPr/>
        <p:nvPr/>
      </p:nvGrpSpPr>
      <p:grpSpPr>
        <a:xfrm>
          <a:off x="0" y="0"/>
          <a:ext cx="0" cy="0"/>
          <a:chOff x="0" y="0"/>
          <a:chExt cx="0" cy="0"/>
        </a:xfrm>
      </p:grpSpPr>
      <p:sp>
        <p:nvSpPr>
          <p:cNvPr id="93" name="Google Shape;93;p18"/>
          <p:cNvSpPr txBox="1"/>
          <p:nvPr>
            <p:ph idx="4294967295" type="title"/>
          </p:nvPr>
        </p:nvSpPr>
        <p:spPr>
          <a:xfrm>
            <a:off x="415600" y="337575"/>
            <a:ext cx="11360700" cy="11550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sz="4922"/>
              <a:t>About Project</a:t>
            </a:r>
            <a:endParaRPr sz="4922"/>
          </a:p>
          <a:p>
            <a:pPr indent="0" lvl="0" marL="0" rtl="0" algn="l">
              <a:spcBef>
                <a:spcPts val="0"/>
              </a:spcBef>
              <a:spcAft>
                <a:spcPts val="0"/>
              </a:spcAft>
              <a:buNone/>
            </a:pPr>
            <a:r>
              <a:t/>
            </a:r>
            <a:endParaRPr/>
          </a:p>
          <a:p>
            <a:pPr indent="0" lvl="0" marL="0" rtl="0" algn="l">
              <a:spcBef>
                <a:spcPts val="0"/>
              </a:spcBef>
              <a:spcAft>
                <a:spcPts val="0"/>
              </a:spcAft>
              <a:buNone/>
            </a:pPr>
            <a:r>
              <a:rPr lang="en-US" sz="3900"/>
              <a:t>source:</a:t>
            </a:r>
            <a:endParaRPr sz="3900"/>
          </a:p>
          <a:p>
            <a:pPr indent="0" lvl="0" marL="0" rtl="0" algn="l">
              <a:spcBef>
                <a:spcPts val="0"/>
              </a:spcBef>
              <a:spcAft>
                <a:spcPts val="0"/>
              </a:spcAft>
              <a:buNone/>
            </a:pPr>
            <a:r>
              <a:rPr lang="en-US" sz="3300"/>
              <a:t>              </a:t>
            </a:r>
            <a:r>
              <a:rPr lang="en-US" sz="3300"/>
              <a:t>Predicting IMDB scores from kaggle</a:t>
            </a:r>
            <a:endParaRPr sz="3900"/>
          </a:p>
          <a:p>
            <a:pPr indent="0" lvl="0" marL="0" rtl="0" algn="l">
              <a:spcBef>
                <a:spcPts val="0"/>
              </a:spcBef>
              <a:spcAft>
                <a:spcPts val="0"/>
              </a:spcAft>
              <a:buNone/>
            </a:pPr>
            <a:r>
              <a:t/>
            </a:r>
            <a:endParaRPr/>
          </a:p>
          <a:p>
            <a:pPr indent="0" lvl="0" marL="0" rtl="0" algn="l">
              <a:spcBef>
                <a:spcPts val="0"/>
              </a:spcBef>
              <a:spcAft>
                <a:spcPts val="0"/>
              </a:spcAft>
              <a:buNone/>
            </a:pPr>
            <a:r>
              <a:rPr lang="en-US"/>
              <a:t> Data Sets: </a:t>
            </a:r>
            <a:endParaRPr/>
          </a:p>
          <a:p>
            <a:pPr indent="0" lvl="0" marL="0" rtl="0" algn="l">
              <a:spcBef>
                <a:spcPts val="0"/>
              </a:spcBef>
              <a:spcAft>
                <a:spcPts val="0"/>
              </a:spcAft>
              <a:buNone/>
            </a:pPr>
            <a:r>
              <a:rPr lang="en-US" sz="3300"/>
              <a:t>           </a:t>
            </a:r>
            <a:r>
              <a:rPr lang="en-US" sz="3300"/>
              <a:t>    In this process we perform a load the data into pandas and preprocessing then other actions  </a:t>
            </a:r>
            <a:endParaRPr sz="3300"/>
          </a:p>
          <a:p>
            <a:pPr indent="0" lvl="0" marL="0" rtl="0" algn="l">
              <a:spcBef>
                <a:spcPts val="0"/>
              </a:spcBef>
              <a:spcAft>
                <a:spcPts val="0"/>
              </a:spcAft>
              <a:buNone/>
            </a:pPr>
            <a:r>
              <a:rPr lang="en-US" sz="3300"/>
              <a:t>       </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About Project</a:t>
            </a:r>
            <a:endParaRPr/>
          </a:p>
        </p:txBody>
      </p:sp>
      <p:sp>
        <p:nvSpPr>
          <p:cNvPr id="99" name="Google Shape;99;p19"/>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Clr>
                <a:schemeClr val="dk1"/>
              </a:buClr>
              <a:buSzPts val="1100"/>
              <a:buFont typeface="Arial"/>
              <a:buNone/>
            </a:pPr>
            <a:r>
              <a:rPr lang="en-US" sz="2500">
                <a:solidFill>
                  <a:srgbClr val="374151"/>
                </a:solidFill>
                <a:highlight>
                  <a:srgbClr val="F7F7F8"/>
                </a:highlight>
                <a:latin typeface="Roboto"/>
                <a:ea typeface="Roboto"/>
                <a:cs typeface="Roboto"/>
                <a:sym typeface="Roboto"/>
              </a:rPr>
              <a:t>Handling Missing Data:</a:t>
            </a:r>
            <a:endParaRPr sz="2500">
              <a:solidFill>
                <a:srgbClr val="374151"/>
              </a:solidFill>
              <a:highlight>
                <a:srgbClr val="F7F7F8"/>
              </a:highlight>
              <a:latin typeface="Roboto"/>
              <a:ea typeface="Roboto"/>
              <a:cs typeface="Roboto"/>
              <a:sym typeface="Roboto"/>
            </a:endParaRPr>
          </a:p>
          <a:p>
            <a:pPr indent="-387350" lvl="0" marL="457200" rtl="0" algn="l">
              <a:spcBef>
                <a:spcPts val="0"/>
              </a:spcBef>
              <a:spcAft>
                <a:spcPts val="0"/>
              </a:spcAft>
              <a:buClr>
                <a:srgbClr val="374151"/>
              </a:buClr>
              <a:buSzPts val="2500"/>
              <a:buFont typeface="Roboto"/>
              <a:buChar char="●"/>
            </a:pPr>
            <a:r>
              <a:rPr lang="en-US" sz="2500">
                <a:solidFill>
                  <a:srgbClr val="374151"/>
                </a:solidFill>
                <a:highlight>
                  <a:srgbClr val="F7F7F8"/>
                </a:highlight>
                <a:latin typeface="Roboto"/>
                <a:ea typeface="Roboto"/>
                <a:cs typeface="Roboto"/>
                <a:sym typeface="Roboto"/>
              </a:rPr>
              <a:t>Check for missing data in the dataset and decide how to handle it. You may impute missing values with reasonable estimates or remove rows with missing data</a:t>
            </a:r>
            <a:endParaRPr sz="25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25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US" sz="2500">
                <a:solidFill>
                  <a:srgbClr val="374151"/>
                </a:solidFill>
                <a:highlight>
                  <a:srgbClr val="F7F7F8"/>
                </a:highlight>
                <a:latin typeface="Roboto"/>
                <a:ea typeface="Roboto"/>
                <a:cs typeface="Roboto"/>
                <a:sym typeface="Roboto"/>
              </a:rPr>
              <a:t>Handling Imbalanced Data:</a:t>
            </a:r>
            <a:endParaRPr sz="2500">
              <a:solidFill>
                <a:srgbClr val="374151"/>
              </a:solidFill>
              <a:highlight>
                <a:srgbClr val="F7F7F8"/>
              </a:highlight>
              <a:latin typeface="Roboto"/>
              <a:ea typeface="Roboto"/>
              <a:cs typeface="Roboto"/>
              <a:sym typeface="Roboto"/>
            </a:endParaRPr>
          </a:p>
          <a:p>
            <a:pPr indent="-387350" lvl="0" marL="457200" rtl="0" algn="l">
              <a:spcBef>
                <a:spcPts val="0"/>
              </a:spcBef>
              <a:spcAft>
                <a:spcPts val="0"/>
              </a:spcAft>
              <a:buClr>
                <a:srgbClr val="374151"/>
              </a:buClr>
              <a:buSzPts val="2500"/>
              <a:buFont typeface="Roboto"/>
              <a:buChar char="●"/>
            </a:pPr>
            <a:r>
              <a:rPr lang="en-US" sz="2500">
                <a:solidFill>
                  <a:srgbClr val="374151"/>
                </a:solidFill>
                <a:highlight>
                  <a:srgbClr val="F7F7F8"/>
                </a:highlight>
                <a:latin typeface="Roboto"/>
                <a:ea typeface="Roboto"/>
                <a:cs typeface="Roboto"/>
                <a:sym typeface="Roboto"/>
              </a:rPr>
              <a:t>If you have imbalanced IMDb score categories (e.g., too many high or low scores), consider techniques like oversampling or undersampling to balance the dataset</a:t>
            </a:r>
            <a:endParaRPr sz="2500">
              <a:solidFill>
                <a:srgbClr val="374151"/>
              </a:solidFill>
              <a:highlight>
                <a:srgbClr val="F7F7F8"/>
              </a:highlight>
              <a:latin typeface="Roboto"/>
              <a:ea typeface="Roboto"/>
              <a:cs typeface="Roboto"/>
              <a:sym typeface="Roboto"/>
            </a:endParaRPr>
          </a:p>
          <a:p>
            <a:pPr indent="0" lvl="0" marL="0" rtl="0" algn="l">
              <a:spcBef>
                <a:spcPts val="0"/>
              </a:spcBef>
              <a:spcAft>
                <a:spcPts val="1600"/>
              </a:spcAft>
              <a:buNone/>
            </a:pPr>
            <a:r>
              <a:t/>
            </a:r>
            <a:endParaRPr sz="3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415650" y="575592"/>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US" sz="3630"/>
              <a:t>CODE</a:t>
            </a:r>
            <a:r>
              <a:rPr lang="en-US" sz="3630"/>
              <a:t>:</a:t>
            </a:r>
            <a:endParaRPr sz="3630"/>
          </a:p>
          <a:p>
            <a:pPr indent="0" lvl="0" marL="0" rtl="0" algn="l">
              <a:spcBef>
                <a:spcPts val="0"/>
              </a:spcBef>
              <a:spcAft>
                <a:spcPts val="0"/>
              </a:spcAft>
              <a:buSzPts val="990"/>
              <a:buNone/>
            </a:pPr>
            <a:r>
              <a:rPr lang="en-US" sz="3630"/>
              <a:t>     Importing pandas and loading </a:t>
            </a:r>
            <a:r>
              <a:rPr lang="en-US" sz="3630"/>
              <a:t>the</a:t>
            </a:r>
            <a:r>
              <a:rPr lang="en-US" sz="3630"/>
              <a:t> data sets</a:t>
            </a:r>
            <a:endParaRPr sz="1800">
              <a:solidFill>
                <a:srgbClr val="FFFFFF"/>
              </a:solidFill>
              <a:latin typeface="Roboto"/>
              <a:ea typeface="Roboto"/>
              <a:cs typeface="Roboto"/>
              <a:sym typeface="Roboto"/>
            </a:endParaRPr>
          </a:p>
          <a:p>
            <a:pPr indent="0" lvl="0" marL="0" rtl="0" algn="l">
              <a:spcBef>
                <a:spcPts val="0"/>
              </a:spcBef>
              <a:spcAft>
                <a:spcPts val="0"/>
              </a:spcAft>
              <a:buSzPts val="990"/>
              <a:buNone/>
            </a:pPr>
            <a:r>
              <a:t/>
            </a:r>
            <a:endParaRPr sz="3630"/>
          </a:p>
        </p:txBody>
      </p:sp>
      <p:pic>
        <p:nvPicPr>
          <p:cNvPr id="105" name="Google Shape;105;p20"/>
          <p:cNvPicPr preferRelativeResize="0"/>
          <p:nvPr/>
        </p:nvPicPr>
        <p:blipFill>
          <a:blip r:embed="rId3">
            <a:alphaModFix/>
          </a:blip>
          <a:stretch>
            <a:fillRect/>
          </a:stretch>
        </p:blipFill>
        <p:spPr>
          <a:xfrm>
            <a:off x="530075" y="1871875"/>
            <a:ext cx="11148401" cy="498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CODE:</a:t>
            </a:r>
            <a:endParaRPr/>
          </a:p>
          <a:p>
            <a:pPr indent="0" lvl="0" marL="0" rtl="0" algn="l">
              <a:spcBef>
                <a:spcPts val="0"/>
              </a:spcBef>
              <a:spcAft>
                <a:spcPts val="0"/>
              </a:spcAft>
              <a:buNone/>
            </a:pPr>
            <a:r>
              <a:rPr lang="en-US"/>
              <a:t>     Preprocessing the data and analysis</a:t>
            </a:r>
            <a:endParaRPr/>
          </a:p>
        </p:txBody>
      </p:sp>
      <p:pic>
        <p:nvPicPr>
          <p:cNvPr id="111" name="Google Shape;111;p21"/>
          <p:cNvPicPr preferRelativeResize="0"/>
          <p:nvPr/>
        </p:nvPicPr>
        <p:blipFill>
          <a:blip r:embed="rId3">
            <a:alphaModFix/>
          </a:blip>
          <a:stretch>
            <a:fillRect/>
          </a:stretch>
        </p:blipFill>
        <p:spPr>
          <a:xfrm>
            <a:off x="152400" y="1805600"/>
            <a:ext cx="11623898" cy="4899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OUTPUT:</a:t>
            </a:r>
            <a:endParaRPr/>
          </a:p>
        </p:txBody>
      </p:sp>
      <p:pic>
        <p:nvPicPr>
          <p:cNvPr id="117" name="Google Shape;117;p22"/>
          <p:cNvPicPr preferRelativeResize="0"/>
          <p:nvPr/>
        </p:nvPicPr>
        <p:blipFill>
          <a:blip r:embed="rId3">
            <a:alphaModFix/>
          </a:blip>
          <a:stretch>
            <a:fillRect/>
          </a:stretch>
        </p:blipFill>
        <p:spPr>
          <a:xfrm>
            <a:off x="198775" y="1661675"/>
            <a:ext cx="11777874" cy="5196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3"/>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3" name="Google Shape;123;p23"/>
          <p:cNvSpPr txBox="1"/>
          <p:nvPr>
            <p:ph type="title"/>
          </p:nvPr>
        </p:nvSpPr>
        <p:spPr>
          <a:xfrm>
            <a:off x="299650" y="3047242"/>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Bookman Old Style"/>
              <a:buNone/>
            </a:pPr>
            <a:r>
              <a:rPr i="1" lang="en-US" sz="4800">
                <a:solidFill>
                  <a:srgbClr val="FFFFFF"/>
                </a:solidFill>
              </a:rPr>
              <a:t>                      THANK YOU…</a:t>
            </a:r>
            <a:endParaRPr/>
          </a:p>
        </p:txBody>
      </p:sp>
      <p:sp>
        <p:nvSpPr>
          <p:cNvPr id="124" name="Google Shape;124;p23"/>
          <p:cNvSpPr/>
          <p:nvPr/>
        </p:nvSpPr>
        <p:spPr>
          <a:xfrm>
            <a:off x="3025" y="3810750"/>
            <a:ext cx="12189000" cy="30474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