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5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9/21/2023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675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9/21/2023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441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9/21/2023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7260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9/21/2023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365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9/21/2023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7695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9/21/2023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702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9/21/2023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0846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9/21/2023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670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9/21/2023</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39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9/21/2023</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5903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9/21/2023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872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9/21/2023</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4688141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E955AF5-0CBD-98ED-83C5-AB5B176617A8}"/>
              </a:ext>
            </a:extLst>
          </p:cNvPr>
          <p:cNvSpPr>
            <a:spLocks noGrp="1"/>
          </p:cNvSpPr>
          <p:nvPr>
            <p:ph type="subTitle" idx="1"/>
          </p:nvPr>
        </p:nvSpPr>
        <p:spPr>
          <a:xfrm>
            <a:off x="677119" y="4547167"/>
            <a:ext cx="4894428" cy="1288482"/>
          </a:xfrm>
        </p:spPr>
        <p:txBody>
          <a:bodyPr>
            <a:normAutofit/>
          </a:bodyPr>
          <a:lstStyle/>
          <a:p>
            <a:pPr algn="l"/>
            <a:endParaRPr lang="en-US" dirty="0"/>
          </a:p>
        </p:txBody>
      </p:sp>
      <p:sp>
        <p:nvSpPr>
          <p:cNvPr id="20" name="Rectangle 1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15" name="Freeform: Shape 1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E43EF3DF-EE77-084C-5FB5-BD2C66425C58}"/>
              </a:ext>
            </a:extLst>
          </p:cNvPr>
          <p:cNvPicPr>
            <a:picLocks noChangeAspect="1"/>
          </p:cNvPicPr>
          <p:nvPr/>
        </p:nvPicPr>
        <p:blipFill>
          <a:blip r:embed="rId2"/>
          <a:stretch>
            <a:fillRect/>
          </a:stretch>
        </p:blipFill>
        <p:spPr>
          <a:xfrm>
            <a:off x="7573426" y="1022352"/>
            <a:ext cx="2387561" cy="2387561"/>
          </a:xfrm>
          <a:prstGeom prst="rect">
            <a:avLst/>
          </a:prstGeom>
        </p:spPr>
      </p:pic>
      <p:sp>
        <p:nvSpPr>
          <p:cNvPr id="21"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 group of men holding up a identification card&#10;&#10;Description automatically generated">
            <a:extLst>
              <a:ext uri="{FF2B5EF4-FFF2-40B4-BE49-F238E27FC236}">
                <a16:creationId xmlns:a16="http://schemas.microsoft.com/office/drawing/2014/main" id="{6E20E5F9-17F5-8FBA-DD25-A26E63C45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38"/>
            <a:ext cx="12192000" cy="7066502"/>
          </a:xfrm>
          <a:prstGeom prst="rect">
            <a:avLst/>
          </a:prstGeom>
        </p:spPr>
      </p:pic>
      <p:sp>
        <p:nvSpPr>
          <p:cNvPr id="27" name="Oval 26">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DB10B50-C756-CB04-78A1-247DFC232E98}"/>
              </a:ext>
            </a:extLst>
          </p:cNvPr>
          <p:cNvSpPr>
            <a:spLocks noGrp="1"/>
          </p:cNvSpPr>
          <p:nvPr>
            <p:ph type="ctrTitle"/>
          </p:nvPr>
        </p:nvSpPr>
        <p:spPr>
          <a:xfrm>
            <a:off x="106606" y="3409912"/>
            <a:ext cx="5539271" cy="2006607"/>
          </a:xfrm>
        </p:spPr>
        <p:txBody>
          <a:bodyPr anchor="b">
            <a:normAutofit/>
          </a:bodyPr>
          <a:lstStyle/>
          <a:p>
            <a:pPr algn="l"/>
            <a:r>
              <a:rPr lang="en-US" sz="5600" dirty="0">
                <a:solidFill>
                  <a:srgbClr val="FF6600"/>
                </a:solidFill>
                <a:latin typeface="Aharoni" panose="02010803020104030203" pitchFamily="2" charset="-79"/>
                <a:cs typeface="Aharoni" panose="02010803020104030203" pitchFamily="2" charset="-79"/>
              </a:rPr>
              <a:t>T</a:t>
            </a:r>
            <a:r>
              <a:rPr lang="en-US" sz="5600" dirty="0">
                <a:latin typeface="Aharoni" panose="02010803020104030203" pitchFamily="2" charset="-79"/>
                <a:cs typeface="Aharoni" panose="02010803020104030203" pitchFamily="2" charset="-79"/>
              </a:rPr>
              <a:t>H</a:t>
            </a:r>
            <a:r>
              <a:rPr lang="en-US" sz="5600" dirty="0">
                <a:solidFill>
                  <a:srgbClr val="00B050"/>
                </a:solidFill>
                <a:latin typeface="Aharoni" panose="02010803020104030203" pitchFamily="2" charset="-79"/>
                <a:cs typeface="Aharoni" panose="02010803020104030203" pitchFamily="2" charset="-79"/>
              </a:rPr>
              <a:t>E</a:t>
            </a:r>
            <a:r>
              <a:rPr lang="en-US" sz="5600" dirty="0">
                <a:solidFill>
                  <a:schemeClr val="bg1"/>
                </a:solidFill>
                <a:latin typeface="Aharoni" panose="02010803020104030203" pitchFamily="2" charset="-79"/>
                <a:cs typeface="Aharoni" panose="02010803020104030203" pitchFamily="2" charset="-79"/>
              </a:rPr>
              <a:t> </a:t>
            </a:r>
            <a:r>
              <a:rPr lang="en-US" sz="5600" dirty="0">
                <a:solidFill>
                  <a:srgbClr val="FF6600"/>
                </a:solidFill>
                <a:latin typeface="Aharoni" panose="02010803020104030203" pitchFamily="2" charset="-79"/>
                <a:cs typeface="Aharoni" panose="02010803020104030203" pitchFamily="2" charset="-79"/>
              </a:rPr>
              <a:t>Elec</a:t>
            </a:r>
            <a:r>
              <a:rPr lang="en-US" sz="5600" dirty="0">
                <a:latin typeface="Aharoni" panose="02010803020104030203" pitchFamily="2" charset="-79"/>
                <a:cs typeface="Aharoni" panose="02010803020104030203" pitchFamily="2" charset="-79"/>
              </a:rPr>
              <a:t>t</a:t>
            </a:r>
            <a:r>
              <a:rPr lang="en-US" sz="5600" dirty="0">
                <a:solidFill>
                  <a:schemeClr val="tx2">
                    <a:lumMod val="25000"/>
                  </a:schemeClr>
                </a:solidFill>
                <a:latin typeface="Aharoni" panose="02010803020104030203" pitchFamily="2" charset="-79"/>
                <a:cs typeface="Aharoni" panose="02010803020104030203" pitchFamily="2" charset="-79"/>
              </a:rPr>
              <a:t>ions</a:t>
            </a:r>
            <a:r>
              <a:rPr lang="en-US" sz="5600" dirty="0">
                <a:latin typeface="Aharoni" panose="02010803020104030203" pitchFamily="2" charset="-79"/>
                <a:cs typeface="Aharoni" panose="02010803020104030203" pitchFamily="2" charset="-79"/>
              </a:rPr>
              <a:t> </a:t>
            </a:r>
            <a:endParaRPr lang="en-US" sz="5600" dirty="0">
              <a:solidFill>
                <a:schemeClr val="tx2">
                  <a:lumMod val="25000"/>
                </a:schemeClr>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3FE01298-5495-15FB-2871-F54B06C708F8}"/>
              </a:ext>
            </a:extLst>
          </p:cNvPr>
          <p:cNvSpPr txBox="1"/>
          <p:nvPr/>
        </p:nvSpPr>
        <p:spPr>
          <a:xfrm>
            <a:off x="106607" y="5626084"/>
            <a:ext cx="5774052" cy="369332"/>
          </a:xfrm>
          <a:prstGeom prst="rect">
            <a:avLst/>
          </a:prstGeom>
          <a:noFill/>
        </p:spPr>
        <p:txBody>
          <a:bodyPr wrap="square" rtlCol="0">
            <a:spAutoFit/>
          </a:bodyPr>
          <a:lstStyle/>
          <a:p>
            <a:r>
              <a:rPr lang="en-US" dirty="0">
                <a:solidFill>
                  <a:schemeClr val="accent4">
                    <a:lumMod val="60000"/>
                    <a:lumOff val="40000"/>
                  </a:schemeClr>
                </a:solidFill>
              </a:rPr>
              <a:t>BY MANAV, ANISH, SARVESH, DIYA AND RISHABH</a:t>
            </a:r>
          </a:p>
        </p:txBody>
      </p:sp>
    </p:spTree>
    <p:extLst>
      <p:ext uri="{BB962C8B-B14F-4D97-AF65-F5344CB8AC3E}">
        <p14:creationId xmlns:p14="http://schemas.microsoft.com/office/powerpoint/2010/main" val="26479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F177-28F5-F91B-43F7-314C01217A63}"/>
              </a:ext>
            </a:extLst>
          </p:cNvPr>
          <p:cNvSpPr>
            <a:spLocks noGrp="1"/>
          </p:cNvSpPr>
          <p:nvPr>
            <p:ph type="title"/>
          </p:nvPr>
        </p:nvSpPr>
        <p:spPr/>
        <p:txBody>
          <a:bodyPr/>
          <a:lstStyle/>
          <a:p>
            <a:r>
              <a:rPr lang="en-US" dirty="0">
                <a:latin typeface="Amasis MT Pro Black" panose="02040A04050005020304" pitchFamily="18" charset="0"/>
              </a:rPr>
              <a:t>CONSTITUENCIES</a:t>
            </a:r>
          </a:p>
        </p:txBody>
      </p:sp>
      <p:sp>
        <p:nvSpPr>
          <p:cNvPr id="3" name="Content Placeholder 2">
            <a:extLst>
              <a:ext uri="{FF2B5EF4-FFF2-40B4-BE49-F238E27FC236}">
                <a16:creationId xmlns:a16="http://schemas.microsoft.com/office/drawing/2014/main" id="{9D904E84-9E3A-F795-1C06-2FB3DF8AB536}"/>
              </a:ext>
            </a:extLst>
          </p:cNvPr>
          <p:cNvSpPr>
            <a:spLocks noGrp="1"/>
          </p:cNvSpPr>
          <p:nvPr>
            <p:ph idx="1"/>
          </p:nvPr>
        </p:nvSpPr>
        <p:spPr/>
        <p:txBody>
          <a:bodyPr/>
          <a:lstStyle/>
          <a:p>
            <a:pPr>
              <a:lnSpc>
                <a:spcPct val="150000"/>
              </a:lnSpc>
            </a:pPr>
            <a:r>
              <a:rPr lang="en-US" b="0" i="0" dirty="0">
                <a:effectLst/>
                <a:latin typeface="Amasis MT Pro Black" panose="02040A04050005020304" pitchFamily="18" charset="0"/>
              </a:rPr>
              <a:t>For elections, the country is divided into regions called “constituencies”. These regions are divided based on population; each region roughly has the same number of people. Any number of candidates can stand for elections from a constituency. India currently has 543 constituencies</a:t>
            </a:r>
            <a:r>
              <a:rPr lang="en-US" b="0" i="0" dirty="0">
                <a:solidFill>
                  <a:srgbClr val="202124"/>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44785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E519-9E7E-E0B8-457E-AFD5388FD25E}"/>
              </a:ext>
            </a:extLst>
          </p:cNvPr>
          <p:cNvSpPr>
            <a:spLocks noGrp="1"/>
          </p:cNvSpPr>
          <p:nvPr>
            <p:ph type="title"/>
          </p:nvPr>
        </p:nvSpPr>
        <p:spPr/>
        <p:txBody>
          <a:bodyPr/>
          <a:lstStyle/>
          <a:p>
            <a:r>
              <a:rPr lang="en-US" dirty="0">
                <a:latin typeface="Amasis MT Pro Black" panose="02040A04050005020304" pitchFamily="18" charset="0"/>
              </a:rPr>
              <a:t>             THE ELECTIONS</a:t>
            </a:r>
          </a:p>
        </p:txBody>
      </p:sp>
      <p:sp>
        <p:nvSpPr>
          <p:cNvPr id="3" name="Content Placeholder 2">
            <a:extLst>
              <a:ext uri="{FF2B5EF4-FFF2-40B4-BE49-F238E27FC236}">
                <a16:creationId xmlns:a16="http://schemas.microsoft.com/office/drawing/2014/main" id="{4533C7ED-FC40-12D3-69DF-A3CC1C3B1B2C}"/>
              </a:ext>
            </a:extLst>
          </p:cNvPr>
          <p:cNvSpPr>
            <a:spLocks noGrp="1"/>
          </p:cNvSpPr>
          <p:nvPr>
            <p:ph idx="1"/>
          </p:nvPr>
        </p:nvSpPr>
        <p:spPr/>
        <p:txBody>
          <a:bodyPr/>
          <a:lstStyle/>
          <a:p>
            <a:pPr>
              <a:lnSpc>
                <a:spcPct val="100000"/>
              </a:lnSpc>
            </a:pPr>
            <a:r>
              <a:rPr lang="en-US" b="0" i="0" dirty="0">
                <a:effectLst/>
                <a:latin typeface="Amasis MT Pro Black" panose="02040A04050005020304" pitchFamily="18" charset="0"/>
              </a:rPr>
              <a:t>Candidates can be part of groups (parties) or can contest as independent candidates. The candidate who receives the maximum votes becomes the Member of Parliament (MP) from that constituency. Any citizen above the age of 18 years can participate in the electoral process. The elections were conducted using the secret ballot, but we now use electronic voting machines (EVMs</a:t>
            </a:r>
            <a:r>
              <a:rPr lang="en-US" b="0" i="0" dirty="0">
                <a:solidFill>
                  <a:srgbClr val="202124"/>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71952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1628-AAE7-A9AF-DA05-C81D71E251BB}"/>
              </a:ext>
            </a:extLst>
          </p:cNvPr>
          <p:cNvSpPr>
            <a:spLocks noGrp="1"/>
          </p:cNvSpPr>
          <p:nvPr>
            <p:ph type="title"/>
          </p:nvPr>
        </p:nvSpPr>
        <p:spPr/>
        <p:txBody>
          <a:bodyPr/>
          <a:lstStyle/>
          <a:p>
            <a:r>
              <a:rPr lang="en-US" b="0" i="0" dirty="0">
                <a:effectLst/>
                <a:latin typeface="Amasis MT Pro Black" panose="02040A04050005020304" pitchFamily="18" charset="0"/>
              </a:rPr>
              <a:t>       THE NEW GOVERNMENT</a:t>
            </a:r>
            <a:endParaRPr lang="en-US"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1E82BAEF-A9E4-607E-AA53-1DD5BC75F181}"/>
              </a:ext>
            </a:extLst>
          </p:cNvPr>
          <p:cNvSpPr>
            <a:spLocks noGrp="1"/>
          </p:cNvSpPr>
          <p:nvPr>
            <p:ph idx="1"/>
          </p:nvPr>
        </p:nvSpPr>
        <p:spPr/>
        <p:txBody>
          <a:bodyPr/>
          <a:lstStyle/>
          <a:p>
            <a:pPr>
              <a:lnSpc>
                <a:spcPct val="150000"/>
              </a:lnSpc>
            </a:pPr>
            <a:r>
              <a:rPr lang="en-US" b="0" i="0" dirty="0">
                <a:effectLst/>
                <a:latin typeface="Amasis MT Pro Black" panose="02040A04050005020304" pitchFamily="18" charset="0"/>
              </a:rPr>
              <a:t>The party or individual which gets an absolute majority (more than half the seats in the Parliament) forms the government. Currently, a party would need 272 or more seats to win the elections. If no party gets over half of the seats, parties may join to form a coalition government</a:t>
            </a:r>
            <a:r>
              <a:rPr lang="en-US" b="0" i="0" dirty="0">
                <a:solidFill>
                  <a:srgbClr val="202124"/>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2122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4D3A-1E6C-6787-6C15-80C2053C59AF}"/>
              </a:ext>
            </a:extLst>
          </p:cNvPr>
          <p:cNvSpPr>
            <a:spLocks noGrp="1"/>
          </p:cNvSpPr>
          <p:nvPr>
            <p:ph type="title"/>
          </p:nvPr>
        </p:nvSpPr>
        <p:spPr/>
        <p:txBody>
          <a:bodyPr/>
          <a:lstStyle/>
          <a:p>
            <a:r>
              <a:rPr lang="en-US" dirty="0"/>
              <a:t>                       </a:t>
            </a:r>
            <a:r>
              <a:rPr lang="en-US" dirty="0">
                <a:latin typeface="Amasis MT Pro Black" panose="02040A04050005020304" pitchFamily="18" charset="0"/>
              </a:rPr>
              <a:t>QUESTION TIME</a:t>
            </a:r>
          </a:p>
        </p:txBody>
      </p:sp>
      <p:sp>
        <p:nvSpPr>
          <p:cNvPr id="3" name="Content Placeholder 2">
            <a:extLst>
              <a:ext uri="{FF2B5EF4-FFF2-40B4-BE49-F238E27FC236}">
                <a16:creationId xmlns:a16="http://schemas.microsoft.com/office/drawing/2014/main" id="{A362BD8B-70DF-6270-32A3-E83BFFE6041E}"/>
              </a:ext>
            </a:extLst>
          </p:cNvPr>
          <p:cNvSpPr>
            <a:spLocks noGrp="1"/>
          </p:cNvSpPr>
          <p:nvPr>
            <p:ph idx="1"/>
          </p:nvPr>
        </p:nvSpPr>
        <p:spPr/>
        <p:txBody>
          <a:bodyPr>
            <a:normAutofit/>
          </a:bodyPr>
          <a:lstStyle/>
          <a:p>
            <a:r>
              <a:rPr lang="en-US" dirty="0">
                <a:solidFill>
                  <a:schemeClr val="accent5">
                    <a:lumMod val="75000"/>
                  </a:schemeClr>
                </a:solidFill>
                <a:latin typeface="Amasis MT Pro Black" panose="02040A04050005020304" pitchFamily="18" charset="0"/>
              </a:rPr>
              <a:t>WHAT ARE THE NUMBER OF CONSTITUENCIES IN INDIA?</a:t>
            </a:r>
          </a:p>
          <a:p>
            <a:r>
              <a:rPr lang="en-US" dirty="0">
                <a:solidFill>
                  <a:srgbClr val="FF6600"/>
                </a:solidFill>
                <a:latin typeface="Congenial" panose="020F0502020204030204" pitchFamily="2" charset="0"/>
              </a:rPr>
              <a:t>543</a:t>
            </a:r>
          </a:p>
          <a:p>
            <a:r>
              <a:rPr lang="en-US" dirty="0">
                <a:solidFill>
                  <a:schemeClr val="accent5">
                    <a:lumMod val="75000"/>
                  </a:schemeClr>
                </a:solidFill>
                <a:latin typeface="Amasis MT Pro Black" panose="02040A04050005020304" pitchFamily="18" charset="0"/>
              </a:rPr>
              <a:t>WHAT IS AN ABSOLUTE MAJORITY?</a:t>
            </a:r>
          </a:p>
          <a:p>
            <a:r>
              <a:rPr lang="en-US" dirty="0">
                <a:latin typeface="Congenial" panose="02000503040000020004" pitchFamily="2" charset="0"/>
              </a:rPr>
              <a:t>WHEN THE PARTY GETS </a:t>
            </a:r>
            <a:r>
              <a:rPr lang="en-US" dirty="0">
                <a:solidFill>
                  <a:schemeClr val="accent6">
                    <a:lumMod val="75000"/>
                  </a:schemeClr>
                </a:solidFill>
                <a:latin typeface="Congenial" panose="02000503040000020004" pitchFamily="2" charset="0"/>
              </a:rPr>
              <a:t>MORE THAN </a:t>
            </a:r>
            <a:r>
              <a:rPr lang="en-US" dirty="0">
                <a:latin typeface="Congenial" panose="02000503040000020004" pitchFamily="2" charset="0"/>
              </a:rPr>
              <a:t>50% OF THE SEATS IN THE PARLIAMENT,  IT IS </a:t>
            </a:r>
            <a:r>
              <a:rPr lang="en-US" dirty="0">
                <a:solidFill>
                  <a:schemeClr val="accent6">
                    <a:lumMod val="75000"/>
                  </a:schemeClr>
                </a:solidFill>
                <a:latin typeface="Congenial" panose="02000503040000020004" pitchFamily="2" charset="0"/>
              </a:rPr>
              <a:t>CALLED AN </a:t>
            </a:r>
            <a:r>
              <a:rPr lang="en-US" dirty="0">
                <a:latin typeface="Congenial" panose="02000503040000020004" pitchFamily="2" charset="0"/>
              </a:rPr>
              <a:t>ABSOLUTE MAJORITY</a:t>
            </a:r>
          </a:p>
          <a:p>
            <a:r>
              <a:rPr lang="en-US" dirty="0">
                <a:solidFill>
                  <a:schemeClr val="accent5">
                    <a:lumMod val="75000"/>
                  </a:schemeClr>
                </a:solidFill>
                <a:latin typeface="Amasis MT Pro Black" panose="02040A04050005020304" pitchFamily="18" charset="0"/>
              </a:rPr>
              <a:t>WHO IS THE CURRENT CHIEF  ELECTION COMMISSIONER OF INDIA?</a:t>
            </a:r>
          </a:p>
          <a:p>
            <a:r>
              <a:rPr lang="en-US" dirty="0">
                <a:solidFill>
                  <a:srgbClr val="00B050"/>
                </a:solidFill>
                <a:latin typeface="Congenial" panose="02000503040000020004" pitchFamily="2" charset="0"/>
              </a:rPr>
              <a:t>RAJIV KUMAR</a:t>
            </a:r>
          </a:p>
          <a:p>
            <a:pPr marL="0" indent="0">
              <a:buNone/>
            </a:pPr>
            <a:endParaRPr lang="en-US" dirty="0">
              <a:solidFill>
                <a:schemeClr val="accent5">
                  <a:lumMod val="75000"/>
                </a:schemeClr>
              </a:solidFill>
            </a:endParaRPr>
          </a:p>
        </p:txBody>
      </p:sp>
    </p:spTree>
    <p:extLst>
      <p:ext uri="{BB962C8B-B14F-4D97-AF65-F5344CB8AC3E}">
        <p14:creationId xmlns:p14="http://schemas.microsoft.com/office/powerpoint/2010/main" val="362043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EF910-6510-CAA9-5A36-1C78BB5013D4}"/>
              </a:ext>
            </a:extLst>
          </p:cNvPr>
          <p:cNvSpPr>
            <a:spLocks noGrp="1"/>
          </p:cNvSpPr>
          <p:nvPr>
            <p:ph type="title"/>
          </p:nvPr>
        </p:nvSpPr>
        <p:spPr/>
        <p:txBody>
          <a:bodyPr/>
          <a:lstStyle/>
          <a:p>
            <a:r>
              <a:rPr lang="en-US" dirty="0"/>
              <a:t>                  </a:t>
            </a:r>
            <a:r>
              <a:rPr lang="en-US" dirty="0">
                <a:latin typeface="Amasis MT Pro Black" panose="02040A04050005020304" pitchFamily="18" charset="0"/>
              </a:rPr>
              <a:t>THANK YOU</a:t>
            </a:r>
          </a:p>
        </p:txBody>
      </p:sp>
      <p:sp>
        <p:nvSpPr>
          <p:cNvPr id="3" name="Text Placeholder 2">
            <a:extLst>
              <a:ext uri="{FF2B5EF4-FFF2-40B4-BE49-F238E27FC236}">
                <a16:creationId xmlns:a16="http://schemas.microsoft.com/office/drawing/2014/main" id="{7096E0C0-94BC-7790-966B-90AC27CFA1B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8221558"/>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52</TotalTime>
  <Words>250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Amasis MT Pro Black</vt:lpstr>
      <vt:lpstr>Arial</vt:lpstr>
      <vt:lpstr>Congenial</vt:lpstr>
      <vt:lpstr>Roboto</vt:lpstr>
      <vt:lpstr>Source Sans Pro</vt:lpstr>
      <vt:lpstr>FunkyShapesDarkVTI</vt:lpstr>
      <vt:lpstr>THE Elections </vt:lpstr>
      <vt:lpstr>CONSTITUENCIES</vt:lpstr>
      <vt:lpstr>             THE ELECTIONS</vt:lpstr>
      <vt:lpstr>       THE NEW GOVERNMENT</vt:lpstr>
      <vt:lpstr>                       QUESTION TIME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Elections </dc:title>
  <dc:creator>Pragambesh Moro</dc:creator>
  <cp:lastModifiedBy>Pragambesh Moro</cp:lastModifiedBy>
  <cp:revision>3</cp:revision>
  <dcterms:created xsi:type="dcterms:W3CDTF">2023-09-20T13:17:18Z</dcterms:created>
  <dcterms:modified xsi:type="dcterms:W3CDTF">2023-09-21T14:11:33Z</dcterms:modified>
</cp:coreProperties>
</file>