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9" r:id="rId4"/>
    <p:sldId id="263" r:id="rId5"/>
    <p:sldId id="264" r:id="rId6"/>
    <p:sldId id="265" r:id="rId7"/>
    <p:sldId id="266" r:id="rId8"/>
    <p:sldId id="267"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64AA76-5E52-4A5D-823B-55858E0ABDBC}" v="8" dt="2021-07-20T16:42:50.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t B" userId="12d676d53a49875b" providerId="LiveId" clId="{C164AA76-5E52-4A5D-823B-55858E0ABDBC}"/>
    <pc:docChg chg="undo redo custSel addSld delSld modSld sldOrd">
      <pc:chgData name="Harshat B" userId="12d676d53a49875b" providerId="LiveId" clId="{C164AA76-5E52-4A5D-823B-55858E0ABDBC}" dt="2021-07-21T04:44:24.010" v="1000" actId="20577"/>
      <pc:docMkLst>
        <pc:docMk/>
      </pc:docMkLst>
      <pc:sldChg chg="new del">
        <pc:chgData name="Harshat B" userId="12d676d53a49875b" providerId="LiveId" clId="{C164AA76-5E52-4A5D-823B-55858E0ABDBC}" dt="2021-07-20T15:57:51.158" v="173" actId="47"/>
        <pc:sldMkLst>
          <pc:docMk/>
          <pc:sldMk cId="853000802" sldId="256"/>
        </pc:sldMkLst>
      </pc:sldChg>
      <pc:sldChg chg="addSp delSp modSp new del mod">
        <pc:chgData name="Harshat B" userId="12d676d53a49875b" providerId="LiveId" clId="{C164AA76-5E52-4A5D-823B-55858E0ABDBC}" dt="2021-07-20T16:28:01.242" v="491" actId="47"/>
        <pc:sldMkLst>
          <pc:docMk/>
          <pc:sldMk cId="2867208277" sldId="257"/>
        </pc:sldMkLst>
        <pc:spChg chg="mod">
          <ac:chgData name="Harshat B" userId="12d676d53a49875b" providerId="LiveId" clId="{C164AA76-5E52-4A5D-823B-55858E0ABDBC}" dt="2021-07-20T16:11:31.316" v="326" actId="21"/>
          <ac:spMkLst>
            <pc:docMk/>
            <pc:sldMk cId="2867208277" sldId="257"/>
            <ac:spMk id="2" creationId="{D29BC9C7-3740-4C95-9B1E-314847499AF5}"/>
          </ac:spMkLst>
        </pc:spChg>
        <pc:spChg chg="add del mod">
          <ac:chgData name="Harshat B" userId="12d676d53a49875b" providerId="LiveId" clId="{C164AA76-5E52-4A5D-823B-55858E0ABDBC}" dt="2021-07-20T16:22:24.435" v="446" actId="27636"/>
          <ac:spMkLst>
            <pc:docMk/>
            <pc:sldMk cId="2867208277" sldId="257"/>
            <ac:spMk id="3" creationId="{E7277C06-96BE-4CFE-AF1E-CE38553168C7}"/>
          </ac:spMkLst>
        </pc:spChg>
        <pc:spChg chg="add del mod">
          <ac:chgData name="Harshat B" userId="12d676d53a49875b" providerId="LiveId" clId="{C164AA76-5E52-4A5D-823B-55858E0ABDBC}" dt="2021-07-20T16:10:59.068" v="305" actId="478"/>
          <ac:spMkLst>
            <pc:docMk/>
            <pc:sldMk cId="2867208277" sldId="257"/>
            <ac:spMk id="5" creationId="{0F590522-0EB4-4EF6-9A1D-6C2413DEA02F}"/>
          </ac:spMkLst>
        </pc:spChg>
      </pc:sldChg>
      <pc:sldChg chg="addSp delSp modSp new del mod">
        <pc:chgData name="Harshat B" userId="12d676d53a49875b" providerId="LiveId" clId="{C164AA76-5E52-4A5D-823B-55858E0ABDBC}" dt="2021-07-20T16:09:12.290" v="268" actId="47"/>
        <pc:sldMkLst>
          <pc:docMk/>
          <pc:sldMk cId="2629592147" sldId="258"/>
        </pc:sldMkLst>
        <pc:spChg chg="mod">
          <ac:chgData name="Harshat B" userId="12d676d53a49875b" providerId="LiveId" clId="{C164AA76-5E52-4A5D-823B-55858E0ABDBC}" dt="2021-07-20T16:05:27.606" v="238" actId="255"/>
          <ac:spMkLst>
            <pc:docMk/>
            <pc:sldMk cId="2629592147" sldId="258"/>
            <ac:spMk id="2" creationId="{6A74FD60-8689-487F-9313-BD91E257D176}"/>
          </ac:spMkLst>
        </pc:spChg>
        <pc:spChg chg="del mod">
          <ac:chgData name="Harshat B" userId="12d676d53a49875b" providerId="LiveId" clId="{C164AA76-5E52-4A5D-823B-55858E0ABDBC}" dt="2021-07-20T16:06:13.517" v="241" actId="22"/>
          <ac:spMkLst>
            <pc:docMk/>
            <pc:sldMk cId="2629592147" sldId="258"/>
            <ac:spMk id="3" creationId="{963AD2BA-87A1-454F-816B-788DE5529BA3}"/>
          </ac:spMkLst>
        </pc:spChg>
        <pc:spChg chg="add del mod">
          <ac:chgData name="Harshat B" userId="12d676d53a49875b" providerId="LiveId" clId="{C164AA76-5E52-4A5D-823B-55858E0ABDBC}" dt="2021-07-20T16:07:02.813" v="249" actId="931"/>
          <ac:spMkLst>
            <pc:docMk/>
            <pc:sldMk cId="2629592147" sldId="258"/>
            <ac:spMk id="7" creationId="{FE8F181D-1580-4CB2-8D1C-7D2D74F2BE74}"/>
          </ac:spMkLst>
        </pc:spChg>
        <pc:picChg chg="add del mod ord">
          <ac:chgData name="Harshat B" userId="12d676d53a49875b" providerId="LiveId" clId="{C164AA76-5E52-4A5D-823B-55858E0ABDBC}" dt="2021-07-20T16:06:23.439" v="244" actId="478"/>
          <ac:picMkLst>
            <pc:docMk/>
            <pc:sldMk cId="2629592147" sldId="258"/>
            <ac:picMk id="5" creationId="{94664DC5-EAF3-433D-A26C-437060635F91}"/>
          </ac:picMkLst>
        </pc:picChg>
        <pc:picChg chg="add del mod">
          <ac:chgData name="Harshat B" userId="12d676d53a49875b" providerId="LiveId" clId="{C164AA76-5E52-4A5D-823B-55858E0ABDBC}" dt="2021-07-20T16:07:02.813" v="249" actId="931"/>
          <ac:picMkLst>
            <pc:docMk/>
            <pc:sldMk cId="2629592147" sldId="258"/>
            <ac:picMk id="9" creationId="{F2670230-E56D-4758-8379-D541EE4CBC36}"/>
          </ac:picMkLst>
        </pc:picChg>
      </pc:sldChg>
      <pc:sldChg chg="modSp new mod">
        <pc:chgData name="Harshat B" userId="12d676d53a49875b" providerId="LiveId" clId="{C164AA76-5E52-4A5D-823B-55858E0ABDBC}" dt="2021-07-20T16:04:24.654" v="235" actId="27636"/>
        <pc:sldMkLst>
          <pc:docMk/>
          <pc:sldMk cId="2726488273" sldId="259"/>
        </pc:sldMkLst>
        <pc:spChg chg="mod">
          <ac:chgData name="Harshat B" userId="12d676d53a49875b" providerId="LiveId" clId="{C164AA76-5E52-4A5D-823B-55858E0ABDBC}" dt="2021-07-20T15:58:42.584" v="182"/>
          <ac:spMkLst>
            <pc:docMk/>
            <pc:sldMk cId="2726488273" sldId="259"/>
            <ac:spMk id="2" creationId="{EC258A7F-A177-4C7D-8985-B8C5FBB9D62F}"/>
          </ac:spMkLst>
        </pc:spChg>
        <pc:spChg chg="mod">
          <ac:chgData name="Harshat B" userId="12d676d53a49875b" providerId="LiveId" clId="{C164AA76-5E52-4A5D-823B-55858E0ABDBC}" dt="2021-07-20T16:04:24.654" v="235" actId="27636"/>
          <ac:spMkLst>
            <pc:docMk/>
            <pc:sldMk cId="2726488273" sldId="259"/>
            <ac:spMk id="3" creationId="{BD0F9AD1-3FBE-4459-BEC1-AE70B7E34422}"/>
          </ac:spMkLst>
        </pc:spChg>
      </pc:sldChg>
      <pc:sldChg chg="addSp delSp modSp new del mod">
        <pc:chgData name="Harshat B" userId="12d676d53a49875b" providerId="LiveId" clId="{C164AA76-5E52-4A5D-823B-55858E0ABDBC}" dt="2021-07-20T16:28:31.164" v="497" actId="47"/>
        <pc:sldMkLst>
          <pc:docMk/>
          <pc:sldMk cId="775887724" sldId="260"/>
        </pc:sldMkLst>
        <pc:spChg chg="mod">
          <ac:chgData name="Harshat B" userId="12d676d53a49875b" providerId="LiveId" clId="{C164AA76-5E52-4A5D-823B-55858E0ABDBC}" dt="2021-07-20T16:28:24.719" v="496" actId="6549"/>
          <ac:spMkLst>
            <pc:docMk/>
            <pc:sldMk cId="775887724" sldId="260"/>
            <ac:spMk id="2" creationId="{F8DA0112-489F-48ED-B4F0-E144876F972B}"/>
          </ac:spMkLst>
        </pc:spChg>
        <pc:spChg chg="del">
          <ac:chgData name="Harshat B" userId="12d676d53a49875b" providerId="LiveId" clId="{C164AA76-5E52-4A5D-823B-55858E0ABDBC}" dt="2021-07-20T16:07:15.148" v="251" actId="931"/>
          <ac:spMkLst>
            <pc:docMk/>
            <pc:sldMk cId="775887724" sldId="260"/>
            <ac:spMk id="3" creationId="{4CEF8966-D099-4DB2-A637-8BE44F86C16C}"/>
          </ac:spMkLst>
        </pc:spChg>
        <pc:spChg chg="mod">
          <ac:chgData name="Harshat B" userId="12d676d53a49875b" providerId="LiveId" clId="{C164AA76-5E52-4A5D-823B-55858E0ABDBC}" dt="2021-07-20T16:28:13.705" v="494" actId="27636"/>
          <ac:spMkLst>
            <pc:docMk/>
            <pc:sldMk cId="775887724" sldId="260"/>
            <ac:spMk id="4" creationId="{5F42F4F0-5CCA-41D8-ABBB-0538815E7529}"/>
          </ac:spMkLst>
        </pc:spChg>
        <pc:picChg chg="add mod">
          <ac:chgData name="Harshat B" userId="12d676d53a49875b" providerId="LiveId" clId="{C164AA76-5E52-4A5D-823B-55858E0ABDBC}" dt="2021-07-20T16:28:10.561" v="492" actId="1076"/>
          <ac:picMkLst>
            <pc:docMk/>
            <pc:sldMk cId="775887724" sldId="260"/>
            <ac:picMk id="6" creationId="{F41FD78A-29B9-496D-BDAB-FBBBBC6B287D}"/>
          </ac:picMkLst>
        </pc:picChg>
      </pc:sldChg>
      <pc:sldChg chg="modSp new del mod ord">
        <pc:chgData name="Harshat B" userId="12d676d53a49875b" providerId="LiveId" clId="{C164AA76-5E52-4A5D-823B-55858E0ABDBC}" dt="2021-07-20T16:16:47.032" v="352" actId="47"/>
        <pc:sldMkLst>
          <pc:docMk/>
          <pc:sldMk cId="2882973820" sldId="261"/>
        </pc:sldMkLst>
        <pc:spChg chg="mod">
          <ac:chgData name="Harshat B" userId="12d676d53a49875b" providerId="LiveId" clId="{C164AA76-5E52-4A5D-823B-55858E0ABDBC}" dt="2021-07-20T16:16:35.124" v="351" actId="20577"/>
          <ac:spMkLst>
            <pc:docMk/>
            <pc:sldMk cId="2882973820" sldId="261"/>
            <ac:spMk id="2" creationId="{3B031874-8F7F-4B94-A913-0C039B5D768B}"/>
          </ac:spMkLst>
        </pc:spChg>
      </pc:sldChg>
      <pc:sldChg chg="addSp delSp modSp new mod ord">
        <pc:chgData name="Harshat B" userId="12d676d53a49875b" providerId="LiveId" clId="{C164AA76-5E52-4A5D-823B-55858E0ABDBC}" dt="2021-07-20T16:21:00.528" v="403" actId="255"/>
        <pc:sldMkLst>
          <pc:docMk/>
          <pc:sldMk cId="3504329127" sldId="261"/>
        </pc:sldMkLst>
        <pc:spChg chg="mod">
          <ac:chgData name="Harshat B" userId="12d676d53a49875b" providerId="LiveId" clId="{C164AA76-5E52-4A5D-823B-55858E0ABDBC}" dt="2021-07-20T16:20:26.970" v="398" actId="27636"/>
          <ac:spMkLst>
            <pc:docMk/>
            <pc:sldMk cId="3504329127" sldId="261"/>
            <ac:spMk id="2" creationId="{84C4288D-A54F-4DDB-B036-25E94D08E15B}"/>
          </ac:spMkLst>
        </pc:spChg>
        <pc:spChg chg="del">
          <ac:chgData name="Harshat B" userId="12d676d53a49875b" providerId="LiveId" clId="{C164AA76-5E52-4A5D-823B-55858E0ABDBC}" dt="2021-07-20T16:18:36.971" v="377" actId="931"/>
          <ac:spMkLst>
            <pc:docMk/>
            <pc:sldMk cId="3504329127" sldId="261"/>
            <ac:spMk id="3" creationId="{1E85E0B0-BD90-4D90-A746-0F65509CC75C}"/>
          </ac:spMkLst>
        </pc:spChg>
        <pc:spChg chg="mod">
          <ac:chgData name="Harshat B" userId="12d676d53a49875b" providerId="LiveId" clId="{C164AA76-5E52-4A5D-823B-55858E0ABDBC}" dt="2021-07-20T16:21:00.528" v="403" actId="255"/>
          <ac:spMkLst>
            <pc:docMk/>
            <pc:sldMk cId="3504329127" sldId="261"/>
            <ac:spMk id="4" creationId="{551173D0-B693-4CD4-8D23-9E25B7D97546}"/>
          </ac:spMkLst>
        </pc:spChg>
        <pc:picChg chg="add mod">
          <ac:chgData name="Harshat B" userId="12d676d53a49875b" providerId="LiveId" clId="{C164AA76-5E52-4A5D-823B-55858E0ABDBC}" dt="2021-07-20T16:18:45.446" v="382" actId="1076"/>
          <ac:picMkLst>
            <pc:docMk/>
            <pc:sldMk cId="3504329127" sldId="261"/>
            <ac:picMk id="6" creationId="{D7490B3D-C448-40B9-BB25-7B2E0461E03C}"/>
          </ac:picMkLst>
        </pc:picChg>
      </pc:sldChg>
      <pc:sldChg chg="addSp delSp modSp new mod ord">
        <pc:chgData name="Harshat B" userId="12d676d53a49875b" providerId="LiveId" clId="{C164AA76-5E52-4A5D-823B-55858E0ABDBC}" dt="2021-07-20T16:27:45.773" v="490"/>
        <pc:sldMkLst>
          <pc:docMk/>
          <pc:sldMk cId="3807883052" sldId="262"/>
        </pc:sldMkLst>
        <pc:spChg chg="mod">
          <ac:chgData name="Harshat B" userId="12d676d53a49875b" providerId="LiveId" clId="{C164AA76-5E52-4A5D-823B-55858E0ABDBC}" dt="2021-07-20T16:26:11.415" v="477" actId="27636"/>
          <ac:spMkLst>
            <pc:docMk/>
            <pc:sldMk cId="3807883052" sldId="262"/>
            <ac:spMk id="2" creationId="{1111D97D-CAD0-4646-B711-20DC64DA19BB}"/>
          </ac:spMkLst>
        </pc:spChg>
        <pc:spChg chg="del">
          <ac:chgData name="Harshat B" userId="12d676d53a49875b" providerId="LiveId" clId="{C164AA76-5E52-4A5D-823B-55858E0ABDBC}" dt="2021-07-20T16:23:27.152" v="448" actId="931"/>
          <ac:spMkLst>
            <pc:docMk/>
            <pc:sldMk cId="3807883052" sldId="262"/>
            <ac:spMk id="3" creationId="{D625FAEB-E034-448C-B8BE-E714726B381B}"/>
          </ac:spMkLst>
        </pc:spChg>
        <pc:spChg chg="mod">
          <ac:chgData name="Harshat B" userId="12d676d53a49875b" providerId="LiveId" clId="{C164AA76-5E52-4A5D-823B-55858E0ABDBC}" dt="2021-07-20T16:27:42.684" v="488" actId="255"/>
          <ac:spMkLst>
            <pc:docMk/>
            <pc:sldMk cId="3807883052" sldId="262"/>
            <ac:spMk id="4" creationId="{DD346869-79D6-4214-BAAC-8D974DBE75D0}"/>
          </ac:spMkLst>
        </pc:spChg>
        <pc:picChg chg="add mod">
          <ac:chgData name="Harshat B" userId="12d676d53a49875b" providerId="LiveId" clId="{C164AA76-5E52-4A5D-823B-55858E0ABDBC}" dt="2021-07-20T16:25:58.210" v="472" actId="14100"/>
          <ac:picMkLst>
            <pc:docMk/>
            <pc:sldMk cId="3807883052" sldId="262"/>
            <ac:picMk id="6" creationId="{9860C6F3-1EB7-4AF1-B026-BED262CD107C}"/>
          </ac:picMkLst>
        </pc:picChg>
      </pc:sldChg>
      <pc:sldChg chg="addSp delSp modSp new mod">
        <pc:chgData name="Harshat B" userId="12d676d53a49875b" providerId="LiveId" clId="{C164AA76-5E52-4A5D-823B-55858E0ABDBC}" dt="2021-07-20T16:29:02.213" v="505" actId="14100"/>
        <pc:sldMkLst>
          <pc:docMk/>
          <pc:sldMk cId="1986846678" sldId="263"/>
        </pc:sldMkLst>
        <pc:spChg chg="mod">
          <ac:chgData name="Harshat B" userId="12d676d53a49875b" providerId="LiveId" clId="{C164AA76-5E52-4A5D-823B-55858E0ABDBC}" dt="2021-07-20T16:28:40.946" v="499"/>
          <ac:spMkLst>
            <pc:docMk/>
            <pc:sldMk cId="1986846678" sldId="263"/>
            <ac:spMk id="2" creationId="{96244136-4616-4FB8-B8CA-3A442A443991}"/>
          </ac:spMkLst>
        </pc:spChg>
        <pc:spChg chg="del">
          <ac:chgData name="Harshat B" userId="12d676d53a49875b" providerId="LiveId" clId="{C164AA76-5E52-4A5D-823B-55858E0ABDBC}" dt="2021-07-20T16:28:48.069" v="500" actId="931"/>
          <ac:spMkLst>
            <pc:docMk/>
            <pc:sldMk cId="1986846678" sldId="263"/>
            <ac:spMk id="3" creationId="{CC092176-B26E-43A6-A740-A467F041B0D7}"/>
          </ac:spMkLst>
        </pc:spChg>
        <pc:picChg chg="add mod">
          <ac:chgData name="Harshat B" userId="12d676d53a49875b" providerId="LiveId" clId="{C164AA76-5E52-4A5D-823B-55858E0ABDBC}" dt="2021-07-20T16:29:02.213" v="505" actId="14100"/>
          <ac:picMkLst>
            <pc:docMk/>
            <pc:sldMk cId="1986846678" sldId="263"/>
            <ac:picMk id="5" creationId="{CC514440-CE62-4F02-AD6D-B7F8B5500BDD}"/>
          </ac:picMkLst>
        </pc:picChg>
      </pc:sldChg>
      <pc:sldChg chg="addSp delSp modSp new mod">
        <pc:chgData name="Harshat B" userId="12d676d53a49875b" providerId="LiveId" clId="{C164AA76-5E52-4A5D-823B-55858E0ABDBC}" dt="2021-07-20T16:31:43.275" v="515" actId="14100"/>
        <pc:sldMkLst>
          <pc:docMk/>
          <pc:sldMk cId="1407396770" sldId="264"/>
        </pc:sldMkLst>
        <pc:spChg chg="mod">
          <ac:chgData name="Harshat B" userId="12d676d53a49875b" providerId="LiveId" clId="{C164AA76-5E52-4A5D-823B-55858E0ABDBC}" dt="2021-07-20T16:31:33.968" v="512"/>
          <ac:spMkLst>
            <pc:docMk/>
            <pc:sldMk cId="1407396770" sldId="264"/>
            <ac:spMk id="2" creationId="{2CEC51B1-2F3D-4351-AA5B-03600A21E41D}"/>
          </ac:spMkLst>
        </pc:spChg>
        <pc:spChg chg="del">
          <ac:chgData name="Harshat B" userId="12d676d53a49875b" providerId="LiveId" clId="{C164AA76-5E52-4A5D-823B-55858E0ABDBC}" dt="2021-07-20T16:31:31.904" v="509" actId="931"/>
          <ac:spMkLst>
            <pc:docMk/>
            <pc:sldMk cId="1407396770" sldId="264"/>
            <ac:spMk id="3" creationId="{14ECA30D-9B00-4E75-AFEA-9C4213253583}"/>
          </ac:spMkLst>
        </pc:spChg>
        <pc:picChg chg="add mod">
          <ac:chgData name="Harshat B" userId="12d676d53a49875b" providerId="LiveId" clId="{C164AA76-5E52-4A5D-823B-55858E0ABDBC}" dt="2021-07-20T16:31:43.275" v="515" actId="14100"/>
          <ac:picMkLst>
            <pc:docMk/>
            <pc:sldMk cId="1407396770" sldId="264"/>
            <ac:picMk id="5" creationId="{517E6596-EF62-42A1-9E65-6D2DDE68A649}"/>
          </ac:picMkLst>
        </pc:picChg>
      </pc:sldChg>
      <pc:sldChg chg="new del">
        <pc:chgData name="Harshat B" userId="12d676d53a49875b" providerId="LiveId" clId="{C164AA76-5E52-4A5D-823B-55858E0ABDBC}" dt="2021-07-20T16:30:32.353" v="507" actId="47"/>
        <pc:sldMkLst>
          <pc:docMk/>
          <pc:sldMk cId="1623743595" sldId="264"/>
        </pc:sldMkLst>
      </pc:sldChg>
      <pc:sldChg chg="addSp delSp modSp new mod">
        <pc:chgData name="Harshat B" userId="12d676d53a49875b" providerId="LiveId" clId="{C164AA76-5E52-4A5D-823B-55858E0ABDBC}" dt="2021-07-20T16:43:14.822" v="577" actId="255"/>
        <pc:sldMkLst>
          <pc:docMk/>
          <pc:sldMk cId="2868587498" sldId="265"/>
        </pc:sldMkLst>
        <pc:spChg chg="mod">
          <ac:chgData name="Harshat B" userId="12d676d53a49875b" providerId="LiveId" clId="{C164AA76-5E52-4A5D-823B-55858E0ABDBC}" dt="2021-07-20T16:43:14.822" v="577" actId="255"/>
          <ac:spMkLst>
            <pc:docMk/>
            <pc:sldMk cId="2868587498" sldId="265"/>
            <ac:spMk id="2" creationId="{D11045BD-0696-4F57-AEF0-E28043A25E8A}"/>
          </ac:spMkLst>
        </pc:spChg>
        <pc:spChg chg="del">
          <ac:chgData name="Harshat B" userId="12d676d53a49875b" providerId="LiveId" clId="{C164AA76-5E52-4A5D-823B-55858E0ABDBC}" dt="2021-07-20T16:42:50.846" v="561" actId="931"/>
          <ac:spMkLst>
            <pc:docMk/>
            <pc:sldMk cId="2868587498" sldId="265"/>
            <ac:spMk id="3" creationId="{5307089F-CD15-4D5F-85C3-CFB77AE21647}"/>
          </ac:spMkLst>
        </pc:spChg>
        <pc:picChg chg="add mod">
          <ac:chgData name="Harshat B" userId="12d676d53a49875b" providerId="LiveId" clId="{C164AA76-5E52-4A5D-823B-55858E0ABDBC}" dt="2021-07-20T16:42:51.528" v="563" actId="962"/>
          <ac:picMkLst>
            <pc:docMk/>
            <pc:sldMk cId="2868587498" sldId="265"/>
            <ac:picMk id="5" creationId="{E48DFB2F-3891-4582-98A7-E871DF4D50D3}"/>
          </ac:picMkLst>
        </pc:picChg>
      </pc:sldChg>
      <pc:sldChg chg="new del">
        <pc:chgData name="Harshat B" userId="12d676d53a49875b" providerId="LiveId" clId="{C164AA76-5E52-4A5D-823B-55858E0ABDBC}" dt="2021-07-21T01:48:52.342" v="579" actId="47"/>
        <pc:sldMkLst>
          <pc:docMk/>
          <pc:sldMk cId="2557434172" sldId="266"/>
        </pc:sldMkLst>
      </pc:sldChg>
      <pc:sldChg chg="modSp new mod">
        <pc:chgData name="Harshat B" userId="12d676d53a49875b" providerId="LiveId" clId="{C164AA76-5E52-4A5D-823B-55858E0ABDBC}" dt="2021-07-21T01:53:21.455" v="634" actId="20577"/>
        <pc:sldMkLst>
          <pc:docMk/>
          <pc:sldMk cId="3362506000" sldId="266"/>
        </pc:sldMkLst>
        <pc:spChg chg="mod">
          <ac:chgData name="Harshat B" userId="12d676d53a49875b" providerId="LiveId" clId="{C164AA76-5E52-4A5D-823B-55858E0ABDBC}" dt="2021-07-21T01:49:13.547" v="581"/>
          <ac:spMkLst>
            <pc:docMk/>
            <pc:sldMk cId="3362506000" sldId="266"/>
            <ac:spMk id="2" creationId="{BCB5C324-5657-417A-8E34-6468FC073B69}"/>
          </ac:spMkLst>
        </pc:spChg>
        <pc:spChg chg="mod">
          <ac:chgData name="Harshat B" userId="12d676d53a49875b" providerId="LiveId" clId="{C164AA76-5E52-4A5D-823B-55858E0ABDBC}" dt="2021-07-21T01:53:21.455" v="634" actId="20577"/>
          <ac:spMkLst>
            <pc:docMk/>
            <pc:sldMk cId="3362506000" sldId="266"/>
            <ac:spMk id="3" creationId="{6013DDD9-D98B-4519-B339-C4904552521A}"/>
          </ac:spMkLst>
        </pc:spChg>
      </pc:sldChg>
      <pc:sldChg chg="modSp new mod">
        <pc:chgData name="Harshat B" userId="12d676d53a49875b" providerId="LiveId" clId="{C164AA76-5E52-4A5D-823B-55858E0ABDBC}" dt="2021-07-21T02:18:45.793" v="750" actId="255"/>
        <pc:sldMkLst>
          <pc:docMk/>
          <pc:sldMk cId="1850418072" sldId="267"/>
        </pc:sldMkLst>
        <pc:spChg chg="mod">
          <ac:chgData name="Harshat B" userId="12d676d53a49875b" providerId="LiveId" clId="{C164AA76-5E52-4A5D-823B-55858E0ABDBC}" dt="2021-07-21T01:57:22.751" v="637"/>
          <ac:spMkLst>
            <pc:docMk/>
            <pc:sldMk cId="1850418072" sldId="267"/>
            <ac:spMk id="2" creationId="{3F2F0C7E-56C5-4ACE-8F25-5E73D29D6F1A}"/>
          </ac:spMkLst>
        </pc:spChg>
        <pc:spChg chg="mod">
          <ac:chgData name="Harshat B" userId="12d676d53a49875b" providerId="LiveId" clId="{C164AA76-5E52-4A5D-823B-55858E0ABDBC}" dt="2021-07-21T02:18:45.793" v="750" actId="255"/>
          <ac:spMkLst>
            <pc:docMk/>
            <pc:sldMk cId="1850418072" sldId="267"/>
            <ac:spMk id="3" creationId="{7CBBB106-D301-4B13-81D0-7CC7BAF99159}"/>
          </ac:spMkLst>
        </pc:spChg>
      </pc:sldChg>
      <pc:sldChg chg="modSp new mod">
        <pc:chgData name="Harshat B" userId="12d676d53a49875b" providerId="LiveId" clId="{C164AA76-5E52-4A5D-823B-55858E0ABDBC}" dt="2021-07-21T02:22:36.696" v="801" actId="2711"/>
        <pc:sldMkLst>
          <pc:docMk/>
          <pc:sldMk cId="1306479812" sldId="268"/>
        </pc:sldMkLst>
        <pc:spChg chg="mod">
          <ac:chgData name="Harshat B" userId="12d676d53a49875b" providerId="LiveId" clId="{C164AA76-5E52-4A5D-823B-55858E0ABDBC}" dt="2021-07-21T02:20:33.875" v="760" actId="27636"/>
          <ac:spMkLst>
            <pc:docMk/>
            <pc:sldMk cId="1306479812" sldId="268"/>
            <ac:spMk id="2" creationId="{55F9B3F4-3A15-4970-8775-9E2F8F3AC051}"/>
          </ac:spMkLst>
        </pc:spChg>
        <pc:spChg chg="mod">
          <ac:chgData name="Harshat B" userId="12d676d53a49875b" providerId="LiveId" clId="{C164AA76-5E52-4A5D-823B-55858E0ABDBC}" dt="2021-07-21T02:22:36.696" v="801" actId="2711"/>
          <ac:spMkLst>
            <pc:docMk/>
            <pc:sldMk cId="1306479812" sldId="268"/>
            <ac:spMk id="3" creationId="{198A84E7-2736-40D5-A15C-062ECF0FAEF1}"/>
          </ac:spMkLst>
        </pc:spChg>
      </pc:sldChg>
      <pc:sldChg chg="addSp modSp new mod">
        <pc:chgData name="Harshat B" userId="12d676d53a49875b" providerId="LiveId" clId="{C164AA76-5E52-4A5D-823B-55858E0ABDBC}" dt="2021-07-21T02:51:13.361" v="958" actId="20577"/>
        <pc:sldMkLst>
          <pc:docMk/>
          <pc:sldMk cId="3406635340" sldId="269"/>
        </pc:sldMkLst>
        <pc:spChg chg="add mod">
          <ac:chgData name="Harshat B" userId="12d676d53a49875b" providerId="LiveId" clId="{C164AA76-5E52-4A5D-823B-55858E0ABDBC}" dt="2021-07-21T02:51:13.361" v="958" actId="20577"/>
          <ac:spMkLst>
            <pc:docMk/>
            <pc:sldMk cId="3406635340" sldId="269"/>
            <ac:spMk id="3" creationId="{82B4D137-7F06-4E2A-A73C-42A4217C1F5E}"/>
          </ac:spMkLst>
        </pc:spChg>
      </pc:sldChg>
      <pc:sldChg chg="addSp modSp new mod">
        <pc:chgData name="Harshat B" userId="12d676d53a49875b" providerId="LiveId" clId="{C164AA76-5E52-4A5D-823B-55858E0ABDBC}" dt="2021-07-21T04:44:24.010" v="1000" actId="20577"/>
        <pc:sldMkLst>
          <pc:docMk/>
          <pc:sldMk cId="368631378" sldId="270"/>
        </pc:sldMkLst>
        <pc:spChg chg="add mod">
          <ac:chgData name="Harshat B" userId="12d676d53a49875b" providerId="LiveId" clId="{C164AA76-5E52-4A5D-823B-55858E0ABDBC}" dt="2021-07-21T04:44:24.010" v="1000" actId="20577"/>
          <ac:spMkLst>
            <pc:docMk/>
            <pc:sldMk cId="368631378" sldId="270"/>
            <ac:spMk id="3" creationId="{D291C70B-06A0-454A-8EC0-EC5301471A7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8999-E856-429D-8720-8123FC4AFE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CE8FCB-6388-474D-AB39-646A8CBC9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8E6BDD-68C4-4C91-9B67-C50938540581}"/>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5" name="Footer Placeholder 4">
            <a:extLst>
              <a:ext uri="{FF2B5EF4-FFF2-40B4-BE49-F238E27FC236}">
                <a16:creationId xmlns:a16="http://schemas.microsoft.com/office/drawing/2014/main" id="{71DCE0EC-B95E-461B-A8B4-AB9111AC1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A585F1-F1CF-47EF-8005-96A0A337D37F}"/>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352236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1C92-EB6F-4D53-9F3E-93066BF3A1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41119F-0FFB-47D8-9443-DA4FB52CBE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C5C0B4-B3D3-4A73-A863-A95093E73571}"/>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5" name="Footer Placeholder 4">
            <a:extLst>
              <a:ext uri="{FF2B5EF4-FFF2-40B4-BE49-F238E27FC236}">
                <a16:creationId xmlns:a16="http://schemas.microsoft.com/office/drawing/2014/main" id="{0D7F660D-48D0-487B-9015-FCE2EC86B7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75C60-34D9-4586-82DC-6F323AE86A42}"/>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200067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EEF989-29D3-4594-A187-7AB4BEA9E1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C67DE3-CD2B-4A5D-9E34-07E8D1EDEC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C68A07-1AE6-4526-AEA9-666BCD9E036E}"/>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5" name="Footer Placeholder 4">
            <a:extLst>
              <a:ext uri="{FF2B5EF4-FFF2-40B4-BE49-F238E27FC236}">
                <a16:creationId xmlns:a16="http://schemas.microsoft.com/office/drawing/2014/main" id="{01C87409-A9A5-462F-A2BB-88B86D8D7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564D7D-D214-4968-95EB-E057666A6B3F}"/>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3039422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8D08-21AA-470A-B27F-C9D9897424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521773-B541-43A9-9040-0DC68BC71F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B7894B-15D0-4F55-8F27-73E01B49FB85}"/>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5" name="Footer Placeholder 4">
            <a:extLst>
              <a:ext uri="{FF2B5EF4-FFF2-40B4-BE49-F238E27FC236}">
                <a16:creationId xmlns:a16="http://schemas.microsoft.com/office/drawing/2014/main" id="{85374698-217D-44A0-AA18-164ED3400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737AD-6D53-4C2A-8BAE-05E2BBDA9364}"/>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42377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4A4B-6EA5-43B4-8E37-84A30CD0A1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E95734-F345-43C0-B107-F63A8736B1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5A8911-3BB1-4D99-A892-177EB845A310}"/>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5" name="Footer Placeholder 4">
            <a:extLst>
              <a:ext uri="{FF2B5EF4-FFF2-40B4-BE49-F238E27FC236}">
                <a16:creationId xmlns:a16="http://schemas.microsoft.com/office/drawing/2014/main" id="{2A6CCF7E-1A60-4B3F-8E3F-4334BB2ADE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40A96-AE16-4718-9060-1D2C7FD40174}"/>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78604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8EB0-68D8-47AA-ACD6-30396E0F88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FFDE10-B6D8-44F2-A343-D096FF3B61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8D7A2A-A3DD-4004-A369-B65E1A4F1B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B7086E-78A4-4E72-A3AC-BD5B8BDD5F62}"/>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6" name="Footer Placeholder 5">
            <a:extLst>
              <a:ext uri="{FF2B5EF4-FFF2-40B4-BE49-F238E27FC236}">
                <a16:creationId xmlns:a16="http://schemas.microsoft.com/office/drawing/2014/main" id="{6F7D4892-975E-4122-B98B-A81E5CBCD4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21B9EF-F276-4D30-A77D-B02BEF4BCAA2}"/>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2486341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E08C-EAFD-439D-8BC2-1DA15CF331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E3B26E-38C3-45DA-8C65-6EC1274C3F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A1164E-192E-423D-B5C1-518C920B99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C84B53-50DC-4D0C-963F-9884D49280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495639-D589-4AA7-BC74-55EC784725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2897C7-4FA1-4EF5-B593-0E2390946952}"/>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8" name="Footer Placeholder 7">
            <a:extLst>
              <a:ext uri="{FF2B5EF4-FFF2-40B4-BE49-F238E27FC236}">
                <a16:creationId xmlns:a16="http://schemas.microsoft.com/office/drawing/2014/main" id="{77BD559A-A92B-4E17-B782-AB9B7E2E92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2341ED-C8BF-4CBF-A710-4081CBF4A3E2}"/>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119498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6938-88D5-4857-8D79-138054AE4B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A4B3BF-5BF5-493C-A2C7-E04907E95962}"/>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4" name="Footer Placeholder 3">
            <a:extLst>
              <a:ext uri="{FF2B5EF4-FFF2-40B4-BE49-F238E27FC236}">
                <a16:creationId xmlns:a16="http://schemas.microsoft.com/office/drawing/2014/main" id="{35A2EF33-0639-4A14-B926-92012D0BE0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63E3D5-D689-4B61-8D10-6E9F8A8E6B6E}"/>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1033182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57489E-0CE5-4C68-87B5-7AD1AE3BCF84}"/>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3" name="Footer Placeholder 2">
            <a:extLst>
              <a:ext uri="{FF2B5EF4-FFF2-40B4-BE49-F238E27FC236}">
                <a16:creationId xmlns:a16="http://schemas.microsoft.com/office/drawing/2014/main" id="{A4E88F43-56EA-4943-97EA-1D95B34DB8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4A6066-2A4F-4D31-A9C7-5753DD671F51}"/>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290342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AFD3-A3F5-4EAD-8A13-75B3A3F40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B47190-34FC-4FC6-B09B-6E54F6F85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AEE99C-16E0-4918-A008-2438A1B74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308C4-03C4-4110-8516-A9E4F6CF0AA8}"/>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6" name="Footer Placeholder 5">
            <a:extLst>
              <a:ext uri="{FF2B5EF4-FFF2-40B4-BE49-F238E27FC236}">
                <a16:creationId xmlns:a16="http://schemas.microsoft.com/office/drawing/2014/main" id="{EA469334-2DCD-4354-8770-D79A06C010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F61EBA-1529-43EE-8B12-908BF5BAA520}"/>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4293483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32FA-1303-4D5E-885F-AD7BBF371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FEE194-2B1B-42A3-BF5B-C837D7E099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26B01C-D45F-4AC4-BA14-3D578CCA8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45B39-5EF0-4F6A-98DE-B915D6209E07}"/>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6" name="Footer Placeholder 5">
            <a:extLst>
              <a:ext uri="{FF2B5EF4-FFF2-40B4-BE49-F238E27FC236}">
                <a16:creationId xmlns:a16="http://schemas.microsoft.com/office/drawing/2014/main" id="{78ABD527-6781-4432-8483-9E8501B769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DF7621-05BD-44ED-B688-E637E3609F59}"/>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1691923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991AB3-6457-4AB4-8EF9-0375FA819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E6C881-EB58-49FA-8848-10B397E1C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540203-896A-45ED-B386-079C42C1CF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5A470-BABB-49D0-94EE-14EB8C62A01B}" type="datetimeFigureOut">
              <a:rPr lang="en-IN" smtClean="0"/>
              <a:t>21-07-2021</a:t>
            </a:fld>
            <a:endParaRPr lang="en-IN"/>
          </a:p>
        </p:txBody>
      </p:sp>
      <p:sp>
        <p:nvSpPr>
          <p:cNvPr id="5" name="Footer Placeholder 4">
            <a:extLst>
              <a:ext uri="{FF2B5EF4-FFF2-40B4-BE49-F238E27FC236}">
                <a16:creationId xmlns:a16="http://schemas.microsoft.com/office/drawing/2014/main" id="{ACE69916-C985-48A4-8513-F2135BD71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5B0D27-A9A3-4F72-9944-6BFE900F88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D6FA2-8325-41B8-AE14-2A5975DA8338}" type="slidenum">
              <a:rPr lang="en-IN" smtClean="0"/>
              <a:t>‹#›</a:t>
            </a:fld>
            <a:endParaRPr lang="en-IN"/>
          </a:p>
        </p:txBody>
      </p:sp>
    </p:spTree>
    <p:extLst>
      <p:ext uri="{BB962C8B-B14F-4D97-AF65-F5344CB8AC3E}">
        <p14:creationId xmlns:p14="http://schemas.microsoft.com/office/powerpoint/2010/main" val="146805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288D-A54F-4DDB-B036-25E94D08E15B}"/>
              </a:ext>
            </a:extLst>
          </p:cNvPr>
          <p:cNvSpPr>
            <a:spLocks noGrp="1"/>
          </p:cNvSpPr>
          <p:nvPr>
            <p:ph type="title"/>
          </p:nvPr>
        </p:nvSpPr>
        <p:spPr>
          <a:xfrm>
            <a:off x="839788" y="84842"/>
            <a:ext cx="3932237" cy="443060"/>
          </a:xfrm>
        </p:spPr>
        <p:txBody>
          <a:bodyPr>
            <a:normAutofit fontScale="90000"/>
          </a:bodyPr>
          <a:lstStyle/>
          <a:p>
            <a:r>
              <a:rPr lang="en-IN" sz="2000" b="1" i="0" dirty="0">
                <a:solidFill>
                  <a:srgbClr val="273239"/>
                </a:solidFill>
                <a:effectLst/>
                <a:latin typeface="urw-din"/>
              </a:rPr>
              <a:t>Monolithic</a:t>
            </a:r>
            <a:r>
              <a:rPr lang="en-IN" b="1" i="0" dirty="0">
                <a:solidFill>
                  <a:srgbClr val="273239"/>
                </a:solidFill>
                <a:effectLst/>
                <a:latin typeface="urw-din"/>
              </a:rPr>
              <a:t> </a:t>
            </a:r>
            <a:r>
              <a:rPr lang="en-IN" sz="2000" b="1" i="0" dirty="0">
                <a:solidFill>
                  <a:srgbClr val="273239"/>
                </a:solidFill>
                <a:effectLst/>
                <a:latin typeface="urw-din"/>
              </a:rPr>
              <a:t>Application</a:t>
            </a:r>
            <a:endParaRPr lang="en-IN" sz="2000" dirty="0"/>
          </a:p>
        </p:txBody>
      </p:sp>
      <p:pic>
        <p:nvPicPr>
          <p:cNvPr id="6" name="Content Placeholder 5" descr="Diagram&#10;&#10;Description automatically generated">
            <a:extLst>
              <a:ext uri="{FF2B5EF4-FFF2-40B4-BE49-F238E27FC236}">
                <a16:creationId xmlns:a16="http://schemas.microsoft.com/office/drawing/2014/main" id="{D7490B3D-C448-40B9-BB25-7B2E0461E0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2433" y="1856008"/>
            <a:ext cx="2009775" cy="3486150"/>
          </a:xfrm>
        </p:spPr>
      </p:pic>
      <p:sp>
        <p:nvSpPr>
          <p:cNvPr id="4" name="Text Placeholder 3">
            <a:extLst>
              <a:ext uri="{FF2B5EF4-FFF2-40B4-BE49-F238E27FC236}">
                <a16:creationId xmlns:a16="http://schemas.microsoft.com/office/drawing/2014/main" id="{551173D0-B693-4CD4-8D23-9E25B7D97546}"/>
              </a:ext>
            </a:extLst>
          </p:cNvPr>
          <p:cNvSpPr>
            <a:spLocks noGrp="1"/>
          </p:cNvSpPr>
          <p:nvPr>
            <p:ph type="body" sz="half" idx="2"/>
          </p:nvPr>
        </p:nvSpPr>
        <p:spPr>
          <a:xfrm>
            <a:off x="839788" y="527903"/>
            <a:ext cx="6805350" cy="5341086"/>
          </a:xfrm>
        </p:spPr>
        <p:txBody>
          <a:bodyPr>
            <a:normAutofit fontScale="85000" lnSpcReduction="20000"/>
          </a:bodyPr>
          <a:lstStyle/>
          <a:p>
            <a:r>
              <a:rPr lang="en-US" sz="1600" dirty="0">
                <a:solidFill>
                  <a:srgbClr val="333333"/>
                </a:solidFill>
                <a:latin typeface="+mj-lt"/>
              </a:rPr>
              <a:t>Monolithic Services - A large  number of critical enterprise applications hosted as a single web application is called as monolithic service. </a:t>
            </a:r>
          </a:p>
          <a:p>
            <a:pPr algn="l" fontAlgn="base"/>
            <a:r>
              <a:rPr lang="en-US" sz="1700" b="1" i="0" dirty="0">
                <a:solidFill>
                  <a:srgbClr val="273239"/>
                </a:solidFill>
                <a:effectLst/>
              </a:rPr>
              <a:t>Disadvantages of Monolithic applications:</a:t>
            </a:r>
            <a:endParaRPr lang="en-US" sz="1700" b="0" i="0" dirty="0">
              <a:solidFill>
                <a:srgbClr val="273239"/>
              </a:solidFill>
              <a:effectLst/>
            </a:endParaRPr>
          </a:p>
          <a:p>
            <a:pPr algn="l" fontAlgn="base">
              <a:buFont typeface="Arial" panose="020B0604020202020204" pitchFamily="34" charset="0"/>
              <a:buChar char="•"/>
            </a:pPr>
            <a:r>
              <a:rPr lang="en-US" sz="1500" b="0" i="0" dirty="0">
                <a:solidFill>
                  <a:srgbClr val="273239"/>
                </a:solidFill>
                <a:effectLst/>
                <a:latin typeface="+mj-lt"/>
              </a:rPr>
              <a:t>It becomes too large in size with time and hence, difficult to manage.</a:t>
            </a:r>
          </a:p>
          <a:p>
            <a:pPr algn="l" fontAlgn="base">
              <a:buFont typeface="Arial" panose="020B0604020202020204" pitchFamily="34" charset="0"/>
              <a:buChar char="•"/>
            </a:pPr>
            <a:r>
              <a:rPr lang="en-US" sz="1500" b="0" i="0" dirty="0">
                <a:solidFill>
                  <a:srgbClr val="273239"/>
                </a:solidFill>
                <a:effectLst/>
                <a:latin typeface="+mj-lt"/>
              </a:rPr>
              <a:t>We need to redeploy the whole application even for a small change.</a:t>
            </a:r>
          </a:p>
          <a:p>
            <a:pPr algn="l" fontAlgn="base">
              <a:buFont typeface="Arial" panose="020B0604020202020204" pitchFamily="34" charset="0"/>
              <a:buChar char="•"/>
            </a:pPr>
            <a:r>
              <a:rPr lang="en-US" sz="1500" b="0" i="0" dirty="0">
                <a:solidFill>
                  <a:srgbClr val="273239"/>
                </a:solidFill>
                <a:effectLst/>
                <a:latin typeface="+mj-lt"/>
              </a:rPr>
              <a:t>As the size of the application increases, its start-up and deployment time also increases.</a:t>
            </a:r>
          </a:p>
          <a:p>
            <a:pPr algn="l" fontAlgn="base">
              <a:buFont typeface="Arial" panose="020B0604020202020204" pitchFamily="34" charset="0"/>
              <a:buChar char="•"/>
            </a:pPr>
            <a:r>
              <a:rPr lang="en-US" sz="1500" b="0" i="0" dirty="0">
                <a:solidFill>
                  <a:srgbClr val="273239"/>
                </a:solidFill>
                <a:effectLst/>
                <a:latin typeface="+mj-lt"/>
              </a:rPr>
              <a:t>For any new developer joining the project, it is very difficult to understand the logic of large Monolithic application even if his responsibility is related to a single functionality.</a:t>
            </a:r>
          </a:p>
          <a:p>
            <a:pPr algn="l" fontAlgn="base">
              <a:buFont typeface="Arial" panose="020B0604020202020204" pitchFamily="34" charset="0"/>
              <a:buChar char="•"/>
            </a:pPr>
            <a:r>
              <a:rPr lang="en-US" sz="1500" b="0" i="0" dirty="0">
                <a:solidFill>
                  <a:srgbClr val="273239"/>
                </a:solidFill>
                <a:effectLst/>
                <a:latin typeface="+mj-lt"/>
              </a:rPr>
              <a:t>Even if a single part of the application is facing a large load/traffic, we need to deploy the instances of the whole application in multiple servers. It is very inefficient and takes up more resources unnecessarily. Hence, horizontal scaling is not feasible in monolithic applications.</a:t>
            </a:r>
          </a:p>
          <a:p>
            <a:pPr algn="l" fontAlgn="base">
              <a:buFont typeface="Arial" panose="020B0604020202020204" pitchFamily="34" charset="0"/>
              <a:buChar char="•"/>
            </a:pPr>
            <a:r>
              <a:rPr lang="en-US" sz="1500" b="0" i="0" dirty="0">
                <a:solidFill>
                  <a:srgbClr val="273239"/>
                </a:solidFill>
                <a:effectLst/>
                <a:latin typeface="+mj-lt"/>
              </a:rPr>
              <a:t>It is very difficult to adopt any new technology which is well suited for a particular functionality as it affects the whole application, both in terms of time and cost.</a:t>
            </a:r>
          </a:p>
          <a:p>
            <a:pPr algn="l" fontAlgn="base">
              <a:buFont typeface="Arial" panose="020B0604020202020204" pitchFamily="34" charset="0"/>
              <a:buChar char="•"/>
            </a:pPr>
            <a:r>
              <a:rPr lang="en-US" sz="1500" b="0" i="0" dirty="0">
                <a:solidFill>
                  <a:srgbClr val="273239"/>
                </a:solidFill>
                <a:effectLst/>
                <a:latin typeface="+mj-lt"/>
              </a:rPr>
              <a:t>It is not very reliable as a single bug in any module can bring down the whole monolithic application</a:t>
            </a:r>
            <a:r>
              <a:rPr lang="en-US" sz="1900" b="0" i="0" dirty="0">
                <a:solidFill>
                  <a:srgbClr val="273239"/>
                </a:solidFill>
                <a:effectLst/>
              </a:rPr>
              <a:t>.</a:t>
            </a:r>
          </a:p>
          <a:p>
            <a:pPr algn="l" fontAlgn="base"/>
            <a:r>
              <a:rPr lang="en-US" sz="1900" b="1" i="0" dirty="0">
                <a:solidFill>
                  <a:srgbClr val="273239"/>
                </a:solidFill>
                <a:effectLst/>
              </a:rPr>
              <a:t>Advantages of monolithic applications:</a:t>
            </a:r>
            <a:endParaRPr lang="en-US" sz="1900" b="0" i="0" dirty="0">
              <a:solidFill>
                <a:srgbClr val="273239"/>
              </a:solidFill>
              <a:effectLst/>
            </a:endParaRPr>
          </a:p>
          <a:p>
            <a:pPr fontAlgn="base">
              <a:buFont typeface="Arial" panose="020B0604020202020204" pitchFamily="34" charset="0"/>
              <a:buChar char="•"/>
            </a:pPr>
            <a:r>
              <a:rPr lang="en-US" sz="1500" dirty="0">
                <a:solidFill>
                  <a:srgbClr val="273239"/>
                </a:solidFill>
                <a:latin typeface="+mj-lt"/>
              </a:rPr>
              <a:t>Simple to develop relative to microservices where skilled developers are required in order to identify and develop the services.</a:t>
            </a:r>
          </a:p>
          <a:p>
            <a:pPr fontAlgn="base">
              <a:buFont typeface="Arial" panose="020B0604020202020204" pitchFamily="34" charset="0"/>
              <a:buChar char="•"/>
            </a:pPr>
            <a:r>
              <a:rPr lang="en-US" sz="1500" dirty="0">
                <a:solidFill>
                  <a:srgbClr val="273239"/>
                </a:solidFill>
                <a:latin typeface="+mj-lt"/>
              </a:rPr>
              <a:t>Easier to deploy as only a single jar/war file is deployed.</a:t>
            </a:r>
          </a:p>
          <a:p>
            <a:pPr fontAlgn="base">
              <a:buFont typeface="Arial" panose="020B0604020202020204" pitchFamily="34" charset="0"/>
              <a:buChar char="•"/>
            </a:pPr>
            <a:r>
              <a:rPr lang="en-US" sz="1500" dirty="0">
                <a:solidFill>
                  <a:srgbClr val="273239"/>
                </a:solidFill>
                <a:latin typeface="+mj-lt"/>
              </a:rPr>
              <a:t>Relatively easier and simple to develop in comparison to microservices architecture.</a:t>
            </a:r>
          </a:p>
          <a:p>
            <a:pPr fontAlgn="base">
              <a:buFont typeface="Arial" panose="020B0604020202020204" pitchFamily="34" charset="0"/>
              <a:buChar char="•"/>
            </a:pPr>
            <a:r>
              <a:rPr lang="en-US" sz="1500" dirty="0">
                <a:solidFill>
                  <a:srgbClr val="273239"/>
                </a:solidFill>
                <a:latin typeface="+mj-lt"/>
              </a:rPr>
              <a:t>The problems of network latency and security are relatively less in comparison to microservices architecture.</a:t>
            </a:r>
          </a:p>
          <a:p>
            <a:br>
              <a:rPr lang="en-US" sz="1600" dirty="0">
                <a:solidFill>
                  <a:srgbClr val="333333"/>
                </a:solidFill>
                <a:latin typeface="+mj-lt"/>
              </a:rPr>
            </a:br>
            <a:endParaRPr lang="en-IN" sz="1600" b="0" i="0" u="none" strike="noStrike" dirty="0">
              <a:solidFill>
                <a:srgbClr val="333333"/>
              </a:solidFill>
              <a:effectLst/>
              <a:latin typeface="+mj-lt"/>
            </a:endParaRPr>
          </a:p>
          <a:p>
            <a:endParaRPr lang="en-IN" dirty="0"/>
          </a:p>
        </p:txBody>
      </p:sp>
    </p:spTree>
    <p:extLst>
      <p:ext uri="{BB962C8B-B14F-4D97-AF65-F5344CB8AC3E}">
        <p14:creationId xmlns:p14="http://schemas.microsoft.com/office/powerpoint/2010/main" val="3504329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4D137-7F06-4E2A-A73C-42A4217C1F5E}"/>
              </a:ext>
            </a:extLst>
          </p:cNvPr>
          <p:cNvSpPr txBox="1"/>
          <p:nvPr/>
        </p:nvSpPr>
        <p:spPr>
          <a:xfrm>
            <a:off x="443060" y="405351"/>
            <a:ext cx="11538408" cy="3416320"/>
          </a:xfrm>
          <a:prstGeom prst="rect">
            <a:avLst/>
          </a:prstGeom>
          <a:noFill/>
        </p:spPr>
        <p:txBody>
          <a:bodyPr wrap="square">
            <a:spAutoFit/>
          </a:bodyPr>
          <a:lstStyle/>
          <a:p>
            <a:pPr algn="l"/>
            <a:r>
              <a:rPr lang="en-US" b="1" i="0" dirty="0">
                <a:solidFill>
                  <a:srgbClr val="222635"/>
                </a:solidFill>
                <a:effectLst/>
                <a:latin typeface="Helvetica Neue"/>
              </a:rPr>
              <a:t>Standalone Setup of Eureka Server :</a:t>
            </a:r>
          </a:p>
          <a:p>
            <a:pPr algn="l"/>
            <a:endParaRPr lang="en-US" b="1" dirty="0">
              <a:solidFill>
                <a:srgbClr val="222635"/>
              </a:solidFill>
              <a:latin typeface="Helvetica Neue"/>
            </a:endParaRPr>
          </a:p>
          <a:p>
            <a:pPr algn="l"/>
            <a:r>
              <a:rPr lang="en-US" b="1" i="0" dirty="0">
                <a:solidFill>
                  <a:srgbClr val="222635"/>
                </a:solidFill>
                <a:effectLst/>
                <a:latin typeface="+mj-lt"/>
              </a:rPr>
              <a:t>Step 1:</a:t>
            </a:r>
            <a:r>
              <a:rPr lang="en-US" b="0" i="0" dirty="0">
                <a:solidFill>
                  <a:srgbClr val="222635"/>
                </a:solidFill>
                <a:effectLst/>
                <a:latin typeface="+mj-lt"/>
              </a:rPr>
              <a:t> Create a project template from</a:t>
            </a:r>
            <a:r>
              <a:rPr lang="en-US" sz="1600" b="0" i="0" dirty="0">
                <a:solidFill>
                  <a:srgbClr val="222635"/>
                </a:solidFill>
                <a:effectLst/>
                <a:latin typeface="+mj-lt"/>
              </a:rPr>
              <a:t> </a:t>
            </a:r>
            <a:r>
              <a:rPr lang="en-US" b="0" i="0" u="none" strike="noStrike" dirty="0">
                <a:solidFill>
                  <a:srgbClr val="29A8FF"/>
                </a:solidFill>
                <a:effectLst/>
                <a:latin typeface="Cambria" panose="02040503050406030204" pitchFamily="18" charset="0"/>
                <a:hlinkClick r:id="rId2"/>
              </a:rPr>
              <a:t>https://start.spring.io/</a:t>
            </a:r>
            <a:r>
              <a:rPr lang="en-US" b="0" i="0" dirty="0">
                <a:solidFill>
                  <a:srgbClr val="222635"/>
                </a:solidFill>
                <a:effectLst/>
                <a:latin typeface="Cambria" panose="02040503050406030204" pitchFamily="18" charset="0"/>
              </a:rPr>
              <a:t>. </a:t>
            </a:r>
            <a:endParaRPr lang="en-US" b="1" i="0" dirty="0">
              <a:solidFill>
                <a:srgbClr val="222635"/>
              </a:solidFill>
              <a:effectLst/>
              <a:latin typeface="Helvetica Neue"/>
            </a:endParaRPr>
          </a:p>
          <a:p>
            <a:pPr algn="l"/>
            <a:r>
              <a:rPr lang="en-US" dirty="0">
                <a:solidFill>
                  <a:srgbClr val="222635"/>
                </a:solidFill>
                <a:latin typeface="+mj-lt"/>
              </a:rPr>
              <a:t>Step 2: Add </a:t>
            </a:r>
            <a:r>
              <a:rPr lang="en-US" b="0" i="0" dirty="0">
                <a:solidFill>
                  <a:srgbClr val="222635"/>
                </a:solidFill>
                <a:effectLst/>
                <a:latin typeface="+mj-lt"/>
              </a:rPr>
              <a:t>@EnableEurekaServer on top of the class</a:t>
            </a:r>
          </a:p>
          <a:p>
            <a:pPr algn="l"/>
            <a:r>
              <a:rPr lang="en-US" dirty="0">
                <a:solidFill>
                  <a:srgbClr val="222635"/>
                </a:solidFill>
                <a:latin typeface="+mj-lt"/>
              </a:rPr>
              <a:t>Step 3: Add below properties in </a:t>
            </a:r>
            <a:r>
              <a:rPr lang="en-US" dirty="0" err="1">
                <a:solidFill>
                  <a:srgbClr val="222635"/>
                </a:solidFill>
                <a:latin typeface="+mj-lt"/>
              </a:rPr>
              <a:t>application.properties</a:t>
            </a:r>
            <a:r>
              <a:rPr lang="en-US" dirty="0">
                <a:solidFill>
                  <a:srgbClr val="222635"/>
                </a:solidFill>
                <a:latin typeface="+mj-lt"/>
              </a:rPr>
              <a:t> file</a:t>
            </a:r>
          </a:p>
          <a:p>
            <a:pPr algn="l"/>
            <a:endParaRPr lang="en-US" b="1" i="0" dirty="0">
              <a:solidFill>
                <a:srgbClr val="222635"/>
              </a:solidFill>
              <a:effectLst/>
              <a:latin typeface="Cambria" panose="02040503050406030204" pitchFamily="18" charset="0"/>
            </a:endParaRPr>
          </a:p>
          <a:p>
            <a:pPr algn="l"/>
            <a:r>
              <a:rPr lang="en-US" i="0" dirty="0">
                <a:solidFill>
                  <a:srgbClr val="222635"/>
                </a:solidFill>
                <a:effectLst/>
                <a:latin typeface="+mj-lt"/>
              </a:rPr>
              <a:t>spring.application.name=&lt;Name Of Application&gt;</a:t>
            </a:r>
          </a:p>
          <a:p>
            <a:pPr algn="l"/>
            <a:r>
              <a:rPr lang="en-US" i="0" dirty="0" err="1">
                <a:solidFill>
                  <a:srgbClr val="222635"/>
                </a:solidFill>
                <a:effectLst/>
                <a:latin typeface="+mj-lt"/>
              </a:rPr>
              <a:t>server.port</a:t>
            </a:r>
            <a:r>
              <a:rPr lang="en-US" i="0" dirty="0">
                <a:solidFill>
                  <a:srgbClr val="222635"/>
                </a:solidFill>
                <a:effectLst/>
                <a:latin typeface="+mj-lt"/>
              </a:rPr>
              <a:t>=9091</a:t>
            </a:r>
          </a:p>
          <a:p>
            <a:pPr algn="l"/>
            <a:r>
              <a:rPr lang="en-US" i="0" dirty="0" err="1">
                <a:solidFill>
                  <a:srgbClr val="222635"/>
                </a:solidFill>
                <a:effectLst/>
                <a:latin typeface="+mj-lt"/>
              </a:rPr>
              <a:t>eureka.client.register</a:t>
            </a:r>
            <a:r>
              <a:rPr lang="en-US" i="0" dirty="0">
                <a:solidFill>
                  <a:srgbClr val="222635"/>
                </a:solidFill>
                <a:effectLst/>
                <a:latin typeface="+mj-lt"/>
              </a:rPr>
              <a:t>-with-eureka=false</a:t>
            </a:r>
          </a:p>
          <a:p>
            <a:pPr algn="l"/>
            <a:r>
              <a:rPr lang="en-US" i="0" dirty="0" err="1">
                <a:solidFill>
                  <a:srgbClr val="222635"/>
                </a:solidFill>
                <a:effectLst/>
                <a:latin typeface="+mj-lt"/>
              </a:rPr>
              <a:t>eureka.client.fetch</a:t>
            </a:r>
            <a:r>
              <a:rPr lang="en-US" i="0" dirty="0">
                <a:solidFill>
                  <a:srgbClr val="222635"/>
                </a:solidFill>
                <a:effectLst/>
                <a:latin typeface="+mj-lt"/>
              </a:rPr>
              <a:t>-registry=false</a:t>
            </a:r>
          </a:p>
          <a:p>
            <a:br>
              <a:rPr lang="en-US" dirty="0"/>
            </a:br>
            <a:endParaRPr lang="en-IN" dirty="0"/>
          </a:p>
        </p:txBody>
      </p:sp>
    </p:spTree>
    <p:extLst>
      <p:ext uri="{BB962C8B-B14F-4D97-AF65-F5344CB8AC3E}">
        <p14:creationId xmlns:p14="http://schemas.microsoft.com/office/powerpoint/2010/main" val="3406635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91C70B-06A0-454A-8EC0-EC5301471A7B}"/>
              </a:ext>
            </a:extLst>
          </p:cNvPr>
          <p:cNvSpPr txBox="1"/>
          <p:nvPr/>
        </p:nvSpPr>
        <p:spPr>
          <a:xfrm>
            <a:off x="320511" y="245097"/>
            <a:ext cx="8821132" cy="4524315"/>
          </a:xfrm>
          <a:prstGeom prst="rect">
            <a:avLst/>
          </a:prstGeom>
          <a:noFill/>
        </p:spPr>
        <p:txBody>
          <a:bodyPr wrap="square">
            <a:spAutoFit/>
          </a:bodyPr>
          <a:lstStyle/>
          <a:p>
            <a:pPr algn="l"/>
            <a:r>
              <a:rPr lang="en-US" b="1" i="0" dirty="0">
                <a:solidFill>
                  <a:srgbClr val="222635"/>
                </a:solidFill>
                <a:effectLst/>
                <a:latin typeface="Helvetica Neue"/>
              </a:rPr>
              <a:t>Standalone Setup of Eureka Client :</a:t>
            </a:r>
          </a:p>
          <a:p>
            <a:pPr algn="l"/>
            <a:endParaRPr lang="en-US" b="1" dirty="0">
              <a:solidFill>
                <a:srgbClr val="222635"/>
              </a:solidFill>
              <a:latin typeface="Helvetica Neue"/>
            </a:endParaRPr>
          </a:p>
          <a:p>
            <a:pPr algn="l"/>
            <a:r>
              <a:rPr lang="en-US" b="1" i="0" dirty="0">
                <a:solidFill>
                  <a:srgbClr val="222635"/>
                </a:solidFill>
                <a:effectLst/>
                <a:latin typeface="+mj-lt"/>
              </a:rPr>
              <a:t>Step 1:</a:t>
            </a:r>
            <a:r>
              <a:rPr lang="en-US" b="0" i="0" dirty="0">
                <a:solidFill>
                  <a:srgbClr val="222635"/>
                </a:solidFill>
                <a:effectLst/>
                <a:latin typeface="+mj-lt"/>
              </a:rPr>
              <a:t> Create a project template from</a:t>
            </a:r>
            <a:r>
              <a:rPr lang="en-US" sz="1600" b="0" i="0" dirty="0">
                <a:solidFill>
                  <a:srgbClr val="222635"/>
                </a:solidFill>
                <a:effectLst/>
                <a:latin typeface="+mj-lt"/>
              </a:rPr>
              <a:t> </a:t>
            </a:r>
            <a:r>
              <a:rPr lang="en-US" b="0" i="0" u="none" strike="noStrike" dirty="0">
                <a:solidFill>
                  <a:srgbClr val="29A8FF"/>
                </a:solidFill>
                <a:effectLst/>
                <a:latin typeface="Cambria" panose="02040503050406030204" pitchFamily="18" charset="0"/>
                <a:hlinkClick r:id="rId2"/>
              </a:rPr>
              <a:t>https://start.spring.io/</a:t>
            </a:r>
            <a:r>
              <a:rPr lang="en-US" b="0" i="0" dirty="0">
                <a:solidFill>
                  <a:srgbClr val="222635"/>
                </a:solidFill>
                <a:effectLst/>
                <a:latin typeface="Cambria" panose="02040503050406030204" pitchFamily="18" charset="0"/>
              </a:rPr>
              <a:t>. </a:t>
            </a:r>
            <a:endParaRPr lang="en-US" b="1" i="0" dirty="0">
              <a:solidFill>
                <a:srgbClr val="222635"/>
              </a:solidFill>
              <a:effectLst/>
              <a:latin typeface="Helvetica Neue"/>
            </a:endParaRPr>
          </a:p>
          <a:p>
            <a:pPr algn="l"/>
            <a:r>
              <a:rPr lang="en-US" dirty="0">
                <a:solidFill>
                  <a:srgbClr val="222635"/>
                </a:solidFill>
                <a:latin typeface="+mj-lt"/>
              </a:rPr>
              <a:t>Step 2: Add </a:t>
            </a:r>
            <a:r>
              <a:rPr lang="en-US" b="0" i="0" dirty="0">
                <a:solidFill>
                  <a:srgbClr val="222635"/>
                </a:solidFill>
                <a:effectLst/>
                <a:latin typeface="+mj-lt"/>
              </a:rPr>
              <a:t>@EnableEurekaServer on top of the class</a:t>
            </a:r>
          </a:p>
          <a:p>
            <a:pPr algn="l"/>
            <a:r>
              <a:rPr lang="en-US" dirty="0">
                <a:solidFill>
                  <a:srgbClr val="222635"/>
                </a:solidFill>
                <a:latin typeface="+mj-lt"/>
              </a:rPr>
              <a:t>Step 3: Add below properties in </a:t>
            </a:r>
            <a:r>
              <a:rPr lang="en-US" dirty="0" err="1">
                <a:solidFill>
                  <a:srgbClr val="222635"/>
                </a:solidFill>
                <a:latin typeface="+mj-lt"/>
              </a:rPr>
              <a:t>application.properties</a:t>
            </a:r>
            <a:r>
              <a:rPr lang="en-US" dirty="0">
                <a:solidFill>
                  <a:srgbClr val="222635"/>
                </a:solidFill>
                <a:latin typeface="+mj-lt"/>
              </a:rPr>
              <a:t> file</a:t>
            </a:r>
          </a:p>
          <a:p>
            <a:pPr algn="l"/>
            <a:endParaRPr lang="en-US" b="1" i="0" dirty="0">
              <a:solidFill>
                <a:srgbClr val="222635"/>
              </a:solidFill>
              <a:effectLst/>
              <a:latin typeface="Cambria" panose="02040503050406030204" pitchFamily="18" charset="0"/>
            </a:endParaRPr>
          </a:p>
          <a:p>
            <a:pPr algn="l"/>
            <a:r>
              <a:rPr lang="en-US" i="0" dirty="0">
                <a:solidFill>
                  <a:srgbClr val="222635"/>
                </a:solidFill>
                <a:effectLst/>
                <a:latin typeface="+mj-lt"/>
              </a:rPr>
              <a:t>spring.application.name=&lt;Name Of Application&gt;</a:t>
            </a:r>
          </a:p>
          <a:p>
            <a:pPr algn="l"/>
            <a:r>
              <a:rPr lang="en-IN" sz="1800" dirty="0" err="1">
                <a:solidFill>
                  <a:srgbClr val="000000"/>
                </a:solidFill>
                <a:latin typeface="Consolas" panose="020B0609020204030204" pitchFamily="49" charset="0"/>
              </a:rPr>
              <a:t>server.port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8081</a:t>
            </a:r>
          </a:p>
          <a:p>
            <a:pPr algn="l"/>
            <a:endParaRPr lang="en-IN" sz="1800" dirty="0">
              <a:latin typeface="Consolas" panose="020B0609020204030204" pitchFamily="49" charset="0"/>
            </a:endParaRPr>
          </a:p>
          <a:p>
            <a:pPr algn="l"/>
            <a:r>
              <a:rPr lang="en-IN" sz="1800" dirty="0" err="1">
                <a:solidFill>
                  <a:srgbClr val="000000"/>
                </a:solidFill>
                <a:latin typeface="Consolas" panose="020B0609020204030204" pitchFamily="49" charset="0"/>
              </a:rPr>
              <a:t>eureka.client.service-url.defaultZone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http://localhost:&lt;eureka_server:Port&gt;/eureka/</a:t>
            </a:r>
            <a:endParaRPr lang="en-US" b="1" i="0" dirty="0">
              <a:solidFill>
                <a:srgbClr val="222635"/>
              </a:solidFill>
              <a:effectLst/>
              <a:latin typeface="Helvetica Neue"/>
            </a:endParaRPr>
          </a:p>
          <a:p>
            <a:pPr algn="l"/>
            <a:endParaRPr lang="en-US" b="1" dirty="0">
              <a:solidFill>
                <a:srgbClr val="222635"/>
              </a:solidFill>
              <a:latin typeface="Helvetica Neue"/>
            </a:endParaRPr>
          </a:p>
          <a:p>
            <a:pPr algn="l"/>
            <a:endParaRPr lang="en-US" b="1" i="0" dirty="0">
              <a:solidFill>
                <a:srgbClr val="222635"/>
              </a:solidFill>
              <a:effectLst/>
              <a:latin typeface="Helvetica Neue"/>
            </a:endParaRPr>
          </a:p>
          <a:p>
            <a:pPr algn="l"/>
            <a:endParaRPr lang="en-US" b="1" dirty="0">
              <a:solidFill>
                <a:srgbClr val="222635"/>
              </a:solidFill>
              <a:latin typeface="Helvetica Neue"/>
            </a:endParaRPr>
          </a:p>
          <a:p>
            <a:pPr algn="l"/>
            <a:endParaRPr lang="en-US" b="1" i="0" dirty="0">
              <a:solidFill>
                <a:srgbClr val="222635"/>
              </a:solidFill>
              <a:effectLst/>
              <a:latin typeface="Helvetica Neue"/>
            </a:endParaRPr>
          </a:p>
          <a:p>
            <a:pPr algn="l"/>
            <a:endParaRPr lang="en-US" b="1" i="0" dirty="0">
              <a:solidFill>
                <a:srgbClr val="222635"/>
              </a:solidFill>
              <a:effectLst/>
              <a:latin typeface="Helvetica Neue"/>
            </a:endParaRPr>
          </a:p>
        </p:txBody>
      </p:sp>
    </p:spTree>
    <p:extLst>
      <p:ext uri="{BB962C8B-B14F-4D97-AF65-F5344CB8AC3E}">
        <p14:creationId xmlns:p14="http://schemas.microsoft.com/office/powerpoint/2010/main" val="36863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D97D-CAD0-4646-B711-20DC64DA19BB}"/>
              </a:ext>
            </a:extLst>
          </p:cNvPr>
          <p:cNvSpPr>
            <a:spLocks noGrp="1"/>
          </p:cNvSpPr>
          <p:nvPr>
            <p:ph type="title"/>
          </p:nvPr>
        </p:nvSpPr>
        <p:spPr>
          <a:xfrm>
            <a:off x="839788" y="169682"/>
            <a:ext cx="6173754" cy="358219"/>
          </a:xfrm>
        </p:spPr>
        <p:txBody>
          <a:bodyPr>
            <a:normAutofit fontScale="90000"/>
          </a:bodyPr>
          <a:lstStyle/>
          <a:p>
            <a:r>
              <a:rPr lang="en-IN" sz="2800" b="1" i="0" dirty="0">
                <a:solidFill>
                  <a:srgbClr val="273239"/>
                </a:solidFill>
                <a:effectLst/>
                <a:latin typeface="+mn-lt"/>
              </a:rPr>
              <a:t>Microservice Application</a:t>
            </a:r>
            <a:endParaRPr lang="en-IN" sz="2800" dirty="0">
              <a:latin typeface="+mn-lt"/>
            </a:endParaRPr>
          </a:p>
        </p:txBody>
      </p:sp>
      <p:pic>
        <p:nvPicPr>
          <p:cNvPr id="6" name="Content Placeholder 5" descr="Diagram&#10;&#10;Description automatically generated">
            <a:extLst>
              <a:ext uri="{FF2B5EF4-FFF2-40B4-BE49-F238E27FC236}">
                <a16:creationId xmlns:a16="http://schemas.microsoft.com/office/drawing/2014/main" id="{9860C6F3-1EB7-4AF1-B026-BED262CD10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3612" y="2049660"/>
            <a:ext cx="3374795" cy="2758679"/>
          </a:xfrm>
        </p:spPr>
      </p:pic>
      <p:sp>
        <p:nvSpPr>
          <p:cNvPr id="4" name="Text Placeholder 3">
            <a:extLst>
              <a:ext uri="{FF2B5EF4-FFF2-40B4-BE49-F238E27FC236}">
                <a16:creationId xmlns:a16="http://schemas.microsoft.com/office/drawing/2014/main" id="{DD346869-79D6-4214-BAAC-8D974DBE75D0}"/>
              </a:ext>
            </a:extLst>
          </p:cNvPr>
          <p:cNvSpPr>
            <a:spLocks noGrp="1"/>
          </p:cNvSpPr>
          <p:nvPr>
            <p:ph type="body" sz="half" idx="2"/>
          </p:nvPr>
        </p:nvSpPr>
        <p:spPr>
          <a:xfrm>
            <a:off x="839788" y="527901"/>
            <a:ext cx="7125861" cy="6160417"/>
          </a:xfrm>
        </p:spPr>
        <p:txBody>
          <a:bodyPr>
            <a:normAutofit fontScale="85000" lnSpcReduction="20000"/>
          </a:bodyPr>
          <a:lstStyle/>
          <a:p>
            <a:r>
              <a:rPr lang="en-US" sz="1600" dirty="0">
                <a:solidFill>
                  <a:srgbClr val="333333"/>
                </a:solidFill>
                <a:latin typeface="+mj-lt"/>
              </a:rPr>
              <a:t>Microservices - an application is built as independent components that run each application process as a service.</a:t>
            </a:r>
          </a:p>
          <a:p>
            <a:r>
              <a:rPr lang="en-IN" dirty="0">
                <a:solidFill>
                  <a:srgbClr val="333333"/>
                </a:solidFill>
                <a:latin typeface="+mj-lt"/>
              </a:rPr>
              <a:t>Characteristics of Microservices</a:t>
            </a:r>
          </a:p>
          <a:p>
            <a:pPr marL="742950" lvl="1" indent="-285750">
              <a:buFont typeface="Arial" panose="020B0604020202020204" pitchFamily="34" charset="0"/>
              <a:buChar char="•"/>
            </a:pPr>
            <a:r>
              <a:rPr lang="en-IN" sz="1600" dirty="0">
                <a:solidFill>
                  <a:srgbClr val="333333"/>
                </a:solidFill>
                <a:latin typeface="+mj-lt"/>
              </a:rPr>
              <a:t>Autonomous – Each services </a:t>
            </a:r>
            <a:r>
              <a:rPr lang="en-US" sz="1600" dirty="0">
                <a:solidFill>
                  <a:srgbClr val="333333"/>
                </a:solidFill>
                <a:latin typeface="+mj-lt"/>
              </a:rPr>
              <a:t>can be developed, deployed, operated, and scaled without affecting the functioning of other services</a:t>
            </a:r>
            <a:endParaRPr lang="en-IN" sz="1600" dirty="0">
              <a:solidFill>
                <a:srgbClr val="333333"/>
              </a:solidFill>
              <a:latin typeface="+mj-lt"/>
            </a:endParaRPr>
          </a:p>
          <a:p>
            <a:pPr marL="742950" lvl="1" indent="-285750">
              <a:buFont typeface="Arial" panose="020B0604020202020204" pitchFamily="34" charset="0"/>
              <a:buChar char="•"/>
            </a:pPr>
            <a:r>
              <a:rPr lang="en-IN" sz="1600" dirty="0">
                <a:solidFill>
                  <a:srgbClr val="333333"/>
                </a:solidFill>
                <a:latin typeface="+mj-lt"/>
              </a:rPr>
              <a:t>Specialized - </a:t>
            </a:r>
            <a:r>
              <a:rPr lang="en-US" sz="1600" dirty="0">
                <a:solidFill>
                  <a:srgbClr val="333333"/>
                </a:solidFill>
                <a:latin typeface="+mj-lt"/>
              </a:rPr>
              <a:t>Each service is designed for a set of capabilities and focuses on solving a specific problem</a:t>
            </a:r>
          </a:p>
          <a:p>
            <a:pPr algn="l" fontAlgn="base"/>
            <a:r>
              <a:rPr lang="en-US" b="1" i="0" dirty="0">
                <a:solidFill>
                  <a:srgbClr val="273239"/>
                </a:solidFill>
                <a:effectLst/>
                <a:latin typeface="urw-din"/>
              </a:rPr>
              <a:t>Advantages of microservices:</a:t>
            </a:r>
            <a:endParaRPr lang="en-US" b="0" i="0" dirty="0">
              <a:solidFill>
                <a:srgbClr val="273239"/>
              </a:solidFill>
              <a:effectLst/>
              <a:latin typeface="urw-din"/>
            </a:endParaRPr>
          </a:p>
          <a:p>
            <a:pPr marL="742950" lvl="1" indent="-285750" fontAlgn="base">
              <a:buFont typeface="Arial" panose="020B0604020202020204" pitchFamily="34" charset="0"/>
              <a:buChar char="•"/>
            </a:pPr>
            <a:r>
              <a:rPr lang="en-US" sz="1600" dirty="0">
                <a:solidFill>
                  <a:srgbClr val="333333"/>
                </a:solidFill>
                <a:latin typeface="+mj-lt"/>
              </a:rPr>
              <a:t>It is easy to manage as it is relatively smaller in size.</a:t>
            </a:r>
          </a:p>
          <a:p>
            <a:pPr marL="742950" lvl="1" indent="-285750" fontAlgn="base">
              <a:buFont typeface="Arial" panose="020B0604020202020204" pitchFamily="34" charset="0"/>
              <a:buChar char="•"/>
            </a:pPr>
            <a:r>
              <a:rPr lang="en-US" sz="1600" dirty="0">
                <a:solidFill>
                  <a:srgbClr val="333333"/>
                </a:solidFill>
                <a:latin typeface="+mj-lt"/>
              </a:rPr>
              <a:t>If there’s any update in one of the microservices, then we need to redeploy only that microservice.</a:t>
            </a:r>
          </a:p>
          <a:p>
            <a:pPr marL="742950" lvl="1" indent="-285750" fontAlgn="base">
              <a:buFont typeface="Arial" panose="020B0604020202020204" pitchFamily="34" charset="0"/>
              <a:buChar char="•"/>
            </a:pPr>
            <a:r>
              <a:rPr lang="en-US" sz="1600" dirty="0">
                <a:solidFill>
                  <a:srgbClr val="333333"/>
                </a:solidFill>
                <a:latin typeface="+mj-lt"/>
              </a:rPr>
              <a:t>Microservices are self-contained and hence, deployed independently. Their start-up and deployment time are relatively less.</a:t>
            </a:r>
          </a:p>
          <a:p>
            <a:pPr marL="742950" lvl="1" indent="-285750" fontAlgn="base">
              <a:buFont typeface="Arial" panose="020B0604020202020204" pitchFamily="34" charset="0"/>
              <a:buChar char="•"/>
            </a:pPr>
            <a:r>
              <a:rPr lang="en-US" sz="1600" dirty="0">
                <a:solidFill>
                  <a:srgbClr val="333333"/>
                </a:solidFill>
                <a:latin typeface="+mj-lt"/>
              </a:rPr>
              <a:t>It is very easy for a new developer to on-board the project as he needs to understand only a particular microservice providing the functionality he will be working on and not the whole system.</a:t>
            </a:r>
          </a:p>
          <a:p>
            <a:pPr marL="742950" lvl="1" indent="-285750" fontAlgn="base">
              <a:buFont typeface="Arial" panose="020B0604020202020204" pitchFamily="34" charset="0"/>
              <a:buChar char="•"/>
            </a:pPr>
            <a:r>
              <a:rPr lang="en-US" sz="1600" dirty="0">
                <a:solidFill>
                  <a:srgbClr val="333333"/>
                </a:solidFill>
                <a:latin typeface="+mj-lt"/>
              </a:rPr>
              <a:t>If a particular microservice is facing a large load because of the users using that functionality in excess then we need to scale out that microservice only. Hence, microservices architecture supports horizontal scaling.</a:t>
            </a:r>
          </a:p>
          <a:p>
            <a:pPr marL="742950" lvl="1" indent="-285750" fontAlgn="base">
              <a:buFont typeface="Arial" panose="020B0604020202020204" pitchFamily="34" charset="0"/>
              <a:buChar char="•"/>
            </a:pPr>
            <a:r>
              <a:rPr lang="en-US" sz="1600" dirty="0">
                <a:solidFill>
                  <a:srgbClr val="333333"/>
                </a:solidFill>
                <a:latin typeface="+mj-lt"/>
              </a:rPr>
              <a:t>Each microservice can use different technology based on the business requirements.</a:t>
            </a:r>
          </a:p>
          <a:p>
            <a:pPr marL="742950" lvl="1" indent="-285750" fontAlgn="base">
              <a:buFont typeface="Arial" panose="020B0604020202020204" pitchFamily="34" charset="0"/>
              <a:buChar char="•"/>
            </a:pPr>
            <a:r>
              <a:rPr lang="en-US" sz="1600" dirty="0">
                <a:solidFill>
                  <a:srgbClr val="333333"/>
                </a:solidFill>
                <a:latin typeface="+mj-lt"/>
              </a:rPr>
              <a:t>If a particular microservice goes down due to some bug, then it doesn’t affect other microservices and the whole system remains intact, continues providing other functionalities to the users.</a:t>
            </a:r>
          </a:p>
          <a:p>
            <a:pPr algn="l" fontAlgn="base"/>
            <a:r>
              <a:rPr lang="en-IN" sz="1900" b="1" i="0" dirty="0">
                <a:solidFill>
                  <a:srgbClr val="273239"/>
                </a:solidFill>
                <a:effectLst/>
                <a:latin typeface="urw-din"/>
              </a:rPr>
              <a:t>Disadvantages of microservices:</a:t>
            </a:r>
            <a:endParaRPr lang="en-IN" sz="1900" b="0" i="0" dirty="0">
              <a:solidFill>
                <a:srgbClr val="273239"/>
              </a:solidFill>
              <a:effectLst/>
              <a:latin typeface="urw-din"/>
            </a:endParaRPr>
          </a:p>
          <a:p>
            <a:pPr marL="742950" lvl="1" indent="-285750" fontAlgn="base">
              <a:buFont typeface="Arial" panose="020B0604020202020204" pitchFamily="34" charset="0"/>
              <a:buChar char="•"/>
            </a:pPr>
            <a:r>
              <a:rPr lang="en-US" sz="1600" dirty="0">
                <a:solidFill>
                  <a:srgbClr val="333333"/>
                </a:solidFill>
                <a:latin typeface="+mj-lt"/>
              </a:rPr>
              <a:t>Being a distributed system, it is much more complex than the </a:t>
            </a:r>
            <a:r>
              <a:rPr lang="en-US" sz="1600" dirty="0" err="1">
                <a:solidFill>
                  <a:srgbClr val="333333"/>
                </a:solidFill>
                <a:latin typeface="+mj-lt"/>
              </a:rPr>
              <a:t>monolothic</a:t>
            </a:r>
            <a:r>
              <a:rPr lang="en-US" sz="1600" dirty="0">
                <a:solidFill>
                  <a:srgbClr val="333333"/>
                </a:solidFill>
                <a:latin typeface="+mj-lt"/>
              </a:rPr>
              <a:t> applications. Its complexity increases with the increase in number of microservices.</a:t>
            </a:r>
          </a:p>
          <a:p>
            <a:pPr marL="742950" lvl="1" indent="-285750" fontAlgn="base">
              <a:buFont typeface="Arial" panose="020B0604020202020204" pitchFamily="34" charset="0"/>
              <a:buChar char="•"/>
            </a:pPr>
            <a:r>
              <a:rPr lang="en-US" sz="1600" dirty="0">
                <a:solidFill>
                  <a:srgbClr val="333333"/>
                </a:solidFill>
                <a:latin typeface="+mj-lt"/>
              </a:rPr>
              <a:t>Microservices are costly in terms of network usage as they need to interact with each other and all these remote calls results into network latency.</a:t>
            </a:r>
          </a:p>
          <a:p>
            <a:pPr marL="742950" lvl="1" indent="-285750" fontAlgn="base">
              <a:buFont typeface="Arial" panose="020B0604020202020204" pitchFamily="34" charset="0"/>
              <a:buChar char="•"/>
            </a:pPr>
            <a:r>
              <a:rPr lang="en-US" sz="1600" dirty="0">
                <a:solidFill>
                  <a:srgbClr val="333333"/>
                </a:solidFill>
                <a:latin typeface="+mj-lt"/>
              </a:rPr>
              <a:t>Microservices are less secure relative to monolithic applications due to the inter-services communication over the network.</a:t>
            </a:r>
          </a:p>
          <a:p>
            <a:endParaRPr lang="en-US" sz="1600" dirty="0">
              <a:solidFill>
                <a:srgbClr val="333333"/>
              </a:solidFill>
              <a:latin typeface="+mj-lt"/>
            </a:endParaRPr>
          </a:p>
          <a:p>
            <a:pPr lvl="1"/>
            <a:endParaRPr lang="en-US" dirty="0">
              <a:solidFill>
                <a:srgbClr val="333333"/>
              </a:solidFill>
              <a:latin typeface="+mj-lt"/>
            </a:endParaRPr>
          </a:p>
          <a:p>
            <a:endParaRPr lang="en-IN" dirty="0"/>
          </a:p>
        </p:txBody>
      </p:sp>
    </p:spTree>
    <p:extLst>
      <p:ext uri="{BB962C8B-B14F-4D97-AF65-F5344CB8AC3E}">
        <p14:creationId xmlns:p14="http://schemas.microsoft.com/office/powerpoint/2010/main" val="3807883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8A7F-A177-4C7D-8985-B8C5FBB9D62F}"/>
              </a:ext>
            </a:extLst>
          </p:cNvPr>
          <p:cNvSpPr>
            <a:spLocks noGrp="1"/>
          </p:cNvSpPr>
          <p:nvPr>
            <p:ph type="title"/>
          </p:nvPr>
        </p:nvSpPr>
        <p:spPr/>
        <p:txBody>
          <a:bodyPr/>
          <a:lstStyle/>
          <a:p>
            <a:r>
              <a:rPr lang="en-IN" dirty="0"/>
              <a:t>Benefits of Microservices</a:t>
            </a:r>
            <a:br>
              <a:rPr lang="en-IN" dirty="0"/>
            </a:br>
            <a:endParaRPr lang="en-IN" dirty="0"/>
          </a:p>
        </p:txBody>
      </p:sp>
      <p:sp>
        <p:nvSpPr>
          <p:cNvPr id="3" name="Content Placeholder 2">
            <a:extLst>
              <a:ext uri="{FF2B5EF4-FFF2-40B4-BE49-F238E27FC236}">
                <a16:creationId xmlns:a16="http://schemas.microsoft.com/office/drawing/2014/main" id="{BD0F9AD1-3FBE-4459-BEC1-AE70B7E34422}"/>
              </a:ext>
            </a:extLst>
          </p:cNvPr>
          <p:cNvSpPr>
            <a:spLocks noGrp="1"/>
          </p:cNvSpPr>
          <p:nvPr>
            <p:ph idx="1"/>
          </p:nvPr>
        </p:nvSpPr>
        <p:spPr>
          <a:xfrm>
            <a:off x="838200" y="1093509"/>
            <a:ext cx="10515600" cy="5083454"/>
          </a:xfrm>
        </p:spPr>
        <p:txBody>
          <a:bodyPr>
            <a:normAutofit/>
          </a:bodyPr>
          <a:lstStyle/>
          <a:p>
            <a:pPr algn="l" rtl="0"/>
            <a:r>
              <a:rPr lang="en-US" sz="1800" b="0" i="0" u="none" strike="noStrike" dirty="0">
                <a:solidFill>
                  <a:srgbClr val="1F3D5C"/>
                </a:solidFill>
                <a:effectLst/>
                <a:latin typeface="AmazonEmber"/>
              </a:rPr>
              <a:t>Flexible Scaling</a:t>
            </a:r>
            <a:endParaRPr lang="en-US" sz="1800" b="0" i="0" dirty="0">
              <a:solidFill>
                <a:srgbClr val="1F3D5C"/>
              </a:solidFill>
              <a:effectLst/>
              <a:latin typeface="AmazonEmber"/>
            </a:endParaRPr>
          </a:p>
          <a:p>
            <a:pPr lvl="1"/>
            <a:r>
              <a:rPr lang="en-US" sz="1400" dirty="0">
                <a:solidFill>
                  <a:srgbClr val="333333"/>
                </a:solidFill>
                <a:latin typeface="+mj-lt"/>
              </a:rPr>
              <a:t>Microservices allow each service to be independently scaled to meet demand for the application feature it supports. This enables teams to right-size infrastructure needs, accurately measure the cost of a feature, and maintain availability if a service experiences a spike in demand.</a:t>
            </a:r>
          </a:p>
          <a:p>
            <a:pPr algn="l" rtl="0"/>
            <a:r>
              <a:rPr lang="en-US" sz="1800" b="0" i="0" u="none" strike="noStrike" dirty="0">
                <a:solidFill>
                  <a:srgbClr val="1F3D5C"/>
                </a:solidFill>
                <a:effectLst/>
                <a:latin typeface="AmazonEmber"/>
              </a:rPr>
              <a:t>Easy Deployment</a:t>
            </a:r>
            <a:endParaRPr lang="en-US" sz="1800" b="0" i="0" dirty="0">
              <a:solidFill>
                <a:srgbClr val="1F3D5C"/>
              </a:solidFill>
              <a:effectLst/>
              <a:latin typeface="AmazonEmber"/>
            </a:endParaRPr>
          </a:p>
          <a:p>
            <a:pPr lvl="1"/>
            <a:r>
              <a:rPr lang="en-US" sz="1400" b="0" i="0" dirty="0">
                <a:solidFill>
                  <a:srgbClr val="333333"/>
                </a:solidFill>
                <a:effectLst/>
                <a:latin typeface="+mj-lt"/>
              </a:rPr>
              <a:t>Microservices enable continuous integration and continuous delivery, making it easy to try out new ideas and to roll back if something doesn’t work. The low cost of failure enables experimentation, makes it easier to update code, and accelerates time-to-market for new features.</a:t>
            </a:r>
            <a:endParaRPr lang="en-US" sz="1400" dirty="0">
              <a:solidFill>
                <a:srgbClr val="333333"/>
              </a:solidFill>
              <a:latin typeface="+mj-lt"/>
            </a:endParaRPr>
          </a:p>
          <a:p>
            <a:pPr algn="l" rtl="0"/>
            <a:r>
              <a:rPr lang="en-IN" sz="1800" dirty="0">
                <a:solidFill>
                  <a:srgbClr val="1F3D5C"/>
                </a:solidFill>
                <a:latin typeface="AmazonEmber"/>
              </a:rPr>
              <a:t>Technological Freedom</a:t>
            </a:r>
            <a:endParaRPr lang="en-US" sz="1800" dirty="0">
              <a:solidFill>
                <a:srgbClr val="1F3D5C"/>
              </a:solidFill>
              <a:latin typeface="AmazonEmber"/>
            </a:endParaRPr>
          </a:p>
          <a:p>
            <a:pPr lvl="1"/>
            <a:r>
              <a:rPr lang="en-US" sz="1400" dirty="0">
                <a:solidFill>
                  <a:srgbClr val="333333"/>
                </a:solidFill>
                <a:latin typeface="+mj-lt"/>
              </a:rPr>
              <a:t>Microservices architectures don’t follow a “one size fits all” approach. Teams have the freedom to choose the best tool to solve their specific problems. As a consequence, teams building microservices can choose the best tool for each job.</a:t>
            </a:r>
          </a:p>
          <a:p>
            <a:r>
              <a:rPr lang="en-US" sz="1800" dirty="0">
                <a:solidFill>
                  <a:srgbClr val="1F3D5C"/>
                </a:solidFill>
                <a:latin typeface="AmazonEmber"/>
              </a:rPr>
              <a:t>Reusable Code</a:t>
            </a:r>
          </a:p>
          <a:p>
            <a:pPr lvl="1"/>
            <a:r>
              <a:rPr lang="en-US" sz="1400" dirty="0">
                <a:solidFill>
                  <a:srgbClr val="1F3D5C"/>
                </a:solidFill>
                <a:latin typeface="+mj-lt"/>
              </a:rPr>
              <a:t>Dividing software into small, well-defined modules enables teams to use functions for multiple purposes. A service written for a certain function can be used as a building block for another feature. This allows an application to bootstrap off itself, as developers can create new capabilities without writing code from scratch</a:t>
            </a:r>
            <a:r>
              <a:rPr lang="en-US" sz="1000" dirty="0">
                <a:solidFill>
                  <a:srgbClr val="1F3D5C"/>
                </a:solidFill>
                <a:latin typeface="AmazonEmber"/>
              </a:rPr>
              <a:t>.</a:t>
            </a:r>
            <a:endParaRPr lang="en-US" sz="1400" dirty="0">
              <a:solidFill>
                <a:srgbClr val="333333"/>
              </a:solidFill>
              <a:latin typeface="+mj-lt"/>
            </a:endParaRPr>
          </a:p>
          <a:p>
            <a:pPr algn="l" rtl="0"/>
            <a:r>
              <a:rPr lang="en-US" sz="1800" dirty="0">
                <a:solidFill>
                  <a:srgbClr val="1F3D5C"/>
                </a:solidFill>
                <a:latin typeface="AmazonEmber"/>
              </a:rPr>
              <a:t>Resilience</a:t>
            </a:r>
          </a:p>
          <a:p>
            <a:pPr lvl="1"/>
            <a:r>
              <a:rPr lang="en-US" sz="1400" b="0" i="0" dirty="0">
                <a:solidFill>
                  <a:srgbClr val="333333"/>
                </a:solidFill>
                <a:effectLst/>
                <a:latin typeface="+mj-lt"/>
              </a:rPr>
              <a:t>Service independence increases an application’s resistance to failure. In a monolithic architecture, if a single component fails, it can cause the entire application to fail. With microservices, applications handle total service failure by degrading functionality and not crashing the entire application.</a:t>
            </a:r>
          </a:p>
          <a:p>
            <a:pPr marL="457200" lvl="1" indent="0">
              <a:buNone/>
            </a:pPr>
            <a:endParaRPr lang="en-US" sz="1400" dirty="0">
              <a:solidFill>
                <a:srgbClr val="333333"/>
              </a:solidFill>
              <a:latin typeface="+mj-lt"/>
            </a:endParaRPr>
          </a:p>
          <a:p>
            <a:pPr marL="457200" lvl="1" indent="0">
              <a:buNone/>
            </a:pPr>
            <a:endParaRPr lang="en-US" sz="1400" b="0" i="0" dirty="0">
              <a:solidFill>
                <a:srgbClr val="333333"/>
              </a:solidFill>
              <a:effectLst/>
              <a:latin typeface="+mj-lt"/>
            </a:endParaRPr>
          </a:p>
          <a:p>
            <a:pPr marL="0" indent="0">
              <a:buNone/>
            </a:pPr>
            <a:endParaRPr lang="en-IN" dirty="0"/>
          </a:p>
        </p:txBody>
      </p:sp>
    </p:spTree>
    <p:extLst>
      <p:ext uri="{BB962C8B-B14F-4D97-AF65-F5344CB8AC3E}">
        <p14:creationId xmlns:p14="http://schemas.microsoft.com/office/powerpoint/2010/main" val="272648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4136-4616-4FB8-B8CA-3A442A443991}"/>
              </a:ext>
            </a:extLst>
          </p:cNvPr>
          <p:cNvSpPr>
            <a:spLocks noGrp="1"/>
          </p:cNvSpPr>
          <p:nvPr>
            <p:ph type="title"/>
          </p:nvPr>
        </p:nvSpPr>
        <p:spPr/>
        <p:txBody>
          <a:bodyPr/>
          <a:lstStyle/>
          <a:p>
            <a:r>
              <a:rPr lang="en-IN" sz="4400" b="0" i="0" u="none" strike="noStrike" dirty="0">
                <a:solidFill>
                  <a:srgbClr val="1F3D5C"/>
                </a:solidFill>
                <a:effectLst/>
                <a:latin typeface="AmazonEmber"/>
              </a:rPr>
              <a:t>Monolithic vs. Microservices Architecture</a:t>
            </a:r>
            <a:endParaRPr lang="en-IN" dirty="0"/>
          </a:p>
        </p:txBody>
      </p:sp>
      <p:pic>
        <p:nvPicPr>
          <p:cNvPr id="5" name="Content Placeholder 4" descr="Diagram&#10;&#10;Description automatically generated">
            <a:extLst>
              <a:ext uri="{FF2B5EF4-FFF2-40B4-BE49-F238E27FC236}">
                <a16:creationId xmlns:a16="http://schemas.microsoft.com/office/drawing/2014/main" id="{CC514440-CE62-4F02-AD6D-B7F8B5500B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166" y="1989056"/>
            <a:ext cx="7701699" cy="3162957"/>
          </a:xfrm>
        </p:spPr>
      </p:pic>
    </p:spTree>
    <p:extLst>
      <p:ext uri="{BB962C8B-B14F-4D97-AF65-F5344CB8AC3E}">
        <p14:creationId xmlns:p14="http://schemas.microsoft.com/office/powerpoint/2010/main" val="198684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51B1-2F3D-4351-AA5B-03600A21E41D}"/>
              </a:ext>
            </a:extLst>
          </p:cNvPr>
          <p:cNvSpPr>
            <a:spLocks noGrp="1"/>
          </p:cNvSpPr>
          <p:nvPr>
            <p:ph type="title"/>
          </p:nvPr>
        </p:nvSpPr>
        <p:spPr/>
        <p:txBody>
          <a:bodyPr/>
          <a:lstStyle/>
          <a:p>
            <a:r>
              <a:rPr lang="en-IN" dirty="0"/>
              <a:t>Microservice-architecture</a:t>
            </a:r>
          </a:p>
        </p:txBody>
      </p:sp>
      <p:pic>
        <p:nvPicPr>
          <p:cNvPr id="5" name="Content Placeholder 4" descr="Diagram&#10;&#10;Description automatically generated">
            <a:extLst>
              <a:ext uri="{FF2B5EF4-FFF2-40B4-BE49-F238E27FC236}">
                <a16:creationId xmlns:a16="http://schemas.microsoft.com/office/drawing/2014/main" id="{517E6596-EF62-42A1-9E65-6D2DDE68A6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654" y="1690688"/>
            <a:ext cx="8022210" cy="3696493"/>
          </a:xfrm>
        </p:spPr>
      </p:pic>
    </p:spTree>
    <p:extLst>
      <p:ext uri="{BB962C8B-B14F-4D97-AF65-F5344CB8AC3E}">
        <p14:creationId xmlns:p14="http://schemas.microsoft.com/office/powerpoint/2010/main" val="140739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45BD-0696-4F57-AEF0-E28043A25E8A}"/>
              </a:ext>
            </a:extLst>
          </p:cNvPr>
          <p:cNvSpPr>
            <a:spLocks noGrp="1"/>
          </p:cNvSpPr>
          <p:nvPr>
            <p:ph type="title"/>
          </p:nvPr>
        </p:nvSpPr>
        <p:spPr/>
        <p:txBody>
          <a:bodyPr>
            <a:normAutofit/>
          </a:bodyPr>
          <a:lstStyle/>
          <a:p>
            <a:r>
              <a:rPr lang="en-US" sz="3600" dirty="0"/>
              <a:t>Tools used in Each layer of microservice architecture</a:t>
            </a:r>
            <a:endParaRPr lang="en-IN" sz="3600" dirty="0"/>
          </a:p>
        </p:txBody>
      </p:sp>
      <p:pic>
        <p:nvPicPr>
          <p:cNvPr id="5" name="Content Placeholder 4" descr="Diagram&#10;&#10;Description automatically generated">
            <a:extLst>
              <a:ext uri="{FF2B5EF4-FFF2-40B4-BE49-F238E27FC236}">
                <a16:creationId xmlns:a16="http://schemas.microsoft.com/office/drawing/2014/main" id="{E48DFB2F-3891-4582-98A7-E871DF4D50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785" y="1825625"/>
            <a:ext cx="7888429" cy="4351338"/>
          </a:xfrm>
        </p:spPr>
      </p:pic>
    </p:spTree>
    <p:extLst>
      <p:ext uri="{BB962C8B-B14F-4D97-AF65-F5344CB8AC3E}">
        <p14:creationId xmlns:p14="http://schemas.microsoft.com/office/powerpoint/2010/main" val="286858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C324-5657-417A-8E34-6468FC073B69}"/>
              </a:ext>
            </a:extLst>
          </p:cNvPr>
          <p:cNvSpPr>
            <a:spLocks noGrp="1"/>
          </p:cNvSpPr>
          <p:nvPr>
            <p:ph type="title"/>
          </p:nvPr>
        </p:nvSpPr>
        <p:spPr/>
        <p:txBody>
          <a:bodyPr/>
          <a:lstStyle/>
          <a:p>
            <a:r>
              <a:rPr lang="en-IN" b="0" i="0" dirty="0">
                <a:solidFill>
                  <a:srgbClr val="333333"/>
                </a:solidFill>
                <a:effectLst/>
                <a:latin typeface="inter-regular"/>
              </a:rPr>
              <a:t>API Gateway</a:t>
            </a:r>
            <a:endParaRPr lang="en-IN" dirty="0"/>
          </a:p>
        </p:txBody>
      </p:sp>
      <p:sp>
        <p:nvSpPr>
          <p:cNvPr id="3" name="Content Placeholder 2">
            <a:extLst>
              <a:ext uri="{FF2B5EF4-FFF2-40B4-BE49-F238E27FC236}">
                <a16:creationId xmlns:a16="http://schemas.microsoft.com/office/drawing/2014/main" id="{6013DDD9-D98B-4519-B339-C4904552521A}"/>
              </a:ext>
            </a:extLst>
          </p:cNvPr>
          <p:cNvSpPr>
            <a:spLocks noGrp="1"/>
          </p:cNvSpPr>
          <p:nvPr>
            <p:ph idx="1"/>
          </p:nvPr>
        </p:nvSpPr>
        <p:spPr>
          <a:xfrm>
            <a:off x="838200" y="1216058"/>
            <a:ext cx="10515600" cy="4960905"/>
          </a:xfrm>
        </p:spPr>
        <p:txBody>
          <a:bodyPr>
            <a:normAutofit/>
          </a:bodyPr>
          <a:lstStyle/>
          <a:p>
            <a:r>
              <a:rPr lang="en-US" sz="1400" b="0" i="0" dirty="0">
                <a:solidFill>
                  <a:srgbClr val="333333"/>
                </a:solidFill>
                <a:effectLst/>
                <a:latin typeface="+mj-lt"/>
              </a:rPr>
              <a:t>The API Gateway is a server. It is a single entry point into a system. API Gateway encapsulates the internal system architecture.</a:t>
            </a:r>
          </a:p>
          <a:p>
            <a:r>
              <a:rPr lang="en-US" sz="1400" b="0" i="0" dirty="0">
                <a:solidFill>
                  <a:srgbClr val="333333"/>
                </a:solidFill>
                <a:effectLst/>
                <a:latin typeface="+mj-lt"/>
              </a:rPr>
              <a:t>All the requests made by the client go through the API Gateway. After that, the API Gateway routes requests to the appropriate microservice.</a:t>
            </a:r>
            <a:endParaRPr lang="en-US" sz="1400" dirty="0">
              <a:solidFill>
                <a:srgbClr val="333333"/>
              </a:solidFill>
              <a:latin typeface="+mj-lt"/>
            </a:endParaRPr>
          </a:p>
          <a:p>
            <a:pPr algn="just"/>
            <a:r>
              <a:rPr lang="en-US" sz="1600" b="0" i="0" dirty="0">
                <a:solidFill>
                  <a:srgbClr val="333333"/>
                </a:solidFill>
                <a:effectLst/>
                <a:latin typeface="+mj-lt"/>
              </a:rPr>
              <a:t>An API Gateway includes:</a:t>
            </a:r>
          </a:p>
          <a:p>
            <a:pPr lvl="1" algn="just"/>
            <a:r>
              <a:rPr lang="en-US" sz="1400" b="0" i="0" dirty="0">
                <a:solidFill>
                  <a:srgbClr val="000000"/>
                </a:solidFill>
                <a:effectLst/>
                <a:latin typeface="+mj-lt"/>
              </a:rPr>
              <a:t>Security</a:t>
            </a:r>
          </a:p>
          <a:p>
            <a:pPr lvl="1" algn="just"/>
            <a:r>
              <a:rPr lang="en-US" sz="1400" b="0" i="0" dirty="0">
                <a:solidFill>
                  <a:srgbClr val="000000"/>
                </a:solidFill>
                <a:effectLst/>
                <a:latin typeface="+mj-lt"/>
              </a:rPr>
              <a:t>Caching</a:t>
            </a:r>
          </a:p>
          <a:p>
            <a:pPr lvl="1" algn="just"/>
            <a:r>
              <a:rPr lang="en-US" sz="1400" b="0" i="0" dirty="0">
                <a:solidFill>
                  <a:srgbClr val="000000"/>
                </a:solidFill>
                <a:effectLst/>
                <a:latin typeface="+mj-lt"/>
              </a:rPr>
              <a:t>API health monitoring</a:t>
            </a:r>
          </a:p>
          <a:p>
            <a:pPr lvl="1" algn="just"/>
            <a:r>
              <a:rPr lang="en-US" sz="1400" b="0" i="0" dirty="0">
                <a:solidFill>
                  <a:srgbClr val="000000"/>
                </a:solidFill>
                <a:effectLst/>
                <a:latin typeface="+mj-lt"/>
              </a:rPr>
              <a:t>Routing</a:t>
            </a:r>
            <a:r>
              <a:rPr lang="en-US" sz="1400" b="0" i="0" dirty="0">
                <a:solidFill>
                  <a:srgbClr val="610B4B"/>
                </a:solidFill>
                <a:effectLst/>
                <a:latin typeface="+mj-lt"/>
              </a:rPr>
              <a:t> </a:t>
            </a:r>
            <a:endParaRPr lang="en-US" sz="1400" dirty="0">
              <a:solidFill>
                <a:srgbClr val="610B4B"/>
              </a:solidFill>
              <a:latin typeface="+mj-lt"/>
            </a:endParaRPr>
          </a:p>
          <a:p>
            <a:pPr algn="just">
              <a:lnSpc>
                <a:spcPct val="100000"/>
              </a:lnSpc>
            </a:pPr>
            <a:r>
              <a:rPr lang="en-US" sz="1600" dirty="0">
                <a:solidFill>
                  <a:srgbClr val="333333"/>
                </a:solidFill>
                <a:latin typeface="+mj-lt"/>
              </a:rPr>
              <a:t>Advantages of API Gateway</a:t>
            </a:r>
          </a:p>
          <a:p>
            <a:pPr lvl="1" algn="just"/>
            <a:r>
              <a:rPr lang="en-US" sz="1400" dirty="0">
                <a:solidFill>
                  <a:srgbClr val="333333"/>
                </a:solidFill>
                <a:latin typeface="+mj-lt"/>
              </a:rPr>
              <a:t>The most important advantage </a:t>
            </a:r>
            <a:r>
              <a:rPr lang="en-US" sz="1400" b="0" i="0" dirty="0">
                <a:solidFill>
                  <a:srgbClr val="000000"/>
                </a:solidFill>
                <a:effectLst/>
                <a:latin typeface="+mj-lt"/>
              </a:rPr>
              <a:t>of API Gateway is that it encapsulates the internal structure of the application.</a:t>
            </a:r>
          </a:p>
          <a:p>
            <a:pPr lvl="1" algn="just"/>
            <a:r>
              <a:rPr lang="en-US" sz="1400" b="0" i="0" dirty="0">
                <a:solidFill>
                  <a:srgbClr val="000000"/>
                </a:solidFill>
                <a:effectLst/>
                <a:latin typeface="+mj-lt"/>
              </a:rPr>
              <a:t>Rather than invoking the specific service, the client directly talks to the API Gateway.</a:t>
            </a:r>
          </a:p>
          <a:p>
            <a:pPr lvl="1" algn="just"/>
            <a:r>
              <a:rPr lang="en-US" sz="1400" b="0" i="0" dirty="0">
                <a:solidFill>
                  <a:srgbClr val="000000"/>
                </a:solidFill>
                <a:effectLst/>
                <a:latin typeface="+mj-lt"/>
              </a:rPr>
              <a:t>It reduces the number of round trips between client and application.</a:t>
            </a:r>
          </a:p>
          <a:p>
            <a:pPr lvl="1" algn="just"/>
            <a:r>
              <a:rPr lang="en-US" sz="1400" b="0" i="0" dirty="0">
                <a:solidFill>
                  <a:srgbClr val="000000"/>
                </a:solidFill>
                <a:effectLst/>
                <a:latin typeface="+mj-lt"/>
              </a:rPr>
              <a:t>It simplifies the client code.</a:t>
            </a:r>
          </a:p>
          <a:p>
            <a:pPr lvl="1" algn="just"/>
            <a:r>
              <a:rPr lang="en-US" sz="1400" b="0" i="0" dirty="0">
                <a:solidFill>
                  <a:srgbClr val="000000"/>
                </a:solidFill>
                <a:effectLst/>
                <a:latin typeface="+mj-lt"/>
              </a:rPr>
              <a:t>It reduces coding efforts, makes the application more efficient, decreases errors all at the same time.</a:t>
            </a:r>
          </a:p>
          <a:p>
            <a:pPr lvl="1" algn="just"/>
            <a:r>
              <a:rPr lang="en-US" sz="1400" b="0" i="0" dirty="0">
                <a:solidFill>
                  <a:srgbClr val="000000"/>
                </a:solidFill>
                <a:effectLst/>
                <a:latin typeface="+mj-lt"/>
              </a:rPr>
              <a:t>It provides each kind of client with a specific API.</a:t>
            </a:r>
          </a:p>
          <a:p>
            <a:pPr lvl="1" algn="just"/>
            <a:endParaRPr lang="en-US" sz="1400" b="0" i="0" dirty="0">
              <a:solidFill>
                <a:srgbClr val="000000"/>
              </a:solidFill>
              <a:effectLst/>
              <a:latin typeface="+mj-lt"/>
            </a:endParaRPr>
          </a:p>
          <a:p>
            <a:endParaRPr lang="en-IN" sz="1400" dirty="0">
              <a:latin typeface="+mj-lt"/>
            </a:endParaRPr>
          </a:p>
        </p:txBody>
      </p:sp>
    </p:spTree>
    <p:extLst>
      <p:ext uri="{BB962C8B-B14F-4D97-AF65-F5344CB8AC3E}">
        <p14:creationId xmlns:p14="http://schemas.microsoft.com/office/powerpoint/2010/main" val="336250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0C7E-56C5-4ACE-8F25-5E73D29D6F1A}"/>
              </a:ext>
            </a:extLst>
          </p:cNvPr>
          <p:cNvSpPr>
            <a:spLocks noGrp="1"/>
          </p:cNvSpPr>
          <p:nvPr>
            <p:ph type="title"/>
          </p:nvPr>
        </p:nvSpPr>
        <p:spPr/>
        <p:txBody>
          <a:bodyPr/>
          <a:lstStyle/>
          <a:p>
            <a:r>
              <a:rPr lang="en-US" b="1" i="0" dirty="0">
                <a:solidFill>
                  <a:srgbClr val="004B80"/>
                </a:solidFill>
                <a:effectLst/>
                <a:latin typeface="Roboto" panose="02000000000000000000" pitchFamily="2" charset="0"/>
              </a:rPr>
              <a:t>Microservices Service Registry</a:t>
            </a:r>
            <a:br>
              <a:rPr lang="en-US" b="0" i="0" dirty="0">
                <a:solidFill>
                  <a:srgbClr val="004B8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7CBBB106-D301-4B13-81D0-7CC7BAF99159}"/>
              </a:ext>
            </a:extLst>
          </p:cNvPr>
          <p:cNvSpPr>
            <a:spLocks noGrp="1"/>
          </p:cNvSpPr>
          <p:nvPr>
            <p:ph idx="1"/>
          </p:nvPr>
        </p:nvSpPr>
        <p:spPr>
          <a:xfrm>
            <a:off x="838200" y="1065229"/>
            <a:ext cx="10515600" cy="5111734"/>
          </a:xfrm>
        </p:spPr>
        <p:txBody>
          <a:bodyPr/>
          <a:lstStyle/>
          <a:p>
            <a:pPr marL="0" indent="0" algn="l">
              <a:buNone/>
            </a:pPr>
            <a:endParaRPr lang="en-US" b="0" i="0" dirty="0">
              <a:solidFill>
                <a:srgbClr val="004B80"/>
              </a:solidFill>
              <a:effectLst/>
              <a:latin typeface="Roboto" panose="02000000000000000000" pitchFamily="2" charset="0"/>
            </a:endParaRPr>
          </a:p>
          <a:p>
            <a:pPr algn="l"/>
            <a:r>
              <a:rPr lang="en-US" sz="1400" b="0" i="0" dirty="0">
                <a:effectLst/>
                <a:latin typeface="+mj-lt"/>
              </a:rPr>
              <a:t>A </a:t>
            </a:r>
            <a:r>
              <a:rPr lang="en-US" sz="1400" b="0" i="1" dirty="0">
                <a:effectLst/>
                <a:latin typeface="+mj-lt"/>
              </a:rPr>
              <a:t>service registry</a:t>
            </a:r>
            <a:r>
              <a:rPr lang="en-US" sz="1400" b="0" i="0" dirty="0">
                <a:effectLst/>
                <a:latin typeface="+mj-lt"/>
              </a:rPr>
              <a:t> is a database used to keep track of the available instances of each microservice in an application. The service registry needs to be updated each time a new service comes online and whenever a service is taken offline or becomes unavailable. This can be achieved with either self-registration or third-party registration. </a:t>
            </a:r>
          </a:p>
          <a:p>
            <a:pPr algn="l"/>
            <a:endParaRPr lang="en-US" sz="1400" dirty="0">
              <a:latin typeface="+mj-lt"/>
            </a:endParaRPr>
          </a:p>
          <a:p>
            <a:r>
              <a:rPr lang="en-IN" sz="1600" b="1" i="0" dirty="0">
                <a:solidFill>
                  <a:srgbClr val="222635"/>
                </a:solidFill>
                <a:effectLst/>
                <a:latin typeface="+mj-lt"/>
              </a:rPr>
              <a:t>Eureka Server</a:t>
            </a:r>
          </a:p>
          <a:p>
            <a:pPr algn="l"/>
            <a:r>
              <a:rPr lang="en-US" sz="1400" b="0" i="0" dirty="0">
                <a:solidFill>
                  <a:srgbClr val="222635"/>
                </a:solidFill>
                <a:effectLst/>
                <a:latin typeface="+mj-lt"/>
              </a:rPr>
              <a:t>The Eureka server is nothing but a service discovery pattern implementation, where every microservice is registered and a client microservice looks up the Eureka server to get a dependent microservice to get the job done.</a:t>
            </a:r>
          </a:p>
          <a:p>
            <a:pPr algn="l"/>
            <a:r>
              <a:rPr lang="en-US" sz="1400" b="0" i="0" dirty="0">
                <a:solidFill>
                  <a:srgbClr val="222635"/>
                </a:solidFill>
                <a:effectLst/>
                <a:latin typeface="+mj-lt"/>
              </a:rPr>
              <a:t>The Eureka Server is a Netflix OSS product, and Spring Cloud offers a declarative way to register and invoke services by Java annotation.</a:t>
            </a:r>
          </a:p>
          <a:p>
            <a:pPr algn="l"/>
            <a:r>
              <a:rPr lang="en-US" sz="1600" b="1" i="0" dirty="0">
                <a:solidFill>
                  <a:srgbClr val="222635"/>
                </a:solidFill>
                <a:effectLst/>
                <a:latin typeface="+mj-lt"/>
              </a:rPr>
              <a:t>Why Is the Eureka Server?</a:t>
            </a:r>
          </a:p>
          <a:p>
            <a:r>
              <a:rPr lang="en-US" sz="1400" b="0" i="0" dirty="0">
                <a:solidFill>
                  <a:srgbClr val="222635"/>
                </a:solidFill>
                <a:effectLst/>
                <a:latin typeface="+mj-lt"/>
              </a:rPr>
              <a:t>If the IP address of a server/container is fixed, then you can directly call the rest service with the static URL, but what happens when your IP addresses and hostname are unpredictable?</a:t>
            </a:r>
            <a:endParaRPr lang="en-US" sz="1400" b="0" i="0" dirty="0">
              <a:effectLst/>
              <a:latin typeface="+mj-lt"/>
            </a:endParaRPr>
          </a:p>
          <a:p>
            <a:r>
              <a:rPr lang="en-US" sz="1400" b="0" i="0" dirty="0">
                <a:solidFill>
                  <a:srgbClr val="222635"/>
                </a:solidFill>
                <a:effectLst/>
                <a:latin typeface="+mj-lt"/>
              </a:rPr>
              <a:t>we can not predict the IP addresses of the container/server beforehand, so putting dependent services IP addresses in the config file is not a solution. We need a more sophisticated technique to identify the service, and Eureka server steps in here.</a:t>
            </a:r>
            <a:endParaRPr lang="en-IN" sz="1400" dirty="0">
              <a:latin typeface="+mj-lt"/>
            </a:endParaRPr>
          </a:p>
        </p:txBody>
      </p:sp>
    </p:spTree>
    <p:extLst>
      <p:ext uri="{BB962C8B-B14F-4D97-AF65-F5344CB8AC3E}">
        <p14:creationId xmlns:p14="http://schemas.microsoft.com/office/powerpoint/2010/main" val="1850418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B3F4-3A15-4970-8775-9E2F8F3AC051}"/>
              </a:ext>
            </a:extLst>
          </p:cNvPr>
          <p:cNvSpPr>
            <a:spLocks noGrp="1"/>
          </p:cNvSpPr>
          <p:nvPr>
            <p:ph type="title"/>
          </p:nvPr>
        </p:nvSpPr>
        <p:spPr>
          <a:xfrm>
            <a:off x="838200" y="365125"/>
            <a:ext cx="10515600" cy="2689160"/>
          </a:xfrm>
        </p:spPr>
        <p:txBody>
          <a:bodyPr>
            <a:normAutofit/>
          </a:bodyPr>
          <a:lstStyle/>
          <a:p>
            <a:r>
              <a:rPr lang="en-IN" b="1" i="0" dirty="0">
                <a:solidFill>
                  <a:srgbClr val="222635"/>
                </a:solidFill>
                <a:effectLst/>
                <a:latin typeface="Helvetica Neue"/>
              </a:rPr>
              <a:t>Eureka Server/Client Communication</a:t>
            </a:r>
            <a:br>
              <a:rPr lang="en-IN" b="1" i="0" dirty="0">
                <a:solidFill>
                  <a:srgbClr val="222635"/>
                </a:solidFill>
                <a:effectLst/>
                <a:latin typeface="Helvetica Neue"/>
              </a:rPr>
            </a:br>
            <a:br>
              <a:rPr lang="en-IN" dirty="0"/>
            </a:br>
            <a:endParaRPr lang="en-IN" dirty="0"/>
          </a:p>
        </p:txBody>
      </p:sp>
      <p:sp>
        <p:nvSpPr>
          <p:cNvPr id="3" name="Content Placeholder 2">
            <a:extLst>
              <a:ext uri="{FF2B5EF4-FFF2-40B4-BE49-F238E27FC236}">
                <a16:creationId xmlns:a16="http://schemas.microsoft.com/office/drawing/2014/main" id="{198A84E7-2736-40D5-A15C-062ECF0FAEF1}"/>
              </a:ext>
            </a:extLst>
          </p:cNvPr>
          <p:cNvSpPr>
            <a:spLocks noGrp="1"/>
          </p:cNvSpPr>
          <p:nvPr>
            <p:ph idx="1"/>
          </p:nvPr>
        </p:nvSpPr>
        <p:spPr>
          <a:xfrm>
            <a:off x="838200" y="1781666"/>
            <a:ext cx="10515600" cy="4395297"/>
          </a:xfrm>
        </p:spPr>
        <p:txBody>
          <a:bodyPr>
            <a:normAutofit/>
          </a:bodyPr>
          <a:lstStyle/>
          <a:p>
            <a:r>
              <a:rPr lang="en-US" sz="1400" b="0" i="0" dirty="0">
                <a:solidFill>
                  <a:srgbClr val="222635"/>
                </a:solidFill>
                <a:effectLst/>
                <a:latin typeface="+mj-lt"/>
              </a:rPr>
              <a:t>Every microservice registers itself in the Eureka server when bootstrapped, it registers into the Eureka server, or it can use the hostname or any public IP (if those are fixed). After registering, every 30 seconds, it pings the Eureka server to notify it that the service itself is available. If the Eureka server not getting any pings from a service for a quite long time, this service is unregistered from the Eureka server automatically and the Eureka server notifies the new state of the registry to all other services. </a:t>
            </a:r>
          </a:p>
          <a:p>
            <a:endParaRPr lang="en-US" sz="1400" dirty="0">
              <a:solidFill>
                <a:srgbClr val="222635"/>
              </a:solidFill>
              <a:latin typeface="+mj-lt"/>
            </a:endParaRPr>
          </a:p>
          <a:p>
            <a:pPr algn="l"/>
            <a:r>
              <a:rPr lang="en-US" sz="1600" b="0" i="0" dirty="0">
                <a:solidFill>
                  <a:srgbClr val="222635"/>
                </a:solidFill>
                <a:effectLst/>
              </a:rPr>
              <a:t>The Eureka server works in two modes:</a:t>
            </a:r>
          </a:p>
          <a:p>
            <a:pPr lvl="1"/>
            <a:r>
              <a:rPr lang="en-US" sz="1400" b="0" i="0" dirty="0">
                <a:solidFill>
                  <a:srgbClr val="222635"/>
                </a:solidFill>
                <a:effectLst/>
                <a:latin typeface="+mj-lt"/>
              </a:rPr>
              <a:t>Standalone: in local, we configure a stand-alone mode where we have only one Eureka server (localhost) and the same cloning property from itself.</a:t>
            </a:r>
          </a:p>
          <a:p>
            <a:pPr lvl="1"/>
            <a:r>
              <a:rPr lang="en-US" sz="1400" b="0" i="0" dirty="0">
                <a:solidFill>
                  <a:srgbClr val="222635"/>
                </a:solidFill>
                <a:effectLst/>
                <a:latin typeface="+mj-lt"/>
              </a:rPr>
              <a:t>Clustered: we have multiple Eureka servers, each cloning its states from its peer.</a:t>
            </a:r>
          </a:p>
          <a:p>
            <a:endParaRPr lang="en-IN" sz="1400" dirty="0">
              <a:latin typeface="+mj-lt"/>
            </a:endParaRPr>
          </a:p>
        </p:txBody>
      </p:sp>
    </p:spTree>
    <p:extLst>
      <p:ext uri="{BB962C8B-B14F-4D97-AF65-F5344CB8AC3E}">
        <p14:creationId xmlns:p14="http://schemas.microsoft.com/office/powerpoint/2010/main" val="1306479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1521</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AmazonEmber</vt:lpstr>
      <vt:lpstr>Arial</vt:lpstr>
      <vt:lpstr>Calibri</vt:lpstr>
      <vt:lpstr>Calibri Light</vt:lpstr>
      <vt:lpstr>Cambria</vt:lpstr>
      <vt:lpstr>Consolas</vt:lpstr>
      <vt:lpstr>Helvetica Neue</vt:lpstr>
      <vt:lpstr>inter-regular</vt:lpstr>
      <vt:lpstr>Roboto</vt:lpstr>
      <vt:lpstr>urw-din</vt:lpstr>
      <vt:lpstr>Office Theme</vt:lpstr>
      <vt:lpstr>Monolithic Application</vt:lpstr>
      <vt:lpstr>Microservice Application</vt:lpstr>
      <vt:lpstr>Benefits of Microservices </vt:lpstr>
      <vt:lpstr>Monolithic vs. Microservices Architecture</vt:lpstr>
      <vt:lpstr>Microservice-architecture</vt:lpstr>
      <vt:lpstr>Tools used in Each layer of microservice architecture</vt:lpstr>
      <vt:lpstr>API Gateway</vt:lpstr>
      <vt:lpstr>Microservices Service Registry </vt:lpstr>
      <vt:lpstr>Eureka Server/Client Communication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Monolithic Application</dc:title>
  <dc:creator>Harshat B</dc:creator>
  <cp:lastModifiedBy>Harshat B</cp:lastModifiedBy>
  <cp:revision>1</cp:revision>
  <dcterms:created xsi:type="dcterms:W3CDTF">2021-07-20T15:46:40Z</dcterms:created>
  <dcterms:modified xsi:type="dcterms:W3CDTF">2021-07-21T04:48:06Z</dcterms:modified>
</cp:coreProperties>
</file>