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ash Reddy" initials="PR" lastIdx="2" clrIdx="0">
    <p:extLst>
      <p:ext uri="{19B8F6BF-5375-455C-9EA6-DF929625EA0E}">
        <p15:presenceInfo xmlns:p15="http://schemas.microsoft.com/office/powerpoint/2012/main" userId="12d676d53a498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t B" userId="12d676d53a49875b" providerId="LiveId" clId="{F88126DA-BF58-4C8A-B23F-F12876F3E28B}"/>
    <pc:docChg chg="undo custSel modSld sldOrd">
      <pc:chgData name="Harshat B" userId="12d676d53a49875b" providerId="LiveId" clId="{F88126DA-BF58-4C8A-B23F-F12876F3E28B}" dt="2021-07-20T05:27:27.614" v="20"/>
      <pc:docMkLst>
        <pc:docMk/>
      </pc:docMkLst>
      <pc:sldChg chg="modSp mod">
        <pc:chgData name="Harshat B" userId="12d676d53a49875b" providerId="LiveId" clId="{F88126DA-BF58-4C8A-B23F-F12876F3E28B}" dt="2021-07-20T04:30:16.139" v="16"/>
        <pc:sldMkLst>
          <pc:docMk/>
          <pc:sldMk cId="2160289586" sldId="264"/>
        </pc:sldMkLst>
        <pc:spChg chg="mod">
          <ac:chgData name="Harshat B" userId="12d676d53a49875b" providerId="LiveId" clId="{F88126DA-BF58-4C8A-B23F-F12876F3E28B}" dt="2021-07-20T04:30:16.139" v="16"/>
          <ac:spMkLst>
            <pc:docMk/>
            <pc:sldMk cId="2160289586" sldId="264"/>
            <ac:spMk id="3" creationId="{341EB133-CEC4-4C72-B696-8153EF9609CC}"/>
          </ac:spMkLst>
        </pc:spChg>
      </pc:sldChg>
      <pc:sldChg chg="ord">
        <pc:chgData name="Harshat B" userId="12d676d53a49875b" providerId="LiveId" clId="{F88126DA-BF58-4C8A-B23F-F12876F3E28B}" dt="2021-07-20T05:27:27.614" v="20"/>
        <pc:sldMkLst>
          <pc:docMk/>
          <pc:sldMk cId="1320000689" sldId="268"/>
        </pc:sldMkLst>
      </pc:sldChg>
      <pc:sldChg chg="ord">
        <pc:chgData name="Harshat B" userId="12d676d53a49875b" providerId="LiveId" clId="{F88126DA-BF58-4C8A-B23F-F12876F3E28B}" dt="2021-07-20T05:27:22.626" v="18"/>
        <pc:sldMkLst>
          <pc:docMk/>
          <pc:sldMk cId="408617771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DFEE-0D55-42E5-97D8-91618834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85AEE-334E-4859-BCBE-E8C611C21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7DC6-C1AB-426C-81C1-22A6A1A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6AB4A-DB71-41B4-89FB-403B9B0D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6DF3-CC7C-4DFF-8F9A-8AA78C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855C-1F8C-43EA-8C7D-16E387FF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22BE-9758-44BB-807E-6C51C50E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D853-E3D1-4D4C-97BA-A9CC5920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8F72A-6422-4CC9-B5EE-22FE7F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EC7D-ABF1-4E4D-A705-7DD3E0AF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00567-3138-47A2-B1D2-F3FA7D55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5BDBE-3CBD-403E-B179-272FDCEB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65D3F-2E67-4465-A751-A0FBCFC6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0FB1-5D90-402D-942A-46B64981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9AC3-53B9-4ACD-B0B9-70B04356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9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36B7-8D23-4AE3-92FA-ABAC65A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D523-D3EC-4674-9617-4B9A586C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D63B-95B4-4686-B1C6-C2E048B5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AF9E-5415-45BC-98E0-7ABD0DC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3F91-8D1D-4252-80B0-6794773D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2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BDB-099C-473B-8970-1EC9FC04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11C3-4B64-4C3D-9933-B70C7F44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EEAF-31EA-44B7-9CA6-5CAFCAB7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ACDF-ABBC-44F8-BD92-C25BD3C7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3060-F137-4D70-A0E9-101455B2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1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1443-3D05-4A3E-9BC8-3FB1FC9D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7042-91C5-41FB-9B2F-F808DF34A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815F-B276-4956-A26A-56BC7649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0CEE-77AB-4DF6-B2A9-5C3CDC8F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4A4EE-D26C-4D6A-80F2-4CC2791C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0225B-D3A8-4AF0-AE9C-F253FD76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9916-23F3-443E-B28F-51650B6C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D777-A65F-438A-8337-411F3998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2E15-D5B5-4BE5-B1E1-01BD695AE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26FB2-ACFF-4821-8095-4BD6CB933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4CA30-D41E-4501-B427-22CDBDB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8C0FA-3440-4893-9150-4D44D8F3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4E0D2-D4A7-4A56-9EBB-999F5FAA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E0828-3FC7-4D3B-84EE-F2CDD64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1734-6A11-4B68-B7FE-2172F856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278D9-088C-4021-A6EF-EED3A1BA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4AE4-8827-4DFE-810E-B190408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0B92-C613-4311-BFE0-BFC9355E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70DEE-4604-4E79-A1AB-D71E0F41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3998-E9AB-485C-A4DF-7037C16A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13E66-A96A-4B90-A8EA-50F24881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4A45-0911-4B68-AA8A-56B535D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E16-177B-4516-9B88-96D3402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47BE-CAFD-4D95-A121-BCF1E077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54A86-4CE6-4D11-BF74-95DE2DE2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182D-DE94-4903-9C8A-2756231F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D236-E09B-42B9-B116-6143BF2E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BE17-CA58-4D19-A734-C6C9045C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2D3F1-1EAC-4BD8-8C96-85E596A5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DAAA-8779-4E54-A54F-AB1E51A58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77BA-7E34-4C68-A951-5D4B41DA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099CF-7078-4847-8619-6CD73F3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8CAF-1487-440B-9436-B69C6DE7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7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44AF3-58C9-4259-83DF-EC9D8E20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642C-2EB6-4298-8996-57C9A717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3850-C4E6-466C-A880-90CD7F72D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7C3D-5B07-427C-99C0-ACEA86332CB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5C28-5035-4C28-97D8-621F281BE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FD2C-EF1A-4117-83DB-D5A49681F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7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dynamodb/latest/APIReference/API_AttributeValu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6ACB27-784C-4DE5-A31D-D72845E5D3D3}"/>
              </a:ext>
            </a:extLst>
          </p:cNvPr>
          <p:cNvSpPr txBox="1"/>
          <p:nvPr/>
        </p:nvSpPr>
        <p:spPr>
          <a:xfrm>
            <a:off x="0" y="782425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Database provides organized and persistent storage for your data </a:t>
            </a:r>
          </a:p>
          <a:p>
            <a:endParaRPr lang="en-IN" dirty="0"/>
          </a:p>
          <a:p>
            <a:pPr lvl="1"/>
            <a:r>
              <a:rPr lang="en-IN" dirty="0"/>
              <a:t>choose between different database types, we would need to understand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Availability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Durability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RPO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r>
              <a:rPr lang="en-US" dirty="0"/>
              <a:t>Availability - </a:t>
            </a:r>
          </a:p>
          <a:p>
            <a:pPr lvl="2"/>
            <a:r>
              <a:rPr lang="en-US" dirty="0"/>
              <a:t>	Will </a:t>
            </a:r>
            <a:r>
              <a:rPr lang="en-US" dirty="0" err="1"/>
              <a:t>i</a:t>
            </a:r>
            <a:r>
              <a:rPr lang="en-US" dirty="0"/>
              <a:t> be able to access my data now and when </a:t>
            </a:r>
            <a:r>
              <a:rPr lang="en-US" dirty="0" err="1"/>
              <a:t>i</a:t>
            </a:r>
            <a:r>
              <a:rPr lang="en-US" dirty="0"/>
              <a:t> need it?</a:t>
            </a:r>
          </a:p>
          <a:p>
            <a:pPr lvl="2"/>
            <a:r>
              <a:rPr lang="en-US" dirty="0"/>
              <a:t>	percentage of time an application provides the </a:t>
            </a:r>
            <a:r>
              <a:rPr lang="en-US" dirty="0" err="1"/>
              <a:t>opertaions</a:t>
            </a:r>
            <a:r>
              <a:rPr lang="en-US" dirty="0"/>
              <a:t> expected of it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Durability - </a:t>
            </a:r>
          </a:p>
          <a:p>
            <a:pPr lvl="2"/>
            <a:r>
              <a:rPr lang="en-US" dirty="0"/>
              <a:t>	Will my data available after 10 or 100 years?</a:t>
            </a:r>
          </a:p>
          <a:p>
            <a:pPr lvl="2"/>
            <a:r>
              <a:rPr lang="en-US" dirty="0"/>
              <a:t>	</a:t>
            </a:r>
          </a:p>
          <a:p>
            <a:pPr lvl="2"/>
            <a:r>
              <a:rPr lang="en-US" dirty="0"/>
              <a:t>RPO(data point objective) -  Maximum acceptable period of data loss</a:t>
            </a:r>
          </a:p>
          <a:p>
            <a:pPr lvl="2"/>
            <a:r>
              <a:rPr lang="en-US" dirty="0"/>
              <a:t>RTO(data time objective) - Maximum acceptable downtime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98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AEF8-7D2E-49EA-8B46-ECB4FE10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5572126" cy="1123950"/>
          </a:xfrm>
        </p:spPr>
        <p:txBody>
          <a:bodyPr/>
          <a:lstStyle/>
          <a:p>
            <a:r>
              <a:rPr lang="en-US" dirty="0"/>
              <a:t>DynamoDB Table Structure</a:t>
            </a:r>
            <a:endParaRPr lang="en-IN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50208EEF-2C04-4557-BF8B-441F064ED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32" y="1009650"/>
            <a:ext cx="5212010" cy="5191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E8CE2-923F-4CBE-AB9B-C06CEF2D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5" y="2057400"/>
            <a:ext cx="594310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Hierarchy : </a:t>
            </a:r>
            <a:r>
              <a:rPr lang="en-US" dirty="0">
                <a:latin typeface="+mj-lt"/>
              </a:rPr>
              <a:t>Tables -&gt; items -&gt; attribute(key value pair)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Mandatory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Other than </a:t>
            </a:r>
            <a:r>
              <a:rPr lang="en-US" dirty="0" err="1">
                <a:latin typeface="+mj-lt"/>
              </a:rPr>
              <a:t>primark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key,tables</a:t>
            </a:r>
            <a:r>
              <a:rPr lang="en-US" dirty="0">
                <a:latin typeface="+mj-lt"/>
              </a:rPr>
              <a:t> are schema 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need to define the other attributes 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Each item in a table can have distinct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Max 400KB per item in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 s3 for large objects and DynamoDB for smaller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Dynamo Tables are region specific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If the users are in multiple region, mark the table as Global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039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C7D6-43D8-4864-9BAC-B5FEEA72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DynamoDB-Partition Key</a:t>
            </a:r>
            <a:endParaRPr lang="en-IN" sz="28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93532A7-0369-4105-BA3A-565DA91E7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25" y="961534"/>
            <a:ext cx="5731497" cy="45908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14A01-44B6-4ADC-ACC9-57B92CB1C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DynamoDB supports two types of primary keys: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Partition key: A simple primary key, composed of one attribute known as the </a:t>
            </a:r>
            <a:r>
              <a:rPr lang="en-US" b="0" i="1" dirty="0">
                <a:solidFill>
                  <a:srgbClr val="333333"/>
                </a:solidFill>
                <a:effectLst/>
                <a:latin typeface="+mj-lt"/>
              </a:rPr>
              <a:t>partition key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. Attributes in DynamoDB are similar in many ways to fields or columns in other database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Partition key and sort key: Referred to as a </a:t>
            </a:r>
            <a:r>
              <a:rPr lang="en-US" b="0" i="1" dirty="0">
                <a:solidFill>
                  <a:srgbClr val="333333"/>
                </a:solidFill>
                <a:effectLst/>
                <a:latin typeface="+mj-lt"/>
              </a:rPr>
              <a:t>composite primary key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this type of key is composed of two attributes. The first attribute is the </a:t>
            </a:r>
            <a:r>
              <a:rPr lang="en-US" b="0" i="1" dirty="0">
                <a:solidFill>
                  <a:srgbClr val="333333"/>
                </a:solidFill>
                <a:effectLst/>
                <a:latin typeface="+mj-lt"/>
              </a:rPr>
              <a:t>partition key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and the second attribute is the</a:t>
            </a:r>
            <a:r>
              <a:rPr lang="en-US" b="0" i="1" dirty="0">
                <a:solidFill>
                  <a:srgbClr val="333333"/>
                </a:solidFill>
                <a:effectLst/>
                <a:latin typeface="+mj-lt"/>
              </a:rPr>
              <a:t> sort key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. Following is an example.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1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CA19-1488-4731-9085-CE5E6BB96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3878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Challenges :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1. if your data base goes down if the data center crashes or the server storage fails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2. You will lose data if the database crashes </a:t>
            </a:r>
            <a:endParaRPr lang="en-IN" sz="2000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72C6D3-964E-4BF0-B65E-621C0ACD8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2862" y="2343944"/>
            <a:ext cx="2200275" cy="3314700"/>
          </a:xfrm>
        </p:spPr>
      </p:pic>
    </p:spTree>
    <p:extLst>
      <p:ext uri="{BB962C8B-B14F-4D97-AF65-F5344CB8AC3E}">
        <p14:creationId xmlns:p14="http://schemas.microsoft.com/office/powerpoint/2010/main" val="42170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5445-845C-4769-8E9B-CDB5950A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- Snapshots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DB41-EB21-44A1-B00A-F19A77688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 if your data base goes down if the data center crashes or the server storage fails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2. (Partially Solved)You will lose data if the database crashes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- you lose 1 hour data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3. Database will be slow when taking the snapshot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AE9DD6-EE76-4375-AEAF-F502638D4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512" y="2367756"/>
            <a:ext cx="3990975" cy="3267075"/>
          </a:xfrm>
        </p:spPr>
      </p:pic>
    </p:spTree>
    <p:extLst>
      <p:ext uri="{BB962C8B-B14F-4D97-AF65-F5344CB8AC3E}">
        <p14:creationId xmlns:p14="http://schemas.microsoft.com/office/powerpoint/2010/main" val="96684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E821-0CE0-4C7C-ACDC-6920670B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Transactional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C6FE-C065-4318-8CD5-161EF0815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1. if your data base goes down if the data center crashes or the server storage fails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2. (Solved)You will lose data if the database crashes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- You setup data from latest snapshot &amp; apply transactional logs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3. Database will be slow when taking the snapshot 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E73E26-5322-4720-9182-2CE1BF124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012" y="2567781"/>
            <a:ext cx="4371975" cy="2867025"/>
          </a:xfrm>
        </p:spPr>
      </p:pic>
    </p:spTree>
    <p:extLst>
      <p:ext uri="{BB962C8B-B14F-4D97-AF65-F5344CB8AC3E}">
        <p14:creationId xmlns:p14="http://schemas.microsoft.com/office/powerpoint/2010/main" val="308778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3990-C592-471A-90A3-7A34D84E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Add a standby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1A9A-7C32-4431-B25C-66B8A49BB3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latin typeface="+mj-lt"/>
              </a:rPr>
              <a:t>(SOLVED )if your data base goes down if the data center crashes or the server storage fails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- Switch to database standby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2. (Solved)You will lose data if the database crashes 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3. </a:t>
            </a:r>
            <a:r>
              <a:rPr lang="en-US" sz="1800" dirty="0">
                <a:latin typeface="+mj-lt"/>
              </a:rPr>
              <a:t>(Solved) </a:t>
            </a:r>
            <a:r>
              <a:rPr lang="en-IN" sz="1800" dirty="0">
                <a:latin typeface="+mj-lt"/>
              </a:rPr>
              <a:t>Database will be slow when taking the snapshot </a:t>
            </a:r>
          </a:p>
          <a:p>
            <a:r>
              <a:rPr lang="en-IN" sz="1800" dirty="0">
                <a:latin typeface="+mj-lt"/>
              </a:rPr>
              <a:t>Take snapshots from standby</a:t>
            </a:r>
          </a:p>
          <a:p>
            <a:r>
              <a:rPr lang="en-IN" sz="1800" dirty="0">
                <a:latin typeface="+mj-lt"/>
              </a:rPr>
              <a:t>Application connecting to master will get good performance always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BFB329-A521-45AD-BCB5-DFECA7EC8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300" y="2410619"/>
            <a:ext cx="5105400" cy="3181350"/>
          </a:xfrm>
        </p:spPr>
      </p:pic>
    </p:spTree>
    <p:extLst>
      <p:ext uri="{BB962C8B-B14F-4D97-AF65-F5344CB8AC3E}">
        <p14:creationId xmlns:p14="http://schemas.microsoft.com/office/powerpoint/2010/main" val="57182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2940-2422-4473-A5CA-9FD45F35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Amazon RDS (Relational Database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588A-29EA-40FF-83AC-BAB21EAC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dirty="0">
                <a:latin typeface="+mj-lt"/>
              </a:rPr>
              <a:t>Do you want to manage the setup ,backup, scaling, replication and patching of your relational database?</a:t>
            </a:r>
          </a:p>
          <a:p>
            <a:r>
              <a:rPr lang="en-IN" sz="2300" dirty="0">
                <a:latin typeface="+mj-lt"/>
              </a:rPr>
              <a:t>or do you want to use a managed service?</a:t>
            </a:r>
          </a:p>
          <a:p>
            <a:pPr marL="0" indent="0">
              <a:buNone/>
            </a:pPr>
            <a:r>
              <a:rPr lang="en-IN" sz="2300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IN" sz="2300" dirty="0">
                <a:latin typeface="+mj-lt"/>
              </a:rPr>
              <a:t>Amazon RDS is a managed relational database service for OLTP use case </a:t>
            </a:r>
          </a:p>
          <a:p>
            <a:pPr marL="0" indent="0">
              <a:buNone/>
            </a:pPr>
            <a:r>
              <a:rPr lang="en-US" sz="2100" b="1" i="0" dirty="0">
                <a:solidFill>
                  <a:srgbClr val="202124"/>
                </a:solidFill>
                <a:effectLst/>
                <a:latin typeface="+mj-lt"/>
              </a:rPr>
              <a:t>OLTP</a:t>
            </a:r>
            <a:r>
              <a:rPr lang="en-US" sz="2100" b="0" i="0" dirty="0">
                <a:solidFill>
                  <a:srgbClr val="202124"/>
                </a:solidFill>
                <a:effectLst/>
                <a:latin typeface="+mj-lt"/>
              </a:rPr>
              <a:t> (Online Transactional Processing) is a type of data processing that executes transaction-focused tasks. It involves inserting, deleting, or updating small quantities of database data.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OLTP Example : </a:t>
            </a:r>
          </a:p>
          <a:p>
            <a:pPr marL="0" indent="0">
              <a:buNone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+mj-lt"/>
              </a:rPr>
              <a:t>Online banking, Online airline ticket booking, sending a text message, add a book to the shopping cart</a:t>
            </a:r>
            <a:endParaRPr lang="en-IN" sz="2300" dirty="0">
              <a:latin typeface="+mj-lt"/>
            </a:endParaRPr>
          </a:p>
          <a:p>
            <a:pPr marL="0" indent="0">
              <a:buNone/>
            </a:pPr>
            <a:r>
              <a:rPr lang="en-IN" sz="2300" dirty="0">
                <a:latin typeface="+mj-lt"/>
              </a:rPr>
              <a:t>Supports : </a:t>
            </a:r>
          </a:p>
          <a:p>
            <a:r>
              <a:rPr lang="en-IN" sz="2300" dirty="0">
                <a:latin typeface="+mj-lt"/>
              </a:rPr>
              <a:t>Amazon Aurora - customization of two databases(MySQL + </a:t>
            </a:r>
            <a:r>
              <a:rPr lang="en-IN" sz="2300" dirty="0" err="1">
                <a:latin typeface="+mj-lt"/>
              </a:rPr>
              <a:t>PostgresSQL</a:t>
            </a:r>
            <a:r>
              <a:rPr lang="en-IN" sz="2300" dirty="0">
                <a:latin typeface="+mj-lt"/>
              </a:rPr>
              <a:t>)</a:t>
            </a:r>
          </a:p>
          <a:p>
            <a:r>
              <a:rPr lang="en-IN" sz="2300" dirty="0">
                <a:latin typeface="+mj-lt"/>
              </a:rPr>
              <a:t>MySQL</a:t>
            </a:r>
          </a:p>
          <a:p>
            <a:r>
              <a:rPr lang="en-IN" sz="2300" dirty="0" err="1">
                <a:latin typeface="+mj-lt"/>
              </a:rPr>
              <a:t>PostgresSQL</a:t>
            </a:r>
            <a:endParaRPr lang="en-IN" sz="2300" dirty="0">
              <a:latin typeface="+mj-lt"/>
            </a:endParaRPr>
          </a:p>
          <a:p>
            <a:r>
              <a:rPr lang="en-IN" sz="2300" dirty="0">
                <a:latin typeface="+mj-lt"/>
              </a:rPr>
              <a:t>MariaDB (Enhanced MYSQL)</a:t>
            </a:r>
          </a:p>
          <a:p>
            <a:r>
              <a:rPr lang="en-IN" sz="2300" dirty="0">
                <a:latin typeface="+mj-lt"/>
              </a:rPr>
              <a:t>Oracle Database</a:t>
            </a:r>
          </a:p>
          <a:p>
            <a:r>
              <a:rPr lang="en-IN" sz="2300" dirty="0">
                <a:latin typeface="+mj-lt"/>
              </a:rPr>
              <a:t>Microsoft SQL Database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42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EB133-CEC4-4C72-B696-8153EF9609CC}"/>
              </a:ext>
            </a:extLst>
          </p:cNvPr>
          <p:cNvSpPr txBox="1"/>
          <p:nvPr/>
        </p:nvSpPr>
        <p:spPr>
          <a:xfrm>
            <a:off x="0" y="199702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Connecting from the MySQL client</a:t>
            </a:r>
          </a:p>
          <a:p>
            <a:r>
              <a:rPr lang="en-IN" dirty="0"/>
              <a:t>host=</a:t>
            </a:r>
          </a:p>
          <a:p>
            <a:r>
              <a:rPr lang="en-IN" dirty="0" err="1"/>
              <a:t>databaseidentifier</a:t>
            </a:r>
            <a:r>
              <a:rPr lang="en-IN" dirty="0"/>
              <a:t>=</a:t>
            </a:r>
            <a:r>
              <a:rPr lang="en-IN" dirty="0" err="1"/>
              <a:t>mysql</a:t>
            </a:r>
            <a:r>
              <a:rPr lang="en-IN" dirty="0"/>
              <a:t>-</a:t>
            </a:r>
            <a:r>
              <a:rPr lang="en-IN" dirty="0" err="1"/>
              <a:t>db</a:t>
            </a:r>
            <a:r>
              <a:rPr lang="en-IN" dirty="0"/>
              <a:t>-identifier</a:t>
            </a:r>
          </a:p>
          <a:p>
            <a:r>
              <a:rPr lang="en-IN" dirty="0"/>
              <a:t>user=</a:t>
            </a:r>
          </a:p>
          <a:p>
            <a:r>
              <a:rPr lang="en-IN" dirty="0"/>
              <a:t>password=</a:t>
            </a:r>
          </a:p>
          <a:p>
            <a:r>
              <a:rPr lang="en-IN" dirty="0" err="1"/>
              <a:t>databasename</a:t>
            </a:r>
            <a:r>
              <a:rPr lang="en-IN" dirty="0"/>
              <a:t>=</a:t>
            </a:r>
            <a:r>
              <a:rPr lang="en-IN" dirty="0" err="1"/>
              <a:t>mysqlDB</a:t>
            </a:r>
            <a:endParaRPr lang="en-IN" dirty="0"/>
          </a:p>
          <a:p>
            <a:endParaRPr lang="en-IN" dirty="0"/>
          </a:p>
          <a:p>
            <a:r>
              <a:rPr lang="en-IN" dirty="0"/>
              <a:t>Command to install MySQL in EC2 instance</a:t>
            </a:r>
          </a:p>
          <a:p>
            <a:r>
              <a:rPr lang="en-IN" dirty="0" err="1"/>
              <a:t>sudo</a:t>
            </a:r>
            <a:r>
              <a:rPr lang="en-IN" dirty="0"/>
              <a:t> yum install </a:t>
            </a:r>
            <a:r>
              <a:rPr lang="en-IN" dirty="0" err="1"/>
              <a:t>mysql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mysql</a:t>
            </a:r>
            <a:r>
              <a:rPr lang="en-IN" dirty="0"/>
              <a:t> --host=HOSTNAME --user=admin --password </a:t>
            </a:r>
            <a:r>
              <a:rPr lang="en-IN" dirty="0" err="1"/>
              <a:t>mysqlDB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mysql</a:t>
            </a:r>
            <a:r>
              <a:rPr lang="en-IN" dirty="0"/>
              <a:t> --host=</a:t>
            </a:r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mydatabase-identifier.ca1u3y7nrekc.us-east-1.rds.amazonaws.com</a:t>
            </a:r>
            <a:r>
              <a:rPr lang="en-IN" dirty="0"/>
              <a:t> --user=admin --password </a:t>
            </a:r>
            <a:r>
              <a:rPr lang="en-IN" b="0" i="0" dirty="0" err="1">
                <a:solidFill>
                  <a:srgbClr val="16191F"/>
                </a:solidFill>
                <a:effectLst/>
                <a:latin typeface="Amazon Ember"/>
              </a:rPr>
              <a:t>mydatabase</a:t>
            </a:r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-identifier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Reference URL : https://docs.aws.amazon.com/AmazonRDS/latest/UserGuide/USER_ConnectToInstance.html</a:t>
            </a:r>
          </a:p>
          <a:p>
            <a:endParaRPr lang="en-IN" dirty="0"/>
          </a:p>
          <a:p>
            <a:r>
              <a:rPr lang="en-IN" dirty="0"/>
              <a:t>create table users ( id integer, username varchar(30) );</a:t>
            </a:r>
          </a:p>
          <a:p>
            <a:endParaRPr lang="en-IN" dirty="0"/>
          </a:p>
          <a:p>
            <a:r>
              <a:rPr lang="en-IN" dirty="0"/>
              <a:t>insert into users values (1,"XYZ");</a:t>
            </a:r>
          </a:p>
          <a:p>
            <a:endParaRPr lang="en-IN" dirty="0"/>
          </a:p>
          <a:p>
            <a:r>
              <a:rPr lang="en-US" dirty="0"/>
              <a:t>Running MySQL Databases on AWS EC2</a:t>
            </a:r>
          </a:p>
          <a:p>
            <a:r>
              <a:rPr lang="en-US" dirty="0"/>
              <a:t>https://towardsdatascience.com/running-mysql-databases-on-aws-ec2-a-tutorial-for-beginners-4301faa0c247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28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C4FF-D05A-4DB9-BE68-C4F21320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Amazon Dynamo DB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F760-BE8A-4C6C-9755-7EC1BA0B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Fast, Scalable, distributed for any scale automatically</a:t>
            </a:r>
          </a:p>
          <a:p>
            <a:r>
              <a:rPr lang="en-US" sz="1800" dirty="0">
                <a:latin typeface="+mj-lt"/>
              </a:rPr>
              <a:t>Flexible NoSQL key-value &amp; document database (</a:t>
            </a:r>
            <a:r>
              <a:rPr lang="en-US" sz="1800" dirty="0" err="1">
                <a:latin typeface="+mj-lt"/>
              </a:rPr>
              <a:t>schemaless</a:t>
            </a:r>
            <a:r>
              <a:rPr lang="en-US" sz="1800" dirty="0">
                <a:latin typeface="+mj-lt"/>
              </a:rPr>
              <a:t>) </a:t>
            </a:r>
          </a:p>
          <a:p>
            <a:r>
              <a:rPr lang="en-US" sz="1800" dirty="0">
                <a:latin typeface="+mj-lt"/>
              </a:rPr>
              <a:t>Single digit milliseconds responses for million of TPS (Transaction per second )</a:t>
            </a:r>
          </a:p>
          <a:p>
            <a:r>
              <a:rPr lang="en-US" sz="1800" dirty="0">
                <a:latin typeface="+mj-lt"/>
              </a:rPr>
              <a:t>Do not worry about scaling , availability or durability</a:t>
            </a:r>
          </a:p>
          <a:p>
            <a:pPr lvl="1"/>
            <a:r>
              <a:rPr lang="en-US" sz="1800" dirty="0">
                <a:latin typeface="+mj-lt"/>
              </a:rPr>
              <a:t>Automatically partitions data as it grows</a:t>
            </a:r>
          </a:p>
          <a:p>
            <a:pPr lvl="1"/>
            <a:r>
              <a:rPr lang="en-US" sz="1800" dirty="0">
                <a:latin typeface="+mj-lt"/>
              </a:rPr>
              <a:t>Maintains 3 replicas within same region</a:t>
            </a:r>
          </a:p>
          <a:p>
            <a:r>
              <a:rPr lang="en-US" sz="1800" dirty="0">
                <a:latin typeface="+mj-lt"/>
              </a:rPr>
              <a:t>No need to provision a database</a:t>
            </a:r>
          </a:p>
          <a:p>
            <a:pPr lvl="1"/>
            <a:r>
              <a:rPr lang="en-US" sz="1800" dirty="0">
                <a:latin typeface="+mj-lt"/>
              </a:rPr>
              <a:t>Create a table and configure read and write capacity(RCU and WCU)</a:t>
            </a:r>
          </a:p>
          <a:p>
            <a:pPr lvl="1"/>
            <a:r>
              <a:rPr lang="en-US" sz="1800" dirty="0">
                <a:latin typeface="+mj-lt"/>
              </a:rPr>
              <a:t>Automatically scales to meet your RCU and WCU</a:t>
            </a:r>
          </a:p>
          <a:p>
            <a:pPr lvl="1"/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Use Cases</a:t>
            </a:r>
            <a:r>
              <a:rPr lang="en-US" sz="1800" dirty="0">
                <a:latin typeface="+mj-lt"/>
              </a:rPr>
              <a:t> : </a:t>
            </a:r>
            <a:r>
              <a:rPr lang="en-US" sz="1800" b="0" i="0" dirty="0">
                <a:solidFill>
                  <a:srgbClr val="232F3E"/>
                </a:solidFill>
                <a:effectLst/>
                <a:latin typeface="+mj-lt"/>
              </a:rPr>
              <a:t>mobile, web, gaming, ad tech, IoT, and other applications that need low-latency data access at any scale</a:t>
            </a:r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18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2CD8CF-2B78-461E-9C52-01CF121F71F7}"/>
              </a:ext>
            </a:extLst>
          </p:cNvPr>
          <p:cNvSpPr txBox="1"/>
          <p:nvPr/>
        </p:nvSpPr>
        <p:spPr>
          <a:xfrm>
            <a:off x="0" y="1443841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Data Types</a:t>
            </a:r>
          </a:p>
          <a:p>
            <a:r>
              <a:rPr lang="en-IN" dirty="0">
                <a:latin typeface="+mj-lt"/>
              </a:rPr>
              <a:t>DynamoDB supports many different data types for attributes within a table. They can be categorized as follows:</a:t>
            </a:r>
          </a:p>
          <a:p>
            <a:endParaRPr lang="en-IN" dirty="0"/>
          </a:p>
          <a:p>
            <a:r>
              <a:rPr lang="en-IN" dirty="0"/>
              <a:t>Scalar Types – </a:t>
            </a:r>
            <a:r>
              <a:rPr lang="en-IN" dirty="0">
                <a:latin typeface="+mj-lt"/>
              </a:rPr>
              <a:t>A scalar type can represent exactly one value. The scalar types are number, string, binary, Boolean, and null.</a:t>
            </a:r>
          </a:p>
          <a:p>
            <a:endParaRPr lang="en-IN" dirty="0"/>
          </a:p>
          <a:p>
            <a:r>
              <a:rPr lang="en-IN" dirty="0"/>
              <a:t>Document Types – </a:t>
            </a:r>
            <a:r>
              <a:rPr lang="en-IN" dirty="0">
                <a:latin typeface="+mj-lt"/>
              </a:rPr>
              <a:t>A document type can represent a complex structure with nested attributes, such as you would find in a JSON document. The document types are list and map.</a:t>
            </a:r>
          </a:p>
          <a:p>
            <a:endParaRPr lang="en-IN" dirty="0"/>
          </a:p>
          <a:p>
            <a:r>
              <a:rPr lang="en-IN" dirty="0"/>
              <a:t>Set Types – </a:t>
            </a:r>
            <a:r>
              <a:rPr lang="en-IN" dirty="0">
                <a:latin typeface="+mj-lt"/>
              </a:rPr>
              <a:t>A set type can represent multiple scalar values. The set types are string set, number set, and binary set.</a:t>
            </a:r>
          </a:p>
          <a:p>
            <a:endParaRPr lang="en-IN" dirty="0"/>
          </a:p>
          <a:p>
            <a:r>
              <a:rPr lang="en-IN" dirty="0"/>
              <a:t>Ref URL for examples : </a:t>
            </a:r>
            <a:r>
              <a:rPr lang="en-IN" dirty="0">
                <a:hlinkClick r:id="rId2"/>
              </a:rPr>
              <a:t>https://docs.aws.amazon.com/amazondynamodb/latest/APIReference/API_AttributeValue.html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00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962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Database - Snapshots</vt:lpstr>
      <vt:lpstr>Database – Transactional Logs</vt:lpstr>
      <vt:lpstr>Database – Add a standby</vt:lpstr>
      <vt:lpstr>Amazon RDS (Relational Database Service)</vt:lpstr>
      <vt:lpstr>PowerPoint Presentation</vt:lpstr>
      <vt:lpstr>Amazon Dynamo DB</vt:lpstr>
      <vt:lpstr>PowerPoint Presentation</vt:lpstr>
      <vt:lpstr>DynamoDB Table Structure</vt:lpstr>
      <vt:lpstr>DynamoDB-Partition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Reddy</dc:creator>
  <cp:lastModifiedBy>Harshat B</cp:lastModifiedBy>
  <cp:revision>52</cp:revision>
  <dcterms:created xsi:type="dcterms:W3CDTF">2021-06-19T00:59:52Z</dcterms:created>
  <dcterms:modified xsi:type="dcterms:W3CDTF">2021-07-20T05:27:33Z</dcterms:modified>
</cp:coreProperties>
</file>