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A7CCA-9863-4071-982C-63D297A62527}" type="datetimeFigureOut">
              <a:rPr lang="en-US" smtClean="0"/>
              <a:t>29-Aug-18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4C429-CB3F-4D41-A646-3F714D1C3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3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A7CCA-9863-4071-982C-63D297A62527}" type="datetimeFigureOut">
              <a:rPr lang="en-US" smtClean="0"/>
              <a:t>29-Aug-18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4C429-CB3F-4D41-A646-3F714D1C3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4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A7CCA-9863-4071-982C-63D297A62527}" type="datetimeFigureOut">
              <a:rPr lang="en-US" smtClean="0"/>
              <a:t>29-Aug-18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4C429-CB3F-4D41-A646-3F714D1C3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01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A7CCA-9863-4071-982C-63D297A62527}" type="datetimeFigureOut">
              <a:rPr lang="en-US" smtClean="0"/>
              <a:t>29-Aug-18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4C429-CB3F-4D41-A646-3F714D1C3BB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6311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A7CCA-9863-4071-982C-63D297A62527}" type="datetimeFigureOut">
              <a:rPr lang="en-US" smtClean="0"/>
              <a:t>29-Aug-18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4C429-CB3F-4D41-A646-3F714D1C3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8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A7CCA-9863-4071-982C-63D297A62527}" type="datetimeFigureOut">
              <a:rPr lang="en-US" smtClean="0"/>
              <a:t>29-Aug-18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4C429-CB3F-4D41-A646-3F714D1C3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11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A7CCA-9863-4071-982C-63D297A62527}" type="datetimeFigureOut">
              <a:rPr lang="en-US" smtClean="0"/>
              <a:t>29-Aug-18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4C429-CB3F-4D41-A646-3F714D1C3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58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A7CCA-9863-4071-982C-63D297A62527}" type="datetimeFigureOut">
              <a:rPr lang="en-US" smtClean="0"/>
              <a:t>29-Aug-18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4C429-CB3F-4D41-A646-3F714D1C3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31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A7CCA-9863-4071-982C-63D297A62527}" type="datetimeFigureOut">
              <a:rPr lang="en-US" smtClean="0"/>
              <a:t>29-Aug-18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4C429-CB3F-4D41-A646-3F714D1C3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98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A7CCA-9863-4071-982C-63D297A62527}" type="datetimeFigureOut">
              <a:rPr lang="en-US" smtClean="0"/>
              <a:t>29-Aug-18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4C429-CB3F-4D41-A646-3F714D1C3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53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A7CCA-9863-4071-982C-63D297A62527}" type="datetimeFigureOut">
              <a:rPr lang="en-US" smtClean="0"/>
              <a:t>29-Aug-18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4C429-CB3F-4D41-A646-3F714D1C3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0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A7CCA-9863-4071-982C-63D297A62527}" type="datetimeFigureOut">
              <a:rPr lang="en-US" smtClean="0"/>
              <a:t>29-Aug-18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4C429-CB3F-4D41-A646-3F714D1C3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03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A7CCA-9863-4071-982C-63D297A62527}" type="datetimeFigureOut">
              <a:rPr lang="en-US" smtClean="0"/>
              <a:t>29-Aug-18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4C429-CB3F-4D41-A646-3F714D1C3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86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A7CCA-9863-4071-982C-63D297A62527}" type="datetimeFigureOut">
              <a:rPr lang="en-US" smtClean="0"/>
              <a:t>29-Aug-18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4C429-CB3F-4D41-A646-3F714D1C3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49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A7CCA-9863-4071-982C-63D297A62527}" type="datetimeFigureOut">
              <a:rPr lang="en-US" smtClean="0"/>
              <a:t>29-Aug-18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4C429-CB3F-4D41-A646-3F714D1C3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51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A7CCA-9863-4071-982C-63D297A62527}" type="datetimeFigureOut">
              <a:rPr lang="en-US" smtClean="0"/>
              <a:t>29-Aug-18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4C429-CB3F-4D41-A646-3F714D1C3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94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A7CCA-9863-4071-982C-63D297A62527}" type="datetimeFigureOut">
              <a:rPr lang="en-US" smtClean="0"/>
              <a:t>29-Aug-18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4C429-CB3F-4D41-A646-3F714D1C3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01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A7CCA-9863-4071-982C-63D297A62527}" type="datetimeFigureOut">
              <a:rPr lang="en-US" smtClean="0"/>
              <a:t>29-Aug-18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4C429-CB3F-4D41-A646-3F714D1C3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167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ACF7F-FD4F-4093-A9E4-8FA54EDD8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35749" y="3255962"/>
            <a:ext cx="9001462" cy="2387600"/>
          </a:xfrm>
        </p:spPr>
        <p:txBody>
          <a:bodyPr/>
          <a:lstStyle/>
          <a:p>
            <a:r>
              <a:rPr lang="en-US" dirty="0"/>
              <a:t>WEEK - 9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67172-C2ED-4C36-BDD3-E33B51D5D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4120" y="5643562"/>
            <a:ext cx="7684719" cy="1009357"/>
          </a:xfrm>
        </p:spPr>
        <p:txBody>
          <a:bodyPr/>
          <a:lstStyle/>
          <a:p>
            <a:r>
              <a:rPr lang="en-US" dirty="0"/>
              <a:t>Updates from - </a:t>
            </a:r>
            <a:r>
              <a:rPr lang="en-US" dirty="0" err="1"/>
              <a:t>mqtt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747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6B118-E61A-492F-A64E-6EE08713A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Capabilities of the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AAA17-BC4C-43DF-85A6-488813F67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optimized library can perform as a fully functional IOT library, at global variable level 59% </a:t>
            </a:r>
          </a:p>
          <a:p>
            <a:pPr marL="457200" lvl="1" indent="0">
              <a:buNone/>
            </a:pPr>
            <a:r>
              <a:rPr lang="en-US" dirty="0"/>
              <a:t>-subscribe </a:t>
            </a:r>
          </a:p>
          <a:p>
            <a:pPr marL="457200" lvl="1" indent="0">
              <a:buNone/>
            </a:pPr>
            <a:r>
              <a:rPr lang="en-US" dirty="0"/>
              <a:t>-transmit </a:t>
            </a:r>
          </a:p>
          <a:p>
            <a:pPr marL="457200" lvl="1" indent="0">
              <a:buNone/>
            </a:pPr>
            <a:r>
              <a:rPr lang="en-US" dirty="0"/>
              <a:t>-receive</a:t>
            </a:r>
          </a:p>
          <a:p>
            <a:pPr marL="457200" lvl="1" indent="0">
              <a:buNone/>
            </a:pPr>
            <a:r>
              <a:rPr lang="en-US" dirty="0"/>
              <a:t>-publish message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**of course we don’t need all these features in all the devices which will be using this library, but its an added advantage. </a:t>
            </a:r>
          </a:p>
        </p:txBody>
      </p:sp>
    </p:spTree>
    <p:extLst>
      <p:ext uri="{BB962C8B-B14F-4D97-AF65-F5344CB8AC3E}">
        <p14:creationId xmlns:p14="http://schemas.microsoft.com/office/powerpoint/2010/main" val="2870784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73263-A366-42C2-A57C-F088E8F6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we started with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A610D-B915-4E59-90DB-7B8C42D1F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2701019"/>
          </a:xfrm>
        </p:spPr>
        <p:txBody>
          <a:bodyPr>
            <a:normAutofit/>
          </a:bodyPr>
          <a:lstStyle/>
          <a:p>
            <a:r>
              <a:rPr lang="en-US" sz="2400" dirty="0"/>
              <a:t>The calculation of the total number of bytes needed for all the local variables </a:t>
            </a:r>
          </a:p>
          <a:p>
            <a:r>
              <a:rPr lang="en-US" sz="2400" dirty="0"/>
              <a:t>From here we can say how much more memory we need </a:t>
            </a:r>
          </a:p>
          <a:p>
            <a:r>
              <a:rPr lang="en-US" sz="2400" dirty="0"/>
              <a:t>With this we can for see what </a:t>
            </a:r>
            <a:r>
              <a:rPr lang="en-US" sz="2400" dirty="0" err="1"/>
              <a:t>atmel</a:t>
            </a:r>
            <a:r>
              <a:rPr lang="en-US" sz="2400" dirty="0"/>
              <a:t> chip would suit out reason better 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0538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37536-9B84-4846-AB88-1D749F812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0"/>
            <a:ext cx="10353761" cy="1326321"/>
          </a:xfrm>
        </p:spPr>
        <p:txBody>
          <a:bodyPr/>
          <a:lstStyle/>
          <a:p>
            <a:r>
              <a:rPr lang="en-US" dirty="0"/>
              <a:t>Initial local variable calculation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64C3EC2-817F-41C6-A4FF-92D9B06F47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9938562"/>
              </p:ext>
            </p:extLst>
          </p:nvPr>
        </p:nvGraphicFramePr>
        <p:xfrm>
          <a:off x="913796" y="1152964"/>
          <a:ext cx="10353676" cy="5292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419">
                  <a:extLst>
                    <a:ext uri="{9D8B030D-6E8A-4147-A177-3AD203B41FA5}">
                      <a16:colId xmlns:a16="http://schemas.microsoft.com/office/drawing/2014/main" val="1323404345"/>
                    </a:ext>
                  </a:extLst>
                </a:gridCol>
                <a:gridCol w="2588419">
                  <a:extLst>
                    <a:ext uri="{9D8B030D-6E8A-4147-A177-3AD203B41FA5}">
                      <a16:colId xmlns:a16="http://schemas.microsoft.com/office/drawing/2014/main" val="822714121"/>
                    </a:ext>
                  </a:extLst>
                </a:gridCol>
                <a:gridCol w="2588419">
                  <a:extLst>
                    <a:ext uri="{9D8B030D-6E8A-4147-A177-3AD203B41FA5}">
                      <a16:colId xmlns:a16="http://schemas.microsoft.com/office/drawing/2014/main" val="1755948773"/>
                    </a:ext>
                  </a:extLst>
                </a:gridCol>
                <a:gridCol w="2588419">
                  <a:extLst>
                    <a:ext uri="{9D8B030D-6E8A-4147-A177-3AD203B41FA5}">
                      <a16:colId xmlns:a16="http://schemas.microsoft.com/office/drawing/2014/main" val="2867914957"/>
                    </a:ext>
                  </a:extLst>
                </a:gridCol>
              </a:tblGrid>
              <a:tr h="481174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Size(byte)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Total(byte)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875753"/>
                  </a:ext>
                </a:extLst>
              </a:tr>
              <a:tr h="481174"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901962"/>
                  </a:ext>
                </a:extLst>
              </a:tr>
              <a:tr h="481174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001258"/>
                  </a:ext>
                </a:extLst>
              </a:tr>
              <a:tr h="481174">
                <a:tc>
                  <a:txBody>
                    <a:bodyPr/>
                    <a:lstStyle/>
                    <a:p>
                      <a:r>
                        <a:rPr lang="en-US"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692467"/>
                  </a:ext>
                </a:extLst>
              </a:tr>
              <a:tr h="481174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445996"/>
                  </a:ext>
                </a:extLst>
              </a:tr>
              <a:tr h="481174">
                <a:tc>
                  <a:txBody>
                    <a:bodyPr/>
                    <a:lstStyle/>
                    <a:p>
                      <a:r>
                        <a:rPr lang="en-US" dirty="0"/>
                        <a:t>Uint_8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132983"/>
                  </a:ext>
                </a:extLst>
              </a:tr>
              <a:tr h="481174">
                <a:tc>
                  <a:txBody>
                    <a:bodyPr/>
                    <a:lstStyle/>
                    <a:p>
                      <a:r>
                        <a:rPr lang="en-US" dirty="0"/>
                        <a:t>Uint_32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348440"/>
                  </a:ext>
                </a:extLst>
              </a:tr>
              <a:tr h="481174"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014462"/>
                  </a:ext>
                </a:extLst>
              </a:tr>
              <a:tr h="481174">
                <a:tc>
                  <a:txBody>
                    <a:bodyPr/>
                    <a:lstStyle/>
                    <a:p>
                      <a:r>
                        <a:rPr lang="en-US" dirty="0"/>
                        <a:t>Char[10]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98433"/>
                  </a:ext>
                </a:extLst>
              </a:tr>
              <a:tr h="481174">
                <a:tc>
                  <a:txBody>
                    <a:bodyPr/>
                    <a:lstStyle/>
                    <a:p>
                      <a:r>
                        <a:rPr lang="en-US" dirty="0"/>
                        <a:t>Char[50]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027084"/>
                  </a:ext>
                </a:extLst>
              </a:tr>
              <a:tr h="481174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830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82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466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822F083-C1DA-4296-9BC7-38AA860DC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608" y="165262"/>
            <a:ext cx="10098396" cy="52050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452288-B72B-4585-86D1-7B326BA6B6D4}"/>
              </a:ext>
            </a:extLst>
          </p:cNvPr>
          <p:cNvSpPr txBox="1"/>
          <p:nvPr/>
        </p:nvSpPr>
        <p:spPr>
          <a:xfrm>
            <a:off x="1280160" y="5781822"/>
            <a:ext cx="9411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 60% of the memory needed are for the strings </a:t>
            </a:r>
          </a:p>
          <a:p>
            <a:pPr marL="285750" indent="-285750">
              <a:buFontTx/>
              <a:buChar char="-"/>
            </a:pPr>
            <a:r>
              <a:rPr lang="en-US" dirty="0"/>
              <a:t>Majority strings are the AT commands </a:t>
            </a:r>
          </a:p>
          <a:p>
            <a:pPr marL="285750" indent="-285750">
              <a:buFontTx/>
              <a:buChar char="-"/>
            </a:pPr>
            <a:r>
              <a:rPr lang="en-US" dirty="0"/>
              <a:t>Rest were AT reply </a:t>
            </a:r>
            <a:r>
              <a:rPr lang="en-US" dirty="0" err="1"/>
              <a:t>comparisions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243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B41E2-BF8D-4D75-9E0E-FC40D24E6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talk in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B8539-CE63-4167-B364-3AE6AC40B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2475936"/>
          </a:xfrm>
        </p:spPr>
        <p:txBody>
          <a:bodyPr/>
          <a:lstStyle/>
          <a:p>
            <a:r>
              <a:rPr lang="en-US" dirty="0"/>
              <a:t>We need 830 bytes , but only left with 576 bytes </a:t>
            </a:r>
          </a:p>
          <a:p>
            <a:endParaRPr lang="en-US" dirty="0"/>
          </a:p>
          <a:p>
            <a:r>
              <a:rPr lang="en-US" dirty="0"/>
              <a:t>Global variable percentage should be ≈ (2048-830/2048)*100% </a:t>
            </a:r>
          </a:p>
          <a:p>
            <a:pPr marL="3657600" lvl="8" indent="0">
              <a:buNone/>
            </a:pPr>
            <a:r>
              <a:rPr lang="en-US" dirty="0"/>
              <a:t>                           </a:t>
            </a:r>
            <a:r>
              <a:rPr lang="en-US" sz="2000" dirty="0"/>
              <a:t>≈  59%</a:t>
            </a:r>
          </a:p>
          <a:p>
            <a:pPr marL="3657600" lvl="8" indent="0">
              <a:buNone/>
            </a:pPr>
            <a:endParaRPr lang="en-US" sz="2000" dirty="0"/>
          </a:p>
          <a:p>
            <a:pPr marL="3657600" lvl="8" indent="0">
              <a:buNone/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882197-FC43-4C88-A511-CAB3BDD39492}"/>
              </a:ext>
            </a:extLst>
          </p:cNvPr>
          <p:cNvSpPr txBox="1"/>
          <p:nvPr/>
        </p:nvSpPr>
        <p:spPr>
          <a:xfrm>
            <a:off x="1026942" y="4572000"/>
            <a:ext cx="9931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global variable percentage : 71%</a:t>
            </a:r>
          </a:p>
        </p:txBody>
      </p:sp>
    </p:spTree>
    <p:extLst>
      <p:ext uri="{BB962C8B-B14F-4D97-AF65-F5344CB8AC3E}">
        <p14:creationId xmlns:p14="http://schemas.microsoft.com/office/powerpoint/2010/main" val="2070566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5EF9F-CC5C-4834-9E4B-694DC1F49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made…..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E8BD9-F76E-4A64-BAE0-99E92EABD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59988"/>
            <a:ext cx="10353762" cy="4131212"/>
          </a:xfrm>
        </p:spPr>
        <p:txBody>
          <a:bodyPr/>
          <a:lstStyle/>
          <a:p>
            <a:r>
              <a:rPr lang="en-US" dirty="0"/>
              <a:t>Adapted an optimized way of string comparison </a:t>
            </a:r>
          </a:p>
          <a:p>
            <a:r>
              <a:rPr lang="en-US" dirty="0"/>
              <a:t>Saved the strings in program memory </a:t>
            </a:r>
          </a:p>
          <a:p>
            <a:endParaRPr lang="en-US" dirty="0"/>
          </a:p>
          <a:p>
            <a:r>
              <a:rPr lang="en-US" dirty="0"/>
              <a:t>Optimized way in saving and Serial printing the AT commands</a:t>
            </a:r>
          </a:p>
          <a:p>
            <a:r>
              <a:rPr lang="en-US" dirty="0"/>
              <a:t>Most of the AT commands were saved in the Flash memory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13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CCA12-94CB-43AA-B195-22B340BFF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288" y="-82871"/>
            <a:ext cx="10037269" cy="1064455"/>
          </a:xfrm>
        </p:spPr>
        <p:txBody>
          <a:bodyPr/>
          <a:lstStyle/>
          <a:p>
            <a:r>
              <a:rPr lang="en-US" dirty="0"/>
              <a:t>After the changes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052550F-F6DB-435F-89D3-A3DC22AFB0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96995"/>
              </p:ext>
            </p:extLst>
          </p:nvPr>
        </p:nvGraphicFramePr>
        <p:xfrm>
          <a:off x="1240936" y="700230"/>
          <a:ext cx="9720776" cy="5992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194">
                  <a:extLst>
                    <a:ext uri="{9D8B030D-6E8A-4147-A177-3AD203B41FA5}">
                      <a16:colId xmlns:a16="http://schemas.microsoft.com/office/drawing/2014/main" val="3116044087"/>
                    </a:ext>
                  </a:extLst>
                </a:gridCol>
                <a:gridCol w="2430194">
                  <a:extLst>
                    <a:ext uri="{9D8B030D-6E8A-4147-A177-3AD203B41FA5}">
                      <a16:colId xmlns:a16="http://schemas.microsoft.com/office/drawing/2014/main" val="715540189"/>
                    </a:ext>
                  </a:extLst>
                </a:gridCol>
                <a:gridCol w="2430194">
                  <a:extLst>
                    <a:ext uri="{9D8B030D-6E8A-4147-A177-3AD203B41FA5}">
                      <a16:colId xmlns:a16="http://schemas.microsoft.com/office/drawing/2014/main" val="838018841"/>
                    </a:ext>
                  </a:extLst>
                </a:gridCol>
                <a:gridCol w="2430194">
                  <a:extLst>
                    <a:ext uri="{9D8B030D-6E8A-4147-A177-3AD203B41FA5}">
                      <a16:colId xmlns:a16="http://schemas.microsoft.com/office/drawing/2014/main" val="1877885610"/>
                    </a:ext>
                  </a:extLst>
                </a:gridCol>
              </a:tblGrid>
              <a:tr h="53801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Size(bytes)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088286"/>
                  </a:ext>
                </a:extLst>
              </a:tr>
              <a:tr h="545482"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195290"/>
                  </a:ext>
                </a:extLst>
              </a:tr>
              <a:tr h="545482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923071"/>
                  </a:ext>
                </a:extLst>
              </a:tr>
              <a:tr h="545482">
                <a:tc>
                  <a:txBody>
                    <a:bodyPr/>
                    <a:lstStyle/>
                    <a:p>
                      <a:r>
                        <a:rPr lang="en-US"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334431"/>
                  </a:ext>
                </a:extLst>
              </a:tr>
              <a:tr h="545482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322740"/>
                  </a:ext>
                </a:extLst>
              </a:tr>
              <a:tr h="545482">
                <a:tc>
                  <a:txBody>
                    <a:bodyPr/>
                    <a:lstStyle/>
                    <a:p>
                      <a:r>
                        <a:rPr lang="en-US" dirty="0"/>
                        <a:t>Uint_8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987860"/>
                  </a:ext>
                </a:extLst>
              </a:tr>
              <a:tr h="545482">
                <a:tc>
                  <a:txBody>
                    <a:bodyPr/>
                    <a:lstStyle/>
                    <a:p>
                      <a:r>
                        <a:rPr lang="en-US" dirty="0"/>
                        <a:t>Uint_32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12526"/>
                  </a:ext>
                </a:extLst>
              </a:tr>
              <a:tr h="545482"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382017"/>
                  </a:ext>
                </a:extLst>
              </a:tr>
              <a:tr h="545482">
                <a:tc>
                  <a:txBody>
                    <a:bodyPr/>
                    <a:lstStyle/>
                    <a:p>
                      <a:r>
                        <a:rPr lang="en-US" dirty="0"/>
                        <a:t>Char[10]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518716"/>
                  </a:ext>
                </a:extLst>
              </a:tr>
              <a:tr h="545482">
                <a:tc>
                  <a:txBody>
                    <a:bodyPr/>
                    <a:lstStyle/>
                    <a:p>
                      <a:r>
                        <a:rPr lang="en-US" dirty="0"/>
                        <a:t>Char[50]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964546"/>
                  </a:ext>
                </a:extLst>
              </a:tr>
              <a:tr h="545482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291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33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0932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30D86-A29B-45A0-BCA0-0F33CCA9F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talk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40BE7-0BAC-40A3-A496-E6B25176C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Sketch uses 10282 bytes (33%) of program storage space. </a:t>
            </a:r>
          </a:p>
          <a:p>
            <a:r>
              <a:rPr lang="en-US" dirty="0"/>
              <a:t>Maximum is 30720 bytes.</a:t>
            </a:r>
          </a:p>
          <a:p>
            <a:endParaRPr lang="en-US" dirty="0"/>
          </a:p>
          <a:p>
            <a:r>
              <a:rPr lang="en-US" dirty="0"/>
              <a:t>Global variables use 1220 bytes (59%) of dynamic memory, </a:t>
            </a:r>
          </a:p>
          <a:p>
            <a:r>
              <a:rPr lang="en-US" dirty="0"/>
              <a:t>leaving 828 bytes for local variables. </a:t>
            </a:r>
          </a:p>
          <a:p>
            <a:r>
              <a:rPr lang="en-US" dirty="0"/>
              <a:t>Maximum is 2048 bytes.</a:t>
            </a:r>
          </a:p>
        </p:txBody>
      </p:sp>
    </p:spTree>
    <p:extLst>
      <p:ext uri="{BB962C8B-B14F-4D97-AF65-F5344CB8AC3E}">
        <p14:creationId xmlns:p14="http://schemas.microsoft.com/office/powerpoint/2010/main" val="3323052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868E2-D5F2-40F3-BA17-DCA303CCB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next ..?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CDC48-4460-48BA-99E6-F5B40ECF8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device has been attached for testing with the optimized library starting from 28</a:t>
            </a:r>
            <a:r>
              <a:rPr lang="en-US" baseline="30000" dirty="0"/>
              <a:t>th</a:t>
            </a:r>
            <a:r>
              <a:rPr lang="en-US" dirty="0"/>
              <a:t> Aug , for 15 continuous days</a:t>
            </a:r>
          </a:p>
          <a:p>
            <a:pPr marL="0" indent="0">
              <a:buNone/>
            </a:pPr>
            <a:r>
              <a:rPr lang="en-US" dirty="0"/>
              <a:t>	- will be checking whether the device is having stack over flow </a:t>
            </a:r>
          </a:p>
          <a:p>
            <a:pPr marL="0" indent="0">
              <a:buNone/>
            </a:pPr>
            <a:r>
              <a:rPr lang="en-US" dirty="0"/>
              <a:t>	- will be checking whether the watch dog timer is activated </a:t>
            </a:r>
          </a:p>
          <a:p>
            <a:endParaRPr lang="en-US" dirty="0"/>
          </a:p>
          <a:p>
            <a:r>
              <a:rPr lang="en-US" dirty="0"/>
              <a:t>The optimized library will be uploaded to bitbucket for future purposes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6119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87</TotalTime>
  <Words>392</Words>
  <Application>Microsoft Office PowerPoint</Application>
  <PresentationFormat>Widescreen</PresentationFormat>
  <Paragraphs>131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Bookman Old Style</vt:lpstr>
      <vt:lpstr>Rockwell</vt:lpstr>
      <vt:lpstr>Damask</vt:lpstr>
      <vt:lpstr>WEEK - 9</vt:lpstr>
      <vt:lpstr>Things we started with</vt:lpstr>
      <vt:lpstr>Initial local variable calculation</vt:lpstr>
      <vt:lpstr>PowerPoint Presentation</vt:lpstr>
      <vt:lpstr>Lets talk in numbers</vt:lpstr>
      <vt:lpstr>Changes made…..</vt:lpstr>
      <vt:lpstr>After the changes</vt:lpstr>
      <vt:lpstr>Lets talk again</vt:lpstr>
      <vt:lpstr>What next ..? </vt:lpstr>
      <vt:lpstr>Capabilities of the library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- 9</dc:title>
  <dc:creator>pragatheeswaran vipulanandan</dc:creator>
  <cp:lastModifiedBy>pragatheeswaran vipulanandan</cp:lastModifiedBy>
  <cp:revision>8</cp:revision>
  <dcterms:created xsi:type="dcterms:W3CDTF">2018-08-29T06:32:25Z</dcterms:created>
  <dcterms:modified xsi:type="dcterms:W3CDTF">2018-08-29T07:59:33Z</dcterms:modified>
</cp:coreProperties>
</file>