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974" autoAdjust="0"/>
  </p:normalViewPr>
  <p:slideViewPr>
    <p:cSldViewPr snapToGrid="0">
      <p:cViewPr varScale="1">
        <p:scale>
          <a:sx n="72" d="100"/>
          <a:sy n="72" d="100"/>
        </p:scale>
        <p:origin x="107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52868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project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058536" y="4625694"/>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K.Pragatheeswari</a:t>
            </a:r>
            <a:r>
              <a:rPr lang="en-US" sz="2000" b="1" dirty="0">
                <a:solidFill>
                  <a:schemeClr val="accent1">
                    <a:lumMod val="75000"/>
                  </a:schemeClr>
                </a:solidFill>
                <a:latin typeface="Arial"/>
                <a:cs typeface="Arial"/>
              </a:rPr>
              <a:t>,</a:t>
            </a:r>
          </a:p>
          <a:p>
            <a:r>
              <a:rPr lang="en-US" sz="2000" b="1" dirty="0" err="1">
                <a:solidFill>
                  <a:schemeClr val="accent1">
                    <a:lumMod val="75000"/>
                  </a:schemeClr>
                </a:solidFill>
                <a:latin typeface="Arial"/>
                <a:cs typeface="Arial"/>
              </a:rPr>
              <a:t>Anjalai</a:t>
            </a:r>
            <a:r>
              <a:rPr lang="en-US" sz="2000" b="1" dirty="0">
                <a:solidFill>
                  <a:schemeClr val="accent1">
                    <a:lumMod val="75000"/>
                  </a:schemeClr>
                </a:solidFill>
                <a:latin typeface="Arial"/>
                <a:cs typeface="Arial"/>
              </a:rPr>
              <a:t> Ammal Mahalingam Engineering College,</a:t>
            </a:r>
          </a:p>
          <a:p>
            <a:r>
              <a:rPr lang="en-US" sz="2000" b="1" dirty="0">
                <a:solidFill>
                  <a:schemeClr val="accent1">
                    <a:lumMod val="75000"/>
                  </a:schemeClr>
                </a:solidFill>
                <a:latin typeface="Arial"/>
                <a:cs typeface="Arial"/>
              </a:rPr>
              <a:t>Information Technology.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826998" y="1232452"/>
            <a:ext cx="11029615" cy="4673324"/>
          </a:xfrm>
        </p:spPr>
        <p:txBody>
          <a:bodyPr>
            <a:normAutofit/>
          </a:bodyPr>
          <a:lstStyle/>
          <a:p>
            <a:pPr algn="l">
              <a:buFont typeface="+mj-lt"/>
              <a:buAutoNum type="arabicPeriod"/>
            </a:pPr>
            <a:r>
              <a:rPr lang="en-US" b="1" i="0" dirty="0">
                <a:solidFill>
                  <a:srgbClr val="0D0D0D"/>
                </a:solidFill>
                <a:effectLst/>
                <a:highlight>
                  <a:srgbClr val="FFFFFF"/>
                </a:highlight>
                <a:latin typeface="Söhne"/>
              </a:rPr>
              <a:t>Title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PyKeylogger</a:t>
            </a:r>
            <a:r>
              <a:rPr lang="en-US" b="0" i="0" dirty="0">
                <a:solidFill>
                  <a:srgbClr val="0D0D0D"/>
                </a:solidFill>
                <a:effectLst/>
                <a:highlight>
                  <a:srgbClr val="FFFFFF"/>
                </a:highlight>
                <a:latin typeface="Söhne"/>
              </a:rPr>
              <a:t>: A Python-based Keylogger for Windows </a:t>
            </a:r>
            <a:r>
              <a:rPr lang="en-US" b="1" i="0" dirty="0">
                <a:solidFill>
                  <a:srgbClr val="0D0D0D"/>
                </a:solidFill>
                <a:effectLst/>
                <a:highlight>
                  <a:srgbClr val="FFFFFF"/>
                </a:highlight>
                <a:latin typeface="Söhne"/>
              </a:rPr>
              <a:t>Authors</a:t>
            </a:r>
            <a:r>
              <a:rPr lang="en-US" b="0" i="0" dirty="0">
                <a:solidFill>
                  <a:srgbClr val="0D0D0D"/>
                </a:solidFill>
                <a:effectLst/>
                <a:highlight>
                  <a:srgbClr val="FFFFFF"/>
                </a:highlight>
                <a:latin typeface="Söhne"/>
              </a:rPr>
              <a:t>: S. Karthikeyan and K. </a:t>
            </a:r>
            <a:r>
              <a:rPr lang="en-US" b="0" i="0" dirty="0" err="1">
                <a:solidFill>
                  <a:srgbClr val="0D0D0D"/>
                </a:solidFill>
                <a:effectLst/>
                <a:highlight>
                  <a:srgbClr val="FFFFFF"/>
                </a:highlight>
                <a:latin typeface="Söhne"/>
              </a:rPr>
              <a:t>Kanimozhi</a:t>
            </a:r>
            <a:r>
              <a:rPr lang="en-US" b="0" i="0" dirty="0">
                <a:solidFill>
                  <a:srgbClr val="0D0D0D"/>
                </a:solidFill>
                <a:effectLst/>
                <a:highlight>
                  <a:srgbClr val="FFFFFF"/>
                </a:highlight>
                <a:latin typeface="Söhne"/>
              </a:rPr>
              <a:t> </a:t>
            </a:r>
            <a:r>
              <a:rPr lang="en-US" b="1" i="0" dirty="0">
                <a:solidFill>
                  <a:srgbClr val="0D0D0D"/>
                </a:solidFill>
                <a:effectLst/>
                <a:highlight>
                  <a:srgbClr val="FFFFFF"/>
                </a:highlight>
                <a:latin typeface="Söhne"/>
              </a:rPr>
              <a:t>Published in</a:t>
            </a:r>
            <a:r>
              <a:rPr lang="en-US" b="0" i="0" dirty="0">
                <a:solidFill>
                  <a:srgbClr val="0D0D0D"/>
                </a:solidFill>
                <a:effectLst/>
                <a:highlight>
                  <a:srgbClr val="FFFFFF"/>
                </a:highlight>
                <a:latin typeface="Söhne"/>
              </a:rPr>
              <a:t>: International Journal of Advanced Research in Computer Science, 2019 .</a:t>
            </a:r>
          </a:p>
          <a:p>
            <a:pPr algn="l">
              <a:buFont typeface="+mj-lt"/>
              <a:buAutoNum type="arabicPeriod"/>
            </a:pPr>
            <a:r>
              <a:rPr lang="en-US" b="1" i="0" dirty="0">
                <a:solidFill>
                  <a:srgbClr val="0D0D0D"/>
                </a:solidFill>
                <a:effectLst/>
                <a:highlight>
                  <a:srgbClr val="FFFFFF"/>
                </a:highlight>
                <a:latin typeface="Söhne"/>
              </a:rPr>
              <a:t>Title</a:t>
            </a:r>
            <a:r>
              <a:rPr lang="en-US" b="0" i="0" dirty="0">
                <a:solidFill>
                  <a:srgbClr val="0D0D0D"/>
                </a:solidFill>
                <a:effectLst/>
                <a:highlight>
                  <a:srgbClr val="FFFFFF"/>
                </a:highlight>
                <a:latin typeface="Söhne"/>
              </a:rPr>
              <a:t>: Development of Python Based Key Logger with Enhanced Security </a:t>
            </a:r>
            <a:r>
              <a:rPr lang="en-US" b="1" i="0" dirty="0">
                <a:solidFill>
                  <a:srgbClr val="0D0D0D"/>
                </a:solidFill>
                <a:effectLst/>
                <a:highlight>
                  <a:srgbClr val="FFFFFF"/>
                </a:highlight>
                <a:latin typeface="Söhne"/>
              </a:rPr>
              <a:t>Authors</a:t>
            </a:r>
            <a:r>
              <a:rPr lang="en-US" b="0" i="0" dirty="0">
                <a:solidFill>
                  <a:srgbClr val="0D0D0D"/>
                </a:solidFill>
                <a:effectLst/>
                <a:highlight>
                  <a:srgbClr val="FFFFFF"/>
                </a:highlight>
                <a:latin typeface="Söhne"/>
              </a:rPr>
              <a:t>: B. Vinod Kumar and N. Naveen Kumar </a:t>
            </a:r>
            <a:r>
              <a:rPr lang="en-US" b="1" i="0" dirty="0">
                <a:solidFill>
                  <a:srgbClr val="0D0D0D"/>
                </a:solidFill>
                <a:effectLst/>
                <a:highlight>
                  <a:srgbClr val="FFFFFF"/>
                </a:highlight>
                <a:latin typeface="Söhne"/>
              </a:rPr>
              <a:t>Published in</a:t>
            </a:r>
            <a:r>
              <a:rPr lang="en-US" b="0" i="0" dirty="0">
                <a:solidFill>
                  <a:srgbClr val="0D0D0D"/>
                </a:solidFill>
                <a:effectLst/>
                <a:highlight>
                  <a:srgbClr val="FFFFFF"/>
                </a:highlight>
                <a:latin typeface="Söhne"/>
              </a:rPr>
              <a:t>: International Journal of Pure and Applied Mathematics, 2018.</a:t>
            </a:r>
          </a:p>
          <a:p>
            <a:pPr algn="l">
              <a:buFont typeface="+mj-lt"/>
              <a:buAutoNum type="arabicPeriod"/>
            </a:pPr>
            <a:r>
              <a:rPr lang="en-US" b="0" i="0" dirty="0">
                <a:solidFill>
                  <a:srgbClr val="0D0D0D"/>
                </a:solidFill>
                <a:effectLst/>
                <a:highlight>
                  <a:srgbClr val="FFFFFF"/>
                </a:highlight>
                <a:latin typeface="Söhne"/>
              </a:rPr>
              <a:t> </a:t>
            </a:r>
            <a:r>
              <a:rPr lang="en-US" b="1" i="0" dirty="0">
                <a:solidFill>
                  <a:srgbClr val="0D0D0D"/>
                </a:solidFill>
                <a:effectLst/>
                <a:highlight>
                  <a:srgbClr val="FFFFFF"/>
                </a:highlight>
                <a:latin typeface="Söhne"/>
              </a:rPr>
              <a:t>Title</a:t>
            </a:r>
            <a:r>
              <a:rPr lang="en-US" b="0" i="0" dirty="0">
                <a:solidFill>
                  <a:srgbClr val="0D0D0D"/>
                </a:solidFill>
                <a:effectLst/>
                <a:highlight>
                  <a:srgbClr val="FFFFFF"/>
                </a:highlight>
                <a:latin typeface="Söhne"/>
              </a:rPr>
              <a:t>: Security Aspects of Keyloggers and Their Countermeasures </a:t>
            </a:r>
            <a:r>
              <a:rPr lang="en-US" b="1" i="0" dirty="0">
                <a:solidFill>
                  <a:srgbClr val="0D0D0D"/>
                </a:solidFill>
                <a:effectLst/>
                <a:highlight>
                  <a:srgbClr val="FFFFFF"/>
                </a:highlight>
                <a:latin typeface="Söhne"/>
              </a:rPr>
              <a:t>Authors</a:t>
            </a:r>
            <a:r>
              <a:rPr lang="en-US" b="0" i="0" dirty="0">
                <a:solidFill>
                  <a:srgbClr val="0D0D0D"/>
                </a:solidFill>
                <a:effectLst/>
                <a:highlight>
                  <a:srgbClr val="FFFFFF"/>
                </a:highlight>
                <a:latin typeface="Söhne"/>
              </a:rPr>
              <a:t>: S. K. Kavitha and P. </a:t>
            </a:r>
            <a:r>
              <a:rPr lang="en-US" b="0" i="0" dirty="0" err="1">
                <a:solidFill>
                  <a:srgbClr val="0D0D0D"/>
                </a:solidFill>
                <a:effectLst/>
                <a:highlight>
                  <a:srgbClr val="FFFFFF"/>
                </a:highlight>
                <a:latin typeface="Söhne"/>
              </a:rPr>
              <a:t>Jayarekha</a:t>
            </a:r>
            <a:r>
              <a:rPr lang="en-US" b="0" i="0" dirty="0">
                <a:solidFill>
                  <a:srgbClr val="0D0D0D"/>
                </a:solidFill>
                <a:effectLst/>
                <a:highlight>
                  <a:srgbClr val="FFFFFF"/>
                </a:highlight>
                <a:latin typeface="Söhne"/>
              </a:rPr>
              <a:t> </a:t>
            </a:r>
            <a:r>
              <a:rPr lang="en-US" b="1" i="0" dirty="0">
                <a:solidFill>
                  <a:srgbClr val="0D0D0D"/>
                </a:solidFill>
                <a:effectLst/>
                <a:highlight>
                  <a:srgbClr val="FFFFFF"/>
                </a:highlight>
                <a:latin typeface="Söhne"/>
              </a:rPr>
              <a:t>Published in</a:t>
            </a:r>
            <a:r>
              <a:rPr lang="en-US" b="0" i="0" dirty="0">
                <a:solidFill>
                  <a:srgbClr val="0D0D0D"/>
                </a:solidFill>
                <a:effectLst/>
                <a:highlight>
                  <a:srgbClr val="FFFFFF"/>
                </a:highlight>
                <a:latin typeface="Söhne"/>
              </a:rPr>
              <a:t>: International Journal of Engineering Research &amp; Technology, 2013 .</a:t>
            </a:r>
            <a:r>
              <a:rPr lang="en-US" b="1" i="0" dirty="0">
                <a:solidFill>
                  <a:srgbClr val="0D0D0D"/>
                </a:solidFill>
                <a:effectLst/>
                <a:highlight>
                  <a:srgbClr val="FFFFFF"/>
                </a:highlight>
                <a:latin typeface="Söhne"/>
              </a:rPr>
              <a:t> </a:t>
            </a:r>
          </a:p>
          <a:p>
            <a:pPr algn="l">
              <a:buFont typeface="+mj-lt"/>
              <a:buAutoNum type="arabicPeriod"/>
            </a:pPr>
            <a:r>
              <a:rPr lang="en-US" b="1" i="0" dirty="0">
                <a:solidFill>
                  <a:srgbClr val="0D0D0D"/>
                </a:solidFill>
                <a:effectLst/>
                <a:highlight>
                  <a:srgbClr val="FFFFFF"/>
                </a:highlight>
                <a:latin typeface="Söhne"/>
              </a:rPr>
              <a:t>Title</a:t>
            </a:r>
            <a:r>
              <a:rPr lang="en-US" b="0" i="0" dirty="0">
                <a:solidFill>
                  <a:srgbClr val="0D0D0D"/>
                </a:solidFill>
                <a:effectLst/>
                <a:highlight>
                  <a:srgbClr val="FFFFFF"/>
                </a:highlight>
                <a:latin typeface="Söhne"/>
              </a:rPr>
              <a:t>: Design and Implementation of Python Based Key Logger with Cryptography </a:t>
            </a:r>
            <a:r>
              <a:rPr lang="en-US" b="1" i="0" dirty="0">
                <a:solidFill>
                  <a:srgbClr val="0D0D0D"/>
                </a:solidFill>
                <a:effectLst/>
                <a:highlight>
                  <a:srgbClr val="FFFFFF"/>
                </a:highlight>
                <a:latin typeface="Söhne"/>
              </a:rPr>
              <a:t>Authors</a:t>
            </a:r>
            <a:r>
              <a:rPr lang="en-US" b="0" i="0" dirty="0">
                <a:solidFill>
                  <a:srgbClr val="0D0D0D"/>
                </a:solidFill>
                <a:effectLst/>
                <a:highlight>
                  <a:srgbClr val="FFFFFF"/>
                </a:highlight>
                <a:latin typeface="Söhne"/>
              </a:rPr>
              <a:t>: P. S. </a:t>
            </a:r>
            <a:r>
              <a:rPr lang="en-US" b="0" i="0" dirty="0" err="1">
                <a:solidFill>
                  <a:srgbClr val="0D0D0D"/>
                </a:solidFill>
                <a:effectLst/>
                <a:highlight>
                  <a:srgbClr val="FFFFFF"/>
                </a:highlight>
                <a:latin typeface="Söhne"/>
              </a:rPr>
              <a:t>Khilar</a:t>
            </a:r>
            <a:r>
              <a:rPr lang="en-US" b="0" i="0" dirty="0">
                <a:solidFill>
                  <a:srgbClr val="0D0D0D"/>
                </a:solidFill>
                <a:effectLst/>
                <a:highlight>
                  <a:srgbClr val="FFFFFF"/>
                </a:highlight>
                <a:latin typeface="Söhne"/>
              </a:rPr>
              <a:t> and R. S. Rajesh </a:t>
            </a:r>
            <a:r>
              <a:rPr lang="en-US" b="1" i="0" dirty="0">
                <a:solidFill>
                  <a:srgbClr val="0D0D0D"/>
                </a:solidFill>
                <a:effectLst/>
                <a:highlight>
                  <a:srgbClr val="FFFFFF"/>
                </a:highlight>
                <a:latin typeface="Söhne"/>
              </a:rPr>
              <a:t>Published in</a:t>
            </a:r>
            <a:r>
              <a:rPr lang="en-US" b="0" i="0" dirty="0">
                <a:solidFill>
                  <a:srgbClr val="0D0D0D"/>
                </a:solidFill>
                <a:effectLst/>
                <a:highlight>
                  <a:srgbClr val="FFFFFF"/>
                </a:highlight>
                <a:latin typeface="Söhne"/>
              </a:rPr>
              <a:t>: International Journal of Scientific and Research Publications, 2015. </a:t>
            </a:r>
          </a:p>
          <a:p>
            <a:pPr algn="l">
              <a:buFont typeface="+mj-lt"/>
              <a:buAutoNum type="arabicPeriod"/>
            </a:pPr>
            <a:r>
              <a:rPr lang="en-US" b="1" i="0" dirty="0">
                <a:solidFill>
                  <a:srgbClr val="0D0D0D"/>
                </a:solidFill>
                <a:effectLst/>
                <a:highlight>
                  <a:srgbClr val="FFFFFF"/>
                </a:highlight>
                <a:latin typeface="Söhne"/>
              </a:rPr>
              <a:t>Title</a:t>
            </a:r>
            <a:r>
              <a:rPr lang="en-US" b="0" i="0" dirty="0">
                <a:solidFill>
                  <a:srgbClr val="0D0D0D"/>
                </a:solidFill>
                <a:effectLst/>
                <a:highlight>
                  <a:srgbClr val="FFFFFF"/>
                </a:highlight>
                <a:latin typeface="Söhne"/>
              </a:rPr>
              <a:t>: Implementation of Secure Python Keylogger with AES Encryption </a:t>
            </a:r>
            <a:r>
              <a:rPr lang="en-US" b="1" i="0" dirty="0">
                <a:solidFill>
                  <a:srgbClr val="0D0D0D"/>
                </a:solidFill>
                <a:effectLst/>
                <a:highlight>
                  <a:srgbClr val="FFFFFF"/>
                </a:highlight>
                <a:latin typeface="Söhne"/>
              </a:rPr>
              <a:t>Authors</a:t>
            </a:r>
            <a:r>
              <a:rPr lang="en-US" b="0" i="0" dirty="0">
                <a:solidFill>
                  <a:srgbClr val="0D0D0D"/>
                </a:solidFill>
                <a:effectLst/>
                <a:highlight>
                  <a:srgbClr val="FFFFFF"/>
                </a:highlight>
                <a:latin typeface="Söhne"/>
              </a:rPr>
              <a:t>: M. K. Somasundaram and M. Balasubramanian </a:t>
            </a:r>
            <a:r>
              <a:rPr lang="en-US" b="1" i="0" dirty="0">
                <a:solidFill>
                  <a:srgbClr val="0D0D0D"/>
                </a:solidFill>
                <a:effectLst/>
                <a:highlight>
                  <a:srgbClr val="FFFFFF"/>
                </a:highlight>
                <a:latin typeface="Söhne"/>
              </a:rPr>
              <a:t>Published in</a:t>
            </a:r>
            <a:r>
              <a:rPr lang="en-US" b="0" i="0" dirty="0">
                <a:solidFill>
                  <a:srgbClr val="0D0D0D"/>
                </a:solidFill>
                <a:effectLst/>
                <a:highlight>
                  <a:srgbClr val="FFFFFF"/>
                </a:highlight>
                <a:latin typeface="Söhne"/>
              </a:rPr>
              <a:t>: International Journal of Computer Science and Mobile Computing, 2015. </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767036" y="1606078"/>
            <a:ext cx="11029615" cy="4673324"/>
          </a:xfrm>
        </p:spPr>
        <p:txBody>
          <a:bodyPr>
            <a:normAutofit/>
          </a:bodyPr>
          <a:lstStyle/>
          <a:p>
            <a:pPr marL="0" indent="0">
              <a:buNone/>
            </a:pPr>
            <a:r>
              <a:rPr lang="en-US" sz="20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gn="l">
              <a:buFont typeface="Arial" panose="020B0604020202020204" pitchFamily="34" charset="0"/>
              <a:buChar char="•"/>
            </a:pPr>
            <a:r>
              <a:rPr lang="en-US" sz="2000" dirty="0">
                <a:solidFill>
                  <a:srgbClr val="0F0F0F"/>
                </a:solidFill>
                <a:ea typeface="+mn-lt"/>
                <a:cs typeface="+mn-lt"/>
              </a:rPr>
              <a:t>The proposed system aims to enhance traditional keyloggers by adding encryption to the logged keystrokes. This ensures that even if the log files are intercepted, the data remains secure and cannot be easily accessed.</a:t>
            </a:r>
          </a:p>
          <a:p>
            <a:pPr algn="l">
              <a:buFont typeface="Arial" panose="020B0604020202020204" pitchFamily="34" charset="0"/>
              <a:buChar char="•"/>
            </a:pPr>
            <a:r>
              <a:rPr lang="en-US" sz="2000" dirty="0">
                <a:solidFill>
                  <a:srgbClr val="0F0F0F"/>
                </a:solidFill>
                <a:ea typeface="+mn-lt"/>
                <a:cs typeface="+mn-lt"/>
              </a:rPr>
              <a:t>By using Python, a widely used and easy-to-understand programming language, the implementation of the secure keylogger becomes accessible to a wide range of users.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6" name="Rectangle 3">
            <a:extLst>
              <a:ext uri="{FF2B5EF4-FFF2-40B4-BE49-F238E27FC236}">
                <a16:creationId xmlns:a16="http://schemas.microsoft.com/office/drawing/2014/main" id="{94844186-EBE1-6306-6744-95E572F30AC2}"/>
              </a:ext>
            </a:extLst>
          </p:cNvPr>
          <p:cNvSpPr>
            <a:spLocks noGrp="1" noChangeArrowheads="1"/>
          </p:cNvSpPr>
          <p:nvPr>
            <p:ph idx="1"/>
          </p:nvPr>
        </p:nvSpPr>
        <p:spPr bwMode="auto">
          <a:xfrm>
            <a:off x="384548" y="2719993"/>
            <a:ext cx="11679634" cy="22775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fontAlgn="base">
              <a:buFont typeface="Arial" panose="020B0604020202020204" pitchFamily="34" charset="0"/>
              <a:buChar char="•"/>
              <a:tabLst/>
            </a:pPr>
            <a:r>
              <a:rPr lang="en-US" altLang="en-US" sz="2000" dirty="0">
                <a:solidFill>
                  <a:srgbClr val="0F0F0F"/>
                </a:solidFill>
                <a:ea typeface="+mn-lt"/>
                <a:cs typeface="+mn-lt"/>
              </a:rPr>
              <a:t>The system utilizes the cryptography library in Python for encrypting the keystrokes. This library provides robust encryption algorithms such as AES (Advanced Encryption Standard) for securing the data.</a:t>
            </a:r>
          </a:p>
          <a:p>
            <a:pPr marR="0" lvl="0" fontAlgn="base">
              <a:buFont typeface="Arial" panose="020B0604020202020204" pitchFamily="34" charset="0"/>
              <a:buChar char="•"/>
              <a:tabLst/>
            </a:pPr>
            <a:r>
              <a:rPr lang="en-US" altLang="en-US" sz="2000" dirty="0">
                <a:solidFill>
                  <a:srgbClr val="0F0F0F"/>
                </a:solidFill>
                <a:ea typeface="+mn-lt"/>
                <a:cs typeface="+mn-lt"/>
              </a:rPr>
              <a:t>The keyboard library is used for capturing keystrokes. This library allows the keylogger to run in the background and capture keystrokes without affecting the user's experience.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algn="l">
              <a:buFont typeface="Arial" panose="020B0604020202020204" pitchFamily="34" charset="0"/>
              <a:buChar char="•"/>
            </a:pPr>
            <a:r>
              <a:rPr lang="en-US" sz="2000" dirty="0">
                <a:solidFill>
                  <a:srgbClr val="0F0F0F"/>
                </a:solidFill>
                <a:ea typeface="+mn-lt"/>
                <a:cs typeface="+mn-lt"/>
              </a:rPr>
              <a:t>The </a:t>
            </a:r>
            <a:r>
              <a:rPr lang="en-US" sz="2000" b="1" dirty="0">
                <a:solidFill>
                  <a:srgbClr val="0F0F0F"/>
                </a:solidFill>
                <a:ea typeface="+mn-lt"/>
                <a:cs typeface="+mn-lt"/>
              </a:rPr>
              <a:t>AES </a:t>
            </a:r>
            <a:r>
              <a:rPr lang="en-US" sz="2000" dirty="0">
                <a:solidFill>
                  <a:srgbClr val="0F0F0F"/>
                </a:solidFill>
                <a:ea typeface="+mn-lt"/>
                <a:cs typeface="+mn-lt"/>
              </a:rPr>
              <a:t>encryption algorithm is used to encrypt the keystrokes. AES is a symmetric key encryption algorithm that is widely used for its security and efficiency.</a:t>
            </a:r>
          </a:p>
          <a:p>
            <a:pPr algn="l">
              <a:buFont typeface="Arial" panose="020B0604020202020204" pitchFamily="34" charset="0"/>
              <a:buChar char="•"/>
            </a:pPr>
            <a:r>
              <a:rPr lang="en-US" sz="2000" dirty="0">
                <a:solidFill>
                  <a:srgbClr val="0F0F0F"/>
                </a:solidFill>
                <a:ea typeface="+mn-lt"/>
                <a:cs typeface="+mn-lt"/>
              </a:rPr>
              <a:t>The keylogger can be deployed on various operating systems (Windows, macOS, Linux) by simply installing Python and the required libraries. This makes the keylogger highly versatile and accessible.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729658"/>
            <a:ext cx="11029616" cy="886491"/>
          </a:xfrm>
        </p:spPr>
        <p:txBody>
          <a:bodyPr>
            <a:normAutofit fontScale="90000"/>
          </a:bodyPr>
          <a:lstStyle/>
          <a:p>
            <a:pPr algn="l"/>
            <a:r>
              <a:rPr lang="en-US" sz="4400" b="1" dirty="0">
                <a:solidFill>
                  <a:schemeClr val="accent1"/>
                </a:solidFill>
                <a:latin typeface="Arial"/>
                <a:ea typeface="+mj-lt"/>
                <a:cs typeface="Arial"/>
              </a:rPr>
              <a:t>Result</a:t>
            </a:r>
            <a:br>
              <a:rPr lang="en-US" sz="4400" b="1" dirty="0">
                <a:solidFill>
                  <a:schemeClr val="accent1"/>
                </a:solidFill>
                <a:latin typeface="Arial"/>
                <a:ea typeface="+mj-lt"/>
                <a:cs typeface="Arial"/>
              </a:rPr>
            </a:br>
            <a:endParaRPr lang="en-US" dirty="0"/>
          </a:p>
        </p:txBody>
      </p:sp>
      <p:sp>
        <p:nvSpPr>
          <p:cNvPr id="11" name="Text Placeholder 10">
            <a:extLst>
              <a:ext uri="{FF2B5EF4-FFF2-40B4-BE49-F238E27FC236}">
                <a16:creationId xmlns:a16="http://schemas.microsoft.com/office/drawing/2014/main" id="{65DFFF02-3C4D-8B0E-BF5F-D0D6255DCEEE}"/>
              </a:ext>
            </a:extLst>
          </p:cNvPr>
          <p:cNvSpPr>
            <a:spLocks noGrp="1"/>
          </p:cNvSpPr>
          <p:nvPr>
            <p:ph type="body" idx="1"/>
          </p:nvPr>
        </p:nvSpPr>
        <p:spPr>
          <a:xfrm>
            <a:off x="581191" y="1307804"/>
            <a:ext cx="11029616" cy="2381693"/>
          </a:xfrm>
        </p:spPr>
        <p:txBody>
          <a:bodyPr/>
          <a:lstStyle/>
          <a:p>
            <a:pPr algn="l"/>
            <a:r>
              <a:rPr lang="en-US" sz="1200" b="0" i="0" dirty="0">
                <a:solidFill>
                  <a:srgbClr val="0D0D0D"/>
                </a:solidFill>
                <a:effectLst/>
                <a:highlight>
                  <a:srgbClr val="FFFFFF"/>
                </a:highlight>
                <a:latin typeface="Söhne"/>
              </a:rPr>
              <a:t>To present the results of a machine learning model in terms of its accuracy and effectiveness in keyloggers and security implementation using Python, by follow th</a:t>
            </a:r>
            <a:r>
              <a:rPr lang="en-US" sz="1200" dirty="0">
                <a:solidFill>
                  <a:srgbClr val="0D0D0D"/>
                </a:solidFill>
                <a:highlight>
                  <a:srgbClr val="FFFFFF"/>
                </a:highlight>
                <a:latin typeface="Söhne"/>
              </a:rPr>
              <a:t>e given steps.</a:t>
            </a:r>
            <a:endParaRPr lang="en-US" sz="1200" b="0" i="0" dirty="0">
              <a:solidFill>
                <a:srgbClr val="0D0D0D"/>
              </a:solidFill>
              <a:effectLst/>
              <a:highlight>
                <a:srgbClr val="FFFFFF"/>
              </a:highlight>
              <a:latin typeface="Söhne"/>
            </a:endParaRPr>
          </a:p>
          <a:p>
            <a:pPr algn="l">
              <a:buFont typeface="+mj-lt"/>
              <a:buAutoNum type="arabicPeriod"/>
            </a:pPr>
            <a:r>
              <a:rPr lang="en-US" sz="1200" b="1" i="0" dirty="0">
                <a:solidFill>
                  <a:srgbClr val="0D0D0D"/>
                </a:solidFill>
                <a:effectLst/>
                <a:highlight>
                  <a:srgbClr val="FFFFFF"/>
                </a:highlight>
                <a:latin typeface="Söhne"/>
              </a:rPr>
              <a:t>Training the Model</a:t>
            </a:r>
            <a:r>
              <a:rPr lang="en-US" sz="1200" b="0" i="0" dirty="0">
                <a:solidFill>
                  <a:srgbClr val="0D0D0D"/>
                </a:solidFill>
                <a:effectLst/>
                <a:highlight>
                  <a:srgbClr val="FFFFFF"/>
                </a:highlight>
                <a:latin typeface="Söhne"/>
              </a:rPr>
              <a:t>: Train your machine learning model using a dataset that includes features related to keystrokes (e.g., key pressed, timestamp) and a target variable indicating whether the keystroke is malicious or not.</a:t>
            </a:r>
          </a:p>
          <a:p>
            <a:pPr algn="l">
              <a:buFont typeface="+mj-lt"/>
              <a:buAutoNum type="arabicPeriod"/>
            </a:pPr>
            <a:r>
              <a:rPr lang="en-US" sz="1200" b="1" i="0" dirty="0">
                <a:solidFill>
                  <a:srgbClr val="0D0D0D"/>
                </a:solidFill>
                <a:effectLst/>
                <a:highlight>
                  <a:srgbClr val="FFFFFF"/>
                </a:highlight>
                <a:latin typeface="Söhne"/>
              </a:rPr>
              <a:t>Testing the Model</a:t>
            </a:r>
            <a:r>
              <a:rPr lang="en-US" sz="1200" b="0" i="0" dirty="0">
                <a:solidFill>
                  <a:srgbClr val="0D0D0D"/>
                </a:solidFill>
                <a:effectLst/>
                <a:highlight>
                  <a:srgbClr val="FFFFFF"/>
                </a:highlight>
                <a:latin typeface="Söhne"/>
              </a:rPr>
              <a:t>: Test your trained model on a separate dataset to evaluate its performance.</a:t>
            </a:r>
          </a:p>
          <a:p>
            <a:pPr algn="l">
              <a:buFont typeface="+mj-lt"/>
              <a:buAutoNum type="arabicPeriod"/>
            </a:pPr>
            <a:r>
              <a:rPr lang="en-US" sz="1200" b="1" i="0" dirty="0">
                <a:solidFill>
                  <a:srgbClr val="0D0D0D"/>
                </a:solidFill>
                <a:effectLst/>
                <a:highlight>
                  <a:srgbClr val="FFFFFF"/>
                </a:highlight>
                <a:latin typeface="Söhne"/>
              </a:rPr>
              <a:t>Calculating Accuracy</a:t>
            </a:r>
            <a:r>
              <a:rPr lang="en-US" sz="1200" b="0" i="0" dirty="0">
                <a:solidFill>
                  <a:srgbClr val="0D0D0D"/>
                </a:solidFill>
                <a:effectLst/>
                <a:highlight>
                  <a:srgbClr val="FFFFFF"/>
                </a:highlight>
                <a:latin typeface="Söhne"/>
              </a:rPr>
              <a:t>: Calculate the accuracy of your model by comparing the predicted labels with the actual labels in the test dataset.</a:t>
            </a:r>
          </a:p>
          <a:p>
            <a:pPr algn="l">
              <a:buFont typeface="+mj-lt"/>
              <a:buAutoNum type="arabicPeriod"/>
            </a:pPr>
            <a:r>
              <a:rPr lang="en-US" sz="1200" b="1" i="0" dirty="0">
                <a:solidFill>
                  <a:srgbClr val="0D0D0D"/>
                </a:solidFill>
                <a:effectLst/>
                <a:highlight>
                  <a:srgbClr val="FFFFFF"/>
                </a:highlight>
                <a:latin typeface="Söhne"/>
              </a:rPr>
              <a:t>Visualizing Results</a:t>
            </a:r>
            <a:r>
              <a:rPr lang="en-US" sz="1200" b="0" i="0" dirty="0">
                <a:solidFill>
                  <a:srgbClr val="0D0D0D"/>
                </a:solidFill>
                <a:effectLst/>
                <a:highlight>
                  <a:srgbClr val="FFFFFF"/>
                </a:highlight>
                <a:latin typeface="Söhne"/>
              </a:rPr>
              <a:t>: Use visualizations such as confusion matrices, ROC curves, and precision-recall curves to highlight the model's performance.</a:t>
            </a:r>
          </a:p>
          <a:p>
            <a:endParaRPr lang="en-IN" dirty="0"/>
          </a:p>
        </p:txBody>
      </p:sp>
      <p:pic>
        <p:nvPicPr>
          <p:cNvPr id="7" name="Content Placeholder 6">
            <a:extLst>
              <a:ext uri="{FF2B5EF4-FFF2-40B4-BE49-F238E27FC236}">
                <a16:creationId xmlns:a16="http://schemas.microsoft.com/office/drawing/2014/main" id="{E3855192-75CF-D31B-F9C4-22F372A7A6B8}"/>
              </a:ext>
            </a:extLst>
          </p:cNvPr>
          <p:cNvPicPr>
            <a:picLocks noGrp="1" noChangeAspect="1"/>
          </p:cNvPicPr>
          <p:nvPr>
            <p:ph sz="half" idx="2"/>
          </p:nvPr>
        </p:nvPicPr>
        <p:blipFill rotWithShape="1">
          <a:blip r:embed="rId2"/>
          <a:srcRect b="6766"/>
          <a:stretch/>
        </p:blipFill>
        <p:spPr>
          <a:xfrm>
            <a:off x="6676968" y="3572540"/>
            <a:ext cx="3423961" cy="2555802"/>
          </a:xfrm>
        </p:spPr>
      </p:pic>
      <p:pic>
        <p:nvPicPr>
          <p:cNvPr id="10" name="Content Placeholder 9">
            <a:extLst>
              <a:ext uri="{FF2B5EF4-FFF2-40B4-BE49-F238E27FC236}">
                <a16:creationId xmlns:a16="http://schemas.microsoft.com/office/drawing/2014/main" id="{41DEFE94-405A-6F44-A0EB-B8A7E5F69E77}"/>
              </a:ext>
            </a:extLst>
          </p:cNvPr>
          <p:cNvPicPr>
            <a:picLocks noGrp="1" noChangeAspect="1"/>
          </p:cNvPicPr>
          <p:nvPr>
            <p:ph sz="quarter" idx="4"/>
          </p:nvPr>
        </p:nvPicPr>
        <p:blipFill rotWithShape="1">
          <a:blip r:embed="rId3"/>
          <a:srcRect l="6862" t="4657" r="5323" b="10553"/>
          <a:stretch/>
        </p:blipFill>
        <p:spPr>
          <a:xfrm>
            <a:off x="343898" y="3216349"/>
            <a:ext cx="6018028" cy="3248901"/>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solidFill>
                  <a:srgbClr val="0F0F0F"/>
                </a:solidFill>
                <a:ea typeface="+mn-lt"/>
                <a:cs typeface="+mn-lt"/>
              </a:rPr>
              <a:t>The implementation of encryption in the keylogger enhances its security and protects the logged data from unauthorized access.</a:t>
            </a:r>
          </a:p>
          <a:p>
            <a:pPr marL="0" indent="0">
              <a:buNone/>
            </a:pPr>
            <a:r>
              <a:rPr lang="en-US" sz="2000" dirty="0">
                <a:solidFill>
                  <a:srgbClr val="0F0F0F"/>
                </a:solidFill>
                <a:ea typeface="+mn-lt"/>
                <a:cs typeface="+mn-lt"/>
              </a:rPr>
              <a:t>By using Python and its libraries, the development of the secure keylogger is made more accessible to users with varying levels of programming experience.</a:t>
            </a:r>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buFont typeface="Arial" panose="020B0604020202020204" pitchFamily="34" charset="0"/>
              <a:buChar char="•"/>
            </a:pPr>
            <a:r>
              <a:rPr lang="en-US" sz="2000" dirty="0">
                <a:solidFill>
                  <a:srgbClr val="0F0F0F"/>
                </a:solidFill>
                <a:ea typeface="+mn-lt"/>
                <a:cs typeface="+mn-lt"/>
              </a:rPr>
              <a:t>Future enhancements could include adding features such as remote logging and encrypted communication between the keylogger and a central server.</a:t>
            </a:r>
          </a:p>
          <a:p>
            <a:pPr algn="l">
              <a:buFont typeface="Arial" panose="020B0604020202020204" pitchFamily="34" charset="0"/>
              <a:buChar char="•"/>
            </a:pPr>
            <a:r>
              <a:rPr lang="en-US" sz="2000" dirty="0">
                <a:solidFill>
                  <a:srgbClr val="0F0F0F"/>
                </a:solidFill>
                <a:ea typeface="+mn-lt"/>
                <a:cs typeface="+mn-lt"/>
              </a:rPr>
              <a:t>Improvements in encryption techniques could further enhance the security of the keylogger, making it even more resistant to attacks.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730</Words>
  <Application>Microsoft Office PowerPoint</Application>
  <PresentationFormat>Widescreen</PresentationFormat>
  <Paragraphs>48</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Keyloggers project </vt:lpstr>
      <vt:lpstr>OUTLINE</vt:lpstr>
      <vt:lpstr>Problem Statement</vt:lpstr>
      <vt:lpstr>Proposed Solution</vt:lpstr>
      <vt:lpstr>System  Approach</vt:lpstr>
      <vt:lpstr>Algorithm &amp; Deployment</vt:lpstr>
      <vt:lpstr>Result </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Prag K</cp:lastModifiedBy>
  <cp:revision>24</cp:revision>
  <dcterms:created xsi:type="dcterms:W3CDTF">2021-05-26T16:50:10Z</dcterms:created>
  <dcterms:modified xsi:type="dcterms:W3CDTF">2024-04-04T10:37:31Z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