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s/slide2.xml" ContentType="application/vnd.openxmlformats-officedocument.presentationml.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s/slide3.xml" ContentType="application/vnd.openxmlformats-officedocument.presentationml.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s/slide4.xml" ContentType="application/vnd.openxmlformats-officedocument.presentationml.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s/slide5.xml" ContentType="application/vnd.openxmlformats-officedocument.presentationml.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s/slide6.xml" ContentType="application/vnd.openxmlformats-officedocument.presentationml.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s/slide7.xml" ContentType="application/vnd.openxmlformats-officedocument.presentationml.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s/slide8.xml" ContentType="application/vnd.openxmlformats-officedocument.presentationml.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s/slide9.xml" ContentType="application/vnd.openxmlformats-officedocument.presentationml.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slides/slide10.xml" ContentType="application/vnd.openxmlformats-officedocument.presentationml.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s/slide11.xml" ContentType="application/vnd.openxmlformats-officedocument.presentationml.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s/slide12.xml" ContentType="application/vnd.openxmlformats-officedocument.presentationml.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s/slide13.xml" ContentType="application/vnd.openxmlformats-officedocument.presentationml.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s/slide14.xml" ContentType="application/vnd.openxmlformats-officedocument.presentationml.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slides/slide15.xml" ContentType="application/vnd.openxmlformats-officedocument.presentationml.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s/slide16.xml" ContentType="application/vnd.openxmlformats-officedocument.presentationml.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type="screen16x9" cy="6858000" cx="12192000"/>
  <p:notesSz cx="6858000" cy="9144000"/>
  <p:embeddedFontLst>
    <p:embeddedFont>
      <p:font typeface="OPPOSans M" panose="00020600040101010101" charset="-122"/>
      <p:regular r:id="rId20"/>
    </p:embeddedFont>
    <p:embeddedFont>
      <p:font typeface="Arial Black" panose="020B0A04020102020204" charset="0"/>
      <p:bold r:id="rId21"/>
    </p:embeddedFont>
    <p:embeddedFont>
      <p:font typeface="Segoe UI Variable Text Semibold" charset="0"/>
      <p:bold r:id="rId22"/>
    </p:embeddedFont>
    <p:embeddedFont>
      <p:font typeface="Bahnschrift SemiBold" panose="020B0502040204020203" charset="0"/>
      <p:bold r:id="rId23"/>
    </p:embeddedFont>
    <p:embeddedFont>
      <p:font typeface="PMingLiU-ExtB" panose="02020500000000000000" pitchFamily="18" charset="-120"/>
      <p:regular r:id="rId24"/>
    </p:embeddedFont>
    <p:embeddedFont>
      <p:font typeface="OPPOSans B" panose="00020600040101010101" charset="-122"/>
      <p:regular r:id="rId25"/>
    </p:embeddedFont>
    <p:embeddedFont>
      <p:font typeface="OPPOSans H" panose="00020600040101010101" charset="-122"/>
      <p:regular r:id="rId26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21637" autoAdjust="0"/>
    <p:restoredTop sz="94660"/>
  </p:normalViewPr>
  <p:slideViewPr>
    <p:cSldViewPr snapToGrid="0">
      <p:cViewPr varScale="1">
        <p:scale>
          <a:sx n="54" d="100"/>
          <a:sy n="54" d="100"/>
        </p:scale>
        <p:origin x="53" y="523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font" Target="fonts/font1.fntdata"/><Relationship Id="rId21" Type="http://schemas.openxmlformats.org/officeDocument/2006/relationships/font" Target="fonts/font2.fntdata"/><Relationship Id="rId22" Type="http://schemas.openxmlformats.org/officeDocument/2006/relationships/font" Target="fonts/font3.fntdata"/><Relationship Id="rId23" Type="http://schemas.openxmlformats.org/officeDocument/2006/relationships/font" Target="fonts/font4.fntdata"/><Relationship Id="rId24" Type="http://schemas.openxmlformats.org/officeDocument/2006/relationships/font" Target="fonts/font5.fntdata"/><Relationship Id="rId25" Type="http://schemas.openxmlformats.org/officeDocument/2006/relationships/font" Target="fonts/font6.fntdata"/><Relationship Id="rId26" Type="http://schemas.openxmlformats.org/officeDocument/2006/relationships/font" Target="fonts/font7.fntdata"/><Relationship Id="rId27" Type="http://schemas.openxmlformats.org/officeDocument/2006/relationships/tableStyles" Target="tableStyle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5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0F9B84EA-7D68-4D60-9CB1-D50884785D1C}" type="datetimeFigureOut">
              <a:rPr altLang="en-US" lang="zh-CN" smtClean="0">
                <a:latin typeface="OPPOSans M" panose="00020600040101010101" charset="-122"/>
                <a:ea typeface="OPPOSans M" panose="00020600040101010101" charset="-122"/>
              </a:rPr>
            </a:fld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6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7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D4E0FC9-F1F8-4FAE-9988-3BA365CFD46F}" type="slidenum">
              <a:rPr altLang="en-US" lang="zh-CN" smtClean="0">
                <a:latin typeface="OPPOSans M" panose="00020600040101010101" charset="-122"/>
                <a:ea typeface="OPPOSans M" panose="00020600040101010101" charset="-122"/>
              </a:rPr>
            </a:fld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72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68EABFFB-8326-4503-AC44-55DFAE6D5E3E}" type="datetimeFigureOut">
              <a:rPr altLang="en-US" lang="zh-CN" smtClean="0"/>
            </a:fld>
            <a:endParaRPr altLang="en-US" dirty="0" lang="zh-CN"/>
          </a:p>
        </p:txBody>
      </p:sp>
      <p:sp>
        <p:nvSpPr>
          <p:cNvPr id="1048730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dirty="0" lang="zh-CN"/>
          </a:p>
        </p:txBody>
      </p:sp>
      <p:sp>
        <p:nvSpPr>
          <p:cNvPr id="104873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二级</a:t>
            </a:r>
            <a:endParaRPr altLang="en-US" dirty="0" lang="zh-CN"/>
          </a:p>
          <a:p>
            <a:pPr lvl="2"/>
            <a:r>
              <a:rPr altLang="en-US" dirty="0" lang="zh-CN"/>
              <a:t>三级</a:t>
            </a:r>
            <a:endParaRPr altLang="en-US" dirty="0" lang="zh-CN"/>
          </a:p>
          <a:p>
            <a:pPr lvl="3"/>
            <a:r>
              <a:rPr altLang="en-US" dirty="0" lang="zh-CN"/>
              <a:t>四级</a:t>
            </a:r>
            <a:endParaRPr altLang="en-US" dirty="0" lang="zh-CN"/>
          </a:p>
          <a:p>
            <a:pPr lvl="4"/>
            <a:r>
              <a:rPr altLang="en-US" dirty="0" lang="zh-CN"/>
              <a:t>五级</a:t>
            </a:r>
            <a:endParaRPr altLang="en-US" dirty="0" lang="zh-CN"/>
          </a:p>
        </p:txBody>
      </p:sp>
      <p:sp>
        <p:nvSpPr>
          <p:cNvPr id="104873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73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9F493779-6B59-45C9-998D-73E378659E8C}" type="slidenum">
              <a:rPr altLang="en-US" lang="zh-CN" smtClean="0"/>
            </a:fld>
            <a:endParaRPr altLang="en-US" dirty="0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74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9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8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8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0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0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15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16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1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2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7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8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2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2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9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9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tags" Target="../tags/tag29.xml"/><Relationship Id="rId3" Type="http://schemas.openxmlformats.org/officeDocument/2006/relationships/tags" Target="../tags/tag30.xml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tags" Target="../tags/tag32.xml"/><Relationship Id="rId3" Type="http://schemas.openxmlformats.org/officeDocument/2006/relationships/tags" Target="../tags/tag33.xml"/><Relationship Id="rId4" Type="http://schemas.openxmlformats.org/officeDocument/2006/relationships/image" Target="../media/image6.jpeg"/><Relationship Id="rId5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tags" Target="../tags/tag35.xml"/><Relationship Id="rId3" Type="http://schemas.openxmlformats.org/officeDocument/2006/relationships/tags" Target="../tags/tag36.xml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tags" Target="../tags/tag41.xml"/><Relationship Id="rId3" Type="http://schemas.openxmlformats.org/officeDocument/2006/relationships/tags" Target="../tags/tag42.xml"/><Relationship Id="rId4" Type="http://schemas.openxmlformats.org/officeDocument/2006/relationships/image" Target="../media/image7.jpeg"/><Relationship Id="rId5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tags" Target="../tags/tag43.xml"/><Relationship Id="rId2" Type="http://schemas.openxmlformats.org/officeDocument/2006/relationships/tags" Target="../tags/tag44.xml"/><Relationship Id="rId3" Type="http://schemas.openxmlformats.org/officeDocument/2006/relationships/tags" Target="../tags/tag45.xml"/><Relationship Id="rId4" Type="http://schemas.openxmlformats.org/officeDocument/2006/relationships/image" Target="../media/image8.jpeg"/><Relationship Id="rId5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tags" Target="../tags/tag47.xml"/><Relationship Id="rId3" Type="http://schemas.openxmlformats.org/officeDocument/2006/relationships/tags" Target="../tags/tag48.xml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tags" Target="../tags/tag6.xml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tags" Target="../tags/tag8.xml"/><Relationship Id="rId3" Type="http://schemas.openxmlformats.org/officeDocument/2006/relationships/tags" Target="../tags/tag9.xml"/><Relationship Id="rId4" Type="http://schemas.openxmlformats.org/officeDocument/2006/relationships/image" Target="../media/image2.jpeg"/><Relationship Id="rId5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tags" Target="../tags/tag17.xml"/><Relationship Id="rId3" Type="http://schemas.openxmlformats.org/officeDocument/2006/relationships/tags" Target="../tags/tag18.xml"/><Relationship Id="rId4" Type="http://schemas.openxmlformats.org/officeDocument/2006/relationships/image" Target="../media/image5.jpeg"/><Relationship Id="rId5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tags" Target="../tags/tag20.xml"/><Relationship Id="rId3" Type="http://schemas.openxmlformats.org/officeDocument/2006/relationships/tags" Target="../tags/tag21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tags" Target="../tags/tag23.xml"/><Relationship Id="rId3" Type="http://schemas.openxmlformats.org/officeDocument/2006/relationships/tags" Target="../tags/tag24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tags" Target="../tags/tag26.xml"/><Relationship Id="rId3" Type="http://schemas.openxmlformats.org/officeDocument/2006/relationships/tags" Target="../tags/tag27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8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8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87" name="文本框 32"/>
          <p:cNvSpPr txBox="1"/>
          <p:nvPr/>
        </p:nvSpPr>
        <p:spPr>
          <a:xfrm>
            <a:off x="8076255" y="5230434"/>
            <a:ext cx="3023111" cy="33273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588" name="Text Box 1"/>
          <p:cNvSpPr txBox="1"/>
          <p:nvPr/>
        </p:nvSpPr>
        <p:spPr>
          <a:xfrm>
            <a:off x="3010735" y="388745"/>
            <a:ext cx="8088630" cy="904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altLang="en-US" b="1" dirty="0" sz="2400" lang="en-IN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b="1" dirty="0" sz="2400" lang="en-US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altLang="en-US" b="1" dirty="0" sz="2400" lang="en-IN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b="1" dirty="0" sz="2400" lang="en-US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altLang="en-US" b="1" dirty="0" sz="2400" lang="en-IN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b="1" dirty="0" sz="2400" lang="en-US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altLang="en-US" b="1" dirty="0" sz="2400" lang="en-IN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b="1" dirty="0" sz="2400" lang="en-US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altLang="en-US" b="1" dirty="0" sz="2400" lang="en-IN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  <a:endParaRPr altLang="en-US" b="1" dirty="0" sz="2400" lang="en-IN" smtClean="0">
              <a:solidFill>
                <a:srgbClr val="330066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altLang="en-US" b="1" dirty="0" sz="2400" lang="en-IN" smtClean="0">
              <a:solidFill>
                <a:srgbClr val="330066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589" name="Text Box 2"/>
          <p:cNvSpPr txBox="1"/>
          <p:nvPr/>
        </p:nvSpPr>
        <p:spPr>
          <a:xfrm>
            <a:off x="2051685" y="1681730"/>
            <a:ext cx="7547088" cy="30632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STUDENT NAME: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P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R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A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G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A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THI 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S </a:t>
            </a:r>
            <a:endParaRPr altLang="en-US" b="1" dirty="0" sz="2000" lang="en-IN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R</a:t>
            </a:r>
            <a:r>
              <a:rPr altLang="en-US" b="1" dirty="0" sz="2000" lang="en-IN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E</a:t>
            </a:r>
            <a:r>
              <a:rPr b="1" dirty="0" sz="2000" lang="en-US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GISTER NO: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 3122063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2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8</a:t>
            </a:r>
            <a:endParaRPr b="1" dirty="0" sz="2000" lang="en-US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  </a:t>
            </a: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DEPARTMENT:</a:t>
            </a:r>
            <a:r>
              <a:rPr altLang="en-US" b="1" dirty="0" sz="2000" lang="en-IN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B.COM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(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A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c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c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o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u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n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t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i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ng 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&amp;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F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i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n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a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nce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)</a:t>
            </a:r>
            <a:endParaRPr b="1" dirty="0" sz="2000" lang="en-US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>
              <a:buFont typeface="Wingdings" panose="05000000000000000000" pitchFamily="2" charset="2"/>
              <a:buChar char="v"/>
            </a:pP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COLLEGE: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SSKV COLLEGE ARTS &amp; SCIENCE FOR WOMEN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K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A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N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C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H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IPURAM 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6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3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1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5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5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1</a:t>
            </a: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1800" i="0" kern="1200" kumimoji="0" lang="en-IN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charset="-122"/>
                <a:ea typeface="OPPOSans M" panose="00020600040101010101" charset="-122"/>
                <a:cs typeface="+mn-cs"/>
              </a:rPr>
              <a:t>{}</a:t>
            </a:r>
            <a:endParaRPr altLang="zh-CN" baseline="0" b="0" cap="none" dirty="0" sz="1800" i="0" kern="1200" kumimoji="0" lang="en-I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37" name="文本框 32"/>
          <p:cNvSpPr txBox="1"/>
          <p:nvPr/>
        </p:nvSpPr>
        <p:spPr>
          <a:xfrm>
            <a:off x="8076255" y="5230434"/>
            <a:ext cx="3023111" cy="33273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38" name="Text Box 1"/>
          <p:cNvSpPr txBox="1"/>
          <p:nvPr/>
        </p:nvSpPr>
        <p:spPr>
          <a:xfrm>
            <a:off x="1422665" y="551498"/>
            <a:ext cx="7137400" cy="5613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 smtClean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DATASET DESCRIPTION</a:t>
            </a:r>
            <a:endParaRPr b="1" dirty="0" sz="2800" lang="en-US" smtClean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39" name="Text Box 2"/>
          <p:cNvSpPr txBox="1"/>
          <p:nvPr/>
        </p:nvSpPr>
        <p:spPr>
          <a:xfrm>
            <a:off x="1631315" y="1664335"/>
            <a:ext cx="8267700" cy="45618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Employee=kaggle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26-features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9-features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id-num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type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Gender- male female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 rating-num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43" name="文本框 32"/>
          <p:cNvSpPr txBox="1"/>
          <p:nvPr/>
        </p:nvSpPr>
        <p:spPr>
          <a:xfrm>
            <a:off x="8076255" y="5230434"/>
            <a:ext cx="3023111" cy="33273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44" name="Text Box 1"/>
          <p:cNvSpPr txBox="1"/>
          <p:nvPr/>
        </p:nvSpPr>
        <p:spPr>
          <a:xfrm>
            <a:off x="1467484" y="452506"/>
            <a:ext cx="7251700" cy="5613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 smtClean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THE “WOW” IN OUR SOLUTION</a:t>
            </a:r>
            <a:endParaRPr b="1" dirty="0" sz="2800" lang="en-US" smtClean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45" name="Text Box 2"/>
          <p:cNvSpPr txBox="1"/>
          <p:nvPr/>
        </p:nvSpPr>
        <p:spPr>
          <a:xfrm>
            <a:off x="1651000" y="1935480"/>
            <a:ext cx="8229600" cy="1310639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level: =IFS(Z4&gt;=5,"VERY HIGH",Z4&gt;=4,"HIGH",Z4&gt;=3,"MED",TRUE,"LOW")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ctr"/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7" name="Picture 3" descr="images (6)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3365500" y="3477895"/>
            <a:ext cx="5353685" cy="2605405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7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8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49" name="文本框 32"/>
          <p:cNvSpPr txBox="1"/>
          <p:nvPr/>
        </p:nvSpPr>
        <p:spPr>
          <a:xfrm>
            <a:off x="8076255" y="5230434"/>
            <a:ext cx="3023111" cy="33273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50" name="Text Box 1"/>
          <p:cNvSpPr txBox="1"/>
          <p:nvPr/>
        </p:nvSpPr>
        <p:spPr>
          <a:xfrm>
            <a:off x="1474039" y="447357"/>
            <a:ext cx="5676900" cy="7010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US" smtClean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MODELLING</a:t>
            </a:r>
            <a:endParaRPr b="1" dirty="0" sz="3600" lang="en-US" smtClean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51" name="Text Box 2"/>
          <p:cNvSpPr txBox="1"/>
          <p:nvPr/>
        </p:nvSpPr>
        <p:spPr>
          <a:xfrm>
            <a:off x="1682750" y="1595755"/>
            <a:ext cx="8826500" cy="57810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collection</a:t>
            </a:r>
            <a:endParaRPr altLang="en-US" sz="24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1)kaggale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2)Search employment performance dataset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3)Then download Employmen data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Feature collection</a:t>
            </a:r>
            <a:endParaRPr altLang="en-US" sz="24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Feature identify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colour filled blank values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cleaning</a:t>
            </a:r>
            <a:endParaRPr altLang="en-US" sz="24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Missing values identify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Missing values filterout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55" name="文本框 32"/>
          <p:cNvSpPr txBox="1"/>
          <p:nvPr/>
        </p:nvSpPr>
        <p:spPr>
          <a:xfrm>
            <a:off x="8076255" y="5230434"/>
            <a:ext cx="3023111" cy="33273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56" name="Text Box 4"/>
          <p:cNvSpPr txBox="1"/>
          <p:nvPr/>
        </p:nvSpPr>
        <p:spPr>
          <a:xfrm>
            <a:off x="1640205" y="1092200"/>
            <a:ext cx="8724900" cy="483044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2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altLang="en-US" sz="22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1)Calculate performance level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2)Using formula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altLang="en-US" sz="22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summary</a:t>
            </a:r>
            <a:endParaRPr altLang="en-US" sz="22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open pivot table.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drag rows,cols,filters,values respectively businessunit,performance level, gender code, count of first name.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 remove the blank option.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visulazation</a:t>
            </a:r>
            <a:endParaRPr altLang="en-US" sz="22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1)put recommended graph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2)filterout the linear and exponential features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3)To get pie chart for our reference.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altLang="en-US" sz="2200" lang="en-IN">
              <a:sym typeface="+mn-ea"/>
            </a:endParaRPr>
          </a:p>
          <a:p>
            <a:endParaRPr sz="220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8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9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60" name="文本框 32"/>
          <p:cNvSpPr txBox="1"/>
          <p:nvPr/>
        </p:nvSpPr>
        <p:spPr>
          <a:xfrm>
            <a:off x="8076255" y="5230434"/>
            <a:ext cx="3023111" cy="33273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61" name="Text Box 1"/>
          <p:cNvSpPr txBox="1"/>
          <p:nvPr/>
        </p:nvSpPr>
        <p:spPr>
          <a:xfrm>
            <a:off x="1253671" y="354329"/>
            <a:ext cx="5130800" cy="7645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sz="40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  <a:endParaRPr altLang="en-US" b="1" sz="40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2715983" y="1489305"/>
            <a:ext cx="6760032" cy="4343315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65" name="文本框 32"/>
          <p:cNvSpPr txBox="1"/>
          <p:nvPr/>
        </p:nvSpPr>
        <p:spPr>
          <a:xfrm>
            <a:off x="8076255" y="5230434"/>
            <a:ext cx="3023111" cy="33273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66" name="Text Box 1"/>
          <p:cNvSpPr txBox="1"/>
          <p:nvPr/>
        </p:nvSpPr>
        <p:spPr>
          <a:xfrm>
            <a:off x="1433821" y="499245"/>
            <a:ext cx="5130800" cy="7645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sz="40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  <a:endParaRPr altLang="en-US" b="1" sz="40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2768963" y="1320365"/>
            <a:ext cx="6921679" cy="4451985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8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9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70" name="文本框 32"/>
          <p:cNvSpPr txBox="1"/>
          <p:nvPr/>
        </p:nvSpPr>
        <p:spPr>
          <a:xfrm>
            <a:off x="8076255" y="5230434"/>
            <a:ext cx="3023111" cy="33273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71" name="Text Box 1"/>
          <p:cNvSpPr txBox="1"/>
          <p:nvPr/>
        </p:nvSpPr>
        <p:spPr>
          <a:xfrm>
            <a:off x="965200" y="778193"/>
            <a:ext cx="5130800" cy="7010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sz="36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CONCLUSION</a:t>
            </a:r>
            <a:endParaRPr altLang="en-US" b="1" sz="36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672" name="Text Box 2"/>
          <p:cNvSpPr txBox="1"/>
          <p:nvPr/>
        </p:nvSpPr>
        <p:spPr>
          <a:xfrm>
            <a:off x="1448850" y="2257425"/>
            <a:ext cx="7637780" cy="27330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0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Analyzing the employment performance dataset provides valuable insights into employee productivity,efficiency,and overall contribution to organizational goals. </a:t>
            </a:r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0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Graphs play a crucial role in visualizing the data and useful for comparing individual employee performances.</a:t>
            </a:r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8991158" y="1237080"/>
            <a:ext cx="2514097" cy="2516304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  <a:endParaRPr altLang="en-US" baseline="0" b="1" cap="none" dirty="0" sz="2800" i="0" kern="1200" kumimoji="0" lang="en-I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charset="0"/>
              <a:ea typeface="OPPOSans M" panose="00020600040101010101" charset="-122"/>
              <a:cs typeface="Arial Black" panose="020B0A04020102020204" charset="0"/>
              <a:sym typeface="+mn-ea"/>
            </a:endParaRPr>
          </a:p>
        </p:txBody>
      </p:sp>
      <p:sp>
        <p:nvSpPr>
          <p:cNvPr id="104859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93" name="Text Box 1"/>
          <p:cNvSpPr txBox="1"/>
          <p:nvPr/>
        </p:nvSpPr>
        <p:spPr>
          <a:xfrm>
            <a:off x="2949258" y="1810677"/>
            <a:ext cx="6293485" cy="8915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b="1" sz="4800" lang="en-IN" u="none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</a:rPr>
              <a:t>PROJECT TITLE</a:t>
            </a:r>
            <a:endParaRPr altLang="en-US" b="1" sz="4800" lang="en-IN" u="none">
              <a:solidFill>
                <a:srgbClr val="330066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097152" name="Picture 2" descr="download__1_-removebg-preview (1)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062538" y="3876675"/>
            <a:ext cx="2066925" cy="22098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97" name="文本框 32"/>
          <p:cNvSpPr txBox="1"/>
          <p:nvPr/>
        </p:nvSpPr>
        <p:spPr>
          <a:xfrm>
            <a:off x="8076255" y="5230434"/>
            <a:ext cx="3023111" cy="33273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598" name="Text Box 1"/>
          <p:cNvSpPr txBox="1"/>
          <p:nvPr/>
        </p:nvSpPr>
        <p:spPr>
          <a:xfrm>
            <a:off x="1745564" y="692784"/>
            <a:ext cx="4064000" cy="13106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sz="3600" lang="en-IN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AGENDA</a:t>
            </a:r>
            <a:endParaRPr altLang="en-US" b="1" sz="3600" lang="en-IN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altLang="en-US" b="1" sz="3600" lang="en-IN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599" name="Text Box 2"/>
          <p:cNvSpPr txBox="1"/>
          <p:nvPr/>
        </p:nvSpPr>
        <p:spPr>
          <a:xfrm>
            <a:off x="2223770" y="1794510"/>
            <a:ext cx="5745480" cy="4155440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endParaRPr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Problem Statement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Project Overview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End Users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Solution and Proposition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Dataset Description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Modelling Approach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Results and Discussion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Conclusion</a:t>
            </a:r>
            <a:r>
              <a:rPr b="1" dirty="0" sz="2400" lang="en-US" smtClean="0">
                <a:latin typeface="Baskerville Old Face" pitchFamily="18" charset="0"/>
                <a:sym typeface="+mn-ea"/>
              </a:rPr>
              <a:t> </a:t>
            </a:r>
            <a:endParaRPr sz="2400" lang="en-US"/>
          </a:p>
          <a:p>
            <a:endParaRPr sz="2400" lang="en-US"/>
          </a:p>
        </p:txBody>
      </p:sp>
      <p:pic>
        <p:nvPicPr>
          <p:cNvPr id="2097153" name="Picture 3"/>
          <p:cNvPicPr>
            <a:picLocks/>
          </p:cNvPicPr>
          <p:nvPr/>
        </p:nvPicPr>
        <p:blipFill>
          <a:blip xmlns:r="http://schemas.openxmlformats.org/officeDocument/2006/relationships" r:embed="rId4"/>
        </p:blipFill>
        <p:spPr>
          <a:xfrm>
            <a:off x="7969250" y="2003425"/>
            <a:ext cx="3129915" cy="285115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矩形 90"/>
          <p:cNvSpPr/>
          <p:nvPr>
            <p:custDataLst>
              <p:tags r:id="rId1"/>
            </p:custDataLst>
          </p:nvPr>
        </p:nvSpPr>
        <p:spPr>
          <a:xfrm>
            <a:off x="-2032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03" name="文本框 32"/>
          <p:cNvSpPr txBox="1"/>
          <p:nvPr/>
        </p:nvSpPr>
        <p:spPr>
          <a:xfrm>
            <a:off x="8076255" y="5230434"/>
            <a:ext cx="3023111" cy="33273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04" name="Text Box 1"/>
          <p:cNvSpPr txBox="1"/>
          <p:nvPr/>
        </p:nvSpPr>
        <p:spPr>
          <a:xfrm>
            <a:off x="1021715" y="638175"/>
            <a:ext cx="4777105" cy="10312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 smtClean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PROBLEM STATEMENT</a:t>
            </a:r>
            <a:endParaRPr b="1" dirty="0" sz="2800" lang="en-US" smtClean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b="1" dirty="0" sz="2800" lang="en-US" smtClean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05" name="Text Box 2"/>
          <p:cNvSpPr txBox="1"/>
          <p:nvPr/>
        </p:nvSpPr>
        <p:spPr>
          <a:xfrm>
            <a:off x="2181860" y="1979295"/>
            <a:ext cx="6012180" cy="4384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Track employee performance rating overtime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Identify top performers and underperformers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Analyze performance by department, job role, and other categories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Visualize trends and correlations in performance data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Enable filtering and drill-down capabilities for in-depth analysis</a:t>
            </a:r>
            <a:endParaRPr sz="20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0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8397544" y="2207925"/>
            <a:ext cx="2380533" cy="2382624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7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8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09" name="文本框 32"/>
          <p:cNvSpPr txBox="1"/>
          <p:nvPr/>
        </p:nvSpPr>
        <p:spPr>
          <a:xfrm>
            <a:off x="8076255" y="5230434"/>
            <a:ext cx="3023111" cy="33273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10" name="Text Box 1"/>
          <p:cNvSpPr txBox="1"/>
          <p:nvPr/>
        </p:nvSpPr>
        <p:spPr>
          <a:xfrm>
            <a:off x="1177289" y="595252"/>
            <a:ext cx="4297045" cy="10312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sz="2800" lang="en-IN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PROJECT OVERVIEW</a:t>
            </a:r>
            <a:endParaRPr altLang="en-US" b="1" sz="2800" lang="en-IN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altLang="en-US" b="1" sz="2800" lang="en-IN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611" name="Text Box 2"/>
          <p:cNvSpPr txBox="1"/>
          <p:nvPr/>
        </p:nvSpPr>
        <p:spPr>
          <a:xfrm>
            <a:off x="976693" y="1837054"/>
            <a:ext cx="7800340" cy="4155440"/>
          </a:xfrm>
          <a:prstGeom prst="rect"/>
          <a:noFill/>
        </p:spPr>
        <p:txBody>
          <a:bodyPr rtlCol="0" wrap="square">
            <a:spAutoFit/>
          </a:bodyPr>
          <a:p>
            <a:pPr indent="-457200" marL="567055">
              <a:buFont typeface="Wingdings" panose="05000000000000000000" charset="0"/>
              <a:buChar char="§"/>
            </a:pPr>
            <a:r>
              <a:rPr altLang="en-US" b="1" dirty="0" sz="2400" lang="en-IN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Effective employee performance management is crucial for organizations to achieve their goals and objectives.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Font typeface="Wingdings" panose="05000000000000000000" charset="0"/>
              <a:buNone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endParaRPr b="1"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457200" marL="567055">
              <a:buFont typeface="Wingdings" panose="05000000000000000000" charset="0"/>
              <a:buChar char="§"/>
            </a:pPr>
            <a:r>
              <a:rPr altLang="en-US" b="1" dirty="0" sz="2400" lang="en-IN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This project will involve collecting and cleaning employee performance data, designing and developing an interactive Excel dashboard, and creating a user guide and data dictionary for easy adoption.</a:t>
            </a:r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8526791" y="2740131"/>
            <a:ext cx="3186496" cy="2349284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15" name="文本框 32"/>
          <p:cNvSpPr txBox="1"/>
          <p:nvPr/>
        </p:nvSpPr>
        <p:spPr>
          <a:xfrm>
            <a:off x="8076255" y="5230434"/>
            <a:ext cx="3023111" cy="33273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16" name="Text Box 1"/>
          <p:cNvSpPr txBox="1"/>
          <p:nvPr/>
        </p:nvSpPr>
        <p:spPr>
          <a:xfrm>
            <a:off x="1190950" y="566347"/>
            <a:ext cx="6885305" cy="1183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200" lang="en-US" smtClean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WHO ARE THE END USERS ?</a:t>
            </a:r>
            <a:endParaRPr b="1" dirty="0" sz="3200" lang="en-US" smtClean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b="1" dirty="0" sz="3200" lang="en-US" smtClean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17" name="Text Box 2"/>
          <p:cNvSpPr txBox="1"/>
          <p:nvPr/>
        </p:nvSpPr>
        <p:spPr>
          <a:xfrm>
            <a:off x="2114550" y="2122805"/>
            <a:ext cx="7658100" cy="33807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HR Managers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Department Heads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Team Leads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Line Managers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Talent Management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Business Analysts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Executives</a:t>
            </a:r>
            <a:endParaRPr sz="28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826522" y="2122805"/>
            <a:ext cx="4038600" cy="300792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矩形 90"/>
          <p:cNvSpPr/>
          <p:nvPr>
            <p:custDataLst>
              <p:tags r:id="rId1"/>
            </p:custDataLst>
          </p:nvPr>
        </p:nvSpPr>
        <p:spPr>
          <a:xfrm>
            <a:off x="-1016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9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0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21" name="文本框 32"/>
          <p:cNvSpPr txBox="1"/>
          <p:nvPr/>
        </p:nvSpPr>
        <p:spPr>
          <a:xfrm>
            <a:off x="8076255" y="5230434"/>
            <a:ext cx="3023111" cy="33273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22" name="Text Box 1"/>
          <p:cNvSpPr txBox="1"/>
          <p:nvPr/>
        </p:nvSpPr>
        <p:spPr>
          <a:xfrm>
            <a:off x="1378584" y="534352"/>
            <a:ext cx="9981565" cy="4978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i="0" lang="en-US" smtClean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OUR SOLUTION AND  ITS VALUE PROPOSITION</a:t>
            </a:r>
            <a:endParaRPr b="1" dirty="0" sz="2400" i="0" lang="en-US" smtClean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23" name="Text Box 4"/>
          <p:cNvSpPr txBox="1"/>
          <p:nvPr/>
        </p:nvSpPr>
        <p:spPr>
          <a:xfrm>
            <a:off x="1378585" y="1566545"/>
            <a:ext cx="9804400" cy="47904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 – mission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Filter-Remove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Formula – performance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Pivot-summary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 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r>
              <a:rPr b="1" dirty="0" sz="28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formatting: </a:t>
            </a: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Excel based Employee performance Analysis Solution utilizes Conditional formatting to provide a clear and intuitive visualization of Employee performance data.</a:t>
            </a:r>
            <a:endParaRPr sz="28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27" name="文本框 32"/>
          <p:cNvSpPr txBox="1"/>
          <p:nvPr/>
        </p:nvSpPr>
        <p:spPr>
          <a:xfrm>
            <a:off x="8076255" y="5230434"/>
            <a:ext cx="3023111" cy="33273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28" name="Text Box 1"/>
          <p:cNvSpPr txBox="1"/>
          <p:nvPr/>
        </p:nvSpPr>
        <p:spPr>
          <a:xfrm>
            <a:off x="1213485" y="1471930"/>
            <a:ext cx="10160000" cy="4561840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 – Remove: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Formula – performance: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b="1"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0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1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32" name="文本框 32"/>
          <p:cNvSpPr txBox="1"/>
          <p:nvPr/>
        </p:nvSpPr>
        <p:spPr>
          <a:xfrm>
            <a:off x="8076255" y="5230434"/>
            <a:ext cx="3023111" cy="33273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33" name="Text Box 1"/>
          <p:cNvSpPr txBox="1"/>
          <p:nvPr/>
        </p:nvSpPr>
        <p:spPr>
          <a:xfrm>
            <a:off x="1213485" y="1580515"/>
            <a:ext cx="10160000" cy="4561840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 summary: 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visualization: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graphs and data visualization in excel</a:t>
            </a:r>
            <a:r>
              <a:rPr b="1" dirty="0" sz="2400" lang="en-US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our solution provides a powerful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and intuitive tool </a:t>
            </a:r>
            <a:r>
              <a:rPr b="1" dirty="0" sz="2400" lang="en-US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 employee performance analysis, enabling HR managers and leaders to Make informed decisions and drive business success.</a:t>
            </a:r>
            <a:endParaRPr b="1"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1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016AFF"/>
      </a:accent1>
      <a:accent2>
        <a:srgbClr val="00BBFF"/>
      </a:accent2>
      <a:accent3>
        <a:srgbClr val="0165FF"/>
      </a:accent3>
      <a:accent4>
        <a:srgbClr val="025CE7"/>
      </a:accent4>
      <a:accent5>
        <a:srgbClr val="E5AD00"/>
      </a:accent5>
      <a:accent6>
        <a:srgbClr val="0350E6"/>
      </a:accent6>
      <a:hlink>
        <a:srgbClr val="0563C1"/>
      </a:hlink>
      <a:folHlink>
        <a:srgbClr val="954F72"/>
      </a:folHlink>
    </a:clrScheme>
    <a:fontScheme name="自定义 6">
      <a:majorFont>
        <a:latin typeface="OPPOSans B"/>
        <a:ea typeface="OPPOSans H"/>
        <a:cs typeface=""/>
      </a:majorFont>
      <a:minorFont>
        <a:latin typeface="OPPOSans M"/>
        <a:ea typeface="OPPOSans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OPPOSans M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WPS Presentation</dc:title>
  <dc:creator>RMX3286</dc:creator>
  <cp:lastModifiedBy>Kishore Kumar A</cp:lastModifiedBy>
  <dcterms:created xsi:type="dcterms:W3CDTF">2023-03-13T12:49:00Z</dcterms:created>
  <dcterms:modified xsi:type="dcterms:W3CDTF">2024-08-31T13:21:18Z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8238f405b11c49c990d57b8cca1a2646</vt:lpwstr>
  </property>
  <property fmtid="{D5CDD505-2E9C-101B-9397-08002B2CF9AE}" pid="3" name="KSOProductBuildVer">
    <vt:lpwstr>1033-12.2.0.17545</vt:lpwstr>
  </property>
</Properties>
</file>