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5" r:id="rId4"/>
    <p:sldId id="269" r:id="rId5"/>
    <p:sldId id="258" r:id="rId6"/>
    <p:sldId id="267" r:id="rId7"/>
    <p:sldId id="25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7"/>
    <p:restoredTop sz="94647"/>
  </p:normalViewPr>
  <p:slideViewPr>
    <p:cSldViewPr snapToGrid="0">
      <p:cViewPr varScale="1">
        <p:scale>
          <a:sx n="139" d="100"/>
          <a:sy n="139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arrymieny.deviantart.com/art/layered-database-source-documents-348798124" TargetMode="External"/><Relationship Id="rId1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arrymieny.deviantart.com/art/layered-database-source-documents-348798124" TargetMode="External"/><Relationship Id="rId1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CEA7D-62BD-4CC3-AF4B-1BA43E34889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311EE-DB94-4FCF-91B4-F1DE5FBB598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PostgreSQL</a:t>
          </a:r>
        </a:p>
        <a:p>
          <a:r>
            <a:rPr lang="en-US" dirty="0"/>
            <a:t>Python</a:t>
          </a:r>
        </a:p>
        <a:p>
          <a:r>
            <a:rPr lang="en-US" dirty="0" err="1"/>
            <a:t>SQLAlchemy</a:t>
          </a:r>
          <a:r>
            <a:rPr lang="en-US" dirty="0"/>
            <a:t> Flask</a:t>
          </a:r>
        </a:p>
      </dgm:t>
    </dgm:pt>
    <dgm:pt modelId="{19191635-4BC1-4983-B55B-762A9D403CB4}" type="parTrans" cxnId="{FF73A554-3DD4-408C-88B3-AF3E467B2539}">
      <dgm:prSet/>
      <dgm:spPr/>
      <dgm:t>
        <a:bodyPr/>
        <a:lstStyle/>
        <a:p>
          <a:endParaRPr lang="en-US"/>
        </a:p>
      </dgm:t>
    </dgm:pt>
    <dgm:pt modelId="{5CE8DF6C-7577-4E63-A506-A8969966AB25}" type="sibTrans" cxnId="{FF73A554-3DD4-408C-88B3-AF3E467B2539}">
      <dgm:prSet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0C842A1-9E34-42B8-B224-4A2CA5A6871C}">
      <dgm:prSet phldrT="[Text]"/>
      <dgm:spPr/>
      <dgm:t>
        <a:bodyPr/>
        <a:lstStyle/>
        <a:p>
          <a:r>
            <a:rPr lang="en-US" dirty="0"/>
            <a:t>Used PostgreSQL to create database from Kaggle CSV data and a create usable dataset  </a:t>
          </a:r>
        </a:p>
        <a:p>
          <a:r>
            <a:rPr lang="en-US" dirty="0"/>
            <a:t>Created API endpoint via Python, additional Python libraries, and Flask</a:t>
          </a:r>
        </a:p>
      </dgm:t>
    </dgm:pt>
    <dgm:pt modelId="{039CE1BC-0929-4C57-8A04-09923C9CEEF7}" type="parTrans" cxnId="{F020F2EC-6651-4B12-BEED-D8B141669250}">
      <dgm:prSet/>
      <dgm:spPr/>
      <dgm:t>
        <a:bodyPr/>
        <a:lstStyle/>
        <a:p>
          <a:endParaRPr lang="en-US"/>
        </a:p>
      </dgm:t>
    </dgm:pt>
    <dgm:pt modelId="{C9120424-86B8-4C9E-90A1-119FD34D00A1}" type="sibTrans" cxnId="{F020F2EC-6651-4B12-BEED-D8B141669250}">
      <dgm:prSet/>
      <dgm:spPr/>
      <dgm:t>
        <a:bodyPr/>
        <a:lstStyle/>
        <a:p>
          <a:endParaRPr lang="en-US"/>
        </a:p>
      </dgm:t>
    </dgm:pt>
    <dgm:pt modelId="{14CCA673-C880-4563-B13E-B5C1A0826C4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JavaScript</a:t>
          </a:r>
        </a:p>
        <a:p>
          <a:r>
            <a:rPr lang="en-US" dirty="0"/>
            <a:t>Leaflet.js</a:t>
          </a:r>
        </a:p>
        <a:p>
          <a:r>
            <a:rPr lang="en-US" dirty="0"/>
            <a:t>D3.js</a:t>
          </a:r>
        </a:p>
        <a:p>
          <a:r>
            <a:rPr lang="en-US" dirty="0"/>
            <a:t>Tableau</a:t>
          </a:r>
        </a:p>
      </dgm:t>
    </dgm:pt>
    <dgm:pt modelId="{1C8E3C04-0CDD-4EB6-877D-CF0BFE043826}" type="parTrans" cxnId="{E3595347-36D2-46B7-9CC1-9D341273787A}">
      <dgm:prSet/>
      <dgm:spPr/>
      <dgm:t>
        <a:bodyPr/>
        <a:lstStyle/>
        <a:p>
          <a:endParaRPr lang="en-US"/>
        </a:p>
      </dgm:t>
    </dgm:pt>
    <dgm:pt modelId="{EC8C3587-B94E-41DD-83FF-0BF30C43EF07}" type="sibTrans" cxnId="{E3595347-36D2-46B7-9CC1-9D341273787A}">
      <dgm:prSet/>
      <dgm:spPr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00C4F00-DAF5-4526-BE09-D57BDF6B5DBD}">
      <dgm:prSet phldrT="[Text]"/>
      <dgm:spPr/>
      <dgm:t>
        <a:bodyPr/>
        <a:lstStyle/>
        <a:p>
          <a:pPr rtl="0"/>
          <a:r>
            <a:rPr lang="en-US" dirty="0"/>
            <a:t>Utilized JavaScript, various  JS libraries, and Tableau to create visualizations and interactive maps</a:t>
          </a:r>
        </a:p>
      </dgm:t>
    </dgm:pt>
    <dgm:pt modelId="{3437D764-92B0-4426-8E50-7CFCA59B9119}" type="parTrans" cxnId="{3C6CA3B1-A71A-4672-A306-60F0A8DE6D02}">
      <dgm:prSet/>
      <dgm:spPr/>
      <dgm:t>
        <a:bodyPr/>
        <a:lstStyle/>
        <a:p>
          <a:endParaRPr lang="en-US"/>
        </a:p>
      </dgm:t>
    </dgm:pt>
    <dgm:pt modelId="{2F0C76E3-39B6-4D0B-AB0C-1767D5F63E79}" type="sibTrans" cxnId="{3C6CA3B1-A71A-4672-A306-60F0A8DE6D02}">
      <dgm:prSet/>
      <dgm:spPr/>
      <dgm:t>
        <a:bodyPr/>
        <a:lstStyle/>
        <a:p>
          <a:endParaRPr lang="en-US"/>
        </a:p>
      </dgm:t>
    </dgm:pt>
    <dgm:pt modelId="{535A9FD8-15FF-4237-BF0B-7138D73E3E3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HTML</a:t>
          </a:r>
        </a:p>
        <a:p>
          <a:r>
            <a:rPr lang="en-US" dirty="0"/>
            <a:t>CSS</a:t>
          </a:r>
        </a:p>
        <a:p>
          <a:r>
            <a:rPr lang="en-US" dirty="0"/>
            <a:t>Bootstrap</a:t>
          </a:r>
        </a:p>
        <a:p>
          <a:r>
            <a:rPr lang="en-US" dirty="0"/>
            <a:t>JavaScript</a:t>
          </a:r>
        </a:p>
      </dgm:t>
    </dgm:pt>
    <dgm:pt modelId="{7331E494-C5A9-44D1-A244-AEB78103BDEC}" type="parTrans" cxnId="{176A7D61-BC81-4726-9A3F-6545560DB781}">
      <dgm:prSet/>
      <dgm:spPr/>
      <dgm:t>
        <a:bodyPr/>
        <a:lstStyle/>
        <a:p>
          <a:endParaRPr lang="en-US"/>
        </a:p>
      </dgm:t>
    </dgm:pt>
    <dgm:pt modelId="{83684926-AA6C-46F7-B502-9DD92D316B58}" type="sibTrans" cxnId="{176A7D61-BC81-4726-9A3F-6545560DB781}">
      <dgm:prSet/>
      <dgm:spPr>
        <a:blipFill rotWithShape="0">
          <a:blip xmlns:r="http://schemas.openxmlformats.org/officeDocument/2006/relationships" r:embed="rId4"/>
          <a:srcRect/>
          <a:stretch>
            <a:fillRect l="-31000" r="-31000"/>
          </a:stretch>
        </a:blipFill>
      </dgm:spPr>
      <dgm:t>
        <a:bodyPr/>
        <a:lstStyle/>
        <a:p>
          <a:endParaRPr lang="en-US"/>
        </a:p>
      </dgm:t>
    </dgm:pt>
    <dgm:pt modelId="{00370E7F-80B5-44C6-827D-9FA74C6C5AB7}">
      <dgm:prSet phldrT="[Text]"/>
      <dgm:spPr/>
      <dgm:t>
        <a:bodyPr/>
        <a:lstStyle/>
        <a:p>
          <a:r>
            <a:rPr lang="en-US" dirty="0"/>
            <a:t>Presented the data via a website created using various tools to allow end-users accessibility and interactivity</a:t>
          </a:r>
        </a:p>
      </dgm:t>
    </dgm:pt>
    <dgm:pt modelId="{73F99F91-393D-478B-A173-FC52C22D79A5}" type="parTrans" cxnId="{228A232A-084F-448A-85AF-67DF70DBF6D8}">
      <dgm:prSet/>
      <dgm:spPr/>
      <dgm:t>
        <a:bodyPr/>
        <a:lstStyle/>
        <a:p>
          <a:endParaRPr lang="en-US"/>
        </a:p>
      </dgm:t>
    </dgm:pt>
    <dgm:pt modelId="{E5620A0C-B52A-4FE3-9732-7157F407A838}" type="sibTrans" cxnId="{228A232A-084F-448A-85AF-67DF70DBF6D8}">
      <dgm:prSet/>
      <dgm:spPr/>
      <dgm:t>
        <a:bodyPr/>
        <a:lstStyle/>
        <a:p>
          <a:endParaRPr lang="en-US"/>
        </a:p>
      </dgm:t>
    </dgm:pt>
    <dgm:pt modelId="{12155BA5-839C-40EA-B6CB-133F289C80BD}" type="pres">
      <dgm:prSet presAssocID="{99DCEA7D-62BD-4CC3-AF4B-1BA43E348898}" presName="Name0" presStyleCnt="0">
        <dgm:presLayoutVars>
          <dgm:chMax/>
          <dgm:chPref/>
          <dgm:dir/>
          <dgm:animLvl val="lvl"/>
        </dgm:presLayoutVars>
      </dgm:prSet>
      <dgm:spPr/>
    </dgm:pt>
    <dgm:pt modelId="{2F18C334-3C18-4F8C-96A4-83E98493AC5C}" type="pres">
      <dgm:prSet presAssocID="{3FC311EE-DB94-4FCF-91B4-F1DE5FBB598B}" presName="composite" presStyleCnt="0"/>
      <dgm:spPr/>
    </dgm:pt>
    <dgm:pt modelId="{B7EDA5F7-60A4-4836-ACD9-0B0E183303CA}" type="pres">
      <dgm:prSet presAssocID="{3FC311EE-DB94-4FCF-91B4-F1DE5FBB598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063F7F0-9614-485A-B582-2BC4C9773027}" type="pres">
      <dgm:prSet presAssocID="{3FC311EE-DB94-4FCF-91B4-F1DE5FBB598B}" presName="Childtext1" presStyleLbl="revTx" presStyleIdx="0" presStyleCnt="3" custScaleX="109710" custLinFactNeighborX="8626" custLinFactNeighborY="-8109">
        <dgm:presLayoutVars>
          <dgm:chMax val="0"/>
          <dgm:chPref val="0"/>
          <dgm:bulletEnabled val="1"/>
        </dgm:presLayoutVars>
      </dgm:prSet>
      <dgm:spPr/>
    </dgm:pt>
    <dgm:pt modelId="{0FD99E32-A772-43CB-90E0-72E8380AA457}" type="pres">
      <dgm:prSet presAssocID="{3FC311EE-DB94-4FCF-91B4-F1DE5FBB598B}" presName="BalanceSpacing" presStyleCnt="0"/>
      <dgm:spPr/>
    </dgm:pt>
    <dgm:pt modelId="{64D6C253-438B-4D61-9858-66AE2C710080}" type="pres">
      <dgm:prSet presAssocID="{3FC311EE-DB94-4FCF-91B4-F1DE5FBB598B}" presName="BalanceSpacing1" presStyleCnt="0"/>
      <dgm:spPr/>
    </dgm:pt>
    <dgm:pt modelId="{DF47BC8B-4C24-485F-8722-EA6CEF506FD2}" type="pres">
      <dgm:prSet presAssocID="{5CE8DF6C-7577-4E63-A506-A8969966AB25}" presName="Accent1Text" presStyleLbl="node1" presStyleIdx="1" presStyleCnt="6"/>
      <dgm:spPr/>
    </dgm:pt>
    <dgm:pt modelId="{9EC33768-1068-4069-9C66-D891942082D0}" type="pres">
      <dgm:prSet presAssocID="{5CE8DF6C-7577-4E63-A506-A8969966AB25}" presName="spaceBetweenRectangles" presStyleCnt="0"/>
      <dgm:spPr/>
    </dgm:pt>
    <dgm:pt modelId="{DA7731C2-FC96-4AA6-976A-69112CFCFDFC}" type="pres">
      <dgm:prSet presAssocID="{14CCA673-C880-4563-B13E-B5C1A0826C40}" presName="composite" presStyleCnt="0"/>
      <dgm:spPr/>
    </dgm:pt>
    <dgm:pt modelId="{E4A9B42A-C9EF-441D-99F2-191995180A71}" type="pres">
      <dgm:prSet presAssocID="{14CCA673-C880-4563-B13E-B5C1A0826C40}" presName="Parent1" presStyleLbl="node1" presStyleIdx="2" presStyleCnt="6" custLinFactNeighborX="651" custLinFactNeighborY="566">
        <dgm:presLayoutVars>
          <dgm:chMax val="1"/>
          <dgm:chPref val="1"/>
          <dgm:bulletEnabled val="1"/>
        </dgm:presLayoutVars>
      </dgm:prSet>
      <dgm:spPr/>
    </dgm:pt>
    <dgm:pt modelId="{7727AC0C-AA80-48EE-8B54-8B8AE10974F2}" type="pres">
      <dgm:prSet presAssocID="{14CCA673-C880-4563-B13E-B5C1A0826C4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A126F7F-20D7-4173-9D74-96E0BB09E8C3}" type="pres">
      <dgm:prSet presAssocID="{14CCA673-C880-4563-B13E-B5C1A0826C40}" presName="BalanceSpacing" presStyleCnt="0"/>
      <dgm:spPr/>
    </dgm:pt>
    <dgm:pt modelId="{4D3401C6-6FBB-489B-A01A-F69F76BBFC12}" type="pres">
      <dgm:prSet presAssocID="{14CCA673-C880-4563-B13E-B5C1A0826C40}" presName="BalanceSpacing1" presStyleCnt="0"/>
      <dgm:spPr/>
    </dgm:pt>
    <dgm:pt modelId="{F75B5889-E53E-4444-A546-5916D9E940F6}" type="pres">
      <dgm:prSet presAssocID="{EC8C3587-B94E-41DD-83FF-0BF30C43EF07}" presName="Accent1Text" presStyleLbl="node1" presStyleIdx="3" presStyleCnt="6" custScaleX="103734"/>
      <dgm:spPr/>
    </dgm:pt>
    <dgm:pt modelId="{0966C1B9-0753-4D8B-9DEC-6318A7A8D0DC}" type="pres">
      <dgm:prSet presAssocID="{EC8C3587-B94E-41DD-83FF-0BF30C43EF07}" presName="spaceBetweenRectangles" presStyleCnt="0"/>
      <dgm:spPr/>
    </dgm:pt>
    <dgm:pt modelId="{547AA77E-911B-496C-89D2-43C33A082103}" type="pres">
      <dgm:prSet presAssocID="{535A9FD8-15FF-4237-BF0B-7138D73E3E37}" presName="composite" presStyleCnt="0"/>
      <dgm:spPr/>
    </dgm:pt>
    <dgm:pt modelId="{84F1C458-886A-48B7-AD21-C3D82DF362B0}" type="pres">
      <dgm:prSet presAssocID="{535A9FD8-15FF-4237-BF0B-7138D73E3E3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B80F2C5-7878-49F5-9758-CEF452A978CA}" type="pres">
      <dgm:prSet presAssocID="{535A9FD8-15FF-4237-BF0B-7138D73E3E3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ABF269E-40B4-42C9-AE1D-1292E3DFAE8C}" type="pres">
      <dgm:prSet presAssocID="{535A9FD8-15FF-4237-BF0B-7138D73E3E37}" presName="BalanceSpacing" presStyleCnt="0"/>
      <dgm:spPr/>
    </dgm:pt>
    <dgm:pt modelId="{B186AC04-7A3F-4D7A-92EB-0204B69B1F30}" type="pres">
      <dgm:prSet presAssocID="{535A9FD8-15FF-4237-BF0B-7138D73E3E37}" presName="BalanceSpacing1" presStyleCnt="0"/>
      <dgm:spPr/>
    </dgm:pt>
    <dgm:pt modelId="{D79D97A6-8FAB-4001-BB66-FDC00F7AE8D5}" type="pres">
      <dgm:prSet presAssocID="{83684926-AA6C-46F7-B502-9DD92D316B58}" presName="Accent1Text" presStyleLbl="node1" presStyleIdx="5" presStyleCnt="6"/>
      <dgm:spPr/>
    </dgm:pt>
  </dgm:ptLst>
  <dgm:cxnLst>
    <dgm:cxn modelId="{ABCEC007-897D-408E-9103-6E87A20ECF37}" type="presOf" srcId="{5CE8DF6C-7577-4E63-A506-A8969966AB25}" destId="{DF47BC8B-4C24-485F-8722-EA6CEF506FD2}" srcOrd="0" destOrd="0" presId="urn:microsoft.com/office/officeart/2008/layout/AlternatingHexagons"/>
    <dgm:cxn modelId="{7157F61E-5A2D-4B00-B0B4-22EDCA1BC850}" type="presOf" srcId="{99DCEA7D-62BD-4CC3-AF4B-1BA43E348898}" destId="{12155BA5-839C-40EA-B6CB-133F289C80BD}" srcOrd="0" destOrd="0" presId="urn:microsoft.com/office/officeart/2008/layout/AlternatingHexagons"/>
    <dgm:cxn modelId="{228A232A-084F-448A-85AF-67DF70DBF6D8}" srcId="{535A9FD8-15FF-4237-BF0B-7138D73E3E37}" destId="{00370E7F-80B5-44C6-827D-9FA74C6C5AB7}" srcOrd="0" destOrd="0" parTransId="{73F99F91-393D-478B-A173-FC52C22D79A5}" sibTransId="{E5620A0C-B52A-4FE3-9732-7157F407A838}"/>
    <dgm:cxn modelId="{B3F06738-52FA-472F-B1D8-E7611216C98C}" type="presOf" srcId="{00370E7F-80B5-44C6-827D-9FA74C6C5AB7}" destId="{1B80F2C5-7878-49F5-9758-CEF452A978CA}" srcOrd="0" destOrd="0" presId="urn:microsoft.com/office/officeart/2008/layout/AlternatingHexagons"/>
    <dgm:cxn modelId="{E3595347-36D2-46B7-9CC1-9D341273787A}" srcId="{99DCEA7D-62BD-4CC3-AF4B-1BA43E348898}" destId="{14CCA673-C880-4563-B13E-B5C1A0826C40}" srcOrd="1" destOrd="0" parTransId="{1C8E3C04-0CDD-4EB6-877D-CF0BFE043826}" sibTransId="{EC8C3587-B94E-41DD-83FF-0BF30C43EF07}"/>
    <dgm:cxn modelId="{FF73A554-3DD4-408C-88B3-AF3E467B2539}" srcId="{99DCEA7D-62BD-4CC3-AF4B-1BA43E348898}" destId="{3FC311EE-DB94-4FCF-91B4-F1DE5FBB598B}" srcOrd="0" destOrd="0" parTransId="{19191635-4BC1-4983-B55B-762A9D403CB4}" sibTransId="{5CE8DF6C-7577-4E63-A506-A8969966AB25}"/>
    <dgm:cxn modelId="{176A7D61-BC81-4726-9A3F-6545560DB781}" srcId="{99DCEA7D-62BD-4CC3-AF4B-1BA43E348898}" destId="{535A9FD8-15FF-4237-BF0B-7138D73E3E37}" srcOrd="2" destOrd="0" parTransId="{7331E494-C5A9-44D1-A244-AEB78103BDEC}" sibTransId="{83684926-AA6C-46F7-B502-9DD92D316B58}"/>
    <dgm:cxn modelId="{5FE1F071-ED15-475F-AB49-D2ED4234E1DB}" type="presOf" srcId="{14CCA673-C880-4563-B13E-B5C1A0826C40}" destId="{E4A9B42A-C9EF-441D-99F2-191995180A71}" srcOrd="0" destOrd="0" presId="urn:microsoft.com/office/officeart/2008/layout/AlternatingHexagons"/>
    <dgm:cxn modelId="{507BCB75-BB29-4BE0-9BDF-FE1BCACA66FE}" type="presOf" srcId="{500C4F00-DAF5-4526-BE09-D57BDF6B5DBD}" destId="{7727AC0C-AA80-48EE-8B54-8B8AE10974F2}" srcOrd="0" destOrd="0" presId="urn:microsoft.com/office/officeart/2008/layout/AlternatingHexagons"/>
    <dgm:cxn modelId="{57FDE087-5DD3-4F1A-80FC-0729D914C87C}" type="presOf" srcId="{C0C842A1-9E34-42B8-B224-4A2CA5A6871C}" destId="{4063F7F0-9614-485A-B582-2BC4C9773027}" srcOrd="0" destOrd="0" presId="urn:microsoft.com/office/officeart/2008/layout/AlternatingHexagons"/>
    <dgm:cxn modelId="{3C6CA3B1-A71A-4672-A306-60F0A8DE6D02}" srcId="{14CCA673-C880-4563-B13E-B5C1A0826C40}" destId="{500C4F00-DAF5-4526-BE09-D57BDF6B5DBD}" srcOrd="0" destOrd="0" parTransId="{3437D764-92B0-4426-8E50-7CFCA59B9119}" sibTransId="{2F0C76E3-39B6-4D0B-AB0C-1767D5F63E79}"/>
    <dgm:cxn modelId="{266511BF-28CC-4913-9F37-5F98D4457CE2}" type="presOf" srcId="{83684926-AA6C-46F7-B502-9DD92D316B58}" destId="{D79D97A6-8FAB-4001-BB66-FDC00F7AE8D5}" srcOrd="0" destOrd="0" presId="urn:microsoft.com/office/officeart/2008/layout/AlternatingHexagons"/>
    <dgm:cxn modelId="{77CB97C2-5CE0-432B-88C5-12D3229920BF}" type="presOf" srcId="{535A9FD8-15FF-4237-BF0B-7138D73E3E37}" destId="{84F1C458-886A-48B7-AD21-C3D82DF362B0}" srcOrd="0" destOrd="0" presId="urn:microsoft.com/office/officeart/2008/layout/AlternatingHexagons"/>
    <dgm:cxn modelId="{4E82BFD3-0DC9-4876-9C00-0EDE1543F58F}" type="presOf" srcId="{3FC311EE-DB94-4FCF-91B4-F1DE5FBB598B}" destId="{B7EDA5F7-60A4-4836-ACD9-0B0E183303CA}" srcOrd="0" destOrd="0" presId="urn:microsoft.com/office/officeart/2008/layout/AlternatingHexagons"/>
    <dgm:cxn modelId="{EBC67ED4-06E5-4324-81F5-F0BBEDCCF234}" type="presOf" srcId="{EC8C3587-B94E-41DD-83FF-0BF30C43EF07}" destId="{F75B5889-E53E-4444-A546-5916D9E940F6}" srcOrd="0" destOrd="0" presId="urn:microsoft.com/office/officeart/2008/layout/AlternatingHexagons"/>
    <dgm:cxn modelId="{F020F2EC-6651-4B12-BEED-D8B141669250}" srcId="{3FC311EE-DB94-4FCF-91B4-F1DE5FBB598B}" destId="{C0C842A1-9E34-42B8-B224-4A2CA5A6871C}" srcOrd="0" destOrd="0" parTransId="{039CE1BC-0929-4C57-8A04-09923C9CEEF7}" sibTransId="{C9120424-86B8-4C9E-90A1-119FD34D00A1}"/>
    <dgm:cxn modelId="{AB4039FD-535A-4878-B0AC-DB45CFDD6347}" type="presParOf" srcId="{12155BA5-839C-40EA-B6CB-133F289C80BD}" destId="{2F18C334-3C18-4F8C-96A4-83E98493AC5C}" srcOrd="0" destOrd="0" presId="urn:microsoft.com/office/officeart/2008/layout/AlternatingHexagons"/>
    <dgm:cxn modelId="{9D8898A2-557C-43C3-B1B3-72B6EF86D7A3}" type="presParOf" srcId="{2F18C334-3C18-4F8C-96A4-83E98493AC5C}" destId="{B7EDA5F7-60A4-4836-ACD9-0B0E183303CA}" srcOrd="0" destOrd="0" presId="urn:microsoft.com/office/officeart/2008/layout/AlternatingHexagons"/>
    <dgm:cxn modelId="{DD76E200-9A38-44EB-B599-E24456DD98C3}" type="presParOf" srcId="{2F18C334-3C18-4F8C-96A4-83E98493AC5C}" destId="{4063F7F0-9614-485A-B582-2BC4C9773027}" srcOrd="1" destOrd="0" presId="urn:microsoft.com/office/officeart/2008/layout/AlternatingHexagons"/>
    <dgm:cxn modelId="{A2C0D683-148D-4E9D-AEE4-DDB9CA6D3445}" type="presParOf" srcId="{2F18C334-3C18-4F8C-96A4-83E98493AC5C}" destId="{0FD99E32-A772-43CB-90E0-72E8380AA457}" srcOrd="2" destOrd="0" presId="urn:microsoft.com/office/officeart/2008/layout/AlternatingHexagons"/>
    <dgm:cxn modelId="{893C27FA-D34A-4166-8DD1-F23984E12E27}" type="presParOf" srcId="{2F18C334-3C18-4F8C-96A4-83E98493AC5C}" destId="{64D6C253-438B-4D61-9858-66AE2C710080}" srcOrd="3" destOrd="0" presId="urn:microsoft.com/office/officeart/2008/layout/AlternatingHexagons"/>
    <dgm:cxn modelId="{5C228108-D42D-4BD7-A3DD-2DB2430A3E4B}" type="presParOf" srcId="{2F18C334-3C18-4F8C-96A4-83E98493AC5C}" destId="{DF47BC8B-4C24-485F-8722-EA6CEF506FD2}" srcOrd="4" destOrd="0" presId="urn:microsoft.com/office/officeart/2008/layout/AlternatingHexagons"/>
    <dgm:cxn modelId="{F4045D18-A19F-45B0-8A50-57910D1A0B73}" type="presParOf" srcId="{12155BA5-839C-40EA-B6CB-133F289C80BD}" destId="{9EC33768-1068-4069-9C66-D891942082D0}" srcOrd="1" destOrd="0" presId="urn:microsoft.com/office/officeart/2008/layout/AlternatingHexagons"/>
    <dgm:cxn modelId="{B42A37DE-6454-46EA-8F04-48B21FBAF678}" type="presParOf" srcId="{12155BA5-839C-40EA-B6CB-133F289C80BD}" destId="{DA7731C2-FC96-4AA6-976A-69112CFCFDFC}" srcOrd="2" destOrd="0" presId="urn:microsoft.com/office/officeart/2008/layout/AlternatingHexagons"/>
    <dgm:cxn modelId="{39D6E1F7-EAB6-40D5-A410-79441A917ACE}" type="presParOf" srcId="{DA7731C2-FC96-4AA6-976A-69112CFCFDFC}" destId="{E4A9B42A-C9EF-441D-99F2-191995180A71}" srcOrd="0" destOrd="0" presId="urn:microsoft.com/office/officeart/2008/layout/AlternatingHexagons"/>
    <dgm:cxn modelId="{78C35274-4420-44DB-BDD4-E2ADF0A33424}" type="presParOf" srcId="{DA7731C2-FC96-4AA6-976A-69112CFCFDFC}" destId="{7727AC0C-AA80-48EE-8B54-8B8AE10974F2}" srcOrd="1" destOrd="0" presId="urn:microsoft.com/office/officeart/2008/layout/AlternatingHexagons"/>
    <dgm:cxn modelId="{FE810AEF-C794-4886-9593-121E495AEC90}" type="presParOf" srcId="{DA7731C2-FC96-4AA6-976A-69112CFCFDFC}" destId="{5A126F7F-20D7-4173-9D74-96E0BB09E8C3}" srcOrd="2" destOrd="0" presId="urn:microsoft.com/office/officeart/2008/layout/AlternatingHexagons"/>
    <dgm:cxn modelId="{AEA677AD-DB3C-426F-B43B-2765E8F455A6}" type="presParOf" srcId="{DA7731C2-FC96-4AA6-976A-69112CFCFDFC}" destId="{4D3401C6-6FBB-489B-A01A-F69F76BBFC12}" srcOrd="3" destOrd="0" presId="urn:microsoft.com/office/officeart/2008/layout/AlternatingHexagons"/>
    <dgm:cxn modelId="{35783133-8B89-47DF-9FFB-8C42266DAF28}" type="presParOf" srcId="{DA7731C2-FC96-4AA6-976A-69112CFCFDFC}" destId="{F75B5889-E53E-4444-A546-5916D9E940F6}" srcOrd="4" destOrd="0" presId="urn:microsoft.com/office/officeart/2008/layout/AlternatingHexagons"/>
    <dgm:cxn modelId="{1EF56742-16A9-4DB5-B1AD-B3752AB173FC}" type="presParOf" srcId="{12155BA5-839C-40EA-B6CB-133F289C80BD}" destId="{0966C1B9-0753-4D8B-9DEC-6318A7A8D0DC}" srcOrd="3" destOrd="0" presId="urn:microsoft.com/office/officeart/2008/layout/AlternatingHexagons"/>
    <dgm:cxn modelId="{4885E05B-8044-4857-A270-588CC9167D78}" type="presParOf" srcId="{12155BA5-839C-40EA-B6CB-133F289C80BD}" destId="{547AA77E-911B-496C-89D2-43C33A082103}" srcOrd="4" destOrd="0" presId="urn:microsoft.com/office/officeart/2008/layout/AlternatingHexagons"/>
    <dgm:cxn modelId="{550C9FCD-2246-46F1-837F-267F55EEBE2F}" type="presParOf" srcId="{547AA77E-911B-496C-89D2-43C33A082103}" destId="{84F1C458-886A-48B7-AD21-C3D82DF362B0}" srcOrd="0" destOrd="0" presId="urn:microsoft.com/office/officeart/2008/layout/AlternatingHexagons"/>
    <dgm:cxn modelId="{C41E7F68-F34C-4217-B70F-038E88B5ECCB}" type="presParOf" srcId="{547AA77E-911B-496C-89D2-43C33A082103}" destId="{1B80F2C5-7878-49F5-9758-CEF452A978CA}" srcOrd="1" destOrd="0" presId="urn:microsoft.com/office/officeart/2008/layout/AlternatingHexagons"/>
    <dgm:cxn modelId="{60CAAA37-CADC-44AE-B29D-EF6401C6E7F0}" type="presParOf" srcId="{547AA77E-911B-496C-89D2-43C33A082103}" destId="{AABF269E-40B4-42C9-AE1D-1292E3DFAE8C}" srcOrd="2" destOrd="0" presId="urn:microsoft.com/office/officeart/2008/layout/AlternatingHexagons"/>
    <dgm:cxn modelId="{F5EA9952-B497-4D7C-9067-2FE5167734B5}" type="presParOf" srcId="{547AA77E-911B-496C-89D2-43C33A082103}" destId="{B186AC04-7A3F-4D7A-92EB-0204B69B1F30}" srcOrd="3" destOrd="0" presId="urn:microsoft.com/office/officeart/2008/layout/AlternatingHexagons"/>
    <dgm:cxn modelId="{37E46828-4263-4D83-BA16-DBD3D8A29319}" type="presParOf" srcId="{547AA77E-911B-496C-89D2-43C33A082103}" destId="{D79D97A6-8FAB-4001-BB66-FDC00F7AE8D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DA5F7-60A4-4836-ACD9-0B0E183303CA}">
      <dsp:nvSpPr>
        <dsp:cNvPr id="0" name=""/>
        <dsp:cNvSpPr/>
      </dsp:nvSpPr>
      <dsp:spPr>
        <a:xfrm rot="5400000">
          <a:off x="5294018" y="106386"/>
          <a:ext cx="1633893" cy="142148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PostgreSQL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Python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SQLAlchemy</a:t>
          </a:r>
          <a:r>
            <a:rPr lang="en-US" sz="1300" kern="1200" dirty="0"/>
            <a:t> Flask</a:t>
          </a:r>
        </a:p>
      </dsp:txBody>
      <dsp:txXfrm rot="-5400000">
        <a:off x="5621736" y="254798"/>
        <a:ext cx="978457" cy="1124663"/>
      </dsp:txXfrm>
    </dsp:sp>
    <dsp:sp modelId="{4063F7F0-9614-485A-B582-2BC4C9773027}">
      <dsp:nvSpPr>
        <dsp:cNvPr id="0" name=""/>
        <dsp:cNvSpPr/>
      </dsp:nvSpPr>
      <dsp:spPr>
        <a:xfrm>
          <a:off x="6933605" y="247466"/>
          <a:ext cx="2000479" cy="980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Used PostgreSQL to create database from Kaggle CSV data and a create usable dataset 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Created API endpoint via Python, additional Python libraries, and Flask</a:t>
          </a:r>
        </a:p>
      </dsp:txBody>
      <dsp:txXfrm>
        <a:off x="6933605" y="247466"/>
        <a:ext cx="2000479" cy="980336"/>
      </dsp:txXfrm>
    </dsp:sp>
    <dsp:sp modelId="{DF47BC8B-4C24-485F-8722-EA6CEF506FD2}">
      <dsp:nvSpPr>
        <dsp:cNvPr id="0" name=""/>
        <dsp:cNvSpPr/>
      </dsp:nvSpPr>
      <dsp:spPr>
        <a:xfrm rot="5400000">
          <a:off x="3758812" y="106386"/>
          <a:ext cx="1633893" cy="1421487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86530" y="254798"/>
        <a:ext cx="978457" cy="1124663"/>
      </dsp:txXfrm>
    </dsp:sp>
    <dsp:sp modelId="{E4A9B42A-C9EF-441D-99F2-191995180A71}">
      <dsp:nvSpPr>
        <dsp:cNvPr id="0" name=""/>
        <dsp:cNvSpPr/>
      </dsp:nvSpPr>
      <dsp:spPr>
        <a:xfrm rot="5400000">
          <a:off x="4576992" y="1502483"/>
          <a:ext cx="1633893" cy="142148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JavaScript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Leaflet.js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D3.js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Tableau</a:t>
          </a:r>
        </a:p>
      </dsp:txBody>
      <dsp:txXfrm rot="-5400000">
        <a:off x="4904710" y="1650895"/>
        <a:ext cx="978457" cy="1124663"/>
      </dsp:txXfrm>
    </dsp:sp>
    <dsp:sp modelId="{7727AC0C-AA80-48EE-8B54-8B8AE10974F2}">
      <dsp:nvSpPr>
        <dsp:cNvPr id="0" name=""/>
        <dsp:cNvSpPr/>
      </dsp:nvSpPr>
      <dsp:spPr>
        <a:xfrm>
          <a:off x="2850515" y="1713810"/>
          <a:ext cx="1764605" cy="980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Utilized JavaScript, various  JS libraries, and Tableau to create visualizations and interactive maps</a:t>
          </a:r>
        </a:p>
      </dsp:txBody>
      <dsp:txXfrm>
        <a:off x="2850515" y="1713810"/>
        <a:ext cx="1764605" cy="980336"/>
      </dsp:txXfrm>
    </dsp:sp>
    <dsp:sp modelId="{F75B5889-E53E-4444-A546-5916D9E940F6}">
      <dsp:nvSpPr>
        <dsp:cNvPr id="0" name=""/>
        <dsp:cNvSpPr/>
      </dsp:nvSpPr>
      <dsp:spPr>
        <a:xfrm rot="5400000">
          <a:off x="6102944" y="1466696"/>
          <a:ext cx="1633893" cy="1474565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6416386" y="1646070"/>
        <a:ext cx="1007009" cy="1115817"/>
      </dsp:txXfrm>
    </dsp:sp>
    <dsp:sp modelId="{84F1C458-886A-48B7-AD21-C3D82DF362B0}">
      <dsp:nvSpPr>
        <dsp:cNvPr id="0" name=""/>
        <dsp:cNvSpPr/>
      </dsp:nvSpPr>
      <dsp:spPr>
        <a:xfrm rot="5400000">
          <a:off x="5338282" y="2880084"/>
          <a:ext cx="1633893" cy="142148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HTML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CSS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Bootstrap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JavaScript</a:t>
          </a:r>
        </a:p>
      </dsp:txBody>
      <dsp:txXfrm rot="-5400000">
        <a:off x="5666000" y="3028496"/>
        <a:ext cx="978457" cy="1124663"/>
      </dsp:txXfrm>
    </dsp:sp>
    <dsp:sp modelId="{1B80F2C5-7878-49F5-9758-CEF452A978CA}">
      <dsp:nvSpPr>
        <dsp:cNvPr id="0" name=""/>
        <dsp:cNvSpPr/>
      </dsp:nvSpPr>
      <dsp:spPr>
        <a:xfrm>
          <a:off x="6909107" y="3100659"/>
          <a:ext cx="1823425" cy="980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Presented the data via a website created using various tools to allow end-users accessibility and interactivity</a:t>
          </a:r>
        </a:p>
      </dsp:txBody>
      <dsp:txXfrm>
        <a:off x="6909107" y="3100659"/>
        <a:ext cx="1823425" cy="980336"/>
      </dsp:txXfrm>
    </dsp:sp>
    <dsp:sp modelId="{D79D97A6-8FAB-4001-BB66-FDC00F7AE8D5}">
      <dsp:nvSpPr>
        <dsp:cNvPr id="0" name=""/>
        <dsp:cNvSpPr/>
      </dsp:nvSpPr>
      <dsp:spPr>
        <a:xfrm rot="5400000">
          <a:off x="3803075" y="2880084"/>
          <a:ext cx="1633893" cy="1421487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rcRect/>
          <a:stretch>
            <a:fillRect l="-31000" r="-3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130793" y="3028496"/>
        <a:ext cx="978457" cy="1124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3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06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1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1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2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1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3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1624-2C22-4D7B-B4ED-636BCE428F6E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59BF-6192-4A95-9E01-0182542C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25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barrymieny.deviantart.com/art/layered-database-source-documents-348798124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2767/start.html#id=wx09m4&amp;p=home_page&amp;c=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0BE2-A1D7-41DC-8AD8-BB1F08589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213" y="1176693"/>
            <a:ext cx="8791575" cy="354440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6700" b="1" dirty="0"/>
              <a:t>Project 2</a:t>
            </a:r>
            <a:br>
              <a:rPr lang="en-US" sz="6700" dirty="0"/>
            </a:br>
            <a:br>
              <a:rPr lang="en-US" dirty="0"/>
            </a:br>
            <a:r>
              <a:rPr lang="en-US" sz="2700" dirty="0"/>
              <a:t>Data Analytics and visualizations</a:t>
            </a:r>
            <a:br>
              <a:rPr lang="en-US" sz="2700" dirty="0"/>
            </a:br>
            <a:r>
              <a:rPr lang="en-US" sz="2700" dirty="0"/>
              <a:t>Washington University</a:t>
            </a:r>
            <a:br>
              <a:rPr lang="en-US" sz="2700" dirty="0"/>
            </a:br>
            <a:br>
              <a:rPr lang="en-US" dirty="0"/>
            </a:br>
            <a:r>
              <a:rPr lang="en-US" b="1" dirty="0">
                <a:solidFill>
                  <a:srgbClr val="7030A0"/>
                </a:solidFill>
              </a:rPr>
              <a:t>Team purple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C9EE4-1BDF-45E8-8267-01D27FBB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426" y="4513816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Pragathi Madushinie</a:t>
            </a:r>
          </a:p>
          <a:p>
            <a:pPr algn="r"/>
            <a:r>
              <a:rPr lang="en-US" dirty="0"/>
              <a:t>James Dodson</a:t>
            </a:r>
          </a:p>
          <a:p>
            <a:pPr algn="r"/>
            <a:r>
              <a:rPr lang="en-US" dirty="0"/>
              <a:t>Chris gilbert</a:t>
            </a:r>
          </a:p>
          <a:p>
            <a:pPr algn="r"/>
            <a:r>
              <a:rPr lang="en-US" dirty="0"/>
              <a:t>Peter 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745D-DE93-A04F-88BA-95268DAF7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00" y="5014557"/>
            <a:ext cx="3479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0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EC9746-6527-40E9-BDE0-2D5725D6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Our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7D55-7750-4FA0-80AD-640CEF6F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EXPLORE	Open data scientist positions from around the United States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VISUALIZE 	Locations |  Companies  |  Job Titles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IDENTIFY 	Highest demand areas </a:t>
            </a:r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93989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EC9746-6527-40E9-BDE0-2D5725D6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7D55-7750-4FA0-80AD-640CEF6F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746" y="2066006"/>
            <a:ext cx="7080358" cy="148364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LinkedIn Workforce Report August 2018 (via Kaggle)</a:t>
            </a:r>
          </a:p>
          <a:p>
            <a:pPr marL="0" indent="0" algn="ctr">
              <a:buNone/>
            </a:pPr>
            <a:r>
              <a:rPr lang="en-US" dirty="0"/>
              <a:t>Open Positions, Company Name, Job Title, Location</a:t>
            </a:r>
          </a:p>
          <a:p>
            <a:pPr marL="0" indent="0" algn="ctr">
              <a:buNone/>
            </a:pPr>
            <a:endParaRPr lang="en-US" dirty="0"/>
          </a:p>
          <a:p>
            <a:pPr algn="ctr">
              <a:buFont typeface="Wingdings" panose="05000000000000000000" pitchFamily="2" charset="2"/>
              <a:buChar char="v"/>
            </a:pPr>
            <a:endParaRPr lang="en-US" dirty="0"/>
          </a:p>
          <a:p>
            <a:pPr algn="ctr">
              <a:buFont typeface="Wingdings" panose="05000000000000000000" pitchFamily="2" charset="2"/>
              <a:buChar char="v"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CA8FC4-DEF2-4F4B-87AB-F37E8F3F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71" y="3905375"/>
            <a:ext cx="4910133" cy="2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201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EC9746-6527-40E9-BDE0-2D5725D6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</a:t>
            </a:r>
            <a:r>
              <a:rPr lang="en-US" sz="4000"/>
              <a:t>PreparatioN</a:t>
            </a:r>
            <a:endParaRPr lang="en-US" sz="4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712DFDC0-D501-4C1B-AB35-CA4EDD49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Primary data sources Kaggle and other sources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data required a significant amount of cleaning to get accurate zip code data</a:t>
            </a:r>
          </a:p>
          <a:p>
            <a:pPr>
              <a:lnSpc>
                <a:spcPct val="110000"/>
              </a:lnSpc>
            </a:pPr>
            <a:r>
              <a:rPr lang="en-US" dirty="0"/>
              <a:t>Some Natural Language Processing was performed to tokenize the job description data to extract specific skill sets</a:t>
            </a:r>
          </a:p>
          <a:p>
            <a:pPr>
              <a:lnSpc>
                <a:spcPct val="110000"/>
              </a:lnSpc>
            </a:pPr>
            <a:r>
              <a:rPr lang="en-US" dirty="0"/>
              <a:t>The data was loaded into a PostgreSQL database and then a specific dataset extracted to perform the visualizations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80125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EC9746-6527-40E9-BDE0-2D5725D6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38" y="39899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Our process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C925F54-4DA2-4DA6-8E19-EF2133007400}"/>
              </a:ext>
            </a:extLst>
          </p:cNvPr>
          <p:cNvSpPr txBox="1"/>
          <p:nvPr/>
        </p:nvSpPr>
        <p:spPr>
          <a:xfrm>
            <a:off x="-1" y="6631930"/>
            <a:ext cx="3541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hlinkClick r:id="rId3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 by Unknown Author is licensed under CC BY</a:t>
            </a: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14079954-A395-400B-B174-800A6A7296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945179"/>
              </p:ext>
            </p:extLst>
          </p:nvPr>
        </p:nvGraphicFramePr>
        <p:xfrm>
          <a:off x="285100" y="1732492"/>
          <a:ext cx="11583049" cy="4407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6D4B9806-C135-4CC6-91FE-3671BACCF72A}"/>
              </a:ext>
            </a:extLst>
          </p:cNvPr>
          <p:cNvSpPr/>
          <p:nvPr/>
        </p:nvSpPr>
        <p:spPr>
          <a:xfrm>
            <a:off x="5215162" y="2939646"/>
            <a:ext cx="1761675" cy="97870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29788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EC9746-6527-40E9-BDE0-2D5725D6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Visualizations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4F9A211F-BD0C-C843-95C4-34F3AA9D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746" y="2066006"/>
            <a:ext cx="7080358" cy="148364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Go through the Web Portal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 Link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algn="ctr">
              <a:buFont typeface="Wingdings" panose="05000000000000000000" pitchFamily="2" charset="2"/>
              <a:buChar char="v"/>
            </a:pPr>
            <a:endParaRPr lang="en-US" dirty="0"/>
          </a:p>
          <a:p>
            <a:pPr algn="ctr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59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EC9746-6527-40E9-BDE0-2D5725D6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Our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7D55-7750-4FA0-80AD-640CEF6F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As of August 2018, the San Francisco Bay Area had the highest demand for Data Scientist positions in the US, followed closely by New York City</a:t>
            </a:r>
          </a:p>
          <a:p>
            <a:endParaRPr lang="en-US" dirty="0"/>
          </a:p>
          <a:p>
            <a:r>
              <a:rPr lang="en-US" dirty="0"/>
              <a:t>As expected, there were more opportunities in “Tech Hubs” like Seattle, San Francisco, and New York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While the greatest concentrations of open positions were on the coasts, there were still ample opportunities in other cities in the central US</a:t>
            </a:r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32162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5BDFD-86CA-4DD4-9043-05CE9860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Questions ?</a:t>
            </a:r>
          </a:p>
        </p:txBody>
      </p:sp>
      <p:pic>
        <p:nvPicPr>
          <p:cNvPr id="4" name="Picture 3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E4C3F02C-2B37-41F1-B299-10B899FC2E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67" r="2" b="2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16119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261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  Project 2  Data Analytics and visualizations Washington University  Team purple</vt:lpstr>
      <vt:lpstr>Our story</vt:lpstr>
      <vt:lpstr>Our Data </vt:lpstr>
      <vt:lpstr>Data PreparatioN</vt:lpstr>
      <vt:lpstr>Our process</vt:lpstr>
      <vt:lpstr>Visualizations</vt:lpstr>
      <vt:lpstr>Our 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 2  Data Analytics and visualizations Washington University  Team purple</dc:title>
  <dc:creator>Christopher Gilbert</dc:creator>
  <cp:lastModifiedBy>Pragathi Madushinie</cp:lastModifiedBy>
  <cp:revision>5</cp:revision>
  <dcterms:created xsi:type="dcterms:W3CDTF">2019-08-24T14:57:29Z</dcterms:created>
  <dcterms:modified xsi:type="dcterms:W3CDTF">2019-08-24T17:20:11Z</dcterms:modified>
</cp:coreProperties>
</file>