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344F3F-5B12-4708-A854-BAFF166395C9}" type="datetimeFigureOut">
              <a:rPr lang="en-IN" smtClean="0"/>
              <a:t>13-08-2023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29A2BD-22C6-4211-AE34-7176058F6026}" type="slidenum">
              <a:rPr lang="en-IN" smtClean="0"/>
              <a:t>‹#›</a:t>
            </a:fld>
            <a:endParaRPr lang="en-IN"/>
          </a:p>
        </p:txBody>
      </p:sp>
    </p:spTree>
    <p:extLst>
      <p:ext uri="{BB962C8B-B14F-4D97-AF65-F5344CB8AC3E}">
        <p14:creationId xmlns:p14="http://schemas.microsoft.com/office/powerpoint/2010/main" val="2641520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344F3F-5B12-4708-A854-BAFF166395C9}" type="datetimeFigureOut">
              <a:rPr lang="en-IN" smtClean="0"/>
              <a:t>13-08-2023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29A2BD-22C6-4211-AE34-7176058F6026}" type="slidenum">
              <a:rPr lang="en-IN" smtClean="0"/>
              <a:t>‹#›</a:t>
            </a:fld>
            <a:endParaRPr lang="en-IN"/>
          </a:p>
        </p:txBody>
      </p:sp>
    </p:spTree>
    <p:extLst>
      <p:ext uri="{BB962C8B-B14F-4D97-AF65-F5344CB8AC3E}">
        <p14:creationId xmlns:p14="http://schemas.microsoft.com/office/powerpoint/2010/main" val="1865159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344F3F-5B12-4708-A854-BAFF166395C9}" type="datetimeFigureOut">
              <a:rPr lang="en-IN" smtClean="0"/>
              <a:t>13-08-2023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29A2BD-22C6-4211-AE34-7176058F6026}"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41022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344F3F-5B12-4708-A854-BAFF166395C9}" type="datetimeFigureOut">
              <a:rPr lang="en-IN" smtClean="0"/>
              <a:t>13-08-2023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29A2BD-22C6-4211-AE34-7176058F6026}" type="slidenum">
              <a:rPr lang="en-IN" smtClean="0"/>
              <a:t>‹#›</a:t>
            </a:fld>
            <a:endParaRPr lang="en-IN"/>
          </a:p>
        </p:txBody>
      </p:sp>
    </p:spTree>
    <p:extLst>
      <p:ext uri="{BB962C8B-B14F-4D97-AF65-F5344CB8AC3E}">
        <p14:creationId xmlns:p14="http://schemas.microsoft.com/office/powerpoint/2010/main" val="3414234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344F3F-5B12-4708-A854-BAFF166395C9}" type="datetimeFigureOut">
              <a:rPr lang="en-IN" smtClean="0"/>
              <a:t>13-08-2023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29A2BD-22C6-4211-AE34-7176058F602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122960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344F3F-5B12-4708-A854-BAFF166395C9}" type="datetimeFigureOut">
              <a:rPr lang="en-IN" smtClean="0"/>
              <a:t>13-08-2023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29A2BD-22C6-4211-AE34-7176058F6026}" type="slidenum">
              <a:rPr lang="en-IN" smtClean="0"/>
              <a:t>‹#›</a:t>
            </a:fld>
            <a:endParaRPr lang="en-IN"/>
          </a:p>
        </p:txBody>
      </p:sp>
    </p:spTree>
    <p:extLst>
      <p:ext uri="{BB962C8B-B14F-4D97-AF65-F5344CB8AC3E}">
        <p14:creationId xmlns:p14="http://schemas.microsoft.com/office/powerpoint/2010/main" val="768037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344F3F-5B12-4708-A854-BAFF166395C9}" type="datetimeFigureOut">
              <a:rPr lang="en-IN" smtClean="0"/>
              <a:t>13-08-2023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29A2BD-22C6-4211-AE34-7176058F6026}" type="slidenum">
              <a:rPr lang="en-IN" smtClean="0"/>
              <a:t>‹#›</a:t>
            </a:fld>
            <a:endParaRPr lang="en-IN"/>
          </a:p>
        </p:txBody>
      </p:sp>
    </p:spTree>
    <p:extLst>
      <p:ext uri="{BB962C8B-B14F-4D97-AF65-F5344CB8AC3E}">
        <p14:creationId xmlns:p14="http://schemas.microsoft.com/office/powerpoint/2010/main" val="453838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344F3F-5B12-4708-A854-BAFF166395C9}" type="datetimeFigureOut">
              <a:rPr lang="en-IN" smtClean="0"/>
              <a:t>13-08-2023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29A2BD-22C6-4211-AE34-7176058F6026}" type="slidenum">
              <a:rPr lang="en-IN" smtClean="0"/>
              <a:t>‹#›</a:t>
            </a:fld>
            <a:endParaRPr lang="en-IN"/>
          </a:p>
        </p:txBody>
      </p:sp>
    </p:spTree>
    <p:extLst>
      <p:ext uri="{BB962C8B-B14F-4D97-AF65-F5344CB8AC3E}">
        <p14:creationId xmlns:p14="http://schemas.microsoft.com/office/powerpoint/2010/main" val="2435623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344F3F-5B12-4708-A854-BAFF166395C9}" type="datetimeFigureOut">
              <a:rPr lang="en-IN" smtClean="0"/>
              <a:t>13-08-2023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29A2BD-22C6-4211-AE34-7176058F6026}" type="slidenum">
              <a:rPr lang="en-IN" smtClean="0"/>
              <a:t>‹#›</a:t>
            </a:fld>
            <a:endParaRPr lang="en-IN"/>
          </a:p>
        </p:txBody>
      </p:sp>
    </p:spTree>
    <p:extLst>
      <p:ext uri="{BB962C8B-B14F-4D97-AF65-F5344CB8AC3E}">
        <p14:creationId xmlns:p14="http://schemas.microsoft.com/office/powerpoint/2010/main" val="2721599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344F3F-5B12-4708-A854-BAFF166395C9}" type="datetimeFigureOut">
              <a:rPr lang="en-IN" smtClean="0"/>
              <a:t>13-08-2023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29A2BD-22C6-4211-AE34-7176058F6026}" type="slidenum">
              <a:rPr lang="en-IN" smtClean="0"/>
              <a:t>‹#›</a:t>
            </a:fld>
            <a:endParaRPr lang="en-IN"/>
          </a:p>
        </p:txBody>
      </p:sp>
    </p:spTree>
    <p:extLst>
      <p:ext uri="{BB962C8B-B14F-4D97-AF65-F5344CB8AC3E}">
        <p14:creationId xmlns:p14="http://schemas.microsoft.com/office/powerpoint/2010/main" val="1402249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344F3F-5B12-4708-A854-BAFF166395C9}" type="datetimeFigureOut">
              <a:rPr lang="en-IN" smtClean="0"/>
              <a:t>13-08-2023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29A2BD-22C6-4211-AE34-7176058F6026}" type="slidenum">
              <a:rPr lang="en-IN" smtClean="0"/>
              <a:t>‹#›</a:t>
            </a:fld>
            <a:endParaRPr lang="en-IN"/>
          </a:p>
        </p:txBody>
      </p:sp>
    </p:spTree>
    <p:extLst>
      <p:ext uri="{BB962C8B-B14F-4D97-AF65-F5344CB8AC3E}">
        <p14:creationId xmlns:p14="http://schemas.microsoft.com/office/powerpoint/2010/main" val="3800108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344F3F-5B12-4708-A854-BAFF166395C9}" type="datetimeFigureOut">
              <a:rPr lang="en-IN" smtClean="0"/>
              <a:t>13-08-2023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29A2BD-22C6-4211-AE34-7176058F6026}" type="slidenum">
              <a:rPr lang="en-IN" smtClean="0"/>
              <a:t>‹#›</a:t>
            </a:fld>
            <a:endParaRPr lang="en-IN"/>
          </a:p>
        </p:txBody>
      </p:sp>
    </p:spTree>
    <p:extLst>
      <p:ext uri="{BB962C8B-B14F-4D97-AF65-F5344CB8AC3E}">
        <p14:creationId xmlns:p14="http://schemas.microsoft.com/office/powerpoint/2010/main" val="194692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344F3F-5B12-4708-A854-BAFF166395C9}" type="datetimeFigureOut">
              <a:rPr lang="en-IN" smtClean="0"/>
              <a:t>13-08-2023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29A2BD-22C6-4211-AE34-7176058F6026}" type="slidenum">
              <a:rPr lang="en-IN" smtClean="0"/>
              <a:t>‹#›</a:t>
            </a:fld>
            <a:endParaRPr lang="en-IN"/>
          </a:p>
        </p:txBody>
      </p:sp>
    </p:spTree>
    <p:extLst>
      <p:ext uri="{BB962C8B-B14F-4D97-AF65-F5344CB8AC3E}">
        <p14:creationId xmlns:p14="http://schemas.microsoft.com/office/powerpoint/2010/main" val="1784233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344F3F-5B12-4708-A854-BAFF166395C9}" type="datetimeFigureOut">
              <a:rPr lang="en-IN" smtClean="0"/>
              <a:t>13-08-2023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29A2BD-22C6-4211-AE34-7176058F6026}" type="slidenum">
              <a:rPr lang="en-IN" smtClean="0"/>
              <a:t>‹#›</a:t>
            </a:fld>
            <a:endParaRPr lang="en-IN"/>
          </a:p>
        </p:txBody>
      </p:sp>
    </p:spTree>
    <p:extLst>
      <p:ext uri="{BB962C8B-B14F-4D97-AF65-F5344CB8AC3E}">
        <p14:creationId xmlns:p14="http://schemas.microsoft.com/office/powerpoint/2010/main" val="3179094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344F3F-5B12-4708-A854-BAFF166395C9}" type="datetimeFigureOut">
              <a:rPr lang="en-IN" smtClean="0"/>
              <a:t>13-08-2023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29A2BD-22C6-4211-AE34-7176058F6026}" type="slidenum">
              <a:rPr lang="en-IN" smtClean="0"/>
              <a:t>‹#›</a:t>
            </a:fld>
            <a:endParaRPr lang="en-IN"/>
          </a:p>
        </p:txBody>
      </p:sp>
    </p:spTree>
    <p:extLst>
      <p:ext uri="{BB962C8B-B14F-4D97-AF65-F5344CB8AC3E}">
        <p14:creationId xmlns:p14="http://schemas.microsoft.com/office/powerpoint/2010/main" val="2935968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344F3F-5B12-4708-A854-BAFF166395C9}" type="datetimeFigureOut">
              <a:rPr lang="en-IN" smtClean="0"/>
              <a:t>13-08-2023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29A2BD-22C6-4211-AE34-7176058F6026}" type="slidenum">
              <a:rPr lang="en-IN" smtClean="0"/>
              <a:t>‹#›</a:t>
            </a:fld>
            <a:endParaRPr lang="en-IN"/>
          </a:p>
        </p:txBody>
      </p:sp>
    </p:spTree>
    <p:extLst>
      <p:ext uri="{BB962C8B-B14F-4D97-AF65-F5344CB8AC3E}">
        <p14:creationId xmlns:p14="http://schemas.microsoft.com/office/powerpoint/2010/main" val="464181495"/>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A344F3F-5B12-4708-A854-BAFF166395C9}" type="datetimeFigureOut">
              <a:rPr lang="en-IN" smtClean="0"/>
              <a:t>13-08-2023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D29A2BD-22C6-4211-AE34-7176058F6026}" type="slidenum">
              <a:rPr lang="en-IN" smtClean="0"/>
              <a:t>‹#›</a:t>
            </a:fld>
            <a:endParaRPr lang="en-IN"/>
          </a:p>
        </p:txBody>
      </p:sp>
    </p:spTree>
    <p:extLst>
      <p:ext uri="{BB962C8B-B14F-4D97-AF65-F5344CB8AC3E}">
        <p14:creationId xmlns:p14="http://schemas.microsoft.com/office/powerpoint/2010/main" val="28657661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D2E3A-7E17-3229-10A3-C1537EEB8703}"/>
              </a:ext>
            </a:extLst>
          </p:cNvPr>
          <p:cNvSpPr>
            <a:spLocks noGrp="1"/>
          </p:cNvSpPr>
          <p:nvPr>
            <p:ph type="ctrTitle"/>
          </p:nvPr>
        </p:nvSpPr>
        <p:spPr/>
        <p:txBody>
          <a:bodyPr/>
          <a:lstStyle/>
          <a:p>
            <a:r>
              <a:rPr lang="en-IN" dirty="0"/>
              <a:t>This is </a:t>
            </a:r>
            <a:r>
              <a:rPr lang="en-IN"/>
              <a:t>a slide</a:t>
            </a:r>
          </a:p>
        </p:txBody>
      </p:sp>
      <p:sp>
        <p:nvSpPr>
          <p:cNvPr id="3" name="Subtitle 2">
            <a:extLst>
              <a:ext uri="{FF2B5EF4-FFF2-40B4-BE49-F238E27FC236}">
                <a16:creationId xmlns:a16="http://schemas.microsoft.com/office/drawing/2014/main" id="{8D33DA4B-1C6F-13F0-C764-CE92CA117D73}"/>
              </a:ext>
            </a:extLst>
          </p:cNvPr>
          <p:cNvSpPr>
            <a:spLocks noGrp="1"/>
          </p:cNvSpPr>
          <p:nvPr>
            <p:ph type="subTitle" idx="1"/>
          </p:nvPr>
        </p:nvSpPr>
        <p:spPr/>
        <p:txBody>
          <a:bodyPr/>
          <a:lstStyle/>
          <a:p>
            <a:r>
              <a:rPr lang="en-IN" dirty="0"/>
              <a:t>Hi this </a:t>
            </a:r>
            <a:r>
              <a:rPr lang="en-IN"/>
              <a:t>is trial</a:t>
            </a:r>
          </a:p>
        </p:txBody>
      </p:sp>
    </p:spTree>
    <p:extLst>
      <p:ext uri="{BB962C8B-B14F-4D97-AF65-F5344CB8AC3E}">
        <p14:creationId xmlns:p14="http://schemas.microsoft.com/office/powerpoint/2010/main" val="2711736745"/>
      </p:ext>
    </p:extLst>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a:solidFill>
                  <a:srgbClr val="581845"/>
                </a:solidFill>
              </a:rPr>
              <a:t>Conclusion:</a:t>
            </a:r>
          </a:p>
        </p:txBody>
      </p:sp>
      <p:sp>
        <p:nvSpPr>
          <p:cNvPr id="3" name="Content Placeholder 2"/>
          <p:cNvSpPr>
            <a:spLocks noGrp="1"/>
          </p:cNvSpPr>
          <p:nvPr>
            <p:ph idx="1"/>
          </p:nvPr>
        </p:nvSpPr>
        <p:spPr/>
        <p:txBody>
          <a:bodyPr/>
          <a:lstStyle/>
          <a:p/>
          <a:p>
            <a:pPr/>
            <a:r>
              <a:rPr>
                <a:solidFill>
                  <a:srgbClr val="0000FF"/>
                </a:solidFill>
              </a:rPr>
              <a:t>Education is a powerful force that can transform individuals, communities, and societies. It empowers individuals, fosters personal growth, and promotes socioeconomic progress. Education plays a crucial role in promoting equality, empowering women and girls, fostering social cohesion, and driving cultural understanding. Embracing technology and lifelong learning are key to harnessing the full potential of education in the 21st century. By investing in education, we invest in a brighter future for all.</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a:solidFill>
                  <a:srgbClr val="581845"/>
                </a:solidFill>
              </a:rPr>
              <a:t>Introduction:</a:t>
            </a:r>
          </a:p>
        </p:txBody>
      </p:sp>
      <p:sp>
        <p:nvSpPr>
          <p:cNvPr id="3" name="Content Placeholder 2"/>
          <p:cNvSpPr>
            <a:spLocks noGrp="1"/>
          </p:cNvSpPr>
          <p:nvPr>
            <p:ph idx="1"/>
          </p:nvPr>
        </p:nvSpPr>
        <p:spPr/>
        <p:txBody>
          <a:bodyPr/>
          <a:lstStyle/>
          <a:p/>
          <a:p>
            <a:pPr/>
            <a:r>
              <a:rPr>
                <a:solidFill>
                  <a:srgbClr val="0000FF"/>
                </a:solidFill>
              </a:rPr>
              <a:t>The Earth's atmosphere is a remarkable and delicate system that plays a vital role in sustaining life on our planet. This article explores the composition of the atmosphere, its significance in regulating climate and weather patterns, and the various threats it faces in the modern world. Understanding the atmosphere and taking steps to protect it is crucial for the well-being of our planet and future generations.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a:solidFill>
                  <a:srgbClr val="581845"/>
                </a:solidFill>
              </a:rPr>
              <a:t>Composition and Layers of the Atmosphere:</a:t>
            </a:r>
          </a:p>
        </p:txBody>
      </p:sp>
      <p:sp>
        <p:nvSpPr>
          <p:cNvPr id="3" name="Content Placeholder 2"/>
          <p:cNvSpPr>
            <a:spLocks noGrp="1"/>
          </p:cNvSpPr>
          <p:nvPr>
            <p:ph idx="1"/>
          </p:nvPr>
        </p:nvSpPr>
        <p:spPr/>
        <p:txBody>
          <a:bodyPr/>
          <a:lstStyle/>
          <a:p/>
          <a:p>
            <a:pPr/>
            <a:r>
              <a:rPr>
                <a:solidFill>
                  <a:srgbClr val="0000FF"/>
                </a:solidFill>
              </a:rPr>
              <a:t>The atmosphere is a mixture of gases that envelops the Earth. It is primarily composed of nitrogen (78%) and oxygen (21%), along with trace amounts of other gases such as carbon dioxide, water vapor, and noble gases. The atmosphere is divided into distinct layers—troposphere, stratosphere,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a:solidFill>
                  <a:srgbClr val="581845"/>
                </a:solidFill>
              </a:rPr>
              <a:t>Greenhouse Effect and Climate Regulation:</a:t>
            </a:r>
          </a:p>
        </p:txBody>
      </p:sp>
      <p:sp>
        <p:nvSpPr>
          <p:cNvPr id="3" name="Content Placeholder 2"/>
          <p:cNvSpPr>
            <a:spLocks noGrp="1"/>
          </p:cNvSpPr>
          <p:nvPr>
            <p:ph idx="1"/>
          </p:nvPr>
        </p:nvSpPr>
        <p:spPr/>
        <p:txBody>
          <a:bodyPr/>
          <a:lstStyle/>
          <a:p/>
          <a:p>
            <a:pPr/>
            <a:r>
              <a:rPr>
                <a:solidFill>
                  <a:srgbClr val="0000FF"/>
                </a:solidFill>
              </a:rPr>
              <a:t>The atmosphere acts as a natural shield, regulating the Earth's temperature through the greenhouse effect. Certain gases, such as carbon dioxide and methane, trap heat and prevent it from escaping into space. This natural phenomenon is essential for maintaining a stable climate. However, human activities, especially the burning of fossil fuels, have intensified the greenhouse effect, leading to global warming and climate change.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a:solidFill>
                  <a:srgbClr val="581845"/>
                </a:solidFill>
              </a:rPr>
              <a:t>Ozone Layer Depletion:</a:t>
            </a:r>
          </a:p>
        </p:txBody>
      </p:sp>
      <p:sp>
        <p:nvSpPr>
          <p:cNvPr id="3" name="Content Placeholder 2"/>
          <p:cNvSpPr>
            <a:spLocks noGrp="1"/>
          </p:cNvSpPr>
          <p:nvPr>
            <p:ph idx="1"/>
          </p:nvPr>
        </p:nvSpPr>
        <p:spPr/>
        <p:txBody>
          <a:bodyPr/>
          <a:lstStyle/>
          <a:p/>
          <a:p>
            <a:pPr/>
            <a:r>
              <a:rPr>
                <a:solidFill>
                  <a:srgbClr val="0000FF"/>
                </a:solidFill>
              </a:rPr>
              <a:t>The ozone layer, located in the stratosphere, plays a critical role in protecting life on Earth by absorbing harmful ultraviolet (UV) radiation from the Sun. However, human-made substances known as ozone-depleting substances, such as chlorofluorocarbons (CFCs), have contributed to the depletion of the ozone layer. This has led to the formation of the ozone hole, particularly over Antarctica, exposing life on Earth to increased UV radiation and its associated risks.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a:solidFill>
                  <a:srgbClr val="581845"/>
                </a:solidFill>
              </a:rPr>
              <a:t>Air Pollution and Air Quality:</a:t>
            </a:r>
          </a:p>
        </p:txBody>
      </p:sp>
      <p:sp>
        <p:nvSpPr>
          <p:cNvPr id="3" name="Content Placeholder 2"/>
          <p:cNvSpPr>
            <a:spLocks noGrp="1"/>
          </p:cNvSpPr>
          <p:nvPr>
            <p:ph idx="1"/>
          </p:nvPr>
        </p:nvSpPr>
        <p:spPr/>
        <p:txBody>
          <a:bodyPr/>
          <a:lstStyle/>
          <a:p/>
          <a:p>
            <a:pPr/>
            <a:r>
              <a:rPr>
                <a:solidFill>
                  <a:srgbClr val="0000FF"/>
                </a:solidFill>
              </a:rPr>
              <a:t>The atmosphere is susceptible to pollution from various sources, including industrial emissions, vehicle exhaust, and agricultural practices. Air pollution poses significant risks to human health and the environment, contributing to respiratory diseases, smog formation, and the degradation of ecosystems. Addressing air pollution requires a multifaceted approach, including the adoption of clean energy sources, stricter emission standards, and sustainable urban planning.</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a:solidFill>
                  <a:srgbClr val="581845"/>
                </a:solidFill>
              </a:rPr>
              <a:t>Climate Change and Extreme Weather Events:</a:t>
            </a:r>
          </a:p>
        </p:txBody>
      </p:sp>
      <p:sp>
        <p:nvSpPr>
          <p:cNvPr id="3" name="Content Placeholder 2"/>
          <p:cNvSpPr>
            <a:spLocks noGrp="1"/>
          </p:cNvSpPr>
          <p:nvPr>
            <p:ph idx="1"/>
          </p:nvPr>
        </p:nvSpPr>
        <p:spPr/>
        <p:txBody>
          <a:bodyPr/>
          <a:lstStyle/>
          <a:p/>
          <a:p>
            <a:pPr/>
            <a:r>
              <a:rPr>
                <a:solidFill>
                  <a:srgbClr val="0000FF"/>
                </a:solidFill>
              </a:rPr>
              <a:t>The alteration of the atmosphere's composition due to human activities has resulted in climate change, leading to an increase in extreme weather events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a:solidFill>
                  <a:srgbClr val="581845"/>
                </a:solidFill>
              </a:rPr>
              <a:t>Protecting and Preserving the Atmosphere:</a:t>
            </a:r>
          </a:p>
        </p:txBody>
      </p:sp>
      <p:sp>
        <p:nvSpPr>
          <p:cNvPr id="3" name="Content Placeholder 2"/>
          <p:cNvSpPr>
            <a:spLocks noGrp="1"/>
          </p:cNvSpPr>
          <p:nvPr>
            <p:ph idx="1"/>
          </p:nvPr>
        </p:nvSpPr>
        <p:spPr/>
        <p:txBody>
          <a:bodyPr/>
          <a:lstStyle/>
          <a:p/>
          <a:p>
            <a:pPr/>
            <a:r>
              <a:rPr>
                <a:solidFill>
                  <a:srgbClr val="0000FF"/>
                </a:solidFill>
              </a:rPr>
              <a:t>Preserving the integrity of the atmosphere requires collective action and global cooperation. Governments, industries, and individuals must prioritize sustainable practices and reduce reliance on fossil fuels. Transitioning to renewable energy sources, improving energy efficiency, promoting sustainable transportation, and supporting reforestation efforts are crucial steps towards mitigating climate change and protecting the atmosphere.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a:solidFill>
                  <a:srgbClr val="581845"/>
                </a:solidFill>
              </a:rPr>
              <a:t>Conclusion:</a:t>
            </a:r>
          </a:p>
        </p:txBody>
      </p:sp>
      <p:sp>
        <p:nvSpPr>
          <p:cNvPr id="3" name="Content Placeholder 2"/>
          <p:cNvSpPr>
            <a:spLocks noGrp="1"/>
          </p:cNvSpPr>
          <p:nvPr>
            <p:ph idx="1"/>
          </p:nvPr>
        </p:nvSpPr>
        <p:spPr/>
        <p:txBody>
          <a:bodyPr/>
          <a:lstStyle/>
          <a:p/>
          <a:p>
            <a:pPr/>
            <a:r>
              <a:rPr>
                <a:solidFill>
                  <a:srgbClr val="0000FF"/>
                </a:solidFill>
              </a:rPr>
              <a:t>The Earth's atmosphere is an intricate and essential component of our planet's ecosystem. It regulates climate, shields us from harmful radiation, and supports life as we know it. However, human activities have disrupted this delicate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a:solidFill>
                  <a:srgbClr val="581845"/>
                </a:solidFill>
              </a:rPr>
              <a:t>Speech recognition</a:t>
            </a:r>
          </a:p>
        </p:txBody>
      </p:sp>
      <p:sp>
        <p:nvSpPr>
          <p:cNvPr id="3" name="Content Placeholder 2"/>
          <p:cNvSpPr>
            <a:spLocks noGrp="1"/>
          </p:cNvSpPr>
          <p:nvPr>
            <p:ph idx="1"/>
          </p:nvPr>
        </p:nvSpPr>
        <p:spPr/>
        <p:txBody>
          <a:bodyPr/>
          <a:lstStyle/>
          <a:p/>
          <a:p>
            <a:pPr/>
            <a:r>
              <a:rPr>
                <a:solidFill>
                  <a:srgbClr val="0000FF"/>
                </a:solidFill>
              </a:rPr>
              <a:t>also called speech-to-text, is the task of reliably converting voice data into text data. Speech recognition is required for any application that follows voice commands or answers spoken questions. What makes speech recognition especially challenging is the way people talk—quickly, slurring words together, with varying emphasis and intonation, in different accents, and often using incorrect grammar.</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rPr>
                <a:solidFill>
                  <a:srgbClr val="581845"/>
                </a:solidFill>
              </a:rPr>
              <a:t>Title: The Power of Education: Empowering Minds, Transforming Lives</a:t>
            </a:r>
          </a:p>
        </p:txBody>
      </p:sp>
      <p:sp>
        <p:nvSpPr>
          <p:cNvPr id="3" name="Subtitle 2"/>
          <p:cNvSpPr>
            <a:spLocks noGrp="1"/>
          </p:cNvSpPr>
          <p:nvPr>
            <p:ph type="subTitle" idx="1"/>
          </p:nvPr>
        </p:nvSpPr>
        <p:spPr/>
        <p:txBody>
          <a:bodyPr/>
          <a:lstStyle/>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a:solidFill>
                  <a:srgbClr val="581845"/>
                </a:solidFill>
              </a:rPr>
              <a:t>Part of speech tagging</a:t>
            </a:r>
          </a:p>
        </p:txBody>
      </p:sp>
      <p:sp>
        <p:nvSpPr>
          <p:cNvPr id="3" name="Content Placeholder 2"/>
          <p:cNvSpPr>
            <a:spLocks noGrp="1"/>
          </p:cNvSpPr>
          <p:nvPr>
            <p:ph idx="1"/>
          </p:nvPr>
        </p:nvSpPr>
        <p:spPr/>
        <p:txBody>
          <a:bodyPr/>
          <a:lstStyle/>
          <a:p/>
          <a:p>
            <a:pPr/>
            <a:r>
              <a:rPr>
                <a:solidFill>
                  <a:srgbClr val="0000FF"/>
                </a:solidFill>
              </a:rPr>
              <a:t>also called grammatical tagging, is the process of determining the part of speech of a particular word or piece of text based on its use and context. Part of speech identifies ‘make’ as a verb in ‘I can make a paper plane,’ and asa noun in ‘What make of car do you own?’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a:solidFill>
                  <a:srgbClr val="581845"/>
                </a:solidFill>
              </a:rPr>
              <a:t>Word sense disambiguation</a:t>
            </a:r>
          </a:p>
        </p:txBody>
      </p:sp>
      <p:sp>
        <p:nvSpPr>
          <p:cNvPr id="3" name="Content Placeholder 2"/>
          <p:cNvSpPr>
            <a:spLocks noGrp="1"/>
          </p:cNvSpPr>
          <p:nvPr>
            <p:ph idx="1"/>
          </p:nvPr>
        </p:nvSpPr>
        <p:spPr/>
        <p:txBody>
          <a:bodyPr/>
          <a:lstStyle/>
          <a:p/>
          <a:p>
            <a:pPr/>
            <a:r>
              <a:rPr>
                <a:solidFill>
                  <a:srgbClr val="0000FF"/>
                </a:solidFill>
              </a:rPr>
              <a:t>is the selection of the meaning of a word with multiple meanings through a process of semantic analysis that determine the word that makes the most</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a:solidFill>
                  <a:srgbClr val="581845"/>
                </a:solidFill>
              </a:rPr>
              <a:t>Named entity recognition, or NEM</a:t>
            </a:r>
          </a:p>
        </p:txBody>
      </p:sp>
      <p:sp>
        <p:nvSpPr>
          <p:cNvPr id="3" name="Content Placeholder 2"/>
          <p:cNvSpPr>
            <a:spLocks noGrp="1"/>
          </p:cNvSpPr>
          <p:nvPr>
            <p:ph idx="1"/>
          </p:nvPr>
        </p:nvSpPr>
        <p:spPr/>
        <p:txBody>
          <a:bodyPr/>
          <a:lstStyle/>
          <a:p/>
          <a:p>
            <a:pPr/>
            <a:r>
              <a:rPr>
                <a:solidFill>
                  <a:srgbClr val="0000FF"/>
                </a:solidFill>
              </a:rPr>
              <a:t>identifies words or phrases as useful entities. NEM identifies ‘Kentucky’ as a location or ‘Fred’ as a man's name. Co-reference resolution is the task of identifying if and when two words refer to the same entity. The most common example is determining the person or object to which a certain pronoun refers (e.g., ‘she’ = ‘Mary’), but it can also involve identifying a metaphor or an idiom in the text (e.g., an instance in which 'bear' isn't an animal but a large hairy person).Sentiment analysis attempts to extract subjective qualities—attitudes, emotions, sarcasm, confusion, suspicion—from text. Natural language generation is sometimes described as the opposite of speech recognition or speech-to-text; it's the task of putting structured information into human language.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a:solidFill>
                  <a:srgbClr val="581845"/>
                </a:solidFill>
              </a:rPr>
              <a:t>Contents</a:t>
            </a:r>
          </a:p>
        </p:txBody>
      </p:sp>
      <p:sp>
        <p:nvSpPr>
          <p:cNvPr id="3" name="Content Placeholder 2"/>
          <p:cNvSpPr>
            <a:spLocks noGrp="1"/>
          </p:cNvSpPr>
          <p:nvPr>
            <p:ph idx="1"/>
          </p:nvPr>
        </p:nvSpPr>
        <p:spPr/>
        <p:txBody>
          <a:bodyPr/>
          <a:lstStyle/>
          <a:p/>
          <a:p>
            <a:pPr/>
            <a:r>
              <a:rPr>
                <a:solidFill>
                  <a:srgbClr val="581845"/>
                </a:solidFill>
              </a:rPr>
              <a:t>Introduction:</a:t>
            </a:r>
          </a:p>
          <a:p>
            <a:pPr/>
            <a:r>
              <a:rPr>
                <a:solidFill>
                  <a:srgbClr val="581845"/>
                </a:solidFill>
              </a:rPr>
              <a:t>Education and Personal Development:</a:t>
            </a:r>
          </a:p>
          <a:p>
            <a:pPr/>
            <a:r>
              <a:rPr>
                <a:solidFill>
                  <a:srgbClr val="581845"/>
                </a:solidFill>
              </a:rPr>
              <a:t>Empowering Women and Girls:</a:t>
            </a:r>
          </a:p>
          <a:p>
            <a:pPr/>
            <a:r>
              <a:rPr>
                <a:solidFill>
                  <a:srgbClr val="581845"/>
                </a:solidFill>
              </a:rPr>
              <a:t>Social Cohesion and Cultural Understanding:</a:t>
            </a:r>
          </a:p>
          <a:p>
            <a:pPr/>
            <a:r>
              <a:rPr>
                <a:solidFill>
                  <a:srgbClr val="581845"/>
                </a:solidFill>
              </a:rPr>
              <a:t>Digital Transformation in Education:</a:t>
            </a:r>
          </a:p>
          <a:p>
            <a:pPr/>
            <a:r>
              <a:rPr>
                <a:solidFill>
                  <a:srgbClr val="581845"/>
                </a:solidFill>
              </a:rPr>
              <a:t>Lifelong Learning:</a:t>
            </a:r>
          </a:p>
          <a:p>
            <a:pPr/>
            <a:r>
              <a:rPr>
                <a:solidFill>
                  <a:srgbClr val="581845"/>
                </a:solidFill>
              </a:rPr>
              <a:t>Conclusion:</a:t>
            </a:r>
          </a:p>
          <a:p>
            <a:pPr/>
            <a:r>
              <a:rPr>
                <a:solidFill>
                  <a:srgbClr val="581845"/>
                </a:solidFill>
              </a:rPr>
              <a:t>Introduction:</a:t>
            </a:r>
          </a:p>
          <a:p>
            <a:pPr/>
            <a:r>
              <a:rPr>
                <a:solidFill>
                  <a:srgbClr val="581845"/>
                </a:solidFill>
              </a:rPr>
              <a:t>Composition and Layers of the Atmosphere:</a:t>
            </a:r>
          </a:p>
          <a:p>
            <a:pPr/>
            <a:r>
              <a:rPr>
                <a:solidFill>
                  <a:srgbClr val="581845"/>
                </a:solidFill>
              </a:rPr>
              <a:t>Greenhouse Effect and Climate Regulation:</a:t>
            </a:r>
          </a:p>
          <a:p>
            <a:pPr/>
            <a:r>
              <a:rPr>
                <a:solidFill>
                  <a:srgbClr val="581845"/>
                </a:solidFill>
              </a:rPr>
              <a:t>Ozone Layer Depletion:</a:t>
            </a:r>
          </a:p>
          <a:p>
            <a:pPr/>
            <a:r>
              <a:rPr>
                <a:solidFill>
                  <a:srgbClr val="581845"/>
                </a:solidFill>
              </a:rPr>
              <a:t>Air Pollution and Air Quality:</a:t>
            </a:r>
          </a:p>
          <a:p>
            <a:pPr/>
            <a:r>
              <a:rPr>
                <a:solidFill>
                  <a:srgbClr val="581845"/>
                </a:solidFill>
              </a:rPr>
              <a:t>Climate Change and Extreme Weather Events:</a:t>
            </a:r>
          </a:p>
          <a:p>
            <a:pPr/>
            <a:r>
              <a:rPr>
                <a:solidFill>
                  <a:srgbClr val="581845"/>
                </a:solidFill>
              </a:rPr>
              <a:t>Protecting and Preserving the Atmosphere:</a:t>
            </a:r>
          </a:p>
          <a:p>
            <a:pPr/>
            <a:r>
              <a:rPr>
                <a:solidFill>
                  <a:srgbClr val="581845"/>
                </a:solidFill>
              </a:rPr>
              <a:t>Conclusion:</a:t>
            </a:r>
          </a:p>
          <a:p>
            <a:pPr/>
            <a:r>
              <a:rPr>
                <a:solidFill>
                  <a:srgbClr val="581845"/>
                </a:solidFill>
              </a:rPr>
              <a:t>Speech recognition</a:t>
            </a:r>
          </a:p>
          <a:p>
            <a:pPr/>
            <a:r>
              <a:rPr>
                <a:solidFill>
                  <a:srgbClr val="581845"/>
                </a:solidFill>
              </a:rPr>
              <a:t>Part of speech tagging</a:t>
            </a:r>
          </a:p>
          <a:p>
            <a:pPr/>
            <a:r>
              <a:rPr>
                <a:solidFill>
                  <a:srgbClr val="581845"/>
                </a:solidFill>
              </a:rPr>
              <a:t>Word sense disambiguation</a:t>
            </a:r>
          </a:p>
          <a:p>
            <a:pPr/>
            <a:r>
              <a:rPr>
                <a:solidFill>
                  <a:srgbClr val="581845"/>
                </a:solidFill>
              </a:rPr>
              <a:t>Named entity recognition, or NEM</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a:solidFill>
                  <a:srgbClr val="581845"/>
                </a:solidFill>
              </a:rPr>
              <a:t>Introduction:</a:t>
            </a:r>
          </a:p>
        </p:txBody>
      </p:sp>
      <p:sp>
        <p:nvSpPr>
          <p:cNvPr id="3" name="Content Placeholder 2"/>
          <p:cNvSpPr>
            <a:spLocks noGrp="1"/>
          </p:cNvSpPr>
          <p:nvPr>
            <p:ph idx="1"/>
          </p:nvPr>
        </p:nvSpPr>
        <p:spPr/>
        <p:txBody>
          <a:bodyPr/>
          <a:lstStyle/>
          <a:p/>
          <a:p>
            <a:pPr/>
            <a:r>
              <a:rPr>
                <a:solidFill>
                  <a:srgbClr val="0000FF"/>
                </a:solidFill>
              </a:rPr>
              <a:t>Education plays a vital role in shaping individuals and societies, serving as a catalyst for personal and societal growth. It equips individuals with knowledge, skills, and values necessary to navigate the complexities of the world. This article explores the transformative power of education, its impact on individuals and communities, and the evolving landscape of education in the 21st century.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a:solidFill>
                  <a:srgbClr val="581845"/>
                </a:solidFill>
              </a:rPr>
              <a:t>Education and Personal Development:</a:t>
            </a:r>
          </a:p>
        </p:txBody>
      </p:sp>
      <p:sp>
        <p:nvSpPr>
          <p:cNvPr id="3" name="Content Placeholder 2"/>
          <p:cNvSpPr>
            <a:spLocks noGrp="1"/>
          </p:cNvSpPr>
          <p:nvPr>
            <p:ph idx="1"/>
          </p:nvPr>
        </p:nvSpPr>
        <p:spPr/>
        <p:txBody>
          <a:bodyPr/>
          <a:lstStyle/>
          <a:p/>
          <a:p>
            <a:pPr/>
            <a:r>
              <a:rPr>
                <a:solidFill>
                  <a:srgbClr val="0000FF"/>
                </a:solidFill>
              </a:rPr>
              <a:t>Education is a lifelong journey that empowers individuals to discover their passions, hone their talents, and develop critical thinking skills. It cultivates intellectual curiosity, promotes creativity, and fosters personal growth. Through education, individuals gain the tools to pursue their dreams and aspirations, enhancing their overall well-being.</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a:solidFill>
                  <a:srgbClr val="581845"/>
                </a:solidFill>
              </a:rPr>
              <a:t>Empowering Women and Girls:</a:t>
            </a:r>
          </a:p>
        </p:txBody>
      </p:sp>
      <p:sp>
        <p:nvSpPr>
          <p:cNvPr id="3" name="Content Placeholder 2"/>
          <p:cNvSpPr>
            <a:spLocks noGrp="1"/>
          </p:cNvSpPr>
          <p:nvPr>
            <p:ph idx="1"/>
          </p:nvPr>
        </p:nvSpPr>
        <p:spPr/>
        <p:txBody>
          <a:bodyPr/>
          <a:lstStyle/>
          <a:p/>
          <a:p>
            <a:pPr/>
            <a:r>
              <a:rPr>
                <a:solidFill>
                  <a:srgbClr val="0000FF"/>
                </a:solidFill>
              </a:rPr>
              <a:t>Education has the power to empower women and girls, promoting gender equality and women's rights. Access to education enables girls to overcome barriers, challenges traditional gender roles, and increases their chances of entering higher education and the workforce. Educated women tend to have healthier families, contribute to community development, and play active roles in decision-making processes.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a:solidFill>
                  <a:srgbClr val="581845"/>
                </a:solidFill>
              </a:rPr>
              <a:t>Social Cohesion and Cultural Understanding:</a:t>
            </a:r>
          </a:p>
        </p:txBody>
      </p:sp>
      <p:sp>
        <p:nvSpPr>
          <p:cNvPr id="3" name="Content Placeholder 2"/>
          <p:cNvSpPr>
            <a:spLocks noGrp="1"/>
          </p:cNvSpPr>
          <p:nvPr>
            <p:ph idx="1"/>
          </p:nvPr>
        </p:nvSpPr>
        <p:spPr/>
        <p:txBody>
          <a:bodyPr/>
          <a:lstStyle/>
          <a:p/>
          <a:p>
            <a:pPr/>
            <a:r>
              <a:rPr>
                <a:solidFill>
                  <a:srgbClr val="0000FF"/>
                </a:solidFill>
              </a:rPr>
              <a:t>Education fosters social cohesion by promoting tolerance, respect, and understanding among individuals from diverse backgrounds. It provides a platform for dialogue, exchange of ideas, and appreciation for different cultures, fostering a harmonious and inclusive society. Education also plays a crucial role in nurturing global citizens who are aware of global challenges, promote sustainable development, and work towards a more peaceful world.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a:solidFill>
                  <a:srgbClr val="581845"/>
                </a:solidFill>
              </a:rPr>
              <a:t>Digital Transformation in Education:</a:t>
            </a:r>
          </a:p>
        </p:txBody>
      </p:sp>
      <p:sp>
        <p:nvSpPr>
          <p:cNvPr id="3" name="Content Placeholder 2"/>
          <p:cNvSpPr>
            <a:spLocks noGrp="1"/>
          </p:cNvSpPr>
          <p:nvPr>
            <p:ph idx="1"/>
          </p:nvPr>
        </p:nvSpPr>
        <p:spPr/>
        <p:txBody>
          <a:bodyPr/>
          <a:lstStyle/>
          <a:p/>
          <a:p>
            <a:pPr/>
            <a:r>
              <a:rPr>
                <a:solidFill>
                  <a:srgbClr val="0000FF"/>
                </a:solidFill>
              </a:rPr>
              <a:t>e The advent of technology has revolutionized the education landscape. Online learning platforms, digital resources, and interactive tools have made education more accessible and personalized. Blended learning models, incorporating both traditional and digital approaches, offer flexible learning opportunities. However, it is crucial to address the digital divide, ensuring equitable access to technology and quality education for all.</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a:solidFill>
                  <a:srgbClr val="581845"/>
                </a:solidFill>
              </a:rPr>
              <a:t>Lifelong Learning:</a:t>
            </a:r>
          </a:p>
        </p:txBody>
      </p:sp>
      <p:sp>
        <p:nvSpPr>
          <p:cNvPr id="3" name="Content Placeholder 2"/>
          <p:cNvSpPr>
            <a:spLocks noGrp="1"/>
          </p:cNvSpPr>
          <p:nvPr>
            <p:ph idx="1"/>
          </p:nvPr>
        </p:nvSpPr>
        <p:spPr/>
        <p:txBody>
          <a:bodyPr/>
          <a:lstStyle/>
          <a:p/>
          <a:p>
            <a:pPr/>
            <a:r>
              <a:rPr>
                <a:solidFill>
                  <a:srgbClr val="0000FF"/>
                </a:solidFill>
              </a:rPr>
              <a:t>In today's rapidly changing world, learning does not end with formal education. Lifelong learning is essential for personal and professional development. It involves acquiring new knowledge, skills, and competencies throughout one's life. Embracing a culture of lifelong learning enables individuals to adapt to new challenges, stay relevant in the job market, and lead fulfilling lives.</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TotalTime>
  <Words>8</Words>
  <Application>Microsoft Office PowerPoint</Application>
  <PresentationFormat>Widescreen</PresentationFormat>
  <Paragraphs>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Trebuchet MS</vt:lpstr>
      <vt:lpstr>Wingdings 3</vt:lpstr>
      <vt:lpstr>Facet</vt:lpstr>
      <vt:lpstr>This is a slide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Manoj Howale S</dc:creator>
  <cp:lastModifiedBy>Manoj Howale S</cp:lastModifiedBy>
  <cp:revision>4</cp:revision>
  <dcterms:created xsi:type="dcterms:W3CDTF">2023-06-29T18:23:39Z</dcterms:created>
  <dcterms:modified xsi:type="dcterms:W3CDTF">2023-08-13T14:52:51Z</dcterms:modified>
</cp:coreProperties>
</file>