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78" r:id="rId7"/>
    <p:sldId id="266" r:id="rId8"/>
    <p:sldId id="289" r:id="rId9"/>
    <p:sldId id="297" r:id="rId10"/>
    <p:sldId id="298" r:id="rId11"/>
    <p:sldId id="302" r:id="rId12"/>
    <p:sldId id="299" r:id="rId13"/>
    <p:sldId id="301" r:id="rId14"/>
    <p:sldId id="258" r:id="rId15"/>
    <p:sldId id="29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D6D9EC-D910-42C0-AF34-8263A166BAC9}">
          <p14:sldIdLst>
            <p14:sldId id="256"/>
          </p14:sldIdLst>
        </p14:section>
        <p14:section name="Introduction" id="{B474DDC9-6BF2-439D-ACD9-FD5E9D965AB2}">
          <p14:sldIdLst>
            <p14:sldId id="264"/>
          </p14:sldIdLst>
        </p14:section>
        <p14:section name="Data_Set" id="{CC4FD702-79B7-45DD-A9B4-6A2DB5E41444}">
          <p14:sldIdLst>
            <p14:sldId id="278"/>
          </p14:sldIdLst>
        </p14:section>
        <p14:section name="Pre- Processing" id="{B5B643C2-4AAF-4BE1-9DB7-1F3C10FAC7C4}">
          <p14:sldIdLst>
            <p14:sldId id="266"/>
          </p14:sldIdLst>
        </p14:section>
        <p14:section name="Cleaning" id="{357C747D-9F57-48B6-A455-0B14CFE3C467}">
          <p14:sldIdLst>
            <p14:sldId id="289"/>
          </p14:sldIdLst>
        </p14:section>
        <p14:section name="Integration" id="{A9DB2E27-7883-45BB-B3D9-7CC297FB1E7D}">
          <p14:sldIdLst>
            <p14:sldId id="297"/>
          </p14:sldIdLst>
        </p14:section>
        <p14:section name="Summarization" id="{190FBB1A-E9D8-489A-84CC-D086157E6E99}">
          <p14:sldIdLst>
            <p14:sldId id="298"/>
            <p14:sldId id="302"/>
          </p14:sldIdLst>
        </p14:section>
        <p14:section name="Transformation" id="{B6F9A754-ADEA-4883-A7A6-7F88B2450B27}">
          <p14:sldIdLst>
            <p14:sldId id="299"/>
          </p14:sldIdLst>
        </p14:section>
        <p14:section name="Dimensionality Reduction" id="{B50D852D-0AEB-44D2-BE82-BE4607CE39AF}">
          <p14:sldIdLst>
            <p14:sldId id="301"/>
          </p14:sldIdLst>
        </p14:section>
        <p14:section name="Conclusion" id="{070A2CFE-DFDA-4920-BFBE-987FCCF563C7}">
          <p14:sldIdLst>
            <p14:sldId id="258"/>
          </p14:sldIdLst>
        </p14:section>
        <p14:section name="References" id="{9248DED6-5EB6-4D9D-8B94-0D413B48AA7D}">
          <p14:sldIdLst>
            <p14:sldId id="29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C5A346A-D1DC-4F7B-BB16-9207EFE1D71D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785CD49-76BD-49D0-B6C9-AD878E0478B4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1FB3937F-89A7-41D6-92B1-8728DD9FC81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6EF759D-0FEA-446B-91D5-B9DD14DF5560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0761D906-6595-4539-B647-E0F12458D395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9B93C7-6569-47D0-A51D-74F9158B260B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C013806-F681-41E5-8FF9-C4BADF599B3B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30CB2C0-22EB-4A68-9096-5F7F99E42530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605CE9-C826-4E21-9C46-37E769733B26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A59A2DA-A289-4626-B12F-347538D4B63C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ECD58925-46E2-4A25-A9FF-93B8A4DCACF4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35F3573-311F-46C3-94DE-191F73AC6D55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C22628A-EDB0-4BF2-9D9B-4858CE3626C6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3AF59BF-95D7-465E-AF32-507FCE74CEB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9BCD164-4AC4-49B2-955B-AF14C424102C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E08394E7-F564-413B-9C22-F5367222407A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D5887488-E307-48B2-84B2-21A2AA27224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EDBADCB-BA86-4605-BE90-586B58834A12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A60-3FF7-434E-8DC5-404DE118E21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package" Target="../embeddings/Microsoft_Excel_Macro-Enabled_Worksheet.xlsm"/><Relationship Id="rId7" Type="http://schemas.openxmlformats.org/officeDocument/2006/relationships/oleObject" Target="file:///C:\Users\pragati\Desktop\datamining\dataset2.csv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309" y="3008243"/>
            <a:ext cx="4941771" cy="1952451"/>
          </a:xfrm>
        </p:spPr>
        <p:txBody>
          <a:bodyPr/>
          <a:lstStyle/>
          <a:p>
            <a:r>
              <a:rPr lang="en-US" dirty="0"/>
              <a:t>Campus </a:t>
            </a:r>
            <a:r>
              <a:rPr lang="en-IN" dirty="0"/>
              <a:t>Recruitment Analysis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309" y="5181026"/>
            <a:ext cx="3947158" cy="107895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Divya Dongala</a:t>
            </a:r>
          </a:p>
          <a:p>
            <a:r>
              <a:rPr lang="en-US" dirty="0"/>
              <a:t>Pragati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4060-C61B-41B8-9423-B6F903C4E043}"/>
              </a:ext>
            </a:extLst>
          </p:cNvPr>
          <p:cNvSpPr txBox="1"/>
          <p:nvPr/>
        </p:nvSpPr>
        <p:spPr>
          <a:xfrm>
            <a:off x="9888110" y="6480312"/>
            <a:ext cx="25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2" y="5213349"/>
            <a:ext cx="3478453" cy="1325563"/>
          </a:xfrm>
        </p:spPr>
        <p:txBody>
          <a:bodyPr>
            <a:normAutofit/>
          </a:bodyPr>
          <a:lstStyle/>
          <a:p>
            <a:r>
              <a:rPr lang="en-ZA" dirty="0"/>
              <a:t>Dimensionality Reduction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F74E4-F38B-4170-9D79-8B400510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5" y="98424"/>
            <a:ext cx="7155139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37F1C-8876-46B1-A3B7-5A646756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49" y="1274554"/>
            <a:ext cx="4941779" cy="3310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306" y="199096"/>
            <a:ext cx="4179570" cy="914088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1309A-5A6E-4504-961B-B7B47804C374}"/>
              </a:ext>
            </a:extLst>
          </p:cNvPr>
          <p:cNvSpPr txBox="1"/>
          <p:nvPr/>
        </p:nvSpPr>
        <p:spPr>
          <a:xfrm>
            <a:off x="5923722" y="1113184"/>
            <a:ext cx="62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Goals: to access student data from the various sources, predict achievement levels and find students or groups of students which need extra attention. 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F0628-0F0A-4926-9930-F60AB602F502}"/>
              </a:ext>
            </a:extLst>
          </p:cNvPr>
          <p:cNvSpPr txBox="1"/>
          <p:nvPr/>
        </p:nvSpPr>
        <p:spPr>
          <a:xfrm>
            <a:off x="5923722" y="2313513"/>
            <a:ext cx="6049616" cy="405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Which specialization getting max amount salary?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Ans: communication &amp; management department  have got greatest package.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For students who are specialized in a particular field the maximum package have got by  mkt &amp; hr.</a:t>
            </a: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Who is getting more pay between Male and female?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Male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Reasons for the students who are not getting placement?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 The student less then 40pct in degree/ school /specialization are not getting campus selection.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4F325-9432-4A29-97EB-552FD132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6" y="0"/>
            <a:ext cx="3933825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E77FC-144B-49D0-91A6-C5ADE1C3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94" y="2817213"/>
            <a:ext cx="3810000" cy="2914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37169-1C4C-42EA-BE26-12A04008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91" y="4033294"/>
            <a:ext cx="3562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53063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Set Collected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65124"/>
          </a:xfrm>
        </p:spPr>
        <p:txBody>
          <a:bodyPr>
            <a:normAutofit/>
          </a:bodyPr>
          <a:lstStyle/>
          <a:p>
            <a:r>
              <a:rPr lang="en-IN" noProof="1"/>
              <a:t>Kaggel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38646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Tools/</a:t>
            </a:r>
            <a:r>
              <a:rPr lang="en-IN" dirty="0"/>
              <a:t>Software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812301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Microsoft Word, Power Point, Excel</a:t>
            </a:r>
          </a:p>
          <a:p>
            <a:r>
              <a:rPr lang="en-ZA" dirty="0"/>
              <a:t>Jupiter Notebook, Python, Panda, MATLAB, NumPy,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Material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Internet, Course Book, Python.org, W3 School, Notes,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Helps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2345635"/>
            <a:ext cx="2661557" cy="83459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178" y="4205512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Team: The Data </a:t>
            </a:r>
            <a:r>
              <a:rPr lang="en-IN" b="1" dirty="0"/>
              <a:t>Scientist 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Divya</a:t>
            </a:r>
            <a:r>
              <a:rPr lang="en-US" dirty="0"/>
              <a:t> </a:t>
            </a:r>
            <a:r>
              <a:rPr lang="en-US" b="1" dirty="0"/>
              <a:t>Dongala</a:t>
            </a:r>
          </a:p>
          <a:p>
            <a:r>
              <a:rPr lang="en-US" dirty="0"/>
              <a:t>		</a:t>
            </a:r>
            <a:r>
              <a:rPr lang="en-US" b="1" dirty="0"/>
              <a:t>Pragati</a:t>
            </a:r>
            <a:r>
              <a:rPr lang="en-US" dirty="0"/>
              <a:t> </a:t>
            </a:r>
            <a:r>
              <a:rPr lang="en-US" b="1" dirty="0"/>
              <a:t>Gupta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6" y="1097205"/>
            <a:ext cx="6294782" cy="1204912"/>
          </a:xfrm>
        </p:spPr>
        <p:txBody>
          <a:bodyPr/>
          <a:lstStyle/>
          <a:p>
            <a:r>
              <a:rPr lang="en-US" dirty="0"/>
              <a:t>Campus </a:t>
            </a:r>
            <a:r>
              <a:rPr lang="en-IN" dirty="0"/>
              <a:t>Recruitment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56" y="2610678"/>
            <a:ext cx="6562725" cy="2822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This Analysis contains Student unique Id, School Percentage, Degree details and Work experience as well as salary detail.</a:t>
            </a:r>
          </a:p>
          <a:p>
            <a:r>
              <a:rPr lang="en-ZA" noProof="1"/>
              <a:t>This analysis will help HR of the university to understand: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Which specialization gets 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max amount salary</a:t>
            </a: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Who is getting more pay between Male and female?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Reasons for the students who are not getting placement?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0" y="983937"/>
            <a:ext cx="2488249" cy="846301"/>
          </a:xfrm>
        </p:spPr>
        <p:txBody>
          <a:bodyPr/>
          <a:lstStyle/>
          <a:p>
            <a:r>
              <a:rPr lang="en-ZA" dirty="0"/>
              <a:t>Data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7318" y="48640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IntroDuction Of 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7318" y="1080624"/>
            <a:ext cx="5431971" cy="709622"/>
          </a:xfrm>
        </p:spPr>
        <p:txBody>
          <a:bodyPr>
            <a:normAutofit lnSpcReduction="10000"/>
          </a:bodyPr>
          <a:lstStyle/>
          <a:p>
            <a:r>
              <a:rPr lang="en-ZA" noProof="1"/>
              <a:t>This Data is collected from various websites of a university which include data from many </a:t>
            </a:r>
            <a:r>
              <a:rPr lang="en-IN" noProof="1"/>
              <a:t>department like Arts, Scinece, Marketing anf Fincace, Marketing HR. (downloaded from Kaggel).</a:t>
            </a:r>
            <a:endParaRPr lang="en-ZA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47318" y="2162782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Data Set1 and Data set2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47318" y="432172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After Integration : Final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00AC5A-DFF9-461A-BDD7-A0E67019D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90417"/>
              </p:ext>
            </p:extLst>
          </p:nvPr>
        </p:nvGraphicFramePr>
        <p:xfrm>
          <a:off x="6083322" y="5076188"/>
          <a:ext cx="1374010" cy="128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showAsIcon="1" r:id="rId3" imgW="914563" imgH="771697" progId="Excel.SheetMacroEnabled.12">
                  <p:embed/>
                </p:oleObj>
              </mc:Choice>
              <mc:Fallback>
                <p:oleObj name="Macro-Enabled Worksheet" showAsIcon="1" r:id="rId3" imgW="914563" imgH="77169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22" y="5076188"/>
                        <a:ext cx="1374010" cy="128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20087-9BBA-4CE9-BE9D-CA84B4305B35}"/>
              </a:ext>
            </a:extLst>
          </p:cNvPr>
          <p:cNvGrpSpPr/>
          <p:nvPr/>
        </p:nvGrpSpPr>
        <p:grpSpPr>
          <a:xfrm>
            <a:off x="5847318" y="2731735"/>
            <a:ext cx="4053527" cy="1738838"/>
            <a:chOff x="6096000" y="3569321"/>
            <a:chExt cx="4053527" cy="1738838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F203C8EF-3837-465F-8815-BBE1726FA4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787076"/>
                </p:ext>
              </p:extLst>
            </p:nvPr>
          </p:nvGraphicFramePr>
          <p:xfrm>
            <a:off x="6096000" y="3726528"/>
            <a:ext cx="1874525" cy="1581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Macro-Enabled Worksheet" showAsIcon="1" r:id="rId5" imgW="914563" imgH="771697" progId="Excel.SheetMacroEnabled.12">
                    <p:embed/>
                  </p:oleObj>
                </mc:Choice>
                <mc:Fallback>
                  <p:oleObj name="Macro-Enabled Worksheet" showAsIcon="1" r:id="rId5" imgW="914563" imgH="771697" progId="Excel.SheetMacroEnabled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6000" y="3726528"/>
                          <a:ext cx="1874525" cy="1581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29F726C-A72C-4C45-98C8-EA8AF34D2F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27569"/>
                </p:ext>
              </p:extLst>
            </p:nvPr>
          </p:nvGraphicFramePr>
          <p:xfrm>
            <a:off x="8505361" y="3772049"/>
            <a:ext cx="1644166" cy="1387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Macro-Enabled Worksheet" showAsIcon="1" r:id="rId7" imgW="914563" imgH="771697" progId="Excel.SheetMacroEnabled.12">
                    <p:link updateAutomatic="1"/>
                  </p:oleObj>
                </mc:Choice>
                <mc:Fallback>
                  <p:oleObj name="Macro-Enabled Worksheet" showAsIcon="1" r:id="rId7" imgW="914563" imgH="771697" progId="Excel.SheetMacroEnabled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05361" y="3772049"/>
                          <a:ext cx="1644166" cy="1387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9327D5-5B58-491A-B890-086A29D18FE8}"/>
                </a:ext>
              </a:extLst>
            </p:cNvPr>
            <p:cNvSpPr/>
            <p:nvPr/>
          </p:nvSpPr>
          <p:spPr>
            <a:xfrm>
              <a:off x="7940783" y="3569321"/>
              <a:ext cx="56457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+</a:t>
              </a:r>
            </a:p>
          </p:txBody>
        </p:sp>
      </p:grp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AED761-C63A-4F79-81DD-93FC657682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122" y="58144"/>
            <a:ext cx="8421688" cy="1325563"/>
          </a:xfrm>
        </p:spPr>
        <p:txBody>
          <a:bodyPr/>
          <a:lstStyle/>
          <a:p>
            <a:r>
              <a:rPr lang="en-US" dirty="0"/>
              <a:t>Pre-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465" y="1023437"/>
            <a:ext cx="2882475" cy="823912"/>
          </a:xfrm>
        </p:spPr>
        <p:txBody>
          <a:bodyPr/>
          <a:lstStyle/>
          <a:p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0879" y="2103503"/>
            <a:ext cx="2882475" cy="11739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Removed Missing (Blank Space)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Remove Unknow Values (Nan,Na,na,None)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Worked on Noise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0797" y="1023437"/>
            <a:ext cx="2896671" cy="823912"/>
          </a:xfrm>
        </p:spPr>
        <p:txBody>
          <a:bodyPr/>
          <a:lstStyle/>
          <a:p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Data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1899325"/>
            <a:ext cx="2896671" cy="11739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Merged Data Set1 and Data Set2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Get Final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45060" y="1261300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Data Summarization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5059" y="2161348"/>
            <a:ext cx="2882475" cy="11739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Calculated Mean, Mode,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Data Bining based of Distance</a:t>
            </a:r>
            <a:endParaRPr lang="en-ZA" dirty="0"/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0703AE-3F38-482B-8746-EF7BA48EC5AE}"/>
              </a:ext>
            </a:extLst>
          </p:cNvPr>
          <p:cNvGrpSpPr/>
          <p:nvPr/>
        </p:nvGrpSpPr>
        <p:grpSpPr>
          <a:xfrm>
            <a:off x="4548040" y="3716692"/>
            <a:ext cx="3095918" cy="2124041"/>
            <a:chOff x="6498719" y="3835624"/>
            <a:chExt cx="3095918" cy="2124041"/>
          </a:xfrm>
        </p:grpSpPr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EF035CF6-7185-4A1C-9D22-E30D113F74DA}"/>
                </a:ext>
              </a:extLst>
            </p:cNvPr>
            <p:cNvSpPr txBox="1">
              <a:spLocks/>
            </p:cNvSpPr>
            <p:nvPr/>
          </p:nvSpPr>
          <p:spPr>
            <a:xfrm>
              <a:off x="6498719" y="4949085"/>
              <a:ext cx="2882475" cy="10105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Removed unwanted columns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Pivot Charts for visualization</a:t>
              </a:r>
            </a:p>
          </p:txBody>
        </p:sp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81D9FC2E-3E5E-48EA-91C1-359F217CF94E}"/>
                </a:ext>
              </a:extLst>
            </p:cNvPr>
            <p:cNvSpPr txBox="1">
              <a:spLocks/>
            </p:cNvSpPr>
            <p:nvPr/>
          </p:nvSpPr>
          <p:spPr>
            <a:xfrm>
              <a:off x="6712162" y="3835624"/>
              <a:ext cx="2882475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b="1" dirty="0">
                  <a:solidFill>
                    <a:schemeClr val="bg2">
                      <a:lumMod val="75000"/>
                    </a:schemeClr>
                  </a:solidFill>
                </a:rPr>
                <a:t>Dimensionality</a:t>
              </a:r>
              <a:r>
                <a:rPr lang="en-ZA" dirty="0"/>
                <a:t> </a:t>
              </a:r>
              <a:r>
                <a:rPr lang="en-ZA" b="1" dirty="0">
                  <a:solidFill>
                    <a:schemeClr val="bg2">
                      <a:lumMod val="75000"/>
                    </a:schemeClr>
                  </a:solidFill>
                </a:rPr>
                <a:t>Reduction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2F40B1-EB9A-44D7-85EB-D3F061A4E742}"/>
              </a:ext>
            </a:extLst>
          </p:cNvPr>
          <p:cNvGrpSpPr/>
          <p:nvPr/>
        </p:nvGrpSpPr>
        <p:grpSpPr>
          <a:xfrm>
            <a:off x="951038" y="3716692"/>
            <a:ext cx="2892414" cy="1659729"/>
            <a:chOff x="9172025" y="1017267"/>
            <a:chExt cx="2892414" cy="1659729"/>
          </a:xfrm>
        </p:grpSpPr>
        <p:sp>
          <p:nvSpPr>
            <p:cNvPr id="12" name="Content Placeholder 4">
              <a:extLst>
                <a:ext uri="{FF2B5EF4-FFF2-40B4-BE49-F238E27FC236}">
                  <a16:creationId xmlns:a16="http://schemas.microsoft.com/office/drawing/2014/main" id="{60B433E8-B5FA-46AA-A6AC-24E68B7AC566}"/>
                </a:ext>
              </a:extLst>
            </p:cNvPr>
            <p:cNvSpPr txBox="1">
              <a:spLocks/>
            </p:cNvSpPr>
            <p:nvPr/>
          </p:nvSpPr>
          <p:spPr>
            <a:xfrm>
              <a:off x="9181964" y="1017267"/>
              <a:ext cx="2882475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b="1" dirty="0">
                  <a:solidFill>
                    <a:schemeClr val="bg2">
                      <a:lumMod val="75000"/>
                    </a:schemeClr>
                  </a:solidFill>
                </a:rPr>
                <a:t>Data Transformation</a:t>
              </a:r>
            </a:p>
          </p:txBody>
        </p:sp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BFF7F61D-683A-44A0-A91E-D4F7799049F6}"/>
                </a:ext>
              </a:extLst>
            </p:cNvPr>
            <p:cNvSpPr txBox="1">
              <a:spLocks/>
            </p:cNvSpPr>
            <p:nvPr/>
          </p:nvSpPr>
          <p:spPr>
            <a:xfrm>
              <a:off x="9172025" y="2094264"/>
              <a:ext cx="2882475" cy="5827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noProof="1"/>
                <a:t>Normalization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Performed Binning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7" y="5883965"/>
            <a:ext cx="2619861" cy="720596"/>
          </a:xfrm>
        </p:spPr>
        <p:txBody>
          <a:bodyPr>
            <a:noAutofit/>
          </a:bodyPr>
          <a:lstStyle/>
          <a:p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Cleaning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3379" y="995173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noProof="1"/>
              <a:t>Removed Missing (Blank Space) Values.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3379" y="1423290"/>
            <a:ext cx="5608813" cy="7041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noProof="1"/>
              <a:t>Remove Unknow Values (Nan,Na,na,None).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93379" y="1814793"/>
            <a:ext cx="3167646" cy="3651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noProof="1"/>
              <a:t>Worked on Noise Data.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55593A-8295-40E7-B11F-C597DEC7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2" y="2710102"/>
            <a:ext cx="5608814" cy="2868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BF8D61-C1F3-4335-AE18-24416800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0101"/>
            <a:ext cx="3181350" cy="2868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D94553-0900-4871-8D58-4314D509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7" y="1100498"/>
            <a:ext cx="6249113" cy="1286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F1F8AF-16D7-4E83-8BC4-30879099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4" y="162623"/>
            <a:ext cx="8012564" cy="615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03" y="5179829"/>
            <a:ext cx="4141063" cy="1325563"/>
          </a:xfrm>
        </p:spPr>
        <p:txBody>
          <a:bodyPr/>
          <a:lstStyle/>
          <a:p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ZA" dirty="0"/>
              <a:t> </a:t>
            </a:r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Integration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C5023-A9D4-4E24-8122-64D723E4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6" y="197279"/>
            <a:ext cx="6564380" cy="2818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F790F3-62C7-46E0-BB3B-E4B8F004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50" y="1850389"/>
            <a:ext cx="6544103" cy="3208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AF726-9DC1-4DA8-866C-D7BFFF0A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46" y="3015654"/>
            <a:ext cx="7049100" cy="3705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A6E5F-7380-4CAA-A4BB-7ED517EBF98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93682" y="166164"/>
            <a:ext cx="1858910" cy="365125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Data Set1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53A912-33CD-4DAC-B5BE-210EA8398B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00290" y="2100310"/>
            <a:ext cx="1579663" cy="365125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Data Set2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832A2B0-49BE-4848-A4CA-E5B0A4075D21}"/>
              </a:ext>
            </a:extLst>
          </p:cNvPr>
          <p:cNvSpPr txBox="1">
            <a:spLocks/>
          </p:cNvSpPr>
          <p:nvPr/>
        </p:nvSpPr>
        <p:spPr>
          <a:xfrm>
            <a:off x="8979953" y="3353025"/>
            <a:ext cx="204727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Final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088DF-A794-4A86-8578-78BA38DF5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622" y="111974"/>
            <a:ext cx="3459935" cy="1526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7" y="5179829"/>
            <a:ext cx="3610976" cy="1325563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ZA" dirty="0"/>
              <a:t> </a:t>
            </a:r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Summarization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A6E5F-7380-4CAA-A4BB-7ED517EBF98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43967" y="270079"/>
            <a:ext cx="3195093" cy="102863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Mean, Mode,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Negatively Skewed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D3B45"/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Unimodal</a:t>
            </a:r>
            <a:endParaRPr lang="en-ZA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60CE-67E3-4565-ADAB-E336CEC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0" y="0"/>
            <a:ext cx="5406889" cy="405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3B19D-4B16-4D0E-AB71-D2880061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89" y="2191419"/>
            <a:ext cx="5568527" cy="3727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47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6" y="5179829"/>
            <a:ext cx="4313341" cy="1325563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ZA" dirty="0"/>
              <a:t> </a:t>
            </a:r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Summarization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4F8D0-97C3-4279-9447-179A79BE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2860" cy="4180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9BD05-E518-4142-BE20-6527CEC8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78" y="3026913"/>
            <a:ext cx="4765222" cy="3407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96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F2263-299F-4430-AAD7-ECA4EED53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" r="6465"/>
          <a:stretch/>
        </p:blipFill>
        <p:spPr>
          <a:xfrm>
            <a:off x="0" y="0"/>
            <a:ext cx="8083826" cy="5009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53A912-33CD-4DAC-B5BE-210EA8398B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24445" y="1048590"/>
            <a:ext cx="2751018" cy="6603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 Binning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A6E5F-7380-4CAA-A4BB-7ED517EBF98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24445" y="501276"/>
            <a:ext cx="2606609" cy="365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  <a:endParaRPr lang="en-IN" sz="1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5E1738-F566-4D7C-A814-B9DE7D706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6" t="3889" r="27307"/>
          <a:stretch/>
        </p:blipFill>
        <p:spPr>
          <a:xfrm>
            <a:off x="3861402" y="1638551"/>
            <a:ext cx="6531262" cy="5009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8413B3-7791-43B7-968B-A7372817F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0" r="25551"/>
          <a:stretch/>
        </p:blipFill>
        <p:spPr>
          <a:xfrm>
            <a:off x="7622054" y="3771947"/>
            <a:ext cx="3762325" cy="2912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936502"/>
            <a:ext cx="4002157" cy="1325563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en-ZA" dirty="0"/>
              <a:t> </a:t>
            </a:r>
            <a:r>
              <a:rPr lang="en-ZA" sz="3200" b="1" dirty="0">
                <a:solidFill>
                  <a:schemeClr val="bg2">
                    <a:lumMod val="75000"/>
                  </a:schemeClr>
                </a:solidFill>
              </a:rPr>
              <a:t>Transformation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742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599</TotalTime>
  <Words>496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Calibri</vt:lpstr>
      <vt:lpstr>Lato</vt:lpstr>
      <vt:lpstr>Source Sans Pro</vt:lpstr>
      <vt:lpstr>Tenorite</vt:lpstr>
      <vt:lpstr>Monoline</vt:lpstr>
      <vt:lpstr>file:///C:\Users\pragati\Desktop\datamining\dataset2.csv</vt:lpstr>
      <vt:lpstr>Macro-Enabled Worksheet</vt:lpstr>
      <vt:lpstr>Campus Recruitment Analysis </vt:lpstr>
      <vt:lpstr>Campus Recruitment Analysis </vt:lpstr>
      <vt:lpstr>Data Set</vt:lpstr>
      <vt:lpstr>Pre- Processing</vt:lpstr>
      <vt:lpstr>Cleaning</vt:lpstr>
      <vt:lpstr>Data Integration</vt:lpstr>
      <vt:lpstr>Data Summarization</vt:lpstr>
      <vt:lpstr>Data Summarization</vt:lpstr>
      <vt:lpstr>Data Transformation</vt:lpstr>
      <vt:lpstr>Dimensionality Reduction</vt:lpstr>
      <vt:lpstr>Outcomes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pragati gupta</dc:creator>
  <cp:lastModifiedBy>pragati gupta</cp:lastModifiedBy>
  <cp:revision>18</cp:revision>
  <dcterms:created xsi:type="dcterms:W3CDTF">2021-10-12T16:22:19Z</dcterms:created>
  <dcterms:modified xsi:type="dcterms:W3CDTF">2021-10-15T16:41:37Z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