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4" r:id="rId6"/>
    <p:sldId id="310" r:id="rId7"/>
    <p:sldId id="309" r:id="rId8"/>
    <p:sldId id="303" r:id="rId9"/>
    <p:sldId id="278" r:id="rId10"/>
    <p:sldId id="289" r:id="rId11"/>
    <p:sldId id="311" r:id="rId12"/>
    <p:sldId id="306" r:id="rId13"/>
    <p:sldId id="313" r:id="rId14"/>
    <p:sldId id="307" r:id="rId15"/>
    <p:sldId id="312" r:id="rId16"/>
    <p:sldId id="258" r:id="rId17"/>
    <p:sldId id="291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D6D9EC-D910-42C0-AF34-8263A166BAC9}">
          <p14:sldIdLst>
            <p14:sldId id="256"/>
          </p14:sldIdLst>
        </p14:section>
        <p14:section name="Classification used" id="{DC1AEA9C-5BDE-4D52-844A-25D7DCFAA54D}">
          <p14:sldIdLst>
            <p14:sldId id="264"/>
          </p14:sldIdLst>
        </p14:section>
        <p14:section name="predictive data mining technique(s)" id="{18CF0E95-70D6-4A25-ADBB-E118B106D3F6}">
          <p14:sldIdLst>
            <p14:sldId id="310"/>
          </p14:sldIdLst>
        </p14:section>
        <p14:section name="Introduction" id="{B474DDC9-6BF2-439D-ACD9-FD5E9D965AB2}">
          <p14:sldIdLst>
            <p14:sldId id="309"/>
          </p14:sldIdLst>
        </p14:section>
        <p14:section name="Linear  regression" id="{6073E0EF-6195-4970-972B-2D1FEA0FEFA0}">
          <p14:sldIdLst>
            <p14:sldId id="303"/>
          </p14:sldIdLst>
        </p14:section>
        <p14:section name="Data_Set" id="{CC4FD702-79B7-45DD-A9B4-6A2DB5E41444}">
          <p14:sldIdLst>
            <p14:sldId id="278"/>
          </p14:sldIdLst>
        </p14:section>
        <p14:section name="Case1" id="{357C747D-9F57-48B6-A455-0B14CFE3C467}">
          <p14:sldIdLst>
            <p14:sldId id="289"/>
            <p14:sldId id="311"/>
          </p14:sldIdLst>
        </p14:section>
        <p14:section name="Case2" id="{A9DB2E27-7883-45BB-B3D9-7CC297FB1E7D}">
          <p14:sldIdLst>
            <p14:sldId id="306"/>
            <p14:sldId id="313"/>
          </p14:sldIdLst>
        </p14:section>
        <p14:section name="Case3" id="{190FBB1A-E9D8-489A-84CC-D086157E6E99}">
          <p14:sldIdLst>
            <p14:sldId id="307"/>
            <p14:sldId id="312"/>
          </p14:sldIdLst>
        </p14:section>
        <p14:section name="Conclusion" id="{070A2CFE-DFDA-4920-BFBE-987FCCF563C7}">
          <p14:sldIdLst>
            <p14:sldId id="258"/>
          </p14:sldIdLst>
        </p14:section>
        <p14:section name="References" id="{9248DED6-5EB6-4D9D-8B94-0D413B48AA7D}">
          <p14:sldIdLst>
            <p14:sldId id="291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7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08" y="7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0321BD-F843-4313-BFCF-4D0D31C7BA51}" type="doc">
      <dgm:prSet loTypeId="urn:microsoft.com/office/officeart/2005/8/layout/h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B6F9CB9B-67D4-4C5E-89AF-4A35137EFCCE}">
      <dgm:prSet phldrT="[Text]"/>
      <dgm:spPr/>
      <dgm:t>
        <a:bodyPr/>
        <a:lstStyle/>
        <a:p>
          <a:r>
            <a:rPr lang="en-IN" dirty="0"/>
            <a:t>100%</a:t>
          </a:r>
        </a:p>
      </dgm:t>
    </dgm:pt>
    <dgm:pt modelId="{CB6D2C7B-5B77-487A-A0CF-180361987D1F}" type="parTrans" cxnId="{18E280E9-DB48-42C0-86B7-6DD30456C486}">
      <dgm:prSet/>
      <dgm:spPr/>
      <dgm:t>
        <a:bodyPr/>
        <a:lstStyle/>
        <a:p>
          <a:endParaRPr lang="en-IN"/>
        </a:p>
      </dgm:t>
    </dgm:pt>
    <dgm:pt modelId="{915A5283-B922-47BD-8579-4932FCA2A73B}" type="sibTrans" cxnId="{18E280E9-DB48-42C0-86B7-6DD30456C486}">
      <dgm:prSet/>
      <dgm:spPr/>
      <dgm:t>
        <a:bodyPr/>
        <a:lstStyle/>
        <a:p>
          <a:endParaRPr lang="en-IN"/>
        </a:p>
      </dgm:t>
    </dgm:pt>
    <dgm:pt modelId="{91254C29-E7D2-45A4-890E-BF9FAE92F8B4}">
      <dgm:prSet phldrT="[Text]"/>
      <dgm:spPr/>
      <dgm:t>
        <a:bodyPr/>
        <a:lstStyle/>
        <a:p>
          <a:pPr algn="just">
            <a:buNone/>
          </a:pPr>
          <a:r>
            <a:rPr lang="en-IN" dirty="0"/>
            <a:t>Dataset</a:t>
          </a:r>
        </a:p>
      </dgm:t>
    </dgm:pt>
    <dgm:pt modelId="{B838BE2E-9DCD-4F47-9859-983B4ADC16DF}" type="parTrans" cxnId="{3C99F408-4E06-467F-A221-DC9D8849EDBD}">
      <dgm:prSet/>
      <dgm:spPr/>
      <dgm:t>
        <a:bodyPr/>
        <a:lstStyle/>
        <a:p>
          <a:endParaRPr lang="en-IN"/>
        </a:p>
      </dgm:t>
    </dgm:pt>
    <dgm:pt modelId="{CB96FA13-9BF7-4044-8E94-16BAEBBEC087}" type="sibTrans" cxnId="{3C99F408-4E06-467F-A221-DC9D8849EDBD}">
      <dgm:prSet/>
      <dgm:spPr/>
      <dgm:t>
        <a:bodyPr/>
        <a:lstStyle/>
        <a:p>
          <a:endParaRPr lang="en-IN"/>
        </a:p>
      </dgm:t>
    </dgm:pt>
    <dgm:pt modelId="{0DE6594D-69F3-4244-8449-C8BB5E0F8C6E}">
      <dgm:prSet phldrT="[Text]"/>
      <dgm:spPr/>
      <dgm:t>
        <a:bodyPr/>
        <a:lstStyle/>
        <a:p>
          <a:r>
            <a:rPr lang="en-IN" dirty="0"/>
            <a:t>20%</a:t>
          </a:r>
        </a:p>
      </dgm:t>
    </dgm:pt>
    <dgm:pt modelId="{4B185C63-9A4D-4119-9B35-408E729760EF}" type="parTrans" cxnId="{65F570DA-34C4-407D-907A-1C1CE5555BC1}">
      <dgm:prSet/>
      <dgm:spPr/>
      <dgm:t>
        <a:bodyPr/>
        <a:lstStyle/>
        <a:p>
          <a:endParaRPr lang="en-IN"/>
        </a:p>
      </dgm:t>
    </dgm:pt>
    <dgm:pt modelId="{F57C37A0-036A-44C6-A204-4898BAFA1ED6}" type="sibTrans" cxnId="{65F570DA-34C4-407D-907A-1C1CE5555BC1}">
      <dgm:prSet/>
      <dgm:spPr/>
      <dgm:t>
        <a:bodyPr/>
        <a:lstStyle/>
        <a:p>
          <a:endParaRPr lang="en-IN"/>
        </a:p>
      </dgm:t>
    </dgm:pt>
    <dgm:pt modelId="{05FE01C9-56CA-49B0-9769-F905747805BA}">
      <dgm:prSet phldrT="[Text]"/>
      <dgm:spPr/>
      <dgm:t>
        <a:bodyPr/>
        <a:lstStyle/>
        <a:p>
          <a:pPr>
            <a:buNone/>
          </a:pPr>
          <a:r>
            <a:rPr lang="en-IN" dirty="0"/>
            <a:t>Training Set</a:t>
          </a:r>
        </a:p>
      </dgm:t>
    </dgm:pt>
    <dgm:pt modelId="{948F7870-B31B-4FB6-871D-68AB179FB737}" type="parTrans" cxnId="{4CC83E1A-B075-48F3-99FB-4A416AA650D9}">
      <dgm:prSet/>
      <dgm:spPr/>
      <dgm:t>
        <a:bodyPr/>
        <a:lstStyle/>
        <a:p>
          <a:endParaRPr lang="en-IN"/>
        </a:p>
      </dgm:t>
    </dgm:pt>
    <dgm:pt modelId="{A5315958-927A-409F-9144-92DC6BA94277}" type="sibTrans" cxnId="{4CC83E1A-B075-48F3-99FB-4A416AA650D9}">
      <dgm:prSet/>
      <dgm:spPr/>
      <dgm:t>
        <a:bodyPr/>
        <a:lstStyle/>
        <a:p>
          <a:endParaRPr lang="en-IN"/>
        </a:p>
      </dgm:t>
    </dgm:pt>
    <dgm:pt modelId="{DB62D51A-4ADC-47B2-8F32-CB6F0F537248}">
      <dgm:prSet phldrT="[Text]"/>
      <dgm:spPr/>
      <dgm:t>
        <a:bodyPr/>
        <a:lstStyle/>
        <a:p>
          <a:r>
            <a:rPr lang="en-IN" dirty="0"/>
            <a:t>80%</a:t>
          </a:r>
        </a:p>
      </dgm:t>
    </dgm:pt>
    <dgm:pt modelId="{514DC053-145C-4B7A-83F5-75CA25549CD3}" type="parTrans" cxnId="{C59336D9-F5C1-4E63-BA45-72C755A47695}">
      <dgm:prSet/>
      <dgm:spPr/>
      <dgm:t>
        <a:bodyPr/>
        <a:lstStyle/>
        <a:p>
          <a:endParaRPr lang="en-IN"/>
        </a:p>
      </dgm:t>
    </dgm:pt>
    <dgm:pt modelId="{04C3AE3B-11E9-43A6-A954-AAA363D7ABAA}" type="sibTrans" cxnId="{C59336D9-F5C1-4E63-BA45-72C755A47695}">
      <dgm:prSet/>
      <dgm:spPr/>
      <dgm:t>
        <a:bodyPr/>
        <a:lstStyle/>
        <a:p>
          <a:endParaRPr lang="en-IN"/>
        </a:p>
      </dgm:t>
    </dgm:pt>
    <dgm:pt modelId="{17498AD1-02DC-4794-8AB4-108CB5FD2DDA}">
      <dgm:prSet phldrT="[Text]"/>
      <dgm:spPr/>
      <dgm:t>
        <a:bodyPr/>
        <a:lstStyle/>
        <a:p>
          <a:pPr>
            <a:buNone/>
          </a:pPr>
          <a:r>
            <a:rPr lang="en-IN" dirty="0"/>
            <a:t>Test Set</a:t>
          </a:r>
        </a:p>
      </dgm:t>
    </dgm:pt>
    <dgm:pt modelId="{EC8CE5BE-12BA-4282-84CB-774E89F74980}" type="parTrans" cxnId="{0EB08F31-9307-4DC1-A2D5-EDFF4941440C}">
      <dgm:prSet/>
      <dgm:spPr/>
      <dgm:t>
        <a:bodyPr/>
        <a:lstStyle/>
        <a:p>
          <a:endParaRPr lang="en-IN"/>
        </a:p>
      </dgm:t>
    </dgm:pt>
    <dgm:pt modelId="{EBD0B847-5ACC-4A2B-AAA1-47B9A1670A75}" type="sibTrans" cxnId="{0EB08F31-9307-4DC1-A2D5-EDFF4941440C}">
      <dgm:prSet/>
      <dgm:spPr/>
      <dgm:t>
        <a:bodyPr/>
        <a:lstStyle/>
        <a:p>
          <a:endParaRPr lang="en-IN"/>
        </a:p>
      </dgm:t>
    </dgm:pt>
    <dgm:pt modelId="{B45659B5-A2A6-4ADF-96E0-D4A1B215F9B9}" type="pres">
      <dgm:prSet presAssocID="{890321BD-F843-4313-BFCF-4D0D31C7BA51}" presName="Name0" presStyleCnt="0">
        <dgm:presLayoutVars>
          <dgm:dir/>
          <dgm:animLvl val="lvl"/>
          <dgm:resizeHandles val="exact"/>
        </dgm:presLayoutVars>
      </dgm:prSet>
      <dgm:spPr/>
    </dgm:pt>
    <dgm:pt modelId="{6C243E19-F0BE-4030-8E85-9EC586C0F1FE}" type="pres">
      <dgm:prSet presAssocID="{890321BD-F843-4313-BFCF-4D0D31C7BA51}" presName="tSp" presStyleCnt="0"/>
      <dgm:spPr/>
    </dgm:pt>
    <dgm:pt modelId="{7DA6D4EF-0512-400E-80A8-2F34E33253FD}" type="pres">
      <dgm:prSet presAssocID="{890321BD-F843-4313-BFCF-4D0D31C7BA51}" presName="bSp" presStyleCnt="0"/>
      <dgm:spPr/>
    </dgm:pt>
    <dgm:pt modelId="{27C8D4A4-2141-4EE5-B16F-29A61FDC48D6}" type="pres">
      <dgm:prSet presAssocID="{890321BD-F843-4313-BFCF-4D0D31C7BA51}" presName="process" presStyleCnt="0"/>
      <dgm:spPr/>
    </dgm:pt>
    <dgm:pt modelId="{11F85A94-B722-4730-8236-C007A93E61A9}" type="pres">
      <dgm:prSet presAssocID="{B6F9CB9B-67D4-4C5E-89AF-4A35137EFCCE}" presName="composite1" presStyleCnt="0"/>
      <dgm:spPr/>
    </dgm:pt>
    <dgm:pt modelId="{93620685-0D47-40F8-BB88-EE283677E80C}" type="pres">
      <dgm:prSet presAssocID="{B6F9CB9B-67D4-4C5E-89AF-4A35137EFCCE}" presName="dummyNode1" presStyleLbl="node1" presStyleIdx="0" presStyleCnt="3"/>
      <dgm:spPr/>
    </dgm:pt>
    <dgm:pt modelId="{9BB15FAE-4FA3-428A-9EBD-84909C05D626}" type="pres">
      <dgm:prSet presAssocID="{B6F9CB9B-67D4-4C5E-89AF-4A35137EFCCE}" presName="childNode1" presStyleLbl="bgAcc1" presStyleIdx="0" presStyleCnt="3" custScaleY="90853">
        <dgm:presLayoutVars>
          <dgm:bulletEnabled val="1"/>
        </dgm:presLayoutVars>
      </dgm:prSet>
      <dgm:spPr/>
    </dgm:pt>
    <dgm:pt modelId="{C61039D5-3CB3-42D5-9908-F6E405637379}" type="pres">
      <dgm:prSet presAssocID="{B6F9CB9B-67D4-4C5E-89AF-4A35137EFCCE}" presName="childNode1tx" presStyleLbl="bgAcc1" presStyleIdx="0" presStyleCnt="3">
        <dgm:presLayoutVars>
          <dgm:bulletEnabled val="1"/>
        </dgm:presLayoutVars>
      </dgm:prSet>
      <dgm:spPr/>
    </dgm:pt>
    <dgm:pt modelId="{321AD9C1-859F-4255-9251-F09CF78D7348}" type="pres">
      <dgm:prSet presAssocID="{B6F9CB9B-67D4-4C5E-89AF-4A35137EFCCE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CCB7D9A7-5C95-421B-A97B-5F43DFA13E8B}" type="pres">
      <dgm:prSet presAssocID="{B6F9CB9B-67D4-4C5E-89AF-4A35137EFCCE}" presName="connSite1" presStyleCnt="0"/>
      <dgm:spPr/>
    </dgm:pt>
    <dgm:pt modelId="{A10D294D-55F1-49FF-9DEC-3C1D14E7B3F7}" type="pres">
      <dgm:prSet presAssocID="{915A5283-B922-47BD-8579-4932FCA2A73B}" presName="Name9" presStyleLbl="sibTrans2D1" presStyleIdx="0" presStyleCnt="2"/>
      <dgm:spPr/>
    </dgm:pt>
    <dgm:pt modelId="{FF9A7DF1-D007-49CC-95FB-B2D45989AB5D}" type="pres">
      <dgm:prSet presAssocID="{0DE6594D-69F3-4244-8449-C8BB5E0F8C6E}" presName="composite2" presStyleCnt="0"/>
      <dgm:spPr/>
    </dgm:pt>
    <dgm:pt modelId="{2FC70121-656F-46EB-999B-2AB1BB1CC0DA}" type="pres">
      <dgm:prSet presAssocID="{0DE6594D-69F3-4244-8449-C8BB5E0F8C6E}" presName="dummyNode2" presStyleLbl="node1" presStyleIdx="0" presStyleCnt="3"/>
      <dgm:spPr/>
    </dgm:pt>
    <dgm:pt modelId="{35DDCF6F-7B5B-4302-B1AE-CA06D9BB6ECB}" type="pres">
      <dgm:prSet presAssocID="{0DE6594D-69F3-4244-8449-C8BB5E0F8C6E}" presName="childNode2" presStyleLbl="bgAcc1" presStyleIdx="1" presStyleCnt="3">
        <dgm:presLayoutVars>
          <dgm:bulletEnabled val="1"/>
        </dgm:presLayoutVars>
      </dgm:prSet>
      <dgm:spPr/>
    </dgm:pt>
    <dgm:pt modelId="{8F8804A9-2556-4C85-83C6-294BDDA5E2A6}" type="pres">
      <dgm:prSet presAssocID="{0DE6594D-69F3-4244-8449-C8BB5E0F8C6E}" presName="childNode2tx" presStyleLbl="bgAcc1" presStyleIdx="1" presStyleCnt="3">
        <dgm:presLayoutVars>
          <dgm:bulletEnabled val="1"/>
        </dgm:presLayoutVars>
      </dgm:prSet>
      <dgm:spPr/>
    </dgm:pt>
    <dgm:pt modelId="{9A2C34F8-1341-49E2-B376-51A74E8ED3E8}" type="pres">
      <dgm:prSet presAssocID="{0DE6594D-69F3-4244-8449-C8BB5E0F8C6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4A80643E-38EB-4AC8-97A3-DC69BCA68CD1}" type="pres">
      <dgm:prSet presAssocID="{0DE6594D-69F3-4244-8449-C8BB5E0F8C6E}" presName="connSite2" presStyleCnt="0"/>
      <dgm:spPr/>
    </dgm:pt>
    <dgm:pt modelId="{91B6CE19-FDFA-4934-906D-848F05BE704C}" type="pres">
      <dgm:prSet presAssocID="{F57C37A0-036A-44C6-A204-4898BAFA1ED6}" presName="Name18" presStyleLbl="sibTrans2D1" presStyleIdx="1" presStyleCnt="2" custScaleX="438834" custScaleY="199106" custLinFactNeighborX="-59474" custLinFactNeighborY="59581"/>
      <dgm:spPr/>
    </dgm:pt>
    <dgm:pt modelId="{00988BF8-E8A3-4CBF-B799-554037F13EB2}" type="pres">
      <dgm:prSet presAssocID="{DB62D51A-4ADC-47B2-8F32-CB6F0F537248}" presName="composite1" presStyleCnt="0"/>
      <dgm:spPr/>
    </dgm:pt>
    <dgm:pt modelId="{50461050-D8A5-4DEB-B3ED-1E7B74143CE8}" type="pres">
      <dgm:prSet presAssocID="{DB62D51A-4ADC-47B2-8F32-CB6F0F537248}" presName="dummyNode1" presStyleLbl="node1" presStyleIdx="1" presStyleCnt="3"/>
      <dgm:spPr/>
    </dgm:pt>
    <dgm:pt modelId="{4A312B12-3ABF-4053-9C23-50C95093BD30}" type="pres">
      <dgm:prSet presAssocID="{DB62D51A-4ADC-47B2-8F32-CB6F0F537248}" presName="childNode1" presStyleLbl="bgAcc1" presStyleIdx="2" presStyleCnt="3">
        <dgm:presLayoutVars>
          <dgm:bulletEnabled val="1"/>
        </dgm:presLayoutVars>
      </dgm:prSet>
      <dgm:spPr/>
    </dgm:pt>
    <dgm:pt modelId="{368785C1-4DCC-4C22-9EFE-D6137755B804}" type="pres">
      <dgm:prSet presAssocID="{DB62D51A-4ADC-47B2-8F32-CB6F0F537248}" presName="childNode1tx" presStyleLbl="bgAcc1" presStyleIdx="2" presStyleCnt="3">
        <dgm:presLayoutVars>
          <dgm:bulletEnabled val="1"/>
        </dgm:presLayoutVars>
      </dgm:prSet>
      <dgm:spPr/>
    </dgm:pt>
    <dgm:pt modelId="{4086A3E3-E19B-45DD-8D11-A203B0A143DB}" type="pres">
      <dgm:prSet presAssocID="{DB62D51A-4ADC-47B2-8F32-CB6F0F537248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9368A5F2-F3A9-4A82-BFB8-FFC92C68C09E}" type="pres">
      <dgm:prSet presAssocID="{DB62D51A-4ADC-47B2-8F32-CB6F0F537248}" presName="connSite1" presStyleCnt="0"/>
      <dgm:spPr/>
    </dgm:pt>
  </dgm:ptLst>
  <dgm:cxnLst>
    <dgm:cxn modelId="{AF9C3203-B066-4BDD-AD6E-D187B97A9862}" type="presOf" srcId="{05FE01C9-56CA-49B0-9769-F905747805BA}" destId="{8F8804A9-2556-4C85-83C6-294BDDA5E2A6}" srcOrd="1" destOrd="0" presId="urn:microsoft.com/office/officeart/2005/8/layout/hProcess4"/>
    <dgm:cxn modelId="{3C99F408-4E06-467F-A221-DC9D8849EDBD}" srcId="{B6F9CB9B-67D4-4C5E-89AF-4A35137EFCCE}" destId="{91254C29-E7D2-45A4-890E-BF9FAE92F8B4}" srcOrd="0" destOrd="0" parTransId="{B838BE2E-9DCD-4F47-9859-983B4ADC16DF}" sibTransId="{CB96FA13-9BF7-4044-8E94-16BAEBBEC087}"/>
    <dgm:cxn modelId="{6DE02811-AC6C-43FF-8BE3-1E8223376A87}" type="presOf" srcId="{0DE6594D-69F3-4244-8449-C8BB5E0F8C6E}" destId="{9A2C34F8-1341-49E2-B376-51A74E8ED3E8}" srcOrd="0" destOrd="0" presId="urn:microsoft.com/office/officeart/2005/8/layout/hProcess4"/>
    <dgm:cxn modelId="{4CC83E1A-B075-48F3-99FB-4A416AA650D9}" srcId="{0DE6594D-69F3-4244-8449-C8BB5E0F8C6E}" destId="{05FE01C9-56CA-49B0-9769-F905747805BA}" srcOrd="0" destOrd="0" parTransId="{948F7870-B31B-4FB6-871D-68AB179FB737}" sibTransId="{A5315958-927A-409F-9144-92DC6BA94277}"/>
    <dgm:cxn modelId="{1646CF26-CA55-40A5-851D-A69117E89D67}" type="presOf" srcId="{915A5283-B922-47BD-8579-4932FCA2A73B}" destId="{A10D294D-55F1-49FF-9DEC-3C1D14E7B3F7}" srcOrd="0" destOrd="0" presId="urn:microsoft.com/office/officeart/2005/8/layout/hProcess4"/>
    <dgm:cxn modelId="{9AD25530-DDC2-4422-81FA-DB25814A5D58}" type="presOf" srcId="{05FE01C9-56CA-49B0-9769-F905747805BA}" destId="{35DDCF6F-7B5B-4302-B1AE-CA06D9BB6ECB}" srcOrd="0" destOrd="0" presId="urn:microsoft.com/office/officeart/2005/8/layout/hProcess4"/>
    <dgm:cxn modelId="{0EB08F31-9307-4DC1-A2D5-EDFF4941440C}" srcId="{DB62D51A-4ADC-47B2-8F32-CB6F0F537248}" destId="{17498AD1-02DC-4794-8AB4-108CB5FD2DDA}" srcOrd="0" destOrd="0" parTransId="{EC8CE5BE-12BA-4282-84CB-774E89F74980}" sibTransId="{EBD0B847-5ACC-4A2B-AAA1-47B9A1670A75}"/>
    <dgm:cxn modelId="{0CA8F443-8571-473E-8885-1CD10A4E4A75}" type="presOf" srcId="{F57C37A0-036A-44C6-A204-4898BAFA1ED6}" destId="{91B6CE19-FDFA-4934-906D-848F05BE704C}" srcOrd="0" destOrd="0" presId="urn:microsoft.com/office/officeart/2005/8/layout/hProcess4"/>
    <dgm:cxn modelId="{34264169-7D15-413C-8342-18D369D2B469}" type="presOf" srcId="{17498AD1-02DC-4794-8AB4-108CB5FD2DDA}" destId="{4A312B12-3ABF-4053-9C23-50C95093BD30}" srcOrd="0" destOrd="0" presId="urn:microsoft.com/office/officeart/2005/8/layout/hProcess4"/>
    <dgm:cxn modelId="{71FC9B49-8778-4CC5-9E12-CDE09D6A79CB}" type="presOf" srcId="{17498AD1-02DC-4794-8AB4-108CB5FD2DDA}" destId="{368785C1-4DCC-4C22-9EFE-D6137755B804}" srcOrd="1" destOrd="0" presId="urn:microsoft.com/office/officeart/2005/8/layout/hProcess4"/>
    <dgm:cxn modelId="{9B2B814B-9210-4BE0-8F78-B0D0D1D1C8D4}" type="presOf" srcId="{91254C29-E7D2-45A4-890E-BF9FAE92F8B4}" destId="{9BB15FAE-4FA3-428A-9EBD-84909C05D626}" srcOrd="0" destOrd="0" presId="urn:microsoft.com/office/officeart/2005/8/layout/hProcess4"/>
    <dgm:cxn modelId="{0448E3AA-1EDD-4AE7-A615-04D37523DD7E}" type="presOf" srcId="{890321BD-F843-4313-BFCF-4D0D31C7BA51}" destId="{B45659B5-A2A6-4ADF-96E0-D4A1B215F9B9}" srcOrd="0" destOrd="0" presId="urn:microsoft.com/office/officeart/2005/8/layout/hProcess4"/>
    <dgm:cxn modelId="{AE0E44B6-9237-4CAC-979B-98C1B9A84057}" type="presOf" srcId="{DB62D51A-4ADC-47B2-8F32-CB6F0F537248}" destId="{4086A3E3-E19B-45DD-8D11-A203B0A143DB}" srcOrd="0" destOrd="0" presId="urn:microsoft.com/office/officeart/2005/8/layout/hProcess4"/>
    <dgm:cxn modelId="{E21BBAD4-D0B7-49AB-9757-D07560C4A77A}" type="presOf" srcId="{91254C29-E7D2-45A4-890E-BF9FAE92F8B4}" destId="{C61039D5-3CB3-42D5-9908-F6E405637379}" srcOrd="1" destOrd="0" presId="urn:microsoft.com/office/officeart/2005/8/layout/hProcess4"/>
    <dgm:cxn modelId="{930A9ED7-113B-4D8E-8722-A18A161CAD2C}" type="presOf" srcId="{B6F9CB9B-67D4-4C5E-89AF-4A35137EFCCE}" destId="{321AD9C1-859F-4255-9251-F09CF78D7348}" srcOrd="0" destOrd="0" presId="urn:microsoft.com/office/officeart/2005/8/layout/hProcess4"/>
    <dgm:cxn modelId="{C59336D9-F5C1-4E63-BA45-72C755A47695}" srcId="{890321BD-F843-4313-BFCF-4D0D31C7BA51}" destId="{DB62D51A-4ADC-47B2-8F32-CB6F0F537248}" srcOrd="2" destOrd="0" parTransId="{514DC053-145C-4B7A-83F5-75CA25549CD3}" sibTransId="{04C3AE3B-11E9-43A6-A954-AAA363D7ABAA}"/>
    <dgm:cxn modelId="{65F570DA-34C4-407D-907A-1C1CE5555BC1}" srcId="{890321BD-F843-4313-BFCF-4D0D31C7BA51}" destId="{0DE6594D-69F3-4244-8449-C8BB5E0F8C6E}" srcOrd="1" destOrd="0" parTransId="{4B185C63-9A4D-4119-9B35-408E729760EF}" sibTransId="{F57C37A0-036A-44C6-A204-4898BAFA1ED6}"/>
    <dgm:cxn modelId="{18E280E9-DB48-42C0-86B7-6DD30456C486}" srcId="{890321BD-F843-4313-BFCF-4D0D31C7BA51}" destId="{B6F9CB9B-67D4-4C5E-89AF-4A35137EFCCE}" srcOrd="0" destOrd="0" parTransId="{CB6D2C7B-5B77-487A-A0CF-180361987D1F}" sibTransId="{915A5283-B922-47BD-8579-4932FCA2A73B}"/>
    <dgm:cxn modelId="{1AF659C3-6F97-4D2F-88D5-5B61B47010EA}" type="presParOf" srcId="{B45659B5-A2A6-4ADF-96E0-D4A1B215F9B9}" destId="{6C243E19-F0BE-4030-8E85-9EC586C0F1FE}" srcOrd="0" destOrd="0" presId="urn:microsoft.com/office/officeart/2005/8/layout/hProcess4"/>
    <dgm:cxn modelId="{045E7595-0910-43BB-B33D-D18C7EA810F8}" type="presParOf" srcId="{B45659B5-A2A6-4ADF-96E0-D4A1B215F9B9}" destId="{7DA6D4EF-0512-400E-80A8-2F34E33253FD}" srcOrd="1" destOrd="0" presId="urn:microsoft.com/office/officeart/2005/8/layout/hProcess4"/>
    <dgm:cxn modelId="{2F2FF730-A1C4-44C0-A4E9-EAED773245EE}" type="presParOf" srcId="{B45659B5-A2A6-4ADF-96E0-D4A1B215F9B9}" destId="{27C8D4A4-2141-4EE5-B16F-29A61FDC48D6}" srcOrd="2" destOrd="0" presId="urn:microsoft.com/office/officeart/2005/8/layout/hProcess4"/>
    <dgm:cxn modelId="{2D189107-461F-4A36-8A2F-ECAA0E5C726E}" type="presParOf" srcId="{27C8D4A4-2141-4EE5-B16F-29A61FDC48D6}" destId="{11F85A94-B722-4730-8236-C007A93E61A9}" srcOrd="0" destOrd="0" presId="urn:microsoft.com/office/officeart/2005/8/layout/hProcess4"/>
    <dgm:cxn modelId="{6A250CED-6CEE-497C-97F9-55B4291D2A43}" type="presParOf" srcId="{11F85A94-B722-4730-8236-C007A93E61A9}" destId="{93620685-0D47-40F8-BB88-EE283677E80C}" srcOrd="0" destOrd="0" presId="urn:microsoft.com/office/officeart/2005/8/layout/hProcess4"/>
    <dgm:cxn modelId="{1284DB26-6E29-4C93-80A1-3D78B0878699}" type="presParOf" srcId="{11F85A94-B722-4730-8236-C007A93E61A9}" destId="{9BB15FAE-4FA3-428A-9EBD-84909C05D626}" srcOrd="1" destOrd="0" presId="urn:microsoft.com/office/officeart/2005/8/layout/hProcess4"/>
    <dgm:cxn modelId="{9DAC6120-A22E-4054-884C-C05A025709D1}" type="presParOf" srcId="{11F85A94-B722-4730-8236-C007A93E61A9}" destId="{C61039D5-3CB3-42D5-9908-F6E405637379}" srcOrd="2" destOrd="0" presId="urn:microsoft.com/office/officeart/2005/8/layout/hProcess4"/>
    <dgm:cxn modelId="{ACFD366B-E230-4716-914B-96599A593F13}" type="presParOf" srcId="{11F85A94-B722-4730-8236-C007A93E61A9}" destId="{321AD9C1-859F-4255-9251-F09CF78D7348}" srcOrd="3" destOrd="0" presId="urn:microsoft.com/office/officeart/2005/8/layout/hProcess4"/>
    <dgm:cxn modelId="{FA629BAA-CB72-44C7-B1C7-58565E525388}" type="presParOf" srcId="{11F85A94-B722-4730-8236-C007A93E61A9}" destId="{CCB7D9A7-5C95-421B-A97B-5F43DFA13E8B}" srcOrd="4" destOrd="0" presId="urn:microsoft.com/office/officeart/2005/8/layout/hProcess4"/>
    <dgm:cxn modelId="{B3CB4EB6-FE21-412B-BAB2-45E5E060DF14}" type="presParOf" srcId="{27C8D4A4-2141-4EE5-B16F-29A61FDC48D6}" destId="{A10D294D-55F1-49FF-9DEC-3C1D14E7B3F7}" srcOrd="1" destOrd="0" presId="urn:microsoft.com/office/officeart/2005/8/layout/hProcess4"/>
    <dgm:cxn modelId="{EACEE6D7-EEED-4385-98C9-4E744CC1BA95}" type="presParOf" srcId="{27C8D4A4-2141-4EE5-B16F-29A61FDC48D6}" destId="{FF9A7DF1-D007-49CC-95FB-B2D45989AB5D}" srcOrd="2" destOrd="0" presId="urn:microsoft.com/office/officeart/2005/8/layout/hProcess4"/>
    <dgm:cxn modelId="{4EDE8B11-60F8-47D4-9562-FDED4319A74D}" type="presParOf" srcId="{FF9A7DF1-D007-49CC-95FB-B2D45989AB5D}" destId="{2FC70121-656F-46EB-999B-2AB1BB1CC0DA}" srcOrd="0" destOrd="0" presId="urn:microsoft.com/office/officeart/2005/8/layout/hProcess4"/>
    <dgm:cxn modelId="{DDDBF7DA-341B-47A3-BC7C-0988B3E7FECD}" type="presParOf" srcId="{FF9A7DF1-D007-49CC-95FB-B2D45989AB5D}" destId="{35DDCF6F-7B5B-4302-B1AE-CA06D9BB6ECB}" srcOrd="1" destOrd="0" presId="urn:microsoft.com/office/officeart/2005/8/layout/hProcess4"/>
    <dgm:cxn modelId="{51D0493F-CFC6-43B4-9E7B-92E70D6A92CE}" type="presParOf" srcId="{FF9A7DF1-D007-49CC-95FB-B2D45989AB5D}" destId="{8F8804A9-2556-4C85-83C6-294BDDA5E2A6}" srcOrd="2" destOrd="0" presId="urn:microsoft.com/office/officeart/2005/8/layout/hProcess4"/>
    <dgm:cxn modelId="{719357D0-E84D-4B79-9209-A73C208E80D9}" type="presParOf" srcId="{FF9A7DF1-D007-49CC-95FB-B2D45989AB5D}" destId="{9A2C34F8-1341-49E2-B376-51A74E8ED3E8}" srcOrd="3" destOrd="0" presId="urn:microsoft.com/office/officeart/2005/8/layout/hProcess4"/>
    <dgm:cxn modelId="{E4A28E33-A338-4FD6-8DFB-42D23091E42D}" type="presParOf" srcId="{FF9A7DF1-D007-49CC-95FB-B2D45989AB5D}" destId="{4A80643E-38EB-4AC8-97A3-DC69BCA68CD1}" srcOrd="4" destOrd="0" presId="urn:microsoft.com/office/officeart/2005/8/layout/hProcess4"/>
    <dgm:cxn modelId="{24037598-5029-4946-A327-0E0E8968D09A}" type="presParOf" srcId="{27C8D4A4-2141-4EE5-B16F-29A61FDC48D6}" destId="{91B6CE19-FDFA-4934-906D-848F05BE704C}" srcOrd="3" destOrd="0" presId="urn:microsoft.com/office/officeart/2005/8/layout/hProcess4"/>
    <dgm:cxn modelId="{CCC2941C-DFEB-435B-A4C5-733C6CBE7792}" type="presParOf" srcId="{27C8D4A4-2141-4EE5-B16F-29A61FDC48D6}" destId="{00988BF8-E8A3-4CBF-B799-554037F13EB2}" srcOrd="4" destOrd="0" presId="urn:microsoft.com/office/officeart/2005/8/layout/hProcess4"/>
    <dgm:cxn modelId="{35E881A5-9966-479D-902E-322A39068E45}" type="presParOf" srcId="{00988BF8-E8A3-4CBF-B799-554037F13EB2}" destId="{50461050-D8A5-4DEB-B3ED-1E7B74143CE8}" srcOrd="0" destOrd="0" presId="urn:microsoft.com/office/officeart/2005/8/layout/hProcess4"/>
    <dgm:cxn modelId="{19587BA5-F016-4D28-8018-B009D58DB038}" type="presParOf" srcId="{00988BF8-E8A3-4CBF-B799-554037F13EB2}" destId="{4A312B12-3ABF-4053-9C23-50C95093BD30}" srcOrd="1" destOrd="0" presId="urn:microsoft.com/office/officeart/2005/8/layout/hProcess4"/>
    <dgm:cxn modelId="{CDFA4509-A5B7-435C-847B-C32A4AE7859B}" type="presParOf" srcId="{00988BF8-E8A3-4CBF-B799-554037F13EB2}" destId="{368785C1-4DCC-4C22-9EFE-D6137755B804}" srcOrd="2" destOrd="0" presId="urn:microsoft.com/office/officeart/2005/8/layout/hProcess4"/>
    <dgm:cxn modelId="{2BFEA528-15B8-461E-BB5E-C31E4942194B}" type="presParOf" srcId="{00988BF8-E8A3-4CBF-B799-554037F13EB2}" destId="{4086A3E3-E19B-45DD-8D11-A203B0A143DB}" srcOrd="3" destOrd="0" presId="urn:microsoft.com/office/officeart/2005/8/layout/hProcess4"/>
    <dgm:cxn modelId="{CA7BA855-732C-49AA-955D-B5BCA7F88415}" type="presParOf" srcId="{00988BF8-E8A3-4CBF-B799-554037F13EB2}" destId="{9368A5F2-F3A9-4A82-BFB8-FFC92C68C09E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15FAE-4FA3-428A-9EBD-84909C05D626}">
      <dsp:nvSpPr>
        <dsp:cNvPr id="0" name=""/>
        <dsp:cNvSpPr/>
      </dsp:nvSpPr>
      <dsp:spPr>
        <a:xfrm>
          <a:off x="4322" y="1312802"/>
          <a:ext cx="2314496" cy="17343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25" tIns="85725" rIns="85725" bIns="85725" numCol="1" spcCol="1270" anchor="t" anchorCtr="0">
          <a:noAutofit/>
        </a:bodyPr>
        <a:lstStyle/>
        <a:p>
          <a:pPr marL="285750" lvl="1" indent="-285750" algn="just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4500" kern="1200" dirty="0"/>
            <a:t>Dataset</a:t>
          </a:r>
        </a:p>
      </dsp:txBody>
      <dsp:txXfrm>
        <a:off x="44234" y="1352714"/>
        <a:ext cx="2234672" cy="1282888"/>
      </dsp:txXfrm>
    </dsp:sp>
    <dsp:sp modelId="{A10D294D-55F1-49FF-9DEC-3C1D14E7B3F7}">
      <dsp:nvSpPr>
        <dsp:cNvPr id="0" name=""/>
        <dsp:cNvSpPr/>
      </dsp:nvSpPr>
      <dsp:spPr>
        <a:xfrm>
          <a:off x="1306359" y="1685004"/>
          <a:ext cx="2545294" cy="2545294"/>
        </a:xfrm>
        <a:prstGeom prst="leftCircularArrow">
          <a:avLst>
            <a:gd name="adj1" fmla="val 3126"/>
            <a:gd name="adj2" fmla="val 384491"/>
            <a:gd name="adj3" fmla="val 2160002"/>
            <a:gd name="adj4" fmla="val 9024489"/>
            <a:gd name="adj5" fmla="val 364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AD9C1-859F-4255-9251-F09CF78D7348}">
      <dsp:nvSpPr>
        <dsp:cNvPr id="0" name=""/>
        <dsp:cNvSpPr/>
      </dsp:nvSpPr>
      <dsp:spPr>
        <a:xfrm>
          <a:off x="518655" y="2725404"/>
          <a:ext cx="2057330" cy="81813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700" kern="1200" dirty="0"/>
            <a:t>100%</a:t>
          </a:r>
        </a:p>
      </dsp:txBody>
      <dsp:txXfrm>
        <a:off x="542617" y="2749366"/>
        <a:ext cx="2009406" cy="770208"/>
      </dsp:txXfrm>
    </dsp:sp>
    <dsp:sp modelId="{35DDCF6F-7B5B-4302-B1AE-CA06D9BB6ECB}">
      <dsp:nvSpPr>
        <dsp:cNvPr id="0" name=""/>
        <dsp:cNvSpPr/>
      </dsp:nvSpPr>
      <dsp:spPr>
        <a:xfrm>
          <a:off x="2954919" y="1225495"/>
          <a:ext cx="2314496" cy="1908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25" tIns="85725" rIns="85725" bIns="85725" numCol="1" spcCol="1270" anchor="t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4500" kern="1200" dirty="0"/>
            <a:t>Training Set</a:t>
          </a:r>
        </a:p>
      </dsp:txBody>
      <dsp:txXfrm>
        <a:off x="2998850" y="1678492"/>
        <a:ext cx="2226634" cy="1412047"/>
      </dsp:txXfrm>
    </dsp:sp>
    <dsp:sp modelId="{91B6CE19-FDFA-4934-906D-848F05BE704C}">
      <dsp:nvSpPr>
        <dsp:cNvPr id="0" name=""/>
        <dsp:cNvSpPr/>
      </dsp:nvSpPr>
      <dsp:spPr>
        <a:xfrm>
          <a:off x="-2265205" y="339717"/>
          <a:ext cx="12467429" cy="5656672"/>
        </a:xfrm>
        <a:prstGeom prst="circularArrow">
          <a:avLst>
            <a:gd name="adj1" fmla="val 2801"/>
            <a:gd name="adj2" fmla="val 341844"/>
            <a:gd name="adj3" fmla="val 19482645"/>
            <a:gd name="adj4" fmla="val 12575511"/>
            <a:gd name="adj5" fmla="val 3268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2C34F8-1341-49E2-B376-51A74E8ED3E8}">
      <dsp:nvSpPr>
        <dsp:cNvPr id="0" name=""/>
        <dsp:cNvSpPr/>
      </dsp:nvSpPr>
      <dsp:spPr>
        <a:xfrm>
          <a:off x="3469252" y="816429"/>
          <a:ext cx="2057330" cy="818132"/>
        </a:xfrm>
        <a:prstGeom prst="roundRect">
          <a:avLst>
            <a:gd name="adj" fmla="val 1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700" kern="1200" dirty="0"/>
            <a:t>20%</a:t>
          </a:r>
        </a:p>
      </dsp:txBody>
      <dsp:txXfrm>
        <a:off x="3493214" y="840391"/>
        <a:ext cx="2009406" cy="770208"/>
      </dsp:txXfrm>
    </dsp:sp>
    <dsp:sp modelId="{4A312B12-3ABF-4053-9C23-50C95093BD30}">
      <dsp:nvSpPr>
        <dsp:cNvPr id="0" name=""/>
        <dsp:cNvSpPr/>
      </dsp:nvSpPr>
      <dsp:spPr>
        <a:xfrm>
          <a:off x="5905516" y="1225495"/>
          <a:ext cx="2314496" cy="1908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25" tIns="85725" rIns="85725" bIns="85725" numCol="1" spcCol="1270" anchor="t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4500" kern="1200" dirty="0"/>
            <a:t>Test Set</a:t>
          </a:r>
        </a:p>
      </dsp:txBody>
      <dsp:txXfrm>
        <a:off x="5949447" y="1269426"/>
        <a:ext cx="2226634" cy="1412047"/>
      </dsp:txXfrm>
    </dsp:sp>
    <dsp:sp modelId="{4086A3E3-E19B-45DD-8D11-A203B0A143DB}">
      <dsp:nvSpPr>
        <dsp:cNvPr id="0" name=""/>
        <dsp:cNvSpPr/>
      </dsp:nvSpPr>
      <dsp:spPr>
        <a:xfrm>
          <a:off x="6419849" y="2725404"/>
          <a:ext cx="2057330" cy="818132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700" kern="1200" dirty="0"/>
            <a:t>80%</a:t>
          </a:r>
        </a:p>
      </dsp:txBody>
      <dsp:txXfrm>
        <a:off x="6443811" y="2749366"/>
        <a:ext cx="2009406" cy="770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DC5A346A-D1DC-4F7B-BB16-9207EFE1D71D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Data Mining by Divya and Pragati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F785CD49-76BD-49D0-B6C9-AD878E0478B4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Data Mining by Divya and Pragati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1FB3937F-89A7-41D6-92B1-8728DD9FC81E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Data Mining by Divya and Pragati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F6EF759D-0FEA-446B-91D5-B9DD14DF5560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Data Mining by Divya and Pragati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0761D906-6595-4539-B647-E0F12458D395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Data Mining by Divya and Pragati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429B93C7-6569-47D0-A51D-74F9158B260B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Data Mining by Divya and Pragati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BC013806-F681-41E5-8FF9-C4BADF599B3B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Data Mining by Divya and Pragati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430CB2C0-22EB-4A68-9096-5F7F99E42530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Data Mining by Divya and Pragati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0E605CE9-C826-4E21-9C46-37E769733B26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Data Mining by Divya and Pragati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9A59A2DA-A289-4626-B12F-347538D4B63C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Data Mining by Divya and Pragati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fld id="{ECD58925-46E2-4A25-A9FF-93B8A4DCACF4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Data Mining by Divya and Pragati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335F3573-311F-46C3-94DE-191F73AC6D55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Data Mining by Divya and Pragati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5C22628A-EDB0-4BF2-9D9B-4858CE3626C6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Data Mining by Divya and Pragati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33AF59BF-95D7-465E-AF32-507FCE74CEB1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Data Mining by Divya and Pragati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fld id="{E9BCD164-4AC4-49B2-955B-AF14C424102C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Data Mining by Divya and Pragati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E08394E7-F564-413B-9C22-F5367222407A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Data Mining by Divya and Pragati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fld id="{D5887488-E307-48B2-84B2-21A2AA27224E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Data Mining by Divya and Pragati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DEDBADCB-BA86-4605-BE90-586B58834A12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Data Mining by Divya and Pragati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88A60-3FF7-434E-8DC5-404DE118E211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Data Mining by Divya and Pragati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8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5215" y="3261102"/>
            <a:ext cx="4547484" cy="1699591"/>
          </a:xfrm>
        </p:spPr>
        <p:txBody>
          <a:bodyPr/>
          <a:lstStyle/>
          <a:p>
            <a:r>
              <a:rPr lang="en-IN" b="1" dirty="0"/>
              <a:t>Predictive</a:t>
            </a:r>
            <a:r>
              <a:rPr lang="en-IN" b="0" i="0" dirty="0">
                <a:solidFill>
                  <a:srgbClr val="2D3B45"/>
                </a:solidFill>
                <a:effectLst/>
                <a:latin typeface="Lato Extended"/>
              </a:rPr>
              <a:t> </a:t>
            </a:r>
            <a:br>
              <a:rPr lang="en-IN" b="0" i="0" dirty="0">
                <a:solidFill>
                  <a:srgbClr val="2D3B45"/>
                </a:solidFill>
                <a:effectLst/>
                <a:latin typeface="Lato Extended"/>
              </a:rPr>
            </a:br>
            <a:r>
              <a:rPr lang="en-US" b="1" dirty="0"/>
              <a:t>Data Mining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0838" y="4735406"/>
            <a:ext cx="3947158" cy="1078954"/>
          </a:xfrm>
        </p:spPr>
        <p:txBody>
          <a:bodyPr>
            <a:normAutofit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Divya Dongala</a:t>
            </a:r>
          </a:p>
          <a:p>
            <a:r>
              <a:rPr lang="en-US" dirty="0"/>
              <a:t>Pragati Gupta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FB4060-C61B-41B8-9423-B6F903C4E043}"/>
              </a:ext>
            </a:extLst>
          </p:cNvPr>
          <p:cNvSpPr txBox="1"/>
          <p:nvPr/>
        </p:nvSpPr>
        <p:spPr>
          <a:xfrm>
            <a:off x="9888110" y="6480312"/>
            <a:ext cx="252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Mining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5829" y="291547"/>
            <a:ext cx="6247970" cy="1009414"/>
          </a:xfrm>
        </p:spPr>
        <p:txBody>
          <a:bodyPr>
            <a:noAutofit/>
          </a:bodyPr>
          <a:lstStyle/>
          <a:p>
            <a:br>
              <a:rPr lang="en-IN" sz="2000" dirty="0"/>
            </a:br>
            <a:r>
              <a:rPr lang="en-IN" sz="32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Case2: Avg Area House Age </a:t>
            </a:r>
            <a:br>
              <a:rPr lang="en-IN" sz="32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32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Housing price</a:t>
            </a:r>
            <a:endParaRPr lang="en-US" sz="32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8582641" y="6356349"/>
            <a:ext cx="3243942" cy="365125"/>
          </a:xfrm>
        </p:spPr>
        <p:txBody>
          <a:bodyPr/>
          <a:lstStyle/>
          <a:p>
            <a:r>
              <a:rPr lang="en-US" dirty="0"/>
              <a:t>Data Mining by Divya and Pragati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37B2B0-1F6E-46CA-A64A-5FCA5B2E9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22" y="1238441"/>
            <a:ext cx="6585410" cy="40209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2D3724-1327-486D-9A9A-FA7122724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20" y="2992869"/>
            <a:ext cx="6076980" cy="33634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B693E4-C0B5-4E94-9FCA-713E1D554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854" y="4002275"/>
            <a:ext cx="3067183" cy="256417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17491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648" y="201557"/>
            <a:ext cx="6863213" cy="1023152"/>
          </a:xfrm>
        </p:spPr>
        <p:txBody>
          <a:bodyPr>
            <a:noAutofit/>
          </a:bodyPr>
          <a:lstStyle/>
          <a:p>
            <a:pPr algn="l"/>
            <a:br>
              <a:rPr lang="en-IN" sz="2000" dirty="0"/>
            </a:br>
            <a:r>
              <a:rPr lang="en-IN" sz="3200" b="1" dirty="0">
                <a:solidFill>
                  <a:schemeClr val="bg2">
                    <a:lumMod val="75000"/>
                  </a:schemeClr>
                </a:solidFill>
              </a:rPr>
              <a:t>Case2: </a:t>
            </a:r>
            <a:br>
              <a:rPr lang="en-IN" sz="3200" b="1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n-IN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IN" sz="1800" b="0" i="0" u="none" strike="noStrike" baseline="0" dirty="0">
                <a:latin typeface="Consolas" panose="020B0609020204030204" pitchFamily="49" charset="0"/>
              </a:rPr>
            </a:br>
            <a:br>
              <a:rPr lang="en-IN" sz="1800" b="0" i="0" u="none" strike="noStrike" baseline="0" dirty="0">
                <a:latin typeface="Consolas" panose="020B0609020204030204" pitchFamily="49" charset="0"/>
              </a:rPr>
            </a:br>
            <a:br>
              <a:rPr lang="en-IN" sz="1800" b="0" i="0" u="none" strike="noStrike" baseline="0" dirty="0">
                <a:latin typeface="Consolas" panose="020B0609020204030204" pitchFamily="49" charset="0"/>
              </a:rPr>
            </a:br>
            <a:br>
              <a:rPr lang="en-IN" sz="1800" b="0" i="0" u="none" strike="noStrike" baseline="0" dirty="0">
                <a:latin typeface="Consolas" panose="020B0609020204030204" pitchFamily="49" charset="0"/>
              </a:rPr>
            </a:br>
            <a:br>
              <a:rPr lang="en-IN" sz="1800" b="0" i="0" u="none" strike="noStrike" baseline="0" dirty="0">
                <a:latin typeface="Consolas" panose="020B0609020204030204" pitchFamily="49" charset="0"/>
              </a:rPr>
            </a:br>
            <a:br>
              <a:rPr lang="en-IN" sz="1800" b="0" i="0" u="none" strike="noStrike" baseline="0" dirty="0">
                <a:latin typeface="Consolas" panose="020B0609020204030204" pitchFamily="49" charset="0"/>
              </a:rPr>
            </a:br>
            <a:br>
              <a:rPr lang="en-IN" sz="1800" b="0" i="0" u="none" strike="noStrike" baseline="0" dirty="0">
                <a:latin typeface="Consolas" panose="020B0609020204030204" pitchFamily="49" charset="0"/>
              </a:rPr>
            </a:br>
            <a:br>
              <a:rPr lang="en-IN" sz="1800" b="0" i="0" u="none" strike="noStrike" baseline="0" dirty="0">
                <a:latin typeface="Consolas" panose="020B0609020204030204" pitchFamily="49" charset="0"/>
              </a:rPr>
            </a:br>
            <a:br>
              <a:rPr lang="en-IN" sz="1800" b="0" i="0" u="none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IN" sz="32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CAse3: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“Avg Area Number of Rooms”</a:t>
            </a:r>
            <a:r>
              <a:rPr lang="en-IN" sz="32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“Housing price”</a:t>
            </a:r>
            <a:endParaRPr lang="en-US" sz="32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1034" y="1519587"/>
            <a:ext cx="6624675" cy="32238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>
                <a:latin typeface="+mn-lt"/>
                <a:ea typeface="+mn-ea"/>
                <a:cs typeface="+mn-cs"/>
              </a:rPr>
              <a:t>Based on “Avg Area Number of Rooms</a:t>
            </a:r>
            <a:r>
              <a:rPr lang="en-IN" sz="1700" dirty="0">
                <a:latin typeface="+mn-lt"/>
                <a:ea typeface="+mn-ea"/>
                <a:cs typeface="+mn-cs"/>
              </a:rPr>
              <a:t>”  of the people linear regression performed to predict the value of houses.</a:t>
            </a:r>
          </a:p>
          <a:p>
            <a:r>
              <a:rPr lang="en-IN" sz="1700" b="1" dirty="0">
                <a:latin typeface="+mn-lt"/>
                <a:ea typeface="+mn-ea"/>
                <a:cs typeface="+mn-cs"/>
              </a:rPr>
              <a:t>Platform</a:t>
            </a:r>
            <a:r>
              <a:rPr lang="en-IN" sz="1700" dirty="0">
                <a:latin typeface="+mn-lt"/>
                <a:ea typeface="+mn-ea"/>
                <a:cs typeface="+mn-cs"/>
              </a:rPr>
              <a:t>: Jupiter Notebook</a:t>
            </a:r>
          </a:p>
          <a:p>
            <a:r>
              <a:rPr lang="en-IN" sz="1700" b="1" dirty="0">
                <a:latin typeface="+mn-lt"/>
                <a:ea typeface="+mn-ea"/>
                <a:cs typeface="+mn-cs"/>
              </a:rPr>
              <a:t>Data Set</a:t>
            </a:r>
            <a:r>
              <a:rPr lang="en-IN" sz="1700" dirty="0">
                <a:latin typeface="+mn-lt"/>
                <a:ea typeface="+mn-ea"/>
                <a:cs typeface="+mn-cs"/>
              </a:rPr>
              <a:t>: csv file</a:t>
            </a:r>
          </a:p>
          <a:p>
            <a:r>
              <a:rPr lang="en-IN" sz="1700" b="1" dirty="0">
                <a:latin typeface="+mn-lt"/>
                <a:ea typeface="+mn-ea"/>
                <a:cs typeface="+mn-cs"/>
              </a:rPr>
              <a:t>Language</a:t>
            </a:r>
            <a:r>
              <a:rPr lang="en-IN" sz="1700" dirty="0">
                <a:latin typeface="+mn-lt"/>
                <a:ea typeface="+mn-ea"/>
                <a:cs typeface="+mn-cs"/>
              </a:rPr>
              <a:t>: python,( Panda, NumPy ).</a:t>
            </a:r>
          </a:p>
          <a:p>
            <a:r>
              <a:rPr lang="en-IN" sz="1700" b="1" dirty="0">
                <a:latin typeface="+mn-lt"/>
                <a:ea typeface="+mn-ea"/>
                <a:cs typeface="+mn-cs"/>
              </a:rPr>
              <a:t>Other Libraries</a:t>
            </a:r>
            <a:r>
              <a:rPr lang="en-IN" sz="1700" dirty="0">
                <a:latin typeface="+mn-lt"/>
                <a:ea typeface="+mn-ea"/>
                <a:cs typeface="+mn-cs"/>
              </a:rPr>
              <a:t>:matplotlib.pyplot,seaborn, sklearn.model_selection,sklearn.linear_model,sklearn</a:t>
            </a:r>
          </a:p>
          <a:p>
            <a:r>
              <a:rPr lang="en-IN" sz="1700" dirty="0">
                <a:latin typeface="+mn-lt"/>
                <a:ea typeface="+mn-ea"/>
                <a:cs typeface="+mn-cs"/>
              </a:rPr>
              <a:t>X= </a:t>
            </a:r>
            <a:r>
              <a:rPr lang="en-US" sz="1700" dirty="0">
                <a:latin typeface="+mn-lt"/>
                <a:ea typeface="+mn-ea"/>
                <a:cs typeface="+mn-cs"/>
              </a:rPr>
              <a:t>Avg Area Number of Rooms</a:t>
            </a:r>
            <a:endParaRPr lang="en-IN" sz="1700" dirty="0">
              <a:latin typeface="+mn-lt"/>
              <a:ea typeface="+mn-ea"/>
              <a:cs typeface="+mn-cs"/>
            </a:endParaRPr>
          </a:p>
          <a:p>
            <a:r>
              <a:rPr lang="en-IN" sz="1700" dirty="0">
                <a:latin typeface="+mn-lt"/>
                <a:ea typeface="+mn-ea"/>
                <a:cs typeface="+mn-cs"/>
              </a:rPr>
              <a:t>Y= houses Price</a:t>
            </a:r>
          </a:p>
          <a:p>
            <a:endParaRPr lang="en-IN" sz="1700" dirty="0">
              <a:latin typeface="+mn-lt"/>
              <a:ea typeface="+mn-ea"/>
              <a:cs typeface="+mn-cs"/>
            </a:endParaRP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8582641" y="6356349"/>
            <a:ext cx="3243942" cy="365125"/>
          </a:xfrm>
        </p:spPr>
        <p:txBody>
          <a:bodyPr/>
          <a:lstStyle/>
          <a:p>
            <a:r>
              <a:rPr lang="en-US" dirty="0"/>
              <a:t>Data Mining by Divya and Pragati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212267-D339-4D92-BC58-9A54DDC13F30}"/>
              </a:ext>
            </a:extLst>
          </p:cNvPr>
          <p:cNvSpPr txBox="1"/>
          <p:nvPr/>
        </p:nvSpPr>
        <p:spPr>
          <a:xfrm>
            <a:off x="0" y="4690149"/>
            <a:ext cx="61154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+mn-lt"/>
                <a:ea typeface="+mn-ea"/>
                <a:cs typeface="+mn-cs"/>
              </a:rPr>
              <a:t>Training set </a:t>
            </a:r>
            <a:r>
              <a:rPr lang="en-IN" sz="1800" dirty="0">
                <a:latin typeface="+mn-lt"/>
                <a:ea typeface="+mn-ea"/>
                <a:cs typeface="+mn-cs"/>
              </a:rPr>
              <a:t>=20% of the dataset</a:t>
            </a:r>
          </a:p>
          <a:p>
            <a:r>
              <a:rPr lang="en-IN" sz="1800" b="1" dirty="0">
                <a:latin typeface="+mn-lt"/>
                <a:ea typeface="+mn-ea"/>
                <a:cs typeface="+mn-cs"/>
              </a:rPr>
              <a:t>Testing set </a:t>
            </a:r>
            <a:r>
              <a:rPr lang="en-IN" sz="1800" dirty="0">
                <a:latin typeface="+mn-lt"/>
                <a:ea typeface="+mn-ea"/>
                <a:cs typeface="+mn-cs"/>
              </a:rPr>
              <a:t>=80% of the dataset</a:t>
            </a:r>
          </a:p>
          <a:p>
            <a:endParaRPr lang="en-IN" sz="1800" dirty="0">
              <a:latin typeface="+mn-lt"/>
              <a:ea typeface="+mn-ea"/>
              <a:cs typeface="+mn-cs"/>
            </a:endParaRPr>
          </a:p>
          <a:p>
            <a:r>
              <a:rPr lang="en-IN" sz="1800" b="1" i="1" u="sng" dirty="0">
                <a:latin typeface="+mn-lt"/>
                <a:ea typeface="+mn-ea"/>
                <a:cs typeface="+mn-cs"/>
              </a:rPr>
              <a:t>Step 1</a:t>
            </a:r>
            <a:r>
              <a:rPr lang="en-IN" sz="1800" dirty="0">
                <a:latin typeface="+mn-lt"/>
                <a:ea typeface="+mn-ea"/>
                <a:cs typeface="+mn-cs"/>
              </a:rPr>
              <a:t>: Trained the data set and get the intercept.</a:t>
            </a:r>
          </a:p>
          <a:p>
            <a:r>
              <a:rPr lang="en-IN" sz="1800" b="1" i="1" u="sng" dirty="0">
                <a:latin typeface="+mn-lt"/>
                <a:ea typeface="+mn-ea"/>
                <a:cs typeface="+mn-cs"/>
              </a:rPr>
              <a:t>Step2</a:t>
            </a:r>
            <a:r>
              <a:rPr lang="en-IN" sz="1800" dirty="0">
                <a:latin typeface="+mn-lt"/>
                <a:ea typeface="+mn-ea"/>
                <a:cs typeface="+mn-cs"/>
              </a:rPr>
              <a:t>:  Use the test data set to predict the house prices.</a:t>
            </a:r>
          </a:p>
          <a:p>
            <a:pPr algn="just"/>
            <a:r>
              <a:rPr lang="en-IN" sz="1800" b="1" i="1" u="sng" dirty="0">
                <a:latin typeface="+mn-lt"/>
                <a:ea typeface="+mn-ea"/>
                <a:cs typeface="+mn-cs"/>
              </a:rPr>
              <a:t>Step3</a:t>
            </a:r>
            <a:r>
              <a:rPr lang="en-IN" sz="1800" dirty="0">
                <a:latin typeface="+mn-lt"/>
                <a:ea typeface="+mn-ea"/>
                <a:cs typeface="+mn-cs"/>
              </a:rPr>
              <a:t>: Compare the Actual values with the predicted values and plot a bar graph.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CE4D23-FD0F-489D-906A-FFA5E7295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98" y="122575"/>
            <a:ext cx="4933950" cy="3600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578EFA-9515-4B8C-B175-8E96AF7BB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773" y="4364418"/>
            <a:ext cx="3817454" cy="235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885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338" y="288818"/>
            <a:ext cx="6476245" cy="720596"/>
          </a:xfrm>
        </p:spPr>
        <p:txBody>
          <a:bodyPr>
            <a:noAutofit/>
          </a:bodyPr>
          <a:lstStyle/>
          <a:p>
            <a:br>
              <a:rPr lang="en-IN" sz="2000" dirty="0"/>
            </a:br>
            <a:r>
              <a:rPr lang="en-IN" sz="32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CAse3: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“Avg Area Number of Rooms”</a:t>
            </a:r>
            <a:r>
              <a:rPr lang="en-IN" sz="32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“Housing price”</a:t>
            </a:r>
            <a:endParaRPr lang="en-US" sz="32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1908" y="1108699"/>
            <a:ext cx="6624675" cy="48900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b="0" i="0" dirty="0">
                <a:solidFill>
                  <a:srgbClr val="2D3B45"/>
                </a:solidFill>
                <a:effectLst/>
                <a:latin typeface="Lato Extended"/>
              </a:rPr>
              <a:t>Demo of the tool with inputs and outputs.</a:t>
            </a:r>
          </a:p>
          <a:p>
            <a:endParaRPr lang="en-US" sz="1600" dirty="0">
              <a:solidFill>
                <a:srgbClr val="2D3B45"/>
              </a:solidFill>
              <a:latin typeface="Lato Extended"/>
              <a:ea typeface="+mn-ea"/>
              <a:cs typeface="+mn-cs"/>
            </a:endParaRPr>
          </a:p>
          <a:p>
            <a:endParaRPr lang="en-IN" sz="1700" dirty="0">
              <a:latin typeface="+mn-lt"/>
              <a:ea typeface="+mn-ea"/>
              <a:cs typeface="+mn-cs"/>
            </a:endParaRP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8582641" y="6356349"/>
            <a:ext cx="3243942" cy="365125"/>
          </a:xfrm>
        </p:spPr>
        <p:txBody>
          <a:bodyPr/>
          <a:lstStyle/>
          <a:p>
            <a:r>
              <a:rPr lang="en-US" dirty="0"/>
              <a:t>Data Mining by Divya and Pragati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B99AA6-FBAF-43E3-8E0E-A13D45EFD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8" y="4063610"/>
            <a:ext cx="4618846" cy="28518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1AAA78-2736-48B8-9A04-6C56A51D7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34" y="145774"/>
            <a:ext cx="4010025" cy="3693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DB6F12-1F55-46D3-86D3-66CB62D30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556" y="1367011"/>
            <a:ext cx="6283871" cy="23224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753A1F-B539-4923-8FA7-C40788D7A2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3371" y="3588322"/>
            <a:ext cx="6181194" cy="11294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A02731-28AB-49A2-BC2C-2ECBE59E6B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5692" y="4642850"/>
            <a:ext cx="6448931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60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4AF3E81-FB4A-4E16-8EF6-C21CB0AB4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2" y="3987366"/>
            <a:ext cx="3950558" cy="27076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2319" y="79358"/>
            <a:ext cx="4179570" cy="914088"/>
          </a:xfrm>
        </p:spPr>
        <p:txBody>
          <a:bodyPr/>
          <a:lstStyle/>
          <a:p>
            <a:r>
              <a:rPr lang="en-US" dirty="0"/>
              <a:t>Outcomes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A1309A-5A6E-4504-961B-B7B47804C374}"/>
              </a:ext>
            </a:extLst>
          </p:cNvPr>
          <p:cNvSpPr txBox="1"/>
          <p:nvPr/>
        </p:nvSpPr>
        <p:spPr>
          <a:xfrm>
            <a:off x="7495507" y="351736"/>
            <a:ext cx="6268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bg1"/>
                </a:solidFill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Goals: To predict the value of house prices.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10744C-59C9-484B-808A-F64FAF4AFA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3" r="8650" b="7703"/>
          <a:stretch/>
        </p:blipFill>
        <p:spPr>
          <a:xfrm>
            <a:off x="28712" y="901216"/>
            <a:ext cx="3950558" cy="29182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532460-0B25-4D14-AF8C-EBDA6B2F4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300" y="993446"/>
            <a:ext cx="3954894" cy="282597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9D27A9-4681-4F68-AB2C-2CDDA9C664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6157" y="901216"/>
            <a:ext cx="3817454" cy="30211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F290DE-9C1C-460F-A787-6C73F2439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7953" y="4051995"/>
            <a:ext cx="3950558" cy="256417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4E2A8CB-BCE8-477A-AE38-1F02A4B79E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6157" y="4051995"/>
            <a:ext cx="3817454" cy="23570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DCC4A71-00F5-4CCD-9860-35298F9D86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2434" y="4035175"/>
            <a:ext cx="3950558" cy="256417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97224A-A28C-4750-A54E-F94D928DC4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4243" y="3987366"/>
            <a:ext cx="3817454" cy="26597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B89E1A-F5C3-4AD9-8545-3D088246C4C4}"/>
              </a:ext>
            </a:extLst>
          </p:cNvPr>
          <p:cNvCxnSpPr>
            <a:cxnSpLocks/>
          </p:cNvCxnSpPr>
          <p:nvPr/>
        </p:nvCxnSpPr>
        <p:spPr>
          <a:xfrm>
            <a:off x="543338" y="3707438"/>
            <a:ext cx="0" cy="56984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957941C-9362-4082-8DDB-09F11C14CBCF}"/>
              </a:ext>
            </a:extLst>
          </p:cNvPr>
          <p:cNvCxnSpPr>
            <a:cxnSpLocks/>
          </p:cNvCxnSpPr>
          <p:nvPr/>
        </p:nvCxnSpPr>
        <p:spPr>
          <a:xfrm>
            <a:off x="9150625" y="3702444"/>
            <a:ext cx="0" cy="56984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CA61D6-60A5-4A90-B0FD-0E2B11C18385}"/>
              </a:ext>
            </a:extLst>
          </p:cNvPr>
          <p:cNvCxnSpPr>
            <a:cxnSpLocks/>
          </p:cNvCxnSpPr>
          <p:nvPr/>
        </p:nvCxnSpPr>
        <p:spPr>
          <a:xfrm>
            <a:off x="4505738" y="3745656"/>
            <a:ext cx="0" cy="56984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IN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8447" y="1530634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Data Set Collected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365124"/>
          </a:xfrm>
        </p:spPr>
        <p:txBody>
          <a:bodyPr>
            <a:normAutofit/>
          </a:bodyPr>
          <a:lstStyle/>
          <a:p>
            <a:r>
              <a:rPr lang="en-IN" noProof="1"/>
              <a:t>Kaggel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18447" y="2386463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Tools/</a:t>
            </a:r>
            <a:r>
              <a:rPr lang="en-IN" dirty="0"/>
              <a:t>Software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19680" y="2812301"/>
            <a:ext cx="5431971" cy="557950"/>
          </a:xfrm>
        </p:spPr>
        <p:txBody>
          <a:bodyPr>
            <a:normAutofit fontScale="92500" lnSpcReduction="20000"/>
          </a:bodyPr>
          <a:lstStyle/>
          <a:p>
            <a:r>
              <a:rPr lang="en-ZA" dirty="0"/>
              <a:t>Microsoft Word, Power Point, Excel</a:t>
            </a:r>
          </a:p>
          <a:p>
            <a:r>
              <a:rPr lang="en-ZA" dirty="0"/>
              <a:t>Jupiter Notebook, Python, Panda, MATLAB, NumPy,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Material</a:t>
            </a:r>
            <a:r>
              <a:rPr lang="en-US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/>
          <a:lstStyle/>
          <a:p>
            <a:r>
              <a:rPr lang="en-ZA" dirty="0"/>
              <a:t>Internet, Course Book, Python.org, W3 School, Notes, </a:t>
            </a:r>
            <a:r>
              <a:rPr lang="en-IN" dirty="0"/>
              <a:t>YouTube</a:t>
            </a:r>
            <a:r>
              <a:rPr lang="en-ZA" dirty="0"/>
              <a:t> (</a:t>
            </a:r>
            <a:r>
              <a:rPr lang="en-IN" dirty="0"/>
              <a:t>codebasics</a:t>
            </a:r>
            <a:r>
              <a:rPr lang="en-IN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ZA" dirty="0"/>
              <a:t>)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Other Helps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/>
          <a:lstStyle/>
          <a:p>
            <a:r>
              <a:rPr lang="en-US" dirty="0"/>
              <a:t>NA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Data Mining by Divya and Pragati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450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9" y="2345635"/>
            <a:ext cx="2661557" cy="83459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0178" y="4205512"/>
            <a:ext cx="4179570" cy="2004161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Team: The Data </a:t>
            </a:r>
            <a:r>
              <a:rPr lang="en-IN" b="1" dirty="0"/>
              <a:t>Scientist </a:t>
            </a:r>
            <a:endParaRPr lang="en-US" b="1" dirty="0"/>
          </a:p>
          <a:p>
            <a:r>
              <a:rPr lang="en-US" dirty="0"/>
              <a:t>		</a:t>
            </a:r>
            <a:r>
              <a:rPr lang="en-US" b="1" dirty="0"/>
              <a:t>Divya</a:t>
            </a:r>
            <a:r>
              <a:rPr lang="en-US" dirty="0"/>
              <a:t> </a:t>
            </a:r>
            <a:r>
              <a:rPr lang="en-US" b="1" dirty="0"/>
              <a:t>Dongala</a:t>
            </a:r>
          </a:p>
          <a:p>
            <a:r>
              <a:rPr lang="en-US" dirty="0"/>
              <a:t>		</a:t>
            </a:r>
            <a:r>
              <a:rPr lang="en-US" b="1" dirty="0"/>
              <a:t>Pragati</a:t>
            </a:r>
            <a:r>
              <a:rPr lang="en-US" dirty="0"/>
              <a:t> </a:t>
            </a:r>
            <a:r>
              <a:rPr lang="en-US" b="1" dirty="0"/>
              <a:t>Gupta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Data Mining by Divya and Pragati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425" y="847165"/>
            <a:ext cx="6294782" cy="577444"/>
          </a:xfrm>
        </p:spPr>
        <p:txBody>
          <a:bodyPr/>
          <a:lstStyle/>
          <a:p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Supervised learning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/>
          <a:p>
            <a:r>
              <a:rPr lang="en-US" dirty="0"/>
              <a:t>Data Mining by Divya and Pragati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7" name="Content Placeholder 7">
            <a:extLst>
              <a:ext uri="{FF2B5EF4-FFF2-40B4-BE49-F238E27FC236}">
                <a16:creationId xmlns:a16="http://schemas.microsoft.com/office/drawing/2014/main" id="{6C254629-7151-4EBD-A7F0-AF96805F64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5864346"/>
              </p:ext>
            </p:extLst>
          </p:nvPr>
        </p:nvGraphicFramePr>
        <p:xfrm>
          <a:off x="2283106" y="1996383"/>
          <a:ext cx="8481502" cy="4359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37C65ACA-A269-473C-87E5-80F3CD860720}"/>
              </a:ext>
            </a:extLst>
          </p:cNvPr>
          <p:cNvSpPr txBox="1">
            <a:spLocks/>
          </p:cNvSpPr>
          <p:nvPr/>
        </p:nvSpPr>
        <p:spPr>
          <a:xfrm>
            <a:off x="2669886" y="6356349"/>
            <a:ext cx="2482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Data Mining by Divya and Pragati</a:t>
            </a:r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68A80642-9A00-4778-938E-E5054EE5D15C}"/>
              </a:ext>
            </a:extLst>
          </p:cNvPr>
          <p:cNvSpPr txBox="1">
            <a:spLocks/>
          </p:cNvSpPr>
          <p:nvPr/>
        </p:nvSpPr>
        <p:spPr>
          <a:xfrm>
            <a:off x="5536305" y="6356350"/>
            <a:ext cx="987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2400B-3FC7-4158-BB28-7CDDFC053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710" y="510987"/>
            <a:ext cx="5111750" cy="967069"/>
          </a:xfrm>
        </p:spPr>
        <p:txBody>
          <a:bodyPr/>
          <a:lstStyle/>
          <a:p>
            <a:r>
              <a:rPr lang="en-IN" b="1" dirty="0"/>
              <a:t>Predictive</a:t>
            </a:r>
            <a:r>
              <a:rPr lang="en-IN" b="0" i="0" dirty="0">
                <a:solidFill>
                  <a:srgbClr val="2D3B45"/>
                </a:solidFill>
                <a:effectLst/>
                <a:latin typeface="Lato Extended"/>
              </a:rPr>
              <a:t> </a:t>
            </a:r>
            <a:br>
              <a:rPr lang="en-IN" b="0" i="0" dirty="0">
                <a:solidFill>
                  <a:srgbClr val="2D3B45"/>
                </a:solidFill>
                <a:effectLst/>
                <a:latin typeface="Lato Extended"/>
              </a:rPr>
            </a:br>
            <a:r>
              <a:rPr lang="en-US" altLang="en-US" sz="2800" b="1" dirty="0"/>
              <a:t>Data mining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3AF6D-F40E-4A4B-B231-6373127FA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814" y="1903412"/>
            <a:ext cx="6615734" cy="3463718"/>
          </a:xfrm>
        </p:spPr>
        <p:txBody>
          <a:bodyPr>
            <a:normAutofit fontScale="77500" lnSpcReduction="20000"/>
          </a:bodyPr>
          <a:lstStyle/>
          <a:p>
            <a:r>
              <a:rPr lang="en-US" sz="1400" b="1" i="1" u="sng" dirty="0"/>
              <a:t>Classification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Linear Classifiers</a:t>
            </a:r>
            <a:endParaRPr lang="en-IN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Logistic regression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Naive Bayes classifier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Fisher’s linear discriminant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Support vector machines</a:t>
            </a:r>
            <a:endParaRPr lang="en-IN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Least squares support vector machines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Quadratic classifiers</a:t>
            </a:r>
            <a:endParaRPr lang="en-IN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Kernel estimation</a:t>
            </a:r>
            <a:endParaRPr lang="en-IN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k-nearest neighbour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Decision trees</a:t>
            </a:r>
            <a:endParaRPr lang="en-IN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Random forests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Neural networks</a:t>
            </a:r>
            <a:endParaRPr lang="en-IN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Learning vector quantization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B1688F-3775-47FE-AAF6-96CF263C5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 by Divya and Pragati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692602-2047-4745-B366-6A808E65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C7E738-44C9-4CEA-AC63-E678D3E16BEC}"/>
              </a:ext>
            </a:extLst>
          </p:cNvPr>
          <p:cNvSpPr txBox="1"/>
          <p:nvPr/>
        </p:nvSpPr>
        <p:spPr>
          <a:xfrm>
            <a:off x="5476047" y="1675166"/>
            <a:ext cx="542013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en-US" sz="1600" b="1" i="1" u="sng" dirty="0"/>
              <a:t>Regression analysis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1600" dirty="0"/>
              <a:t>Linear and multiple regression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1600" dirty="0"/>
              <a:t>Non-linear regression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1600" dirty="0"/>
              <a:t>Other regression methods: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1600" dirty="0"/>
              <a:t>Generalized linear model,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1600" dirty="0"/>
              <a:t> Log-linear models,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1600" dirty="0"/>
              <a:t> Regression trees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1657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425" y="219697"/>
            <a:ext cx="6294782" cy="1204912"/>
          </a:xfrm>
        </p:spPr>
        <p:txBody>
          <a:bodyPr/>
          <a:lstStyle/>
          <a:p>
            <a:r>
              <a:rPr lang="en-IN" b="1" dirty="0"/>
              <a:t>Predictive</a:t>
            </a:r>
            <a:r>
              <a:rPr lang="en-IN" b="0" i="0" dirty="0">
                <a:solidFill>
                  <a:srgbClr val="2D3B45"/>
                </a:solidFill>
                <a:effectLst/>
                <a:latin typeface="Lato Extended"/>
              </a:rPr>
              <a:t> </a:t>
            </a:r>
            <a:br>
              <a:rPr lang="en-IN" b="0" i="0" dirty="0">
                <a:solidFill>
                  <a:srgbClr val="2D3B45"/>
                </a:solidFill>
                <a:effectLst/>
                <a:latin typeface="Lato Extended"/>
              </a:rPr>
            </a:br>
            <a:r>
              <a:rPr lang="en-US" altLang="en-US" sz="2800" b="1" dirty="0"/>
              <a:t>Data mining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3425" y="1997075"/>
            <a:ext cx="6970645" cy="37868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latin typeface="Arial" panose="020B0604020202020204" pitchFamily="34" charset="0"/>
              </a:rPr>
              <a:t>P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redictor variables and a dependent or response variable</a:t>
            </a:r>
          </a:p>
          <a:p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r>
              <a:rPr lang="en-IN" sz="1600" b="1" u="sng" dirty="0"/>
              <a:t>Linear  regression: </a:t>
            </a:r>
          </a:p>
          <a:p>
            <a:r>
              <a:rPr lang="en-US" sz="1600" b="0" i="0" dirty="0">
                <a:effectLst/>
                <a:latin typeface="Arial" panose="020B0604020202020204" pitchFamily="34" charset="0"/>
              </a:rPr>
              <a:t>Linear regression: involves a response variable y and a single </a:t>
            </a:r>
            <a:br>
              <a:rPr lang="en-US" sz="1600" dirty="0"/>
            </a:br>
            <a:r>
              <a:rPr lang="en-US" sz="1600" b="0" i="0" dirty="0">
                <a:effectLst/>
                <a:latin typeface="Arial" panose="020B0604020202020204" pitchFamily="34" charset="0"/>
              </a:rPr>
              <a:t>predictor variable x</a:t>
            </a:r>
            <a:br>
              <a:rPr lang="en-US" sz="1600" dirty="0"/>
            </a:br>
            <a:r>
              <a:rPr lang="en-US" sz="1600" dirty="0"/>
              <a:t>		</a:t>
            </a:r>
            <a:r>
              <a:rPr lang="en-US" sz="16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 = w0 + w1 x</a:t>
            </a:r>
          </a:p>
          <a:p>
            <a:b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600" b="1" u="sng" dirty="0"/>
              <a:t>Regression coefficients:</a:t>
            </a:r>
          </a:p>
          <a:p>
            <a:r>
              <a:rPr lang="en-US" sz="1600" b="0" i="0" dirty="0">
                <a:effectLst/>
                <a:latin typeface="Arial" panose="020B0604020202020204" pitchFamily="34" charset="0"/>
              </a:rPr>
              <a:t>where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w0 (y-intercept)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w1 (slope) are</a:t>
            </a:r>
            <a:endParaRPr lang="en-IN" sz="1600" b="1" u="sn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/>
          <a:p>
            <a:r>
              <a:rPr lang="en-US" dirty="0"/>
              <a:t>Data Mining by Divya and Pragati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01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843" y="715617"/>
            <a:ext cx="4055164" cy="682487"/>
          </a:xfrm>
        </p:spPr>
        <p:txBody>
          <a:bodyPr>
            <a:normAutofit/>
          </a:bodyPr>
          <a:lstStyle/>
          <a:p>
            <a:pPr algn="ctr"/>
            <a:r>
              <a:rPr lang="en-US" noProof="1"/>
              <a:t>linear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067" y="2372139"/>
            <a:ext cx="5894113" cy="12049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1600" noProof="1"/>
              <a:t>In linear regression, the relationships are modeled using linear predictor functions whose unknown model parameters are estimated from the data. Such models are called linear models.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/>
          <a:p>
            <a:r>
              <a:rPr lang="en-US" dirty="0"/>
              <a:t>Data Mining by Divya and Pragati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99637C-452B-4D20-BC6E-1207E83AE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061" y="1987826"/>
            <a:ext cx="5660615" cy="375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6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238" y="703284"/>
            <a:ext cx="3018336" cy="846301"/>
          </a:xfrm>
        </p:spPr>
        <p:txBody>
          <a:bodyPr>
            <a:normAutofit fontScale="90000"/>
          </a:bodyPr>
          <a:lstStyle/>
          <a:p>
            <a:r>
              <a:rPr lang="en-ZA" dirty="0"/>
              <a:t>Data Set</a:t>
            </a:r>
            <a:br>
              <a:rPr lang="en-ZA" dirty="0"/>
            </a:br>
            <a:r>
              <a:rPr lang="en-ZA" dirty="0"/>
              <a:t>(pre-processed)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17489" y="1475574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ZA" noProof="1"/>
              <a:t>IntroDuction Of data Set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58440" y="2087392"/>
            <a:ext cx="5431971" cy="456175"/>
          </a:xfrm>
        </p:spPr>
        <p:txBody>
          <a:bodyPr>
            <a:noAutofit/>
          </a:bodyPr>
          <a:lstStyle/>
          <a:p>
            <a:r>
              <a:rPr lang="en-ZA" sz="1600" noProof="1"/>
              <a:t>The Data set of USA Housing. To predict the values of house.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557207" y="324643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noProof="1"/>
              <a:t>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E9AED761-C63A-4F79-81DD-93FC6576824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Data Mining by Divya and Pragati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56199B5-F321-425C-A7A0-426F26A757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764430"/>
              </p:ext>
            </p:extLst>
          </p:nvPr>
        </p:nvGraphicFramePr>
        <p:xfrm>
          <a:off x="8441540" y="3246437"/>
          <a:ext cx="2079171" cy="1754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Worksheet" showAsIcon="1" r:id="rId3" imgW="914563" imgH="771697" progId="Excel.Sheet.12">
                  <p:embed/>
                </p:oleObj>
              </mc:Choice>
              <mc:Fallback>
                <p:oleObj name="Worksheet" showAsIcon="1" r:id="rId3" imgW="914563" imgH="77169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41540" y="3246437"/>
                        <a:ext cx="2079171" cy="17543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E1E87281-88C2-4EE4-982E-AB244AA28CFC}"/>
              </a:ext>
            </a:extLst>
          </p:cNvPr>
          <p:cNvSpPr txBox="1">
            <a:spLocks/>
          </p:cNvSpPr>
          <p:nvPr/>
        </p:nvSpPr>
        <p:spPr>
          <a:xfrm>
            <a:off x="5517489" y="4832180"/>
            <a:ext cx="5431971" cy="456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1600" noProof="1"/>
              <a:t>Row: 5001</a:t>
            </a:r>
          </a:p>
          <a:p>
            <a:r>
              <a:rPr lang="en-ZA" sz="1600" noProof="1"/>
              <a:t>Column:	</a:t>
            </a:r>
            <a:r>
              <a:rPr lang="en-US" sz="1600" noProof="1"/>
              <a:t>Avg_Area_Income	</a:t>
            </a:r>
          </a:p>
          <a:p>
            <a:r>
              <a:rPr lang="en-US" sz="1600" noProof="1"/>
              <a:t>	Avg_Area_House_Age	Avg_Area_Number_of_Rooms	Avg_Area_Number_of_Bedrooms	Area_Population	Price	Address</a:t>
            </a:r>
          </a:p>
          <a:p>
            <a:endParaRPr lang="en-ZA" sz="1600" noProof="1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338" y="288818"/>
            <a:ext cx="6476245" cy="720596"/>
          </a:xfrm>
        </p:spPr>
        <p:txBody>
          <a:bodyPr>
            <a:noAutofit/>
          </a:bodyPr>
          <a:lstStyle/>
          <a:p>
            <a:br>
              <a:rPr lang="en-IN" sz="2000" dirty="0"/>
            </a:br>
            <a:r>
              <a:rPr lang="en-IN" sz="32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Case1: Income And Housing price</a:t>
            </a:r>
            <a:endParaRPr lang="en-US" sz="32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1908" y="1108699"/>
            <a:ext cx="6624675" cy="489005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1700" dirty="0">
                <a:latin typeface="+mn-lt"/>
                <a:ea typeface="+mn-ea"/>
                <a:cs typeface="+mn-cs"/>
              </a:rPr>
              <a:t>Based on “</a:t>
            </a:r>
            <a:r>
              <a:rPr lang="en-IN" sz="1700" dirty="0">
                <a:latin typeface="+mn-lt"/>
                <a:ea typeface="+mn-ea"/>
                <a:cs typeface="+mn-cs"/>
              </a:rPr>
              <a:t>Avg_Area_Income”  of the people linear regression performed to predict the value of houses.</a:t>
            </a:r>
          </a:p>
          <a:p>
            <a:r>
              <a:rPr lang="en-IN" sz="1700" b="1" dirty="0">
                <a:latin typeface="+mn-lt"/>
                <a:ea typeface="+mn-ea"/>
                <a:cs typeface="+mn-cs"/>
              </a:rPr>
              <a:t>Platform</a:t>
            </a:r>
            <a:r>
              <a:rPr lang="en-IN" sz="1700" dirty="0">
                <a:latin typeface="+mn-lt"/>
                <a:ea typeface="+mn-ea"/>
                <a:cs typeface="+mn-cs"/>
              </a:rPr>
              <a:t>: Jupiter Notebook</a:t>
            </a:r>
          </a:p>
          <a:p>
            <a:r>
              <a:rPr lang="en-IN" sz="1700" b="1" dirty="0">
                <a:latin typeface="+mn-lt"/>
                <a:ea typeface="+mn-ea"/>
                <a:cs typeface="+mn-cs"/>
              </a:rPr>
              <a:t>Data Set</a:t>
            </a:r>
            <a:r>
              <a:rPr lang="en-IN" sz="1700" dirty="0">
                <a:latin typeface="+mn-lt"/>
                <a:ea typeface="+mn-ea"/>
                <a:cs typeface="+mn-cs"/>
              </a:rPr>
              <a:t>: csv file</a:t>
            </a:r>
          </a:p>
          <a:p>
            <a:r>
              <a:rPr lang="en-IN" sz="1700" b="1" dirty="0">
                <a:latin typeface="+mn-lt"/>
                <a:ea typeface="+mn-ea"/>
                <a:cs typeface="+mn-cs"/>
              </a:rPr>
              <a:t>Language</a:t>
            </a:r>
            <a:r>
              <a:rPr lang="en-IN" sz="1700" dirty="0">
                <a:latin typeface="+mn-lt"/>
                <a:ea typeface="+mn-ea"/>
                <a:cs typeface="+mn-cs"/>
              </a:rPr>
              <a:t>: python,( Panda, NumPy ).</a:t>
            </a:r>
          </a:p>
          <a:p>
            <a:r>
              <a:rPr lang="en-IN" sz="1700" b="1" dirty="0">
                <a:latin typeface="+mn-lt"/>
                <a:ea typeface="+mn-ea"/>
                <a:cs typeface="+mn-cs"/>
              </a:rPr>
              <a:t>Other Libraries</a:t>
            </a:r>
            <a:r>
              <a:rPr lang="en-IN" sz="1700" dirty="0">
                <a:latin typeface="+mn-lt"/>
                <a:ea typeface="+mn-ea"/>
                <a:cs typeface="+mn-cs"/>
              </a:rPr>
              <a:t>:matplotlib.pyplot,seaborn, sklearn.model_selection,sklearn.linear_model,sklearn</a:t>
            </a:r>
          </a:p>
          <a:p>
            <a:r>
              <a:rPr lang="en-IN" sz="1700" dirty="0">
                <a:latin typeface="+mn-lt"/>
                <a:ea typeface="+mn-ea"/>
                <a:cs typeface="+mn-cs"/>
              </a:rPr>
              <a:t>X= Avg_Area_Income</a:t>
            </a:r>
          </a:p>
          <a:p>
            <a:r>
              <a:rPr lang="en-IN" sz="1700" dirty="0">
                <a:latin typeface="+mn-lt"/>
                <a:ea typeface="+mn-ea"/>
                <a:cs typeface="+mn-cs"/>
              </a:rPr>
              <a:t>Y= houses Price</a:t>
            </a:r>
          </a:p>
          <a:p>
            <a:r>
              <a:rPr lang="en-IN" sz="1700" b="1" dirty="0">
                <a:latin typeface="+mn-lt"/>
                <a:ea typeface="+mn-ea"/>
                <a:cs typeface="+mn-cs"/>
              </a:rPr>
              <a:t>Training set </a:t>
            </a:r>
            <a:r>
              <a:rPr lang="en-IN" sz="1700" dirty="0">
                <a:latin typeface="+mn-lt"/>
                <a:ea typeface="+mn-ea"/>
                <a:cs typeface="+mn-cs"/>
              </a:rPr>
              <a:t>=20% of the dataset</a:t>
            </a:r>
          </a:p>
          <a:p>
            <a:r>
              <a:rPr lang="en-IN" sz="1700" b="1" dirty="0">
                <a:latin typeface="+mn-lt"/>
                <a:ea typeface="+mn-ea"/>
                <a:cs typeface="+mn-cs"/>
              </a:rPr>
              <a:t>Testing set </a:t>
            </a:r>
            <a:r>
              <a:rPr lang="en-IN" sz="1700" dirty="0">
                <a:latin typeface="+mn-lt"/>
                <a:ea typeface="+mn-ea"/>
                <a:cs typeface="+mn-cs"/>
              </a:rPr>
              <a:t>=80% of the dataset</a:t>
            </a:r>
          </a:p>
          <a:p>
            <a:endParaRPr lang="en-IN" sz="1700" dirty="0">
              <a:latin typeface="+mn-lt"/>
              <a:ea typeface="+mn-ea"/>
              <a:cs typeface="+mn-cs"/>
            </a:endParaRPr>
          </a:p>
          <a:p>
            <a:r>
              <a:rPr lang="en-IN" sz="1700" b="1" i="1" u="sng" dirty="0">
                <a:latin typeface="+mn-lt"/>
                <a:ea typeface="+mn-ea"/>
                <a:cs typeface="+mn-cs"/>
              </a:rPr>
              <a:t>Step 1</a:t>
            </a:r>
            <a:r>
              <a:rPr lang="en-IN" sz="1700" dirty="0">
                <a:latin typeface="+mn-lt"/>
                <a:ea typeface="+mn-ea"/>
                <a:cs typeface="+mn-cs"/>
              </a:rPr>
              <a:t>: Trained the data set and get the intercept.</a:t>
            </a:r>
          </a:p>
          <a:p>
            <a:r>
              <a:rPr lang="en-IN" sz="1700" b="1" i="1" u="sng" dirty="0">
                <a:latin typeface="+mn-lt"/>
                <a:ea typeface="+mn-ea"/>
                <a:cs typeface="+mn-cs"/>
              </a:rPr>
              <a:t>Step2</a:t>
            </a:r>
            <a:r>
              <a:rPr lang="en-IN" sz="1700" dirty="0">
                <a:latin typeface="+mn-lt"/>
                <a:ea typeface="+mn-ea"/>
                <a:cs typeface="+mn-cs"/>
              </a:rPr>
              <a:t>:  Use the test data set to predict the house prices.</a:t>
            </a:r>
          </a:p>
          <a:p>
            <a:pPr algn="just"/>
            <a:r>
              <a:rPr lang="en-IN" sz="1700" b="1" i="1" u="sng" dirty="0">
                <a:latin typeface="+mn-lt"/>
                <a:ea typeface="+mn-ea"/>
                <a:cs typeface="+mn-cs"/>
              </a:rPr>
              <a:t>Step3</a:t>
            </a:r>
            <a:r>
              <a:rPr lang="en-IN" sz="1700" dirty="0">
                <a:latin typeface="+mn-lt"/>
                <a:ea typeface="+mn-ea"/>
                <a:cs typeface="+mn-cs"/>
              </a:rPr>
              <a:t>: Compare the Actual values with the predicted values </a:t>
            </a:r>
          </a:p>
          <a:p>
            <a:pPr algn="just"/>
            <a:r>
              <a:rPr lang="en-IN" sz="1700" dirty="0">
                <a:latin typeface="+mn-lt"/>
                <a:ea typeface="+mn-ea"/>
                <a:cs typeface="+mn-cs"/>
              </a:rPr>
              <a:t>	and plot a bar graph.</a:t>
            </a:r>
          </a:p>
          <a:p>
            <a:endParaRPr lang="en-IN" sz="1700" dirty="0">
              <a:latin typeface="+mn-lt"/>
              <a:ea typeface="+mn-ea"/>
              <a:cs typeface="+mn-cs"/>
            </a:endParaRP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8582641" y="6356349"/>
            <a:ext cx="3243942" cy="365125"/>
          </a:xfrm>
        </p:spPr>
        <p:txBody>
          <a:bodyPr/>
          <a:lstStyle/>
          <a:p>
            <a:r>
              <a:rPr lang="en-US" dirty="0"/>
              <a:t>Data Mining by Divya and Pragati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13A323-68A5-4357-AF17-4ACF6B6F24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3" r="8650" b="7703"/>
          <a:stretch/>
        </p:blipFill>
        <p:spPr>
          <a:xfrm>
            <a:off x="83041" y="288818"/>
            <a:ext cx="4903304" cy="36219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2EB974-9A04-4A00-A86C-31539F232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1" y="4275929"/>
            <a:ext cx="4903304" cy="25171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98" y="288818"/>
            <a:ext cx="6476245" cy="720596"/>
          </a:xfrm>
        </p:spPr>
        <p:txBody>
          <a:bodyPr>
            <a:noAutofit/>
          </a:bodyPr>
          <a:lstStyle/>
          <a:p>
            <a:br>
              <a:rPr lang="en-IN" sz="2000" dirty="0"/>
            </a:br>
            <a:r>
              <a:rPr lang="en-IN" sz="32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Case1: Income And Housing price</a:t>
            </a:r>
            <a:endParaRPr lang="en-US" sz="32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51026" y="596728"/>
            <a:ext cx="6624675" cy="48900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b="0" i="0" dirty="0">
                <a:solidFill>
                  <a:srgbClr val="2D3B45"/>
                </a:solidFill>
                <a:effectLst/>
                <a:latin typeface="Lato Extended"/>
              </a:rPr>
              <a:t>Demo of the tool with inputs and outputs.</a:t>
            </a:r>
          </a:p>
          <a:p>
            <a:endParaRPr lang="en-US" sz="1600" dirty="0">
              <a:solidFill>
                <a:srgbClr val="2D3B45"/>
              </a:solidFill>
              <a:latin typeface="Lato Extended"/>
              <a:ea typeface="+mn-ea"/>
              <a:cs typeface="+mn-cs"/>
            </a:endParaRPr>
          </a:p>
          <a:p>
            <a:endParaRPr lang="en-IN" sz="1700" dirty="0">
              <a:latin typeface="+mn-lt"/>
              <a:ea typeface="+mn-ea"/>
              <a:cs typeface="+mn-cs"/>
            </a:endParaRP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8582641" y="6356349"/>
            <a:ext cx="3243942" cy="365125"/>
          </a:xfrm>
        </p:spPr>
        <p:txBody>
          <a:bodyPr/>
          <a:lstStyle/>
          <a:p>
            <a:r>
              <a:rPr lang="en-US" dirty="0"/>
              <a:t>Data Mining by Divya and Pragati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C24F16-4437-403C-BF2E-FE95B54E1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421" y="3469502"/>
            <a:ext cx="3629025" cy="29645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A609B2-DF14-4BE8-86E1-1642A4DF3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788" y="757859"/>
            <a:ext cx="3796657" cy="25171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99FD1B-AB44-4540-9607-51A6ADBC4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417" y="1009414"/>
            <a:ext cx="7161818" cy="27628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064B78-3210-4B11-93FD-3275B5A282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323" y="3727770"/>
            <a:ext cx="7040893" cy="296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90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5829" y="291547"/>
            <a:ext cx="6247970" cy="1009414"/>
          </a:xfrm>
        </p:spPr>
        <p:txBody>
          <a:bodyPr>
            <a:noAutofit/>
          </a:bodyPr>
          <a:lstStyle/>
          <a:p>
            <a:br>
              <a:rPr lang="en-IN" sz="2000" dirty="0"/>
            </a:br>
            <a:r>
              <a:rPr lang="en-IN" sz="32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Case2: Avg Area House Age </a:t>
            </a:r>
            <a:br>
              <a:rPr lang="en-IN" sz="32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32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Housing price</a:t>
            </a:r>
            <a:endParaRPr lang="en-US" sz="32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63369" y="4001670"/>
            <a:ext cx="6624675" cy="235467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IN" sz="1700" b="1" dirty="0">
                <a:latin typeface="+mn-lt"/>
                <a:ea typeface="+mn-ea"/>
                <a:cs typeface="+mn-cs"/>
              </a:rPr>
              <a:t>Training set </a:t>
            </a:r>
            <a:r>
              <a:rPr lang="en-IN" sz="1700" dirty="0">
                <a:latin typeface="+mn-lt"/>
                <a:ea typeface="+mn-ea"/>
                <a:cs typeface="+mn-cs"/>
              </a:rPr>
              <a:t>=20% of the dataset</a:t>
            </a:r>
          </a:p>
          <a:p>
            <a:r>
              <a:rPr lang="en-IN" sz="1700" b="1" dirty="0">
                <a:latin typeface="+mn-lt"/>
                <a:ea typeface="+mn-ea"/>
                <a:cs typeface="+mn-cs"/>
              </a:rPr>
              <a:t>Testing set </a:t>
            </a:r>
            <a:r>
              <a:rPr lang="en-IN" sz="1700" dirty="0">
                <a:latin typeface="+mn-lt"/>
                <a:ea typeface="+mn-ea"/>
                <a:cs typeface="+mn-cs"/>
              </a:rPr>
              <a:t>=80% of the dataset</a:t>
            </a:r>
          </a:p>
          <a:p>
            <a:endParaRPr lang="en-IN" sz="1700" dirty="0">
              <a:latin typeface="+mn-lt"/>
              <a:ea typeface="+mn-ea"/>
              <a:cs typeface="+mn-cs"/>
            </a:endParaRPr>
          </a:p>
          <a:p>
            <a:r>
              <a:rPr lang="en-IN" sz="1700" b="1" i="1" u="sng" dirty="0">
                <a:latin typeface="+mn-lt"/>
                <a:ea typeface="+mn-ea"/>
                <a:cs typeface="+mn-cs"/>
              </a:rPr>
              <a:t>Step 1</a:t>
            </a:r>
            <a:r>
              <a:rPr lang="en-IN" sz="1700" dirty="0">
                <a:latin typeface="+mn-lt"/>
                <a:ea typeface="+mn-ea"/>
                <a:cs typeface="+mn-cs"/>
              </a:rPr>
              <a:t>: Trained the data set and get the intercept.</a:t>
            </a:r>
          </a:p>
          <a:p>
            <a:r>
              <a:rPr lang="en-IN" sz="1700" b="1" i="1" u="sng" dirty="0">
                <a:latin typeface="+mn-lt"/>
                <a:ea typeface="+mn-ea"/>
                <a:cs typeface="+mn-cs"/>
              </a:rPr>
              <a:t>Step2</a:t>
            </a:r>
            <a:r>
              <a:rPr lang="en-IN" sz="1700" dirty="0">
                <a:latin typeface="+mn-lt"/>
                <a:ea typeface="+mn-ea"/>
                <a:cs typeface="+mn-cs"/>
              </a:rPr>
              <a:t>:  Use the test data set to predict the house prices.</a:t>
            </a:r>
          </a:p>
          <a:p>
            <a:pPr algn="just"/>
            <a:r>
              <a:rPr lang="en-IN" sz="1700" b="1" i="1" u="sng" dirty="0">
                <a:latin typeface="+mn-lt"/>
                <a:ea typeface="+mn-ea"/>
                <a:cs typeface="+mn-cs"/>
              </a:rPr>
              <a:t>Step3</a:t>
            </a:r>
            <a:r>
              <a:rPr lang="en-IN" sz="1700" dirty="0">
                <a:latin typeface="+mn-lt"/>
                <a:ea typeface="+mn-ea"/>
                <a:cs typeface="+mn-cs"/>
              </a:rPr>
              <a:t>: Compare the Actual values with the predicted values </a:t>
            </a:r>
          </a:p>
          <a:p>
            <a:pPr algn="just"/>
            <a:r>
              <a:rPr lang="en-IN" sz="1700" dirty="0">
                <a:latin typeface="+mn-lt"/>
                <a:ea typeface="+mn-ea"/>
                <a:cs typeface="+mn-cs"/>
              </a:rPr>
              <a:t>	and plot a bar graph.</a:t>
            </a:r>
          </a:p>
          <a:p>
            <a:endParaRPr lang="en-IN" sz="1700" dirty="0">
              <a:latin typeface="+mn-lt"/>
              <a:ea typeface="+mn-ea"/>
              <a:cs typeface="+mn-cs"/>
            </a:endParaRP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8582641" y="6356349"/>
            <a:ext cx="3243942" cy="365125"/>
          </a:xfrm>
        </p:spPr>
        <p:txBody>
          <a:bodyPr/>
          <a:lstStyle/>
          <a:p>
            <a:r>
              <a:rPr lang="en-US" dirty="0"/>
              <a:t>Data Mining by Divya and Pragati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B693E4-C0B5-4E94-9FCA-713E1D554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767" y="1574241"/>
            <a:ext cx="3067183" cy="256417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A04BCB-4DC4-41FA-9DE5-A6A1B1A3C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76" y="291547"/>
            <a:ext cx="4753121" cy="339635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4D5DB8-7A94-473A-A320-423DD75AF352}"/>
              </a:ext>
            </a:extLst>
          </p:cNvPr>
          <p:cNvSpPr txBox="1"/>
          <p:nvPr/>
        </p:nvSpPr>
        <p:spPr>
          <a:xfrm>
            <a:off x="225050" y="3687901"/>
            <a:ext cx="48440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  <a:ea typeface="+mn-ea"/>
                <a:cs typeface="+mn-cs"/>
              </a:rPr>
              <a:t>Based on “</a:t>
            </a:r>
            <a:r>
              <a:rPr lang="en-IN" sz="2000" i="1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Avg Area</a:t>
            </a:r>
            <a:r>
              <a:rPr lang="en-IN" sz="2000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2000" i="1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House</a:t>
            </a:r>
            <a:r>
              <a:rPr lang="en-IN" sz="2000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2000" i="1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Age</a:t>
            </a:r>
            <a:r>
              <a:rPr lang="en-IN" sz="1800" i="1" dirty="0"/>
              <a:t> </a:t>
            </a:r>
            <a:r>
              <a:rPr lang="en-IN" sz="1800" dirty="0">
                <a:latin typeface="+mn-lt"/>
                <a:ea typeface="+mn-ea"/>
                <a:cs typeface="+mn-cs"/>
              </a:rPr>
              <a:t>”  of the people linear regression performed to predict the value of houses.</a:t>
            </a:r>
          </a:p>
          <a:p>
            <a:r>
              <a:rPr lang="en-IN" sz="1800" b="1" dirty="0">
                <a:latin typeface="+mn-lt"/>
                <a:ea typeface="+mn-ea"/>
                <a:cs typeface="+mn-cs"/>
              </a:rPr>
              <a:t>Platform</a:t>
            </a:r>
            <a:r>
              <a:rPr lang="en-IN" sz="1800" dirty="0">
                <a:latin typeface="+mn-lt"/>
                <a:ea typeface="+mn-ea"/>
                <a:cs typeface="+mn-cs"/>
              </a:rPr>
              <a:t>: Jupiter Notebook</a:t>
            </a:r>
          </a:p>
          <a:p>
            <a:r>
              <a:rPr lang="en-IN" sz="1800" b="1" dirty="0">
                <a:latin typeface="+mn-lt"/>
                <a:ea typeface="+mn-ea"/>
                <a:cs typeface="+mn-cs"/>
              </a:rPr>
              <a:t>Data Set</a:t>
            </a:r>
            <a:r>
              <a:rPr lang="en-IN" sz="1800" dirty="0">
                <a:latin typeface="+mn-lt"/>
                <a:ea typeface="+mn-ea"/>
                <a:cs typeface="+mn-cs"/>
              </a:rPr>
              <a:t>: csv file</a:t>
            </a:r>
          </a:p>
          <a:p>
            <a:r>
              <a:rPr lang="en-IN" sz="1800" b="1" dirty="0">
                <a:latin typeface="+mn-lt"/>
                <a:ea typeface="+mn-ea"/>
                <a:cs typeface="+mn-cs"/>
              </a:rPr>
              <a:t>Language</a:t>
            </a:r>
            <a:r>
              <a:rPr lang="en-IN" sz="1800" dirty="0">
                <a:latin typeface="+mn-lt"/>
                <a:ea typeface="+mn-ea"/>
                <a:cs typeface="+mn-cs"/>
              </a:rPr>
              <a:t>: python,( Panda, NumPy ).</a:t>
            </a:r>
          </a:p>
          <a:p>
            <a:r>
              <a:rPr lang="en-IN" sz="1800" b="1" dirty="0">
                <a:latin typeface="+mn-lt"/>
                <a:ea typeface="+mn-ea"/>
                <a:cs typeface="+mn-cs"/>
              </a:rPr>
              <a:t>Other Libraries</a:t>
            </a:r>
            <a:r>
              <a:rPr lang="en-IN" sz="1800" dirty="0">
                <a:latin typeface="+mn-lt"/>
                <a:ea typeface="+mn-ea"/>
                <a:cs typeface="+mn-cs"/>
              </a:rPr>
              <a:t>:matplotlib.pyplot,seaborn, sklearn.model_selection,sklearn.linear_model,sklearn</a:t>
            </a:r>
          </a:p>
          <a:p>
            <a:r>
              <a:rPr lang="en-IN" sz="1800" dirty="0">
                <a:latin typeface="+mn-lt"/>
                <a:ea typeface="+mn-ea"/>
                <a:cs typeface="+mn-cs"/>
              </a:rPr>
              <a:t>X= </a:t>
            </a:r>
            <a:r>
              <a:rPr lang="en-IN" sz="1800" i="1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Avg Area</a:t>
            </a:r>
            <a:r>
              <a:rPr lang="en-IN" sz="1800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1800" i="1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House</a:t>
            </a:r>
            <a:r>
              <a:rPr lang="en-IN" sz="1800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1800" i="1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Age</a:t>
            </a:r>
            <a:r>
              <a:rPr lang="en-IN" sz="1600" i="1" dirty="0"/>
              <a:t> </a:t>
            </a:r>
            <a:endParaRPr lang="en-IN" sz="1800" dirty="0">
              <a:latin typeface="+mn-lt"/>
              <a:ea typeface="+mn-ea"/>
              <a:cs typeface="+mn-cs"/>
            </a:endParaRPr>
          </a:p>
          <a:p>
            <a:r>
              <a:rPr lang="en-IN" sz="1800" dirty="0">
                <a:latin typeface="+mn-lt"/>
                <a:ea typeface="+mn-ea"/>
                <a:cs typeface="+mn-cs"/>
              </a:rPr>
              <a:t>Y= houses Price</a:t>
            </a:r>
          </a:p>
        </p:txBody>
      </p:sp>
    </p:spTree>
    <p:extLst>
      <p:ext uri="{BB962C8B-B14F-4D97-AF65-F5344CB8AC3E}">
        <p14:creationId xmlns:p14="http://schemas.microsoft.com/office/powerpoint/2010/main" val="90948803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767</TotalTime>
  <Words>901</Words>
  <Application>Microsoft Office PowerPoint</Application>
  <PresentationFormat>Widescreen</PresentationFormat>
  <Paragraphs>145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Consolas</vt:lpstr>
      <vt:lpstr>Lato Extended</vt:lpstr>
      <vt:lpstr>Open Sans</vt:lpstr>
      <vt:lpstr>Roboto</vt:lpstr>
      <vt:lpstr>Source Sans Pro</vt:lpstr>
      <vt:lpstr>Tenorite</vt:lpstr>
      <vt:lpstr>Monoline</vt:lpstr>
      <vt:lpstr>Worksheet</vt:lpstr>
      <vt:lpstr>Predictive  Data Mining </vt:lpstr>
      <vt:lpstr>Supervised learning</vt:lpstr>
      <vt:lpstr>Predictive  Data mining</vt:lpstr>
      <vt:lpstr>Predictive  Data mining</vt:lpstr>
      <vt:lpstr>linear models</vt:lpstr>
      <vt:lpstr>Data Set (pre-processed)</vt:lpstr>
      <vt:lpstr> Case1: Income And Housing price</vt:lpstr>
      <vt:lpstr> Case1: Income And Housing price</vt:lpstr>
      <vt:lpstr> Case2: Avg Area House Age  And Housing price</vt:lpstr>
      <vt:lpstr> Case2: Avg Area House Age  And Housing price</vt:lpstr>
      <vt:lpstr> Case2:            CAse3:“Avg Area Number of Rooms”And “Housing price”</vt:lpstr>
      <vt:lpstr> CAse3:“Avg Area Number of Rooms”And “Housing price”</vt:lpstr>
      <vt:lpstr>Outcomes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pragati gupta</dc:creator>
  <cp:lastModifiedBy>pragati gupta</cp:lastModifiedBy>
  <cp:revision>25</cp:revision>
  <dcterms:created xsi:type="dcterms:W3CDTF">2021-10-12T16:22:19Z</dcterms:created>
  <dcterms:modified xsi:type="dcterms:W3CDTF">2021-11-19T17:55:15Z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