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Pattanakarn Expanded Bold" charset="1" panose="00000000000000000000"/>
      <p:regular r:id="rId17"/>
    </p:embeddedFont>
    <p:embeddedFont>
      <p:font typeface="Pattanakarn Expanded" charset="1" panose="00000000000000000000"/>
      <p:regular r:id="rId18"/>
    </p:embeddedFont>
    <p:embeddedFont>
      <p:font typeface="Pattanakarn Expanded Semi-Bold" charset="1" panose="00000000000000000000"/>
      <p:regular r:id="rId19"/>
    </p:embeddedFont>
    <p:embeddedFont>
      <p:font typeface="Pattanakarn Expanded Medium" charset="1" panose="00000000000000000000"/>
      <p:regular r:id="rId20"/>
    </p:embeddedFont>
    <p:embeddedFont>
      <p:font typeface="Barlow Extra-Light" charset="1" panose="00000300000000000000"/>
      <p:regular r:id="rId21"/>
    </p:embeddedFont>
    <p:embeddedFont>
      <p:font typeface="Barlow Bold" charset="1" panose="000008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p:cSld>
    <p:bg>
      <p:bgPr>
        <a:gradFill rotWithShape="true">
          <a:gsLst>
            <a:gs pos="0">
              <a:srgbClr val="55359C">
                <a:alpha val="100000"/>
              </a:srgbClr>
            </a:gs>
            <a:gs pos="100000">
              <a:srgbClr val="0C0C1C">
                <a:alpha val="100000"/>
              </a:srgbClr>
            </a:gs>
          </a:gsLst>
          <a:lin ang="5400000"/>
        </a:gradFill>
      </p:bgPr>
    </p:bg>
    <p:spTree>
      <p:nvGrpSpPr>
        <p:cNvPr id="1" name=""/>
        <p:cNvGrpSpPr/>
        <p:nvPr/>
      </p:nvGrpSpPr>
      <p:grpSpPr>
        <a:xfrm>
          <a:off x="0" y="0"/>
          <a:ext cx="0" cy="0"/>
          <a:chOff x="0" y="0"/>
          <a:chExt cx="0" cy="0"/>
        </a:xfrm>
      </p:grpSpPr>
      <p:grpSp>
        <p:nvGrpSpPr>
          <p:cNvPr name="Group 2" id="2"/>
          <p:cNvGrpSpPr/>
          <p:nvPr/>
        </p:nvGrpSpPr>
        <p:grpSpPr>
          <a:xfrm rot="-10800000">
            <a:off x="4967478" y="0"/>
            <a:ext cx="13320522" cy="7930177"/>
            <a:chOff x="0" y="0"/>
            <a:chExt cx="3508286" cy="2088606"/>
          </a:xfrm>
        </p:grpSpPr>
        <p:sp>
          <p:nvSpPr>
            <p:cNvPr name="Freeform 3" id="3"/>
            <p:cNvSpPr/>
            <p:nvPr/>
          </p:nvSpPr>
          <p:spPr>
            <a:xfrm flipH="false" flipV="false" rot="0">
              <a:off x="0" y="0"/>
              <a:ext cx="3508286" cy="2088606"/>
            </a:xfrm>
            <a:custGeom>
              <a:avLst/>
              <a:gdLst/>
              <a:ahLst/>
              <a:cxnLst/>
              <a:rect r="r" b="b" t="t" l="l"/>
              <a:pathLst>
                <a:path h="2088606" w="3508286">
                  <a:moveTo>
                    <a:pt x="0" y="0"/>
                  </a:moveTo>
                  <a:lnTo>
                    <a:pt x="3508286" y="0"/>
                  </a:lnTo>
                  <a:lnTo>
                    <a:pt x="3508286" y="2088606"/>
                  </a:lnTo>
                  <a:lnTo>
                    <a:pt x="0" y="2088606"/>
                  </a:lnTo>
                  <a:close/>
                </a:path>
              </a:pathLst>
            </a:custGeom>
            <a:gradFill rotWithShape="true">
              <a:gsLst>
                <a:gs pos="0">
                  <a:srgbClr val="151241">
                    <a:alpha val="49000"/>
                  </a:srgbClr>
                </a:gs>
                <a:gs pos="100000">
                  <a:srgbClr val="EB5DEB">
                    <a:alpha val="49000"/>
                  </a:srgbClr>
                </a:gs>
              </a:gsLst>
              <a:lin ang="5400000"/>
            </a:gradFill>
          </p:spPr>
        </p:sp>
        <p:sp>
          <p:nvSpPr>
            <p:cNvPr name="TextBox 4" id="4"/>
            <p:cNvSpPr txBox="true"/>
            <p:nvPr/>
          </p:nvSpPr>
          <p:spPr>
            <a:xfrm>
              <a:off x="0" y="-47625"/>
              <a:ext cx="3508286" cy="2136231"/>
            </a:xfrm>
            <a:prstGeom prst="rect">
              <a:avLst/>
            </a:prstGeom>
          </p:spPr>
          <p:txBody>
            <a:bodyPr anchor="ctr" rtlCol="false" tIns="50800" lIns="50800" bIns="50800" rIns="50800"/>
            <a:lstStyle/>
            <a:p>
              <a:pPr algn="ctr">
                <a:lnSpc>
                  <a:spcPts val="3221"/>
                </a:lnSpc>
              </a:pPr>
            </a:p>
          </p:txBody>
        </p:sp>
      </p:grpSp>
      <p:sp>
        <p:nvSpPr>
          <p:cNvPr name="TextBox 5" id="5"/>
          <p:cNvSpPr txBox="true"/>
          <p:nvPr/>
        </p:nvSpPr>
        <p:spPr>
          <a:xfrm rot="0">
            <a:off x="5613101" y="476250"/>
            <a:ext cx="11333373" cy="4420164"/>
          </a:xfrm>
          <a:prstGeom prst="rect">
            <a:avLst/>
          </a:prstGeom>
        </p:spPr>
        <p:txBody>
          <a:bodyPr anchor="t" rtlCol="false" tIns="0" lIns="0" bIns="0" rIns="0">
            <a:spAutoFit/>
          </a:bodyPr>
          <a:lstStyle/>
          <a:p>
            <a:pPr algn="l">
              <a:lnSpc>
                <a:spcPts val="9907"/>
              </a:lnSpc>
            </a:pPr>
            <a:r>
              <a:rPr lang="en-US" b="true" sz="7819">
                <a:solidFill>
                  <a:srgbClr val="FFFFFF"/>
                </a:solidFill>
                <a:latin typeface="Pattanakarn Expanded Bold"/>
                <a:ea typeface="Pattanakarn Expanded Bold"/>
                <a:cs typeface="Pattanakarn Expanded Bold"/>
                <a:sym typeface="Pattanakarn Expanded Bold"/>
              </a:rPr>
              <a:t>GROCERY BASKET</a:t>
            </a:r>
          </a:p>
          <a:p>
            <a:pPr algn="l">
              <a:lnSpc>
                <a:spcPts val="9907"/>
              </a:lnSpc>
            </a:pPr>
            <a:r>
              <a:rPr lang="en-US" b="true" sz="7819">
                <a:solidFill>
                  <a:srgbClr val="FFFFFF"/>
                </a:solidFill>
                <a:latin typeface="Pattanakarn Expanded Bold"/>
                <a:ea typeface="Pattanakarn Expanded Bold"/>
                <a:cs typeface="Pattanakarn Expanded Bold"/>
                <a:sym typeface="Pattanakarn Expanded Bold"/>
              </a:rPr>
              <a:t>ANALYSIS</a:t>
            </a:r>
          </a:p>
        </p:txBody>
      </p:sp>
      <p:sp>
        <p:nvSpPr>
          <p:cNvPr name="TextBox 6" id="6"/>
          <p:cNvSpPr txBox="true"/>
          <p:nvPr/>
        </p:nvSpPr>
        <p:spPr>
          <a:xfrm rot="0">
            <a:off x="6092424" y="6073110"/>
            <a:ext cx="7666791" cy="888881"/>
          </a:xfrm>
          <a:prstGeom prst="rect">
            <a:avLst/>
          </a:prstGeom>
        </p:spPr>
        <p:txBody>
          <a:bodyPr anchor="t" rtlCol="false" tIns="0" lIns="0" bIns="0" rIns="0">
            <a:spAutoFit/>
          </a:bodyPr>
          <a:lstStyle/>
          <a:p>
            <a:pPr algn="l">
              <a:lnSpc>
                <a:spcPts val="5028"/>
              </a:lnSpc>
            </a:pPr>
            <a:r>
              <a:rPr lang="en-US" sz="3968">
                <a:solidFill>
                  <a:srgbClr val="FFFFFF"/>
                </a:solidFill>
                <a:latin typeface="Pattanakarn Expanded"/>
                <a:ea typeface="Pattanakarn Expanded"/>
                <a:cs typeface="Pattanakarn Expanded"/>
                <a:sym typeface="Pattanakarn Expanded"/>
              </a:rPr>
              <a:t>By pragati pawar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C2F8C">
                <a:alpha val="100000"/>
              </a:srgbClr>
            </a:gs>
            <a:gs pos="100000">
              <a:srgbClr val="0C0C1C">
                <a:alpha val="100000"/>
              </a:srgbClr>
            </a:gs>
          </a:gsLst>
          <a:lin ang="5400000"/>
        </a:gradFill>
      </p:bgPr>
    </p:bg>
    <p:spTree>
      <p:nvGrpSpPr>
        <p:cNvPr id="1" name=""/>
        <p:cNvGrpSpPr/>
        <p:nvPr/>
      </p:nvGrpSpPr>
      <p:grpSpPr>
        <a:xfrm>
          <a:off x="0" y="0"/>
          <a:ext cx="0" cy="0"/>
          <a:chOff x="0" y="0"/>
          <a:chExt cx="0" cy="0"/>
        </a:xfrm>
      </p:grpSpPr>
      <p:sp>
        <p:nvSpPr>
          <p:cNvPr name="TextBox 2" id="2"/>
          <p:cNvSpPr txBox="true"/>
          <p:nvPr/>
        </p:nvSpPr>
        <p:spPr>
          <a:xfrm rot="0">
            <a:off x="286068" y="1231983"/>
            <a:ext cx="16343105" cy="3770509"/>
          </a:xfrm>
          <a:prstGeom prst="rect">
            <a:avLst/>
          </a:prstGeom>
        </p:spPr>
        <p:txBody>
          <a:bodyPr anchor="t" rtlCol="false" tIns="0" lIns="0" bIns="0" rIns="0">
            <a:spAutoFit/>
          </a:bodyPr>
          <a:lstStyle/>
          <a:p>
            <a:pPr algn="l" marL="600403" indent="-300202" lvl="1">
              <a:lnSpc>
                <a:spcPts val="3198"/>
              </a:lnSpc>
              <a:buFont typeface="Arial"/>
              <a:buChar char="•"/>
            </a:pPr>
            <a:r>
              <a:rPr lang="en-US" sz="2780">
                <a:solidFill>
                  <a:srgbClr val="FFFFFF"/>
                </a:solidFill>
                <a:latin typeface="Pattanakarn Expanded"/>
                <a:ea typeface="Pattanakarn Expanded"/>
                <a:cs typeface="Pattanakarn Expanded"/>
                <a:sym typeface="Pattanakarn Expanded"/>
              </a:rPr>
              <a:t>Customer buying behavior is predictable: users frequently reorder the same products, shop mostly in the mornings and on weekends, and often include daily essentials like milk and eggs in their carts. These insights help improve product recommendations, manage stock efficiently, and design better combo offers.</a:t>
            </a:r>
          </a:p>
          <a:p>
            <a:pPr algn="l">
              <a:lnSpc>
                <a:spcPts val="3198"/>
              </a:lnSpc>
            </a:pPr>
          </a:p>
          <a:p>
            <a:pPr algn="l" marL="600403" indent="-300202" lvl="1">
              <a:lnSpc>
                <a:spcPts val="3198"/>
              </a:lnSpc>
              <a:buFont typeface="Arial"/>
              <a:buChar char="•"/>
            </a:pPr>
            <a:r>
              <a:rPr lang="en-US" sz="2780">
                <a:solidFill>
                  <a:srgbClr val="FFFFFF"/>
                </a:solidFill>
                <a:latin typeface="Pattanakarn Expanded"/>
                <a:ea typeface="Pattanakarn Expanded"/>
                <a:cs typeface="Pattanakarn Expanded"/>
                <a:sym typeface="Pattanakarn Expanded"/>
              </a:rPr>
              <a:t> The project used real, large-scale Instacart data (32M+ rows), and a simplified, filtered approach was applied to handle processing on a 4GB system while still generating 25+ meaningful insights using Python and Jupyter Notebook.</a:t>
            </a:r>
          </a:p>
          <a:p>
            <a:pPr algn="l">
              <a:lnSpc>
                <a:spcPts val="3198"/>
              </a:lnSpc>
            </a:pPr>
          </a:p>
        </p:txBody>
      </p:sp>
      <p:sp>
        <p:nvSpPr>
          <p:cNvPr name="Freeform 3" id="3"/>
          <p:cNvSpPr/>
          <p:nvPr/>
        </p:nvSpPr>
        <p:spPr>
          <a:xfrm flipH="false" flipV="false" rot="0">
            <a:off x="3272399" y="5002492"/>
            <a:ext cx="11301259" cy="4690022"/>
          </a:xfrm>
          <a:custGeom>
            <a:avLst/>
            <a:gdLst/>
            <a:ahLst/>
            <a:cxnLst/>
            <a:rect r="r" b="b" t="t" l="l"/>
            <a:pathLst>
              <a:path h="4690022" w="11301259">
                <a:moveTo>
                  <a:pt x="0" y="0"/>
                </a:moveTo>
                <a:lnTo>
                  <a:pt x="11301259" y="0"/>
                </a:lnTo>
                <a:lnTo>
                  <a:pt x="11301259" y="4690022"/>
                </a:lnTo>
                <a:lnTo>
                  <a:pt x="0" y="4690022"/>
                </a:lnTo>
                <a:lnTo>
                  <a:pt x="0" y="0"/>
                </a:lnTo>
                <a:close/>
              </a:path>
            </a:pathLst>
          </a:custGeom>
          <a:blipFill>
            <a:blip r:embed="rId2"/>
            <a:stretch>
              <a:fillRect l="0" t="0" r="0" b="0"/>
            </a:stretch>
          </a:blipFill>
        </p:spPr>
      </p:sp>
      <p:sp>
        <p:nvSpPr>
          <p:cNvPr name="TextBox 4" id="4"/>
          <p:cNvSpPr txBox="true"/>
          <p:nvPr/>
        </p:nvSpPr>
        <p:spPr>
          <a:xfrm rot="0">
            <a:off x="512480" y="122899"/>
            <a:ext cx="11311226" cy="905801"/>
          </a:xfrm>
          <a:prstGeom prst="rect">
            <a:avLst/>
          </a:prstGeom>
        </p:spPr>
        <p:txBody>
          <a:bodyPr anchor="t" rtlCol="false" tIns="0" lIns="0" bIns="0" rIns="0">
            <a:spAutoFit/>
          </a:bodyPr>
          <a:lstStyle/>
          <a:p>
            <a:pPr algn="l" marL="0" indent="0" lvl="0">
              <a:lnSpc>
                <a:spcPts val="5062"/>
              </a:lnSpc>
              <a:spcBef>
                <a:spcPct val="0"/>
              </a:spcBef>
            </a:pPr>
            <a:r>
              <a:rPr lang="en-US" b="true" sz="3995">
                <a:solidFill>
                  <a:srgbClr val="FFFFFF"/>
                </a:solidFill>
                <a:latin typeface="Pattanakarn Expanded Semi-Bold"/>
                <a:ea typeface="Pattanakarn Expanded Semi-Bold"/>
                <a:cs typeface="Pattanakarn Expanded Semi-Bold"/>
                <a:sym typeface="Pattanakarn Expanded Semi-Bold"/>
              </a:rPr>
              <a:t>Conclusion</a:t>
            </a:r>
          </a:p>
        </p:txBody>
      </p:sp>
      <p:sp>
        <p:nvSpPr>
          <p:cNvPr name="TextBox 5" id="5"/>
          <p:cNvSpPr txBox="true"/>
          <p:nvPr/>
        </p:nvSpPr>
        <p:spPr>
          <a:xfrm rot="0">
            <a:off x="16629173" y="9239250"/>
            <a:ext cx="1078955" cy="543613"/>
          </a:xfrm>
          <a:prstGeom prst="rect">
            <a:avLst/>
          </a:prstGeom>
        </p:spPr>
        <p:txBody>
          <a:bodyPr anchor="t" rtlCol="false" tIns="0" lIns="0" bIns="0" rIns="0">
            <a:spAutoFit/>
          </a:bodyPr>
          <a:lstStyle/>
          <a:p>
            <a:pPr algn="r">
              <a:lnSpc>
                <a:spcPts val="4480"/>
              </a:lnSpc>
            </a:pPr>
            <a:r>
              <a:rPr lang="en-US" sz="3536">
                <a:solidFill>
                  <a:srgbClr val="FFFFFF"/>
                </a:solidFill>
                <a:latin typeface="Barlow Extra-Light"/>
                <a:ea typeface="Barlow Extra-Light"/>
                <a:cs typeface="Barlow Extra-Light"/>
                <a:sym typeface="Barlow Extra-Light"/>
              </a:rPr>
              <a:t>08</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C2F8C">
                <a:alpha val="100000"/>
              </a:srgbClr>
            </a:gs>
            <a:gs pos="100000">
              <a:srgbClr val="0C0C1C">
                <a:alpha val="100000"/>
              </a:srgbClr>
            </a:gs>
          </a:gsLst>
          <a:lin ang="5400000"/>
        </a:gradFill>
      </p:bgPr>
    </p:bg>
    <p:spTree>
      <p:nvGrpSpPr>
        <p:cNvPr id="1" name=""/>
        <p:cNvGrpSpPr/>
        <p:nvPr/>
      </p:nvGrpSpPr>
      <p:grpSpPr>
        <a:xfrm>
          <a:off x="0" y="0"/>
          <a:ext cx="0" cy="0"/>
          <a:chOff x="0" y="0"/>
          <a:chExt cx="0" cy="0"/>
        </a:xfrm>
      </p:grpSpPr>
      <p:grpSp>
        <p:nvGrpSpPr>
          <p:cNvPr name="Group 2" id="2"/>
          <p:cNvGrpSpPr/>
          <p:nvPr/>
        </p:nvGrpSpPr>
        <p:grpSpPr>
          <a:xfrm rot="0">
            <a:off x="2026346" y="1028700"/>
            <a:ext cx="7722108" cy="77221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7068F4">
                    <a:alpha val="37000"/>
                  </a:srgbClr>
                </a:gs>
                <a:gs pos="100000">
                  <a:srgbClr val="17122E">
                    <a:alpha val="37000"/>
                  </a:srgbClr>
                </a:gs>
              </a:gsLst>
              <a:lin ang="5400000"/>
            </a:gra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5" id="5"/>
          <p:cNvGrpSpPr/>
          <p:nvPr/>
        </p:nvGrpSpPr>
        <p:grpSpPr>
          <a:xfrm rot="0">
            <a:off x="2520122" y="1493884"/>
            <a:ext cx="6734556" cy="673455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7068F4">
                    <a:alpha val="37000"/>
                  </a:srgbClr>
                </a:gs>
                <a:gs pos="100000">
                  <a:srgbClr val="17122E">
                    <a:alpha val="37000"/>
                  </a:srgbClr>
                </a:gs>
              </a:gsLst>
              <a:lin ang="5400000"/>
            </a:gra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8" id="8"/>
          <p:cNvGrpSpPr/>
          <p:nvPr/>
        </p:nvGrpSpPr>
        <p:grpSpPr>
          <a:xfrm rot="0">
            <a:off x="7484036" y="1909722"/>
            <a:ext cx="338772" cy="33877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7FD"/>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11" id="11"/>
          <p:cNvGrpSpPr/>
          <p:nvPr/>
        </p:nvGrpSpPr>
        <p:grpSpPr>
          <a:xfrm rot="0">
            <a:off x="9085292" y="4861162"/>
            <a:ext cx="338772" cy="33877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7FD"/>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14" id="14"/>
          <p:cNvGrpSpPr/>
          <p:nvPr/>
        </p:nvGrpSpPr>
        <p:grpSpPr>
          <a:xfrm rot="0">
            <a:off x="7484036" y="7519043"/>
            <a:ext cx="338772" cy="33877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7FD"/>
            </a:solidFill>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sp>
        <p:nvSpPr>
          <p:cNvPr name="Freeform 17" id="17"/>
          <p:cNvSpPr/>
          <p:nvPr/>
        </p:nvSpPr>
        <p:spPr>
          <a:xfrm flipH="false" flipV="false" rot="0">
            <a:off x="10255290" y="1028700"/>
            <a:ext cx="7759195" cy="7199740"/>
          </a:xfrm>
          <a:custGeom>
            <a:avLst/>
            <a:gdLst/>
            <a:ahLst/>
            <a:cxnLst/>
            <a:rect r="r" b="b" t="t" l="l"/>
            <a:pathLst>
              <a:path h="7199740" w="7759195">
                <a:moveTo>
                  <a:pt x="0" y="0"/>
                </a:moveTo>
                <a:lnTo>
                  <a:pt x="7759196" y="0"/>
                </a:lnTo>
                <a:lnTo>
                  <a:pt x="7759196" y="7199740"/>
                </a:lnTo>
                <a:lnTo>
                  <a:pt x="0" y="7199740"/>
                </a:lnTo>
                <a:lnTo>
                  <a:pt x="0" y="0"/>
                </a:lnTo>
                <a:close/>
              </a:path>
            </a:pathLst>
          </a:custGeom>
          <a:blipFill>
            <a:blip r:embed="rId2"/>
            <a:stretch>
              <a:fillRect l="-589" t="0" r="-589" b="0"/>
            </a:stretch>
          </a:blipFill>
        </p:spPr>
      </p:sp>
      <p:sp>
        <p:nvSpPr>
          <p:cNvPr name="TextBox 18" id="18"/>
          <p:cNvSpPr txBox="true"/>
          <p:nvPr/>
        </p:nvSpPr>
        <p:spPr>
          <a:xfrm rot="0">
            <a:off x="3094916" y="3806876"/>
            <a:ext cx="5584968" cy="1031629"/>
          </a:xfrm>
          <a:prstGeom prst="rect">
            <a:avLst/>
          </a:prstGeom>
        </p:spPr>
        <p:txBody>
          <a:bodyPr anchor="t" rtlCol="false" tIns="0" lIns="0" bIns="0" rIns="0">
            <a:spAutoFit/>
          </a:bodyPr>
          <a:lstStyle/>
          <a:p>
            <a:pPr algn="ctr" marL="0" indent="0" lvl="0">
              <a:lnSpc>
                <a:spcPts val="5709"/>
              </a:lnSpc>
              <a:spcBef>
                <a:spcPct val="0"/>
              </a:spcBef>
            </a:pPr>
            <a:r>
              <a:rPr lang="en-US" b="true" sz="4506">
                <a:solidFill>
                  <a:srgbClr val="FFFFFF"/>
                </a:solidFill>
                <a:latin typeface="Pattanakarn Expanded Semi-Bold"/>
                <a:ea typeface="Pattanakarn Expanded Semi-Bold"/>
                <a:cs typeface="Pattanakarn Expanded Semi-Bold"/>
                <a:sym typeface="Pattanakarn Expanded Semi-Bold"/>
              </a:rPr>
              <a:t>Thankyou</a:t>
            </a:r>
          </a:p>
        </p:txBody>
      </p:sp>
      <p:sp>
        <p:nvSpPr>
          <p:cNvPr name="TextBox 19" id="19"/>
          <p:cNvSpPr txBox="true"/>
          <p:nvPr/>
        </p:nvSpPr>
        <p:spPr>
          <a:xfrm rot="0">
            <a:off x="16629173" y="9239250"/>
            <a:ext cx="1078955" cy="543613"/>
          </a:xfrm>
          <a:prstGeom prst="rect">
            <a:avLst/>
          </a:prstGeom>
        </p:spPr>
        <p:txBody>
          <a:bodyPr anchor="t" rtlCol="false" tIns="0" lIns="0" bIns="0" rIns="0">
            <a:spAutoFit/>
          </a:bodyPr>
          <a:lstStyle/>
          <a:p>
            <a:pPr algn="r">
              <a:lnSpc>
                <a:spcPts val="4480"/>
              </a:lnSpc>
            </a:pPr>
            <a:r>
              <a:rPr lang="en-US" sz="3536">
                <a:solidFill>
                  <a:srgbClr val="FFFFFF"/>
                </a:solidFill>
                <a:latin typeface="Barlow Extra-Light"/>
                <a:ea typeface="Barlow Extra-Light"/>
                <a:cs typeface="Barlow Extra-Light"/>
                <a:sym typeface="Barlow Extra-Light"/>
              </a:rPr>
              <a:t>09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C2F8C">
                <a:alpha val="100000"/>
              </a:srgbClr>
            </a:gs>
            <a:gs pos="100000">
              <a:srgbClr val="0C0C1C">
                <a:alpha val="100000"/>
              </a:srgbClr>
            </a:gs>
          </a:gsLst>
          <a:lin ang="5400000"/>
        </a:gradFill>
      </p:bgPr>
    </p:bg>
    <p:spTree>
      <p:nvGrpSpPr>
        <p:cNvPr id="1" name=""/>
        <p:cNvGrpSpPr/>
        <p:nvPr/>
      </p:nvGrpSpPr>
      <p:grpSpPr>
        <a:xfrm>
          <a:off x="0" y="0"/>
          <a:ext cx="0" cy="0"/>
          <a:chOff x="0" y="0"/>
          <a:chExt cx="0" cy="0"/>
        </a:xfrm>
      </p:grpSpPr>
      <p:grpSp>
        <p:nvGrpSpPr>
          <p:cNvPr name="Group 2" id="2"/>
          <p:cNvGrpSpPr/>
          <p:nvPr/>
        </p:nvGrpSpPr>
        <p:grpSpPr>
          <a:xfrm rot="0">
            <a:off x="1363184" y="0"/>
            <a:ext cx="7722108" cy="77221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7068F4">
                    <a:alpha val="37000"/>
                  </a:srgbClr>
                </a:gs>
                <a:gs pos="100000">
                  <a:srgbClr val="17122E">
                    <a:alpha val="37000"/>
                  </a:srgbClr>
                </a:gs>
              </a:gsLst>
              <a:lin ang="5400000"/>
            </a:gra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5" id="5"/>
          <p:cNvGrpSpPr/>
          <p:nvPr/>
        </p:nvGrpSpPr>
        <p:grpSpPr>
          <a:xfrm rot="0">
            <a:off x="176211" y="1123259"/>
            <a:ext cx="6734556" cy="673455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7068F4">
                    <a:alpha val="37000"/>
                  </a:srgbClr>
                </a:gs>
                <a:gs pos="100000">
                  <a:srgbClr val="17122E">
                    <a:alpha val="37000"/>
                  </a:srgbClr>
                </a:gs>
              </a:gsLst>
              <a:lin ang="5400000"/>
            </a:gra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8" id="8"/>
          <p:cNvGrpSpPr/>
          <p:nvPr/>
        </p:nvGrpSpPr>
        <p:grpSpPr>
          <a:xfrm rot="0">
            <a:off x="5054851" y="1123259"/>
            <a:ext cx="338772" cy="33877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7FD"/>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11" id="11"/>
          <p:cNvGrpSpPr/>
          <p:nvPr/>
        </p:nvGrpSpPr>
        <p:grpSpPr>
          <a:xfrm rot="0">
            <a:off x="6571995" y="4490537"/>
            <a:ext cx="338772" cy="33877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7FD"/>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14" id="14"/>
          <p:cNvGrpSpPr/>
          <p:nvPr/>
        </p:nvGrpSpPr>
        <p:grpSpPr>
          <a:xfrm rot="0">
            <a:off x="4266357" y="7383336"/>
            <a:ext cx="338772" cy="33877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7FD"/>
            </a:solidFill>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sp>
        <p:nvSpPr>
          <p:cNvPr name="Freeform 17" id="17"/>
          <p:cNvSpPr/>
          <p:nvPr/>
        </p:nvSpPr>
        <p:spPr>
          <a:xfrm flipH="false" flipV="false" rot="0">
            <a:off x="7564140" y="1832097"/>
            <a:ext cx="10143988" cy="5655653"/>
          </a:xfrm>
          <a:custGeom>
            <a:avLst/>
            <a:gdLst/>
            <a:ahLst/>
            <a:cxnLst/>
            <a:rect r="r" b="b" t="t" l="l"/>
            <a:pathLst>
              <a:path h="5655653" w="10143988">
                <a:moveTo>
                  <a:pt x="0" y="0"/>
                </a:moveTo>
                <a:lnTo>
                  <a:pt x="10143988" y="0"/>
                </a:lnTo>
                <a:lnTo>
                  <a:pt x="10143988" y="5655653"/>
                </a:lnTo>
                <a:lnTo>
                  <a:pt x="0" y="5655653"/>
                </a:lnTo>
                <a:lnTo>
                  <a:pt x="0" y="0"/>
                </a:lnTo>
                <a:close/>
              </a:path>
            </a:pathLst>
          </a:custGeom>
          <a:blipFill>
            <a:blip r:embed="rId2"/>
            <a:stretch>
              <a:fillRect l="-3402" t="0" r="-3402" b="0"/>
            </a:stretch>
          </a:blipFill>
        </p:spPr>
      </p:sp>
      <p:sp>
        <p:nvSpPr>
          <p:cNvPr name="TextBox 18" id="18"/>
          <p:cNvSpPr txBox="true"/>
          <p:nvPr/>
        </p:nvSpPr>
        <p:spPr>
          <a:xfrm rot="0">
            <a:off x="0" y="808934"/>
            <a:ext cx="5584968" cy="1755530"/>
          </a:xfrm>
          <a:prstGeom prst="rect">
            <a:avLst/>
          </a:prstGeom>
        </p:spPr>
        <p:txBody>
          <a:bodyPr anchor="t" rtlCol="false" tIns="0" lIns="0" bIns="0" rIns="0">
            <a:spAutoFit/>
          </a:bodyPr>
          <a:lstStyle/>
          <a:p>
            <a:pPr algn="ctr" marL="0" indent="0" lvl="0">
              <a:lnSpc>
                <a:spcPts val="5709"/>
              </a:lnSpc>
              <a:spcBef>
                <a:spcPct val="0"/>
              </a:spcBef>
            </a:pPr>
            <a:r>
              <a:rPr lang="en-US" b="true" sz="4506">
                <a:solidFill>
                  <a:srgbClr val="FFFFFF"/>
                </a:solidFill>
                <a:latin typeface="Pattanakarn Expanded Semi-Bold"/>
                <a:ea typeface="Pattanakarn Expanded Semi-Bold"/>
                <a:cs typeface="Pattanakarn Expanded Semi-Bold"/>
                <a:sym typeface="Pattanakarn Expanded Semi-Bold"/>
              </a:rPr>
              <a:t>Obje</a:t>
            </a:r>
            <a:r>
              <a:rPr lang="en-US" b="true" sz="4506" strike="noStrike" u="none">
                <a:solidFill>
                  <a:srgbClr val="FFFFFF"/>
                </a:solidFill>
                <a:latin typeface="Pattanakarn Expanded Semi-Bold"/>
                <a:ea typeface="Pattanakarn Expanded Semi-Bold"/>
                <a:cs typeface="Pattanakarn Expanded Semi-Bold"/>
                <a:sym typeface="Pattanakarn Expanded Semi-Bold"/>
              </a:rPr>
              <a:t>ctive</a:t>
            </a:r>
          </a:p>
          <a:p>
            <a:pPr algn="ctr" marL="0" indent="0" lvl="0">
              <a:lnSpc>
                <a:spcPts val="5709"/>
              </a:lnSpc>
              <a:spcBef>
                <a:spcPct val="0"/>
              </a:spcBef>
            </a:pPr>
          </a:p>
        </p:txBody>
      </p:sp>
      <p:sp>
        <p:nvSpPr>
          <p:cNvPr name="TextBox 19" id="19"/>
          <p:cNvSpPr txBox="true"/>
          <p:nvPr/>
        </p:nvSpPr>
        <p:spPr>
          <a:xfrm rot="0">
            <a:off x="624756" y="5000625"/>
            <a:ext cx="5837465" cy="1872494"/>
          </a:xfrm>
          <a:prstGeom prst="rect">
            <a:avLst/>
          </a:prstGeom>
        </p:spPr>
        <p:txBody>
          <a:bodyPr anchor="t" rtlCol="false" tIns="0" lIns="0" bIns="0" rIns="0">
            <a:spAutoFit/>
          </a:bodyPr>
          <a:lstStyle/>
          <a:p>
            <a:pPr algn="l">
              <a:lnSpc>
                <a:spcPts val="2738"/>
              </a:lnSpc>
            </a:pPr>
            <a:r>
              <a:rPr lang="en-US" sz="2380" b="true">
                <a:solidFill>
                  <a:srgbClr val="FFFFFF"/>
                </a:solidFill>
                <a:latin typeface="Pattanakarn Expanded Medium"/>
                <a:ea typeface="Pattanakarn Expanded Medium"/>
                <a:cs typeface="Pattanakarn Expanded Medium"/>
                <a:sym typeface="Pattanakarn Expanded Medium"/>
              </a:rPr>
              <a:t>analyze the Instacart dataset by sampling 100,000 and more transactions and focusing on the top 35 most frequently purchased items.</a:t>
            </a:r>
          </a:p>
        </p:txBody>
      </p:sp>
      <p:sp>
        <p:nvSpPr>
          <p:cNvPr name="TextBox 20" id="20"/>
          <p:cNvSpPr txBox="true"/>
          <p:nvPr/>
        </p:nvSpPr>
        <p:spPr>
          <a:xfrm rot="0">
            <a:off x="734530" y="2577647"/>
            <a:ext cx="5837465" cy="1529594"/>
          </a:xfrm>
          <a:prstGeom prst="rect">
            <a:avLst/>
          </a:prstGeom>
        </p:spPr>
        <p:txBody>
          <a:bodyPr anchor="t" rtlCol="false" tIns="0" lIns="0" bIns="0" rIns="0">
            <a:spAutoFit/>
          </a:bodyPr>
          <a:lstStyle/>
          <a:p>
            <a:pPr algn="l">
              <a:lnSpc>
                <a:spcPts val="2738"/>
              </a:lnSpc>
            </a:pPr>
            <a:r>
              <a:rPr lang="en-US" sz="2380" b="true">
                <a:solidFill>
                  <a:srgbClr val="FFFFFF"/>
                </a:solidFill>
                <a:latin typeface="Pattanakarn Expanded Medium"/>
                <a:ea typeface="Pattanakarn Expanded Medium"/>
                <a:cs typeface="Pattanakarn Expanded Medium"/>
                <a:sym typeface="Pattanakarn Expanded Medium"/>
              </a:rPr>
              <a:t>To analyze grocery transactions and uncover associations between commonly purchased items using the Apriori algorithm. </a:t>
            </a:r>
          </a:p>
        </p:txBody>
      </p:sp>
      <p:sp>
        <p:nvSpPr>
          <p:cNvPr name="TextBox 21" id="21"/>
          <p:cNvSpPr txBox="true"/>
          <p:nvPr/>
        </p:nvSpPr>
        <p:spPr>
          <a:xfrm rot="0">
            <a:off x="16629173" y="9239250"/>
            <a:ext cx="1078955" cy="543713"/>
          </a:xfrm>
          <a:prstGeom prst="rect">
            <a:avLst/>
          </a:prstGeom>
        </p:spPr>
        <p:txBody>
          <a:bodyPr anchor="t" rtlCol="false" tIns="0" lIns="0" bIns="0" rIns="0">
            <a:spAutoFit/>
          </a:bodyPr>
          <a:lstStyle/>
          <a:p>
            <a:pPr algn="r">
              <a:lnSpc>
                <a:spcPts val="4480"/>
              </a:lnSpc>
            </a:pPr>
            <a:r>
              <a:rPr lang="en-US" sz="3536">
                <a:solidFill>
                  <a:srgbClr val="FFFFFF"/>
                </a:solidFill>
                <a:latin typeface="Barlow Extra-Light"/>
                <a:ea typeface="Barlow Extra-Light"/>
                <a:cs typeface="Barlow Extra-Light"/>
                <a:sym typeface="Barlow Extra-Light"/>
              </a:rPr>
              <a:t>01</a:t>
            </a:r>
          </a:p>
        </p:txBody>
      </p:sp>
    </p:spTree>
  </p:cSld>
  <p:clrMapOvr>
    <a:masterClrMapping/>
  </p:clrMapOvr>
</p:sld>
</file>

<file path=ppt/slides/slide3.xml><?xml version="1.0" encoding="utf-8"?>
<p:sld xmlns:p="http://schemas.openxmlformats.org/presentationml/2006/main" xmlns:a="http://schemas.openxmlformats.org/drawingml/2006/main">
  <p:cSld>
    <p:bg>
      <p:bgPr>
        <a:gradFill rotWithShape="true">
          <a:gsLst>
            <a:gs pos="0">
              <a:srgbClr val="4C2F8C">
                <a:alpha val="100000"/>
              </a:srgbClr>
            </a:gs>
            <a:gs pos="100000">
              <a:srgbClr val="0C0C1C">
                <a:alpha val="100000"/>
              </a:srgbClr>
            </a:gs>
          </a:gsLst>
          <a:lin ang="5400000"/>
        </a:gradFill>
      </p:bgPr>
    </p:bg>
    <p:spTree>
      <p:nvGrpSpPr>
        <p:cNvPr id="1" name=""/>
        <p:cNvGrpSpPr/>
        <p:nvPr/>
      </p:nvGrpSpPr>
      <p:grpSpPr>
        <a:xfrm>
          <a:off x="0" y="0"/>
          <a:ext cx="0" cy="0"/>
          <a:chOff x="0" y="0"/>
          <a:chExt cx="0" cy="0"/>
        </a:xfrm>
      </p:grpSpPr>
      <p:grpSp>
        <p:nvGrpSpPr>
          <p:cNvPr name="Group 2" id="2"/>
          <p:cNvGrpSpPr/>
          <p:nvPr/>
        </p:nvGrpSpPr>
        <p:grpSpPr>
          <a:xfrm rot="0">
            <a:off x="649711" y="3948196"/>
            <a:ext cx="4065136" cy="406513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FBFBFF">
                      <a:alpha val="100000"/>
                    </a:srgbClr>
                  </a:gs>
                  <a:gs pos="50000">
                    <a:srgbClr val="1A1433">
                      <a:alpha val="100000"/>
                    </a:srgbClr>
                  </a:gs>
                  <a:gs pos="100000">
                    <a:srgbClr val="1B1436">
                      <a:alpha val="100000"/>
                    </a:srgbClr>
                  </a:gs>
                </a:gsLst>
                <a:lin ang="5400000"/>
              </a:gra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5" id="5"/>
          <p:cNvGrpSpPr/>
          <p:nvPr/>
        </p:nvGrpSpPr>
        <p:grpSpPr>
          <a:xfrm rot="0">
            <a:off x="4905670" y="3750116"/>
            <a:ext cx="4065136" cy="406513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FBFBFF">
                      <a:alpha val="100000"/>
                    </a:srgbClr>
                  </a:gs>
                  <a:gs pos="50000">
                    <a:srgbClr val="1A1433">
                      <a:alpha val="100000"/>
                    </a:srgbClr>
                  </a:gs>
                  <a:gs pos="100000">
                    <a:srgbClr val="1B1436">
                      <a:alpha val="100000"/>
                    </a:srgbClr>
                  </a:gs>
                </a:gsLst>
                <a:lin ang="5400000"/>
              </a:gra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8" id="8"/>
          <p:cNvGrpSpPr/>
          <p:nvPr/>
        </p:nvGrpSpPr>
        <p:grpSpPr>
          <a:xfrm rot="0">
            <a:off x="1028700" y="4146277"/>
            <a:ext cx="3307159" cy="330715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14BBC"/>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11" id="11"/>
          <p:cNvGrpSpPr/>
          <p:nvPr/>
        </p:nvGrpSpPr>
        <p:grpSpPr>
          <a:xfrm rot="0">
            <a:off x="5436321" y="4146277"/>
            <a:ext cx="3307159" cy="330715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068F4"/>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14" id="14"/>
          <p:cNvGrpSpPr/>
          <p:nvPr/>
        </p:nvGrpSpPr>
        <p:grpSpPr>
          <a:xfrm rot="0">
            <a:off x="1028700" y="3589320"/>
            <a:ext cx="717752" cy="71775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17" id="17"/>
          <p:cNvGrpSpPr/>
          <p:nvPr/>
        </p:nvGrpSpPr>
        <p:grpSpPr>
          <a:xfrm rot="0">
            <a:off x="4982947" y="3230445"/>
            <a:ext cx="717752" cy="71775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sp>
        <p:nvSpPr>
          <p:cNvPr name="TextBox 20" id="20"/>
          <p:cNvSpPr txBox="true"/>
          <p:nvPr/>
        </p:nvSpPr>
        <p:spPr>
          <a:xfrm rot="0">
            <a:off x="1809327" y="1439297"/>
            <a:ext cx="11311226" cy="905801"/>
          </a:xfrm>
          <a:prstGeom prst="rect">
            <a:avLst/>
          </a:prstGeom>
        </p:spPr>
        <p:txBody>
          <a:bodyPr anchor="t" rtlCol="false" tIns="0" lIns="0" bIns="0" rIns="0">
            <a:spAutoFit/>
          </a:bodyPr>
          <a:lstStyle/>
          <a:p>
            <a:pPr algn="l" marL="0" indent="0" lvl="0">
              <a:lnSpc>
                <a:spcPts val="5062"/>
              </a:lnSpc>
              <a:spcBef>
                <a:spcPct val="0"/>
              </a:spcBef>
            </a:pPr>
            <a:r>
              <a:rPr lang="en-US" b="true" sz="3995">
                <a:solidFill>
                  <a:srgbClr val="FFFFFF"/>
                </a:solidFill>
                <a:latin typeface="Pattanakarn Expanded Semi-Bold"/>
                <a:ea typeface="Pattanakarn Expanded Semi-Bold"/>
                <a:cs typeface="Pattanakarn Expanded Semi-Bold"/>
                <a:sym typeface="Pattanakarn Expanded Semi-Bold"/>
              </a:rPr>
              <a:t>Libraries</a:t>
            </a:r>
          </a:p>
        </p:txBody>
      </p:sp>
      <p:sp>
        <p:nvSpPr>
          <p:cNvPr name="TextBox 21" id="21"/>
          <p:cNvSpPr txBox="true"/>
          <p:nvPr/>
        </p:nvSpPr>
        <p:spPr>
          <a:xfrm rot="0">
            <a:off x="1415848" y="5229052"/>
            <a:ext cx="2532862" cy="893959"/>
          </a:xfrm>
          <a:prstGeom prst="rect">
            <a:avLst/>
          </a:prstGeom>
        </p:spPr>
        <p:txBody>
          <a:bodyPr anchor="t" rtlCol="false" tIns="0" lIns="0" bIns="0" rIns="0">
            <a:spAutoFit/>
          </a:bodyPr>
          <a:lstStyle/>
          <a:p>
            <a:pPr algn="ctr">
              <a:lnSpc>
                <a:spcPts val="4923"/>
              </a:lnSpc>
            </a:pPr>
            <a:r>
              <a:rPr lang="en-US" sz="4280">
                <a:solidFill>
                  <a:srgbClr val="FFFFFF"/>
                </a:solidFill>
                <a:latin typeface="Pattanakarn Expanded"/>
                <a:ea typeface="Pattanakarn Expanded"/>
                <a:cs typeface="Pattanakarn Expanded"/>
                <a:sym typeface="Pattanakarn Expanded"/>
              </a:rPr>
              <a:t>Pandas</a:t>
            </a:r>
          </a:p>
        </p:txBody>
      </p:sp>
      <p:sp>
        <p:nvSpPr>
          <p:cNvPr name="TextBox 22" id="22"/>
          <p:cNvSpPr txBox="true"/>
          <p:nvPr/>
        </p:nvSpPr>
        <p:spPr>
          <a:xfrm rot="0">
            <a:off x="5700699" y="5090383"/>
            <a:ext cx="2778403" cy="844429"/>
          </a:xfrm>
          <a:prstGeom prst="rect">
            <a:avLst/>
          </a:prstGeom>
        </p:spPr>
        <p:txBody>
          <a:bodyPr anchor="t" rtlCol="false" tIns="0" lIns="0" bIns="0" rIns="0">
            <a:spAutoFit/>
          </a:bodyPr>
          <a:lstStyle/>
          <a:p>
            <a:pPr algn="ctr">
              <a:lnSpc>
                <a:spcPts val="4578"/>
              </a:lnSpc>
            </a:pPr>
            <a:r>
              <a:rPr lang="en-US" sz="3980">
                <a:solidFill>
                  <a:srgbClr val="FFFFFF"/>
                </a:solidFill>
                <a:latin typeface="Pattanakarn Expanded"/>
                <a:ea typeface="Pattanakarn Expanded"/>
                <a:cs typeface="Pattanakarn Expanded"/>
                <a:sym typeface="Pattanakarn Expanded"/>
              </a:rPr>
              <a:t>Matplotlib</a:t>
            </a:r>
          </a:p>
        </p:txBody>
      </p:sp>
      <p:sp>
        <p:nvSpPr>
          <p:cNvPr name="TextBox 23" id="23"/>
          <p:cNvSpPr txBox="true"/>
          <p:nvPr/>
        </p:nvSpPr>
        <p:spPr>
          <a:xfrm rot="0">
            <a:off x="16629173" y="9239250"/>
            <a:ext cx="1078955" cy="543713"/>
          </a:xfrm>
          <a:prstGeom prst="rect">
            <a:avLst/>
          </a:prstGeom>
        </p:spPr>
        <p:txBody>
          <a:bodyPr anchor="t" rtlCol="false" tIns="0" lIns="0" bIns="0" rIns="0">
            <a:spAutoFit/>
          </a:bodyPr>
          <a:lstStyle/>
          <a:p>
            <a:pPr algn="r">
              <a:lnSpc>
                <a:spcPts val="4480"/>
              </a:lnSpc>
            </a:pPr>
            <a:r>
              <a:rPr lang="en-US" sz="3536">
                <a:solidFill>
                  <a:srgbClr val="FFFFFF"/>
                </a:solidFill>
                <a:latin typeface="Barlow Extra-Light"/>
                <a:ea typeface="Barlow Extra-Light"/>
                <a:cs typeface="Barlow Extra-Light"/>
                <a:sym typeface="Barlow Extra-Light"/>
              </a:rPr>
              <a:t>02</a:t>
            </a:r>
          </a:p>
        </p:txBody>
      </p:sp>
      <p:sp>
        <p:nvSpPr>
          <p:cNvPr name="TextBox 24" id="24"/>
          <p:cNvSpPr txBox="true"/>
          <p:nvPr/>
        </p:nvSpPr>
        <p:spPr>
          <a:xfrm rot="0">
            <a:off x="1159450" y="3731066"/>
            <a:ext cx="456251" cy="415211"/>
          </a:xfrm>
          <a:prstGeom prst="rect">
            <a:avLst/>
          </a:prstGeom>
        </p:spPr>
        <p:txBody>
          <a:bodyPr anchor="t" rtlCol="false" tIns="0" lIns="0" bIns="0" rIns="0">
            <a:spAutoFit/>
          </a:bodyPr>
          <a:lstStyle/>
          <a:p>
            <a:pPr algn="ctr">
              <a:lnSpc>
                <a:spcPts val="3336"/>
              </a:lnSpc>
            </a:pPr>
            <a:r>
              <a:rPr lang="en-US" sz="2633">
                <a:solidFill>
                  <a:srgbClr val="FFFFFF"/>
                </a:solidFill>
                <a:latin typeface="Barlow Extra-Light"/>
                <a:ea typeface="Barlow Extra-Light"/>
                <a:cs typeface="Barlow Extra-Light"/>
                <a:sym typeface="Barlow Extra-Light"/>
              </a:rPr>
              <a:t>01</a:t>
            </a:r>
          </a:p>
        </p:txBody>
      </p:sp>
      <p:sp>
        <p:nvSpPr>
          <p:cNvPr name="TextBox 25" id="25"/>
          <p:cNvSpPr txBox="true"/>
          <p:nvPr/>
        </p:nvSpPr>
        <p:spPr>
          <a:xfrm rot="0">
            <a:off x="5113698" y="3372190"/>
            <a:ext cx="456251" cy="415211"/>
          </a:xfrm>
          <a:prstGeom prst="rect">
            <a:avLst/>
          </a:prstGeom>
        </p:spPr>
        <p:txBody>
          <a:bodyPr anchor="t" rtlCol="false" tIns="0" lIns="0" bIns="0" rIns="0">
            <a:spAutoFit/>
          </a:bodyPr>
          <a:lstStyle/>
          <a:p>
            <a:pPr algn="ctr">
              <a:lnSpc>
                <a:spcPts val="3336"/>
              </a:lnSpc>
            </a:pPr>
            <a:r>
              <a:rPr lang="en-US" sz="2633">
                <a:solidFill>
                  <a:srgbClr val="FFFFFF"/>
                </a:solidFill>
                <a:latin typeface="Barlow Extra-Light"/>
                <a:ea typeface="Barlow Extra-Light"/>
                <a:cs typeface="Barlow Extra-Light"/>
                <a:sym typeface="Barlow Extra-Light"/>
              </a:rPr>
              <a:t>02</a:t>
            </a:r>
          </a:p>
        </p:txBody>
      </p:sp>
      <p:grpSp>
        <p:nvGrpSpPr>
          <p:cNvPr name="Group 26" id="26"/>
          <p:cNvGrpSpPr/>
          <p:nvPr/>
        </p:nvGrpSpPr>
        <p:grpSpPr>
          <a:xfrm rot="0">
            <a:off x="9355605" y="3767288"/>
            <a:ext cx="4065136" cy="4065136"/>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FBFBFF">
                      <a:alpha val="100000"/>
                    </a:srgbClr>
                  </a:gs>
                  <a:gs pos="50000">
                    <a:srgbClr val="1A1433">
                      <a:alpha val="100000"/>
                    </a:srgbClr>
                  </a:gs>
                  <a:gs pos="100000">
                    <a:srgbClr val="1B1436">
                      <a:alpha val="100000"/>
                    </a:srgbClr>
                  </a:gs>
                </a:gsLst>
                <a:lin ang="5400000"/>
              </a:gradFill>
              <a:prstDash val="solid"/>
              <a:miter/>
            </a:ln>
          </p:spPr>
        </p:sp>
        <p:sp>
          <p:nvSpPr>
            <p:cNvPr name="TextBox 28" id="28"/>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29" id="29"/>
          <p:cNvGrpSpPr/>
          <p:nvPr/>
        </p:nvGrpSpPr>
        <p:grpSpPr>
          <a:xfrm rot="0">
            <a:off x="9734593" y="4146277"/>
            <a:ext cx="3307159" cy="3307159"/>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340DC"/>
            </a:solidFill>
          </p:spPr>
        </p:sp>
        <p:sp>
          <p:nvSpPr>
            <p:cNvPr name="TextBox 31" id="31"/>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32" id="32"/>
          <p:cNvGrpSpPr/>
          <p:nvPr/>
        </p:nvGrpSpPr>
        <p:grpSpPr>
          <a:xfrm rot="0">
            <a:off x="9545597" y="3069649"/>
            <a:ext cx="717752" cy="71775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solidFill>
                <a:srgbClr val="FFFFFF"/>
              </a:solidFill>
              <a:prstDash val="solid"/>
              <a:miter/>
            </a:ln>
          </p:spPr>
        </p:sp>
        <p:sp>
          <p:nvSpPr>
            <p:cNvPr name="TextBox 34" id="34"/>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sp>
        <p:nvSpPr>
          <p:cNvPr name="TextBox 35" id="35"/>
          <p:cNvSpPr txBox="true"/>
          <p:nvPr/>
        </p:nvSpPr>
        <p:spPr>
          <a:xfrm rot="0">
            <a:off x="9961406" y="5204916"/>
            <a:ext cx="2778403" cy="775849"/>
          </a:xfrm>
          <a:prstGeom prst="rect">
            <a:avLst/>
          </a:prstGeom>
        </p:spPr>
        <p:txBody>
          <a:bodyPr anchor="t" rtlCol="false" tIns="0" lIns="0" bIns="0" rIns="0">
            <a:spAutoFit/>
          </a:bodyPr>
          <a:lstStyle/>
          <a:p>
            <a:pPr algn="ctr">
              <a:lnSpc>
                <a:spcPts val="4233"/>
              </a:lnSpc>
            </a:pPr>
            <a:r>
              <a:rPr lang="en-US" sz="3680">
                <a:solidFill>
                  <a:srgbClr val="FFFFFF"/>
                </a:solidFill>
                <a:latin typeface="Pattanakarn Expanded"/>
                <a:ea typeface="Pattanakarn Expanded"/>
                <a:cs typeface="Pattanakarn Expanded"/>
                <a:sym typeface="Pattanakarn Expanded"/>
              </a:rPr>
              <a:t>Seaborn</a:t>
            </a:r>
          </a:p>
        </p:txBody>
      </p:sp>
      <p:sp>
        <p:nvSpPr>
          <p:cNvPr name="TextBox 36" id="36"/>
          <p:cNvSpPr txBox="true"/>
          <p:nvPr/>
        </p:nvSpPr>
        <p:spPr>
          <a:xfrm rot="0">
            <a:off x="9676348" y="3211395"/>
            <a:ext cx="456251" cy="415211"/>
          </a:xfrm>
          <a:prstGeom prst="rect">
            <a:avLst/>
          </a:prstGeom>
        </p:spPr>
        <p:txBody>
          <a:bodyPr anchor="t" rtlCol="false" tIns="0" lIns="0" bIns="0" rIns="0">
            <a:spAutoFit/>
          </a:bodyPr>
          <a:lstStyle/>
          <a:p>
            <a:pPr algn="ctr">
              <a:lnSpc>
                <a:spcPts val="3336"/>
              </a:lnSpc>
            </a:pPr>
            <a:r>
              <a:rPr lang="en-US" sz="2633">
                <a:solidFill>
                  <a:srgbClr val="FFFFFF"/>
                </a:solidFill>
                <a:latin typeface="Barlow Extra-Light"/>
                <a:ea typeface="Barlow Extra-Light"/>
                <a:cs typeface="Barlow Extra-Light"/>
                <a:sym typeface="Barlow Extra-Light"/>
              </a:rPr>
              <a:t>03</a:t>
            </a:r>
          </a:p>
        </p:txBody>
      </p:sp>
    </p:spTree>
  </p:cSld>
  <p:clrMapOvr>
    <a:masterClrMapping/>
  </p:clrMapOvr>
</p:sld>
</file>

<file path=ppt/slides/slide4.xml><?xml version="1.0" encoding="utf-8"?>
<p:sld xmlns:p="http://schemas.openxmlformats.org/presentationml/2006/main" xmlns:a="http://schemas.openxmlformats.org/drawingml/2006/main">
  <p:cSld>
    <p:bg>
      <p:bgPr>
        <a:gradFill rotWithShape="true">
          <a:gsLst>
            <a:gs pos="0">
              <a:srgbClr val="4C2F8C">
                <a:alpha val="100000"/>
              </a:srgbClr>
            </a:gs>
            <a:gs pos="100000">
              <a:srgbClr val="0C0C1C">
                <a:alpha val="100000"/>
              </a:srgbClr>
            </a:gs>
          </a:gsLst>
          <a:lin ang="5400000"/>
        </a:gradFill>
      </p:bgPr>
    </p:bg>
    <p:spTree>
      <p:nvGrpSpPr>
        <p:cNvPr id="1" name=""/>
        <p:cNvGrpSpPr/>
        <p:nvPr/>
      </p:nvGrpSpPr>
      <p:grpSpPr>
        <a:xfrm>
          <a:off x="0" y="0"/>
          <a:ext cx="0" cy="0"/>
          <a:chOff x="0" y="0"/>
          <a:chExt cx="0" cy="0"/>
        </a:xfrm>
      </p:grpSpPr>
      <p:grpSp>
        <p:nvGrpSpPr>
          <p:cNvPr name="Group 2" id="2"/>
          <p:cNvGrpSpPr/>
          <p:nvPr/>
        </p:nvGrpSpPr>
        <p:grpSpPr>
          <a:xfrm rot="0">
            <a:off x="2026346" y="1028700"/>
            <a:ext cx="7722108" cy="77221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7068F4">
                    <a:alpha val="37000"/>
                  </a:srgbClr>
                </a:gs>
                <a:gs pos="100000">
                  <a:srgbClr val="17122E">
                    <a:alpha val="37000"/>
                  </a:srgbClr>
                </a:gs>
              </a:gsLst>
              <a:lin ang="5400000"/>
            </a:gra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5" id="5"/>
          <p:cNvGrpSpPr/>
          <p:nvPr/>
        </p:nvGrpSpPr>
        <p:grpSpPr>
          <a:xfrm rot="0">
            <a:off x="2520122" y="1493884"/>
            <a:ext cx="6734556" cy="673455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7068F4">
                    <a:alpha val="37000"/>
                  </a:srgbClr>
                </a:gs>
                <a:gs pos="100000">
                  <a:srgbClr val="17122E">
                    <a:alpha val="37000"/>
                  </a:srgbClr>
                </a:gs>
              </a:gsLst>
              <a:lin ang="5400000"/>
            </a:gra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8" id="8"/>
          <p:cNvGrpSpPr/>
          <p:nvPr/>
        </p:nvGrpSpPr>
        <p:grpSpPr>
          <a:xfrm rot="0">
            <a:off x="7822809" y="2122203"/>
            <a:ext cx="338772" cy="33877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7FD"/>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11" id="11"/>
          <p:cNvGrpSpPr/>
          <p:nvPr/>
        </p:nvGrpSpPr>
        <p:grpSpPr>
          <a:xfrm rot="0">
            <a:off x="9085292" y="4861162"/>
            <a:ext cx="338772" cy="33877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7FD"/>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14" id="14"/>
          <p:cNvGrpSpPr/>
          <p:nvPr/>
        </p:nvGrpSpPr>
        <p:grpSpPr>
          <a:xfrm rot="0">
            <a:off x="7822809" y="7436947"/>
            <a:ext cx="338772" cy="33877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7FD"/>
            </a:solidFill>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sp>
        <p:nvSpPr>
          <p:cNvPr name="TextBox 17" id="17"/>
          <p:cNvSpPr txBox="true"/>
          <p:nvPr/>
        </p:nvSpPr>
        <p:spPr>
          <a:xfrm rot="0">
            <a:off x="3094916" y="3118243"/>
            <a:ext cx="5584968" cy="1787279"/>
          </a:xfrm>
          <a:prstGeom prst="rect">
            <a:avLst/>
          </a:prstGeom>
        </p:spPr>
        <p:txBody>
          <a:bodyPr anchor="t" rtlCol="false" tIns="0" lIns="0" bIns="0" rIns="0">
            <a:spAutoFit/>
          </a:bodyPr>
          <a:lstStyle/>
          <a:p>
            <a:pPr algn="ctr" marL="0" indent="0" lvl="0">
              <a:lnSpc>
                <a:spcPts val="5709"/>
              </a:lnSpc>
              <a:spcBef>
                <a:spcPct val="0"/>
              </a:spcBef>
            </a:pPr>
            <a:r>
              <a:rPr lang="en-US" b="true" sz="4506">
                <a:solidFill>
                  <a:srgbClr val="FFFFFF"/>
                </a:solidFill>
                <a:latin typeface="Pattanakarn Expanded Semi-Bold"/>
                <a:ea typeface="Pattanakarn Expanded Semi-Bold"/>
                <a:cs typeface="Pattanakarn Expanded Semi-Bold"/>
                <a:sym typeface="Pattanakarn Expanded Semi-Bold"/>
              </a:rPr>
              <a:t>Dataset Summary</a:t>
            </a:r>
          </a:p>
        </p:txBody>
      </p:sp>
      <p:sp>
        <p:nvSpPr>
          <p:cNvPr name="TextBox 18" id="18"/>
          <p:cNvSpPr txBox="true"/>
          <p:nvPr/>
        </p:nvSpPr>
        <p:spPr>
          <a:xfrm rot="0">
            <a:off x="10690889" y="1921998"/>
            <a:ext cx="7017239" cy="2487174"/>
          </a:xfrm>
          <a:prstGeom prst="rect">
            <a:avLst/>
          </a:prstGeom>
        </p:spPr>
        <p:txBody>
          <a:bodyPr anchor="t" rtlCol="false" tIns="0" lIns="0" bIns="0" rIns="0">
            <a:spAutoFit/>
          </a:bodyPr>
          <a:lstStyle/>
          <a:p>
            <a:pPr algn="l">
              <a:lnSpc>
                <a:spcPts val="3658"/>
              </a:lnSpc>
            </a:pPr>
            <a:r>
              <a:rPr lang="en-US" sz="3180" b="true">
                <a:solidFill>
                  <a:srgbClr val="FFFFFF"/>
                </a:solidFill>
                <a:latin typeface="Pattanakarn Expanded Medium"/>
                <a:ea typeface="Pattanakarn Expanded Medium"/>
                <a:cs typeface="Pattanakarn Expanded Medium"/>
                <a:sym typeface="Pattanakarn Expanded Medium"/>
              </a:rPr>
              <a:t>Used CSVs:</a:t>
            </a:r>
          </a:p>
          <a:p>
            <a:pPr algn="l" marL="686761" indent="-343381" lvl="1">
              <a:lnSpc>
                <a:spcPts val="3658"/>
              </a:lnSpc>
              <a:buFont typeface="Arial"/>
              <a:buChar char="•"/>
            </a:pPr>
            <a:r>
              <a:rPr lang="en-US" b="true" sz="3180">
                <a:solidFill>
                  <a:srgbClr val="FFFFFF"/>
                </a:solidFill>
                <a:latin typeface="Pattanakarn Expanded Medium"/>
                <a:ea typeface="Pattanakarn Expanded Medium"/>
                <a:cs typeface="Pattanakarn Expanded Medium"/>
                <a:sym typeface="Pattanakarn Expanded Medium"/>
              </a:rPr>
              <a:t> orders.csv</a:t>
            </a:r>
          </a:p>
          <a:p>
            <a:pPr algn="l" marL="686761" indent="-343381" lvl="1">
              <a:lnSpc>
                <a:spcPts val="3658"/>
              </a:lnSpc>
              <a:buFont typeface="Arial"/>
              <a:buChar char="•"/>
            </a:pPr>
            <a:r>
              <a:rPr lang="en-US" b="true" sz="3180">
                <a:solidFill>
                  <a:srgbClr val="FFFFFF"/>
                </a:solidFill>
                <a:latin typeface="Pattanakarn Expanded Medium"/>
                <a:ea typeface="Pattanakarn Expanded Medium"/>
                <a:cs typeface="Pattanakarn Expanded Medium"/>
                <a:sym typeface="Pattanakarn Expanded Medium"/>
              </a:rPr>
              <a:t> order_products__prior.csv,</a:t>
            </a:r>
          </a:p>
          <a:p>
            <a:pPr algn="l" marL="686761" indent="-343381" lvl="1">
              <a:lnSpc>
                <a:spcPts val="3658"/>
              </a:lnSpc>
              <a:buFont typeface="Arial"/>
              <a:buChar char="•"/>
            </a:pPr>
            <a:r>
              <a:rPr lang="en-US" b="true" sz="3180">
                <a:solidFill>
                  <a:srgbClr val="FFFFFF"/>
                </a:solidFill>
                <a:latin typeface="Pattanakarn Expanded Medium"/>
                <a:ea typeface="Pattanakarn Expanded Medium"/>
                <a:cs typeface="Pattanakarn Expanded Medium"/>
                <a:sym typeface="Pattanakarn Expanded Medium"/>
              </a:rPr>
              <a:t>products.csv, </a:t>
            </a:r>
          </a:p>
          <a:p>
            <a:pPr algn="l" marL="686761" indent="-343381" lvl="1">
              <a:lnSpc>
                <a:spcPts val="3658"/>
              </a:lnSpc>
              <a:buFont typeface="Arial"/>
              <a:buChar char="•"/>
            </a:pPr>
            <a:r>
              <a:rPr lang="en-US" b="true" sz="3180">
                <a:solidFill>
                  <a:srgbClr val="FFFFFF"/>
                </a:solidFill>
                <a:latin typeface="Pattanakarn Expanded Medium"/>
                <a:ea typeface="Pattanakarn Expanded Medium"/>
                <a:cs typeface="Pattanakarn Expanded Medium"/>
                <a:sym typeface="Pattanakarn Expanded Medium"/>
              </a:rPr>
              <a:t>departments.csv</a:t>
            </a:r>
          </a:p>
        </p:txBody>
      </p:sp>
      <p:sp>
        <p:nvSpPr>
          <p:cNvPr name="TextBox 19" id="19"/>
          <p:cNvSpPr txBox="true"/>
          <p:nvPr/>
        </p:nvSpPr>
        <p:spPr>
          <a:xfrm rot="0">
            <a:off x="10690889" y="5302959"/>
            <a:ext cx="5837465" cy="1163834"/>
          </a:xfrm>
          <a:prstGeom prst="rect">
            <a:avLst/>
          </a:prstGeom>
        </p:spPr>
        <p:txBody>
          <a:bodyPr anchor="t" rtlCol="false" tIns="0" lIns="0" bIns="0" rIns="0">
            <a:spAutoFit/>
          </a:bodyPr>
          <a:lstStyle/>
          <a:p>
            <a:pPr algn="l">
              <a:lnSpc>
                <a:spcPts val="3773"/>
              </a:lnSpc>
            </a:pPr>
            <a:r>
              <a:rPr lang="en-US" sz="3280" b="true">
                <a:solidFill>
                  <a:srgbClr val="FFFFFF"/>
                </a:solidFill>
                <a:latin typeface="Pattanakarn Expanded Medium"/>
                <a:ea typeface="Pattanakarn Expanded Medium"/>
                <a:cs typeface="Pattanakarn Expanded Medium"/>
                <a:sym typeface="Pattanakarn Expanded Medium"/>
              </a:rPr>
              <a:t>Total rows analyzed: Over 10 lakh</a:t>
            </a:r>
          </a:p>
        </p:txBody>
      </p:sp>
      <p:sp>
        <p:nvSpPr>
          <p:cNvPr name="TextBox 20" id="20"/>
          <p:cNvSpPr txBox="true"/>
          <p:nvPr/>
        </p:nvSpPr>
        <p:spPr>
          <a:xfrm rot="0">
            <a:off x="16629173" y="9239250"/>
            <a:ext cx="1078955" cy="543613"/>
          </a:xfrm>
          <a:prstGeom prst="rect">
            <a:avLst/>
          </a:prstGeom>
        </p:spPr>
        <p:txBody>
          <a:bodyPr anchor="t" rtlCol="false" tIns="0" lIns="0" bIns="0" rIns="0">
            <a:spAutoFit/>
          </a:bodyPr>
          <a:lstStyle/>
          <a:p>
            <a:pPr algn="r">
              <a:lnSpc>
                <a:spcPts val="4480"/>
              </a:lnSpc>
            </a:pPr>
            <a:r>
              <a:rPr lang="en-US" sz="3536">
                <a:solidFill>
                  <a:srgbClr val="FFFFFF"/>
                </a:solidFill>
                <a:latin typeface="Barlow Extra-Light"/>
                <a:ea typeface="Barlow Extra-Light"/>
                <a:cs typeface="Barlow Extra-Light"/>
                <a:sym typeface="Barlow Extra-Light"/>
              </a:rPr>
              <a:t>03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C2F8C">
                <a:alpha val="100000"/>
              </a:srgbClr>
            </a:gs>
            <a:gs pos="100000">
              <a:srgbClr val="0C0C1C">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0354012" y="2237516"/>
            <a:ext cx="6905288" cy="6126551"/>
          </a:xfrm>
          <a:custGeom>
            <a:avLst/>
            <a:gdLst/>
            <a:ahLst/>
            <a:cxnLst/>
            <a:rect r="r" b="b" t="t" l="l"/>
            <a:pathLst>
              <a:path h="6126551" w="6905288">
                <a:moveTo>
                  <a:pt x="0" y="0"/>
                </a:moveTo>
                <a:lnTo>
                  <a:pt x="6905288" y="0"/>
                </a:lnTo>
                <a:lnTo>
                  <a:pt x="6905288" y="6126551"/>
                </a:lnTo>
                <a:lnTo>
                  <a:pt x="0" y="6126551"/>
                </a:lnTo>
                <a:lnTo>
                  <a:pt x="0" y="0"/>
                </a:lnTo>
                <a:close/>
              </a:path>
            </a:pathLst>
          </a:custGeom>
          <a:blipFill>
            <a:blip r:embed="rId2"/>
            <a:stretch>
              <a:fillRect l="0" t="-2195" r="0" b="-2195"/>
            </a:stretch>
          </a:blipFill>
        </p:spPr>
      </p:sp>
      <p:sp>
        <p:nvSpPr>
          <p:cNvPr name="TextBox 3" id="3"/>
          <p:cNvSpPr txBox="true"/>
          <p:nvPr/>
        </p:nvSpPr>
        <p:spPr>
          <a:xfrm rot="0">
            <a:off x="1028700" y="1331715"/>
            <a:ext cx="11311226" cy="905801"/>
          </a:xfrm>
          <a:prstGeom prst="rect">
            <a:avLst/>
          </a:prstGeom>
        </p:spPr>
        <p:txBody>
          <a:bodyPr anchor="t" rtlCol="false" tIns="0" lIns="0" bIns="0" rIns="0">
            <a:spAutoFit/>
          </a:bodyPr>
          <a:lstStyle/>
          <a:p>
            <a:pPr algn="l" marL="0" indent="0" lvl="0">
              <a:lnSpc>
                <a:spcPts val="5062"/>
              </a:lnSpc>
              <a:spcBef>
                <a:spcPct val="0"/>
              </a:spcBef>
            </a:pPr>
            <a:r>
              <a:rPr lang="en-US" b="true" sz="3995">
                <a:solidFill>
                  <a:srgbClr val="FFFFFF"/>
                </a:solidFill>
                <a:latin typeface="Pattanakarn Expanded Semi-Bold"/>
                <a:ea typeface="Pattanakarn Expanded Semi-Bold"/>
                <a:cs typeface="Pattanakarn Expanded Semi-Bold"/>
                <a:sym typeface="Pattanakarn Expanded Semi-Bold"/>
              </a:rPr>
              <a:t>Apriori Algorithms</a:t>
            </a:r>
          </a:p>
        </p:txBody>
      </p:sp>
      <p:sp>
        <p:nvSpPr>
          <p:cNvPr name="TextBox 4" id="4"/>
          <p:cNvSpPr txBox="true"/>
          <p:nvPr/>
        </p:nvSpPr>
        <p:spPr>
          <a:xfrm rot="0">
            <a:off x="1028700" y="2531735"/>
            <a:ext cx="5264131" cy="1443234"/>
          </a:xfrm>
          <a:prstGeom prst="rect">
            <a:avLst/>
          </a:prstGeom>
        </p:spPr>
        <p:txBody>
          <a:bodyPr anchor="t" rtlCol="false" tIns="0" lIns="0" bIns="0" rIns="0">
            <a:spAutoFit/>
          </a:bodyPr>
          <a:lstStyle/>
          <a:p>
            <a:pPr algn="l">
              <a:lnSpc>
                <a:spcPts val="2623"/>
              </a:lnSpc>
            </a:pPr>
            <a:r>
              <a:rPr lang="en-US" sz="2280">
                <a:solidFill>
                  <a:srgbClr val="FFFFFF"/>
                </a:solidFill>
                <a:latin typeface="Pattanakarn Expanded"/>
                <a:ea typeface="Pattanakarn Expanded"/>
                <a:cs typeface="Pattanakarn Expanded"/>
                <a:sym typeface="Pattanakarn Expanded"/>
              </a:rPr>
              <a:t>Apriori is an algorithm used to find</a:t>
            </a:r>
          </a:p>
          <a:p>
            <a:pPr algn="l">
              <a:lnSpc>
                <a:spcPts val="2623"/>
              </a:lnSpc>
            </a:pPr>
            <a:r>
              <a:rPr lang="en-US" sz="2280">
                <a:solidFill>
                  <a:srgbClr val="FFFFFF"/>
                </a:solidFill>
                <a:latin typeface="Pattanakarn Expanded"/>
                <a:ea typeface="Pattanakarn Expanded"/>
                <a:cs typeface="Pattanakarn Expanded"/>
                <a:sym typeface="Pattanakarn Expanded"/>
              </a:rPr>
              <a:t> frequent itemsets and generate association rules from transactional data.</a:t>
            </a:r>
          </a:p>
        </p:txBody>
      </p:sp>
      <p:sp>
        <p:nvSpPr>
          <p:cNvPr name="TextBox 5" id="5"/>
          <p:cNvSpPr txBox="true"/>
          <p:nvPr/>
        </p:nvSpPr>
        <p:spPr>
          <a:xfrm rot="0">
            <a:off x="16629173" y="9239250"/>
            <a:ext cx="1078955" cy="543613"/>
          </a:xfrm>
          <a:prstGeom prst="rect">
            <a:avLst/>
          </a:prstGeom>
        </p:spPr>
        <p:txBody>
          <a:bodyPr anchor="t" rtlCol="false" tIns="0" lIns="0" bIns="0" rIns="0">
            <a:spAutoFit/>
          </a:bodyPr>
          <a:lstStyle/>
          <a:p>
            <a:pPr algn="r">
              <a:lnSpc>
                <a:spcPts val="4480"/>
              </a:lnSpc>
            </a:pPr>
            <a:r>
              <a:rPr lang="en-US" sz="3536">
                <a:solidFill>
                  <a:srgbClr val="FFFFFF"/>
                </a:solidFill>
                <a:latin typeface="Barlow Extra-Light"/>
                <a:ea typeface="Barlow Extra-Light"/>
                <a:cs typeface="Barlow Extra-Light"/>
                <a:sym typeface="Barlow Extra-Light"/>
              </a:rPr>
              <a:t>04</a:t>
            </a:r>
          </a:p>
        </p:txBody>
      </p:sp>
      <p:sp>
        <p:nvSpPr>
          <p:cNvPr name="TextBox 6" id="6"/>
          <p:cNvSpPr txBox="true"/>
          <p:nvPr/>
        </p:nvSpPr>
        <p:spPr>
          <a:xfrm rot="0">
            <a:off x="1028700" y="4270244"/>
            <a:ext cx="5264131" cy="1119384"/>
          </a:xfrm>
          <a:prstGeom prst="rect">
            <a:avLst/>
          </a:prstGeom>
        </p:spPr>
        <p:txBody>
          <a:bodyPr anchor="t" rtlCol="false" tIns="0" lIns="0" bIns="0" rIns="0">
            <a:spAutoFit/>
          </a:bodyPr>
          <a:lstStyle/>
          <a:p>
            <a:pPr algn="l">
              <a:lnSpc>
                <a:spcPts val="2623"/>
              </a:lnSpc>
            </a:pPr>
            <a:r>
              <a:rPr lang="en-US" sz="2280">
                <a:solidFill>
                  <a:srgbClr val="FFFFFF"/>
                </a:solidFill>
                <a:latin typeface="Pattanakarn Expanded"/>
                <a:ea typeface="Pattanakarn Expanded"/>
                <a:cs typeface="Pattanakarn Expanded"/>
                <a:sym typeface="Pattanakarn Expanded"/>
              </a:rPr>
              <a:t>Apriori helps us discover this kind of shopping pattern.</a:t>
            </a:r>
          </a:p>
          <a:p>
            <a:pPr algn="l">
              <a:lnSpc>
                <a:spcPts val="2623"/>
              </a:lnSpc>
            </a:pPr>
          </a:p>
        </p:txBody>
      </p:sp>
      <p:sp>
        <p:nvSpPr>
          <p:cNvPr name="TextBox 7" id="7"/>
          <p:cNvSpPr txBox="true"/>
          <p:nvPr/>
        </p:nvSpPr>
        <p:spPr>
          <a:xfrm rot="0">
            <a:off x="822032" y="5256278"/>
            <a:ext cx="8115300" cy="2414784"/>
          </a:xfrm>
          <a:prstGeom prst="rect">
            <a:avLst/>
          </a:prstGeom>
        </p:spPr>
        <p:txBody>
          <a:bodyPr anchor="t" rtlCol="false" tIns="0" lIns="0" bIns="0" rIns="0">
            <a:spAutoFit/>
          </a:bodyPr>
          <a:lstStyle/>
          <a:p>
            <a:pPr algn="l">
              <a:lnSpc>
                <a:spcPts val="2623"/>
              </a:lnSpc>
            </a:pPr>
          </a:p>
          <a:p>
            <a:pPr algn="l" marL="492456" indent="-246228" lvl="1">
              <a:lnSpc>
                <a:spcPts val="2623"/>
              </a:lnSpc>
              <a:buFont typeface="Arial"/>
              <a:buChar char="•"/>
            </a:pPr>
            <a:r>
              <a:rPr lang="en-US" sz="2280">
                <a:solidFill>
                  <a:srgbClr val="FFFFFF"/>
                </a:solidFill>
                <a:latin typeface="Pattanakarn Expanded"/>
                <a:ea typeface="Pattanakarn Expanded"/>
                <a:cs typeface="Pattanakarn Expanded"/>
                <a:sym typeface="Pattanakarn Expanded"/>
              </a:rPr>
              <a:t>Support  : How often item(s) appear in data</a:t>
            </a:r>
          </a:p>
          <a:p>
            <a:pPr algn="l">
              <a:lnSpc>
                <a:spcPts val="2623"/>
              </a:lnSpc>
            </a:pPr>
          </a:p>
          <a:p>
            <a:pPr algn="l" marL="492456" indent="-246228" lvl="1">
              <a:lnSpc>
                <a:spcPts val="2623"/>
              </a:lnSpc>
              <a:buFont typeface="Arial"/>
              <a:buChar char="•"/>
            </a:pPr>
            <a:r>
              <a:rPr lang="en-US" sz="2280">
                <a:solidFill>
                  <a:srgbClr val="FFFFFF"/>
                </a:solidFill>
                <a:latin typeface="Pattanakarn Expanded"/>
                <a:ea typeface="Pattanakarn Expanded"/>
                <a:cs typeface="Pattanakarn Expanded"/>
                <a:sym typeface="Pattanakarn Expanded"/>
              </a:rPr>
              <a:t>Confidence: How often rule is correct (A → B)</a:t>
            </a:r>
          </a:p>
          <a:p>
            <a:pPr algn="l">
              <a:lnSpc>
                <a:spcPts val="2623"/>
              </a:lnSpc>
            </a:pPr>
          </a:p>
          <a:p>
            <a:pPr algn="l" marL="492456" indent="-246228" lvl="1">
              <a:lnSpc>
                <a:spcPts val="2623"/>
              </a:lnSpc>
              <a:buFont typeface="Arial"/>
              <a:buChar char="•"/>
            </a:pPr>
            <a:r>
              <a:rPr lang="en-US" sz="2280">
                <a:solidFill>
                  <a:srgbClr val="FFFFFF"/>
                </a:solidFill>
                <a:latin typeface="Pattanakarn Expanded"/>
                <a:ea typeface="Pattanakarn Expanded"/>
                <a:cs typeface="Pattanakarn Expanded"/>
                <a:sym typeface="Pattanakarn Expanded"/>
              </a:rPr>
              <a:t>Lift: How much A increases the chance of B</a:t>
            </a:r>
          </a:p>
          <a:p>
            <a:pPr algn="l">
              <a:lnSpc>
                <a:spcPts val="2623"/>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C2F8C">
                <a:alpha val="100000"/>
              </a:srgbClr>
            </a:gs>
            <a:gs pos="100000">
              <a:srgbClr val="0C0C1C">
                <a:alpha val="100000"/>
              </a:srgbClr>
            </a:gs>
          </a:gsLst>
          <a:lin ang="5400000"/>
        </a:gradFill>
      </p:bgPr>
    </p:bg>
    <p:spTree>
      <p:nvGrpSpPr>
        <p:cNvPr id="1" name=""/>
        <p:cNvGrpSpPr/>
        <p:nvPr/>
      </p:nvGrpSpPr>
      <p:grpSpPr>
        <a:xfrm>
          <a:off x="0" y="0"/>
          <a:ext cx="0" cy="0"/>
          <a:chOff x="0" y="0"/>
          <a:chExt cx="0" cy="0"/>
        </a:xfrm>
      </p:grpSpPr>
      <p:grpSp>
        <p:nvGrpSpPr>
          <p:cNvPr name="Group 2" id="2"/>
          <p:cNvGrpSpPr/>
          <p:nvPr/>
        </p:nvGrpSpPr>
        <p:grpSpPr>
          <a:xfrm rot="0">
            <a:off x="512480" y="249222"/>
            <a:ext cx="7722108" cy="77221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7068F4">
                    <a:alpha val="37000"/>
                  </a:srgbClr>
                </a:gs>
                <a:gs pos="100000">
                  <a:srgbClr val="17122E">
                    <a:alpha val="37000"/>
                  </a:srgbClr>
                </a:gs>
              </a:gsLst>
              <a:lin ang="5400000"/>
            </a:gra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5" id="5"/>
          <p:cNvGrpSpPr/>
          <p:nvPr/>
        </p:nvGrpSpPr>
        <p:grpSpPr>
          <a:xfrm rot="0">
            <a:off x="7484036" y="1909722"/>
            <a:ext cx="338772" cy="33877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7FD"/>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8" id="8"/>
          <p:cNvGrpSpPr/>
          <p:nvPr/>
        </p:nvGrpSpPr>
        <p:grpSpPr>
          <a:xfrm rot="0">
            <a:off x="7653422" y="4883769"/>
            <a:ext cx="338772" cy="33877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7FD"/>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sp>
        <p:nvSpPr>
          <p:cNvPr name="Freeform 11" id="11"/>
          <p:cNvSpPr/>
          <p:nvPr/>
        </p:nvSpPr>
        <p:spPr>
          <a:xfrm flipH="false" flipV="false" rot="0">
            <a:off x="8234588" y="249222"/>
            <a:ext cx="9803776" cy="5661681"/>
          </a:xfrm>
          <a:custGeom>
            <a:avLst/>
            <a:gdLst/>
            <a:ahLst/>
            <a:cxnLst/>
            <a:rect r="r" b="b" t="t" l="l"/>
            <a:pathLst>
              <a:path h="5661681" w="9803776">
                <a:moveTo>
                  <a:pt x="0" y="0"/>
                </a:moveTo>
                <a:lnTo>
                  <a:pt x="9803776" y="0"/>
                </a:lnTo>
                <a:lnTo>
                  <a:pt x="9803776" y="5661680"/>
                </a:lnTo>
                <a:lnTo>
                  <a:pt x="0" y="5661680"/>
                </a:lnTo>
                <a:lnTo>
                  <a:pt x="0" y="0"/>
                </a:lnTo>
                <a:close/>
              </a:path>
            </a:pathLst>
          </a:custGeom>
          <a:blipFill>
            <a:blip r:embed="rId2"/>
            <a:stretch>
              <a:fillRect l="0" t="0" r="0" b="0"/>
            </a:stretch>
          </a:blipFill>
        </p:spPr>
      </p:sp>
      <p:sp>
        <p:nvSpPr>
          <p:cNvPr name="TextBox 12" id="12"/>
          <p:cNvSpPr txBox="true"/>
          <p:nvPr/>
        </p:nvSpPr>
        <p:spPr>
          <a:xfrm rot="0">
            <a:off x="0" y="-2929"/>
            <a:ext cx="5584968" cy="1031629"/>
          </a:xfrm>
          <a:prstGeom prst="rect">
            <a:avLst/>
          </a:prstGeom>
        </p:spPr>
        <p:txBody>
          <a:bodyPr anchor="t" rtlCol="false" tIns="0" lIns="0" bIns="0" rIns="0">
            <a:spAutoFit/>
          </a:bodyPr>
          <a:lstStyle/>
          <a:p>
            <a:pPr algn="ctr" marL="0" indent="0" lvl="0">
              <a:lnSpc>
                <a:spcPts val="5709"/>
              </a:lnSpc>
              <a:spcBef>
                <a:spcPct val="0"/>
              </a:spcBef>
            </a:pPr>
            <a:r>
              <a:rPr lang="en-US" b="true" sz="4506">
                <a:solidFill>
                  <a:srgbClr val="FFFFFF"/>
                </a:solidFill>
                <a:latin typeface="Pattanakarn Expanded Semi-Bold"/>
                <a:ea typeface="Pattanakarn Expanded Semi-Bold"/>
                <a:cs typeface="Pattanakarn Expanded Semi-Bold"/>
                <a:sym typeface="Pattanakarn Expanded Semi-Bold"/>
              </a:rPr>
              <a:t>Top Insights</a:t>
            </a:r>
          </a:p>
        </p:txBody>
      </p:sp>
      <p:sp>
        <p:nvSpPr>
          <p:cNvPr name="TextBox 13" id="13"/>
          <p:cNvSpPr txBox="true"/>
          <p:nvPr/>
        </p:nvSpPr>
        <p:spPr>
          <a:xfrm rot="0">
            <a:off x="169386" y="1354566"/>
            <a:ext cx="8580593" cy="4474724"/>
          </a:xfrm>
          <a:prstGeom prst="rect">
            <a:avLst/>
          </a:prstGeom>
        </p:spPr>
        <p:txBody>
          <a:bodyPr anchor="t" rtlCol="false" tIns="0" lIns="0" bIns="0" rIns="0">
            <a:spAutoFit/>
          </a:bodyPr>
          <a:lstStyle/>
          <a:p>
            <a:pPr algn="l" marL="578814" indent="-289407" lvl="1">
              <a:lnSpc>
                <a:spcPts val="3083"/>
              </a:lnSpc>
              <a:buFont typeface="Arial"/>
              <a:buChar char="•"/>
            </a:pPr>
            <a:r>
              <a:rPr lang="en-US" b="true" sz="2680">
                <a:solidFill>
                  <a:srgbClr val="FFFFFF"/>
                </a:solidFill>
                <a:latin typeface="Pattanakarn Expanded Medium"/>
                <a:ea typeface="Pattanakarn Expanded Medium"/>
                <a:cs typeface="Pattanakarn Expanded Medium"/>
                <a:sym typeface="Pattanakarn Expanded Medium"/>
              </a:rPr>
              <a:t>Most ordered product: Bananas</a:t>
            </a:r>
          </a:p>
          <a:p>
            <a:pPr algn="l">
              <a:lnSpc>
                <a:spcPts val="3083"/>
              </a:lnSpc>
            </a:pPr>
          </a:p>
          <a:p>
            <a:pPr algn="l">
              <a:lnSpc>
                <a:spcPts val="3083"/>
              </a:lnSpc>
            </a:pPr>
          </a:p>
          <a:p>
            <a:pPr algn="l" marL="578814" indent="-289407" lvl="1">
              <a:lnSpc>
                <a:spcPts val="3083"/>
              </a:lnSpc>
              <a:buFont typeface="Arial"/>
              <a:buChar char="•"/>
            </a:pPr>
            <a:r>
              <a:rPr lang="en-US" b="true" sz="2680">
                <a:solidFill>
                  <a:srgbClr val="FFFFFF"/>
                </a:solidFill>
                <a:latin typeface="Pattanakarn Expanded Medium"/>
                <a:ea typeface="Pattanakarn Expanded Medium"/>
                <a:cs typeface="Pattanakarn Expanded Medium"/>
                <a:sym typeface="Pattanakarn Expanded Medium"/>
              </a:rPr>
              <a:t>Organic products are highly popular</a:t>
            </a:r>
          </a:p>
          <a:p>
            <a:pPr algn="l">
              <a:lnSpc>
                <a:spcPts val="3083"/>
              </a:lnSpc>
            </a:pPr>
          </a:p>
          <a:p>
            <a:pPr algn="l">
              <a:lnSpc>
                <a:spcPts val="3083"/>
              </a:lnSpc>
            </a:pPr>
          </a:p>
          <a:p>
            <a:pPr algn="l" marL="578814" indent="-289407" lvl="1">
              <a:lnSpc>
                <a:spcPts val="3083"/>
              </a:lnSpc>
              <a:buFont typeface="Arial"/>
              <a:buChar char="•"/>
            </a:pPr>
            <a:r>
              <a:rPr lang="en-US" b="true" sz="2680">
                <a:solidFill>
                  <a:srgbClr val="FFFFFF"/>
                </a:solidFill>
                <a:latin typeface="Pattanakarn Expanded Medium"/>
                <a:ea typeface="Pattanakarn Expanded Medium"/>
                <a:cs typeface="Pattanakarn Expanded Medium"/>
                <a:sym typeface="Pattanakarn Expanded Medium"/>
              </a:rPr>
              <a:t>Peak order time: 10 AM – 2 PM</a:t>
            </a:r>
          </a:p>
          <a:p>
            <a:pPr algn="l">
              <a:lnSpc>
                <a:spcPts val="3083"/>
              </a:lnSpc>
            </a:pPr>
          </a:p>
          <a:p>
            <a:pPr algn="l">
              <a:lnSpc>
                <a:spcPts val="3083"/>
              </a:lnSpc>
            </a:pPr>
          </a:p>
          <a:p>
            <a:pPr algn="l" marL="578814" indent="-289407" lvl="1">
              <a:lnSpc>
                <a:spcPts val="3083"/>
              </a:lnSpc>
              <a:buFont typeface="Arial"/>
              <a:buChar char="•"/>
            </a:pPr>
            <a:r>
              <a:rPr lang="en-US" b="true" sz="2680">
                <a:solidFill>
                  <a:srgbClr val="FFFFFF"/>
                </a:solidFill>
                <a:latin typeface="Pattanakarn Expanded Medium"/>
                <a:ea typeface="Pattanakarn Expanded Medium"/>
                <a:cs typeface="Pattanakarn Expanded Medium"/>
                <a:sym typeface="Pattanakarn Expanded Medium"/>
              </a:rPr>
              <a:t>Most active day: Sunday</a:t>
            </a:r>
          </a:p>
          <a:p>
            <a:pPr algn="l">
              <a:lnSpc>
                <a:spcPts val="3083"/>
              </a:lnSpc>
            </a:pPr>
          </a:p>
        </p:txBody>
      </p:sp>
      <p:sp>
        <p:nvSpPr>
          <p:cNvPr name="TextBox 14" id="14"/>
          <p:cNvSpPr txBox="true"/>
          <p:nvPr/>
        </p:nvSpPr>
        <p:spPr>
          <a:xfrm rot="0">
            <a:off x="16629173" y="9239250"/>
            <a:ext cx="1078955" cy="543613"/>
          </a:xfrm>
          <a:prstGeom prst="rect">
            <a:avLst/>
          </a:prstGeom>
        </p:spPr>
        <p:txBody>
          <a:bodyPr anchor="t" rtlCol="false" tIns="0" lIns="0" bIns="0" rIns="0">
            <a:spAutoFit/>
          </a:bodyPr>
          <a:lstStyle/>
          <a:p>
            <a:pPr algn="r">
              <a:lnSpc>
                <a:spcPts val="4480"/>
              </a:lnSpc>
            </a:pPr>
            <a:r>
              <a:rPr lang="en-US" sz="3536">
                <a:solidFill>
                  <a:srgbClr val="FFFFFF"/>
                </a:solidFill>
                <a:latin typeface="Barlow Extra-Light"/>
                <a:ea typeface="Barlow Extra-Light"/>
                <a:cs typeface="Barlow Extra-Light"/>
                <a:sym typeface="Barlow Extra-Light"/>
              </a:rPr>
              <a:t>05</a:t>
            </a:r>
          </a:p>
        </p:txBody>
      </p:sp>
      <p:sp>
        <p:nvSpPr>
          <p:cNvPr name="TextBox 15" id="15"/>
          <p:cNvSpPr txBox="true"/>
          <p:nvPr/>
        </p:nvSpPr>
        <p:spPr>
          <a:xfrm rot="0">
            <a:off x="169386" y="5809851"/>
            <a:ext cx="10434094" cy="4170559"/>
          </a:xfrm>
          <a:prstGeom prst="rect">
            <a:avLst/>
          </a:prstGeom>
        </p:spPr>
        <p:txBody>
          <a:bodyPr anchor="t" rtlCol="false" tIns="0" lIns="0" bIns="0" rIns="0">
            <a:spAutoFit/>
          </a:bodyPr>
          <a:lstStyle/>
          <a:p>
            <a:pPr algn="l" marL="600403" indent="-300202" lvl="1">
              <a:lnSpc>
                <a:spcPts val="3198"/>
              </a:lnSpc>
              <a:buFont typeface="Arial"/>
              <a:buChar char="•"/>
            </a:pPr>
            <a:r>
              <a:rPr lang="en-US" b="true" sz="2780">
                <a:solidFill>
                  <a:srgbClr val="FFFFFF"/>
                </a:solidFill>
                <a:latin typeface="Pattanakarn Expanded Medium"/>
                <a:ea typeface="Pattanakarn Expanded Medium"/>
                <a:cs typeface="Pattanakarn Expanded Medium"/>
                <a:sym typeface="Pattanakarn Expanded Medium"/>
              </a:rPr>
              <a:t>Customers reorder the same items often</a:t>
            </a:r>
          </a:p>
          <a:p>
            <a:pPr algn="l">
              <a:lnSpc>
                <a:spcPts val="3198"/>
              </a:lnSpc>
            </a:pPr>
          </a:p>
          <a:p>
            <a:pPr algn="l" marL="600403" indent="-300202" lvl="1">
              <a:lnSpc>
                <a:spcPts val="3198"/>
              </a:lnSpc>
              <a:buFont typeface="Arial"/>
              <a:buChar char="•"/>
            </a:pPr>
            <a:r>
              <a:rPr lang="en-US" b="true" sz="2780">
                <a:solidFill>
                  <a:srgbClr val="FFFFFF"/>
                </a:solidFill>
                <a:latin typeface="Pattanakarn Expanded Medium"/>
                <a:ea typeface="Pattanakarn Expanded Medium"/>
                <a:cs typeface="Pattanakarn Expanded Medium"/>
                <a:sym typeface="Pattanakarn Expanded Medium"/>
              </a:rPr>
              <a:t>Departments like Produce and Dairy dominate</a:t>
            </a:r>
          </a:p>
          <a:p>
            <a:pPr algn="l">
              <a:lnSpc>
                <a:spcPts val="3198"/>
              </a:lnSpc>
            </a:pPr>
          </a:p>
          <a:p>
            <a:pPr algn="l">
              <a:lnSpc>
                <a:spcPts val="3198"/>
              </a:lnSpc>
            </a:pPr>
          </a:p>
          <a:p>
            <a:pPr algn="l" marL="600403" indent="-300202" lvl="1">
              <a:lnSpc>
                <a:spcPts val="3198"/>
              </a:lnSpc>
              <a:buFont typeface="Arial"/>
              <a:buChar char="•"/>
            </a:pPr>
            <a:r>
              <a:rPr lang="en-US" b="true" sz="2780">
                <a:solidFill>
                  <a:srgbClr val="FFFFFF"/>
                </a:solidFill>
                <a:latin typeface="Pattanakarn Expanded Medium"/>
                <a:ea typeface="Pattanakarn Expanded Medium"/>
                <a:cs typeface="Pattanakarn Expanded Medium"/>
                <a:sym typeface="Pattanakarn Expanded Medium"/>
              </a:rPr>
              <a:t>Most users buy 5–10 products per order</a:t>
            </a:r>
          </a:p>
          <a:p>
            <a:pPr algn="l">
              <a:lnSpc>
                <a:spcPts val="3198"/>
              </a:lnSpc>
            </a:pPr>
          </a:p>
          <a:p>
            <a:pPr algn="l" marL="600403" indent="-300202" lvl="1">
              <a:lnSpc>
                <a:spcPts val="3198"/>
              </a:lnSpc>
              <a:buFont typeface="Arial"/>
              <a:buChar char="•"/>
            </a:pPr>
            <a:r>
              <a:rPr lang="en-US" b="true" sz="2780">
                <a:solidFill>
                  <a:srgbClr val="FFFFFF"/>
                </a:solidFill>
                <a:latin typeface="Pattanakarn Expanded Medium"/>
                <a:ea typeface="Pattanakarn Expanded Medium"/>
                <a:cs typeface="Pattanakarn Expanded Medium"/>
                <a:sym typeface="Pattanakarn Expanded Medium"/>
              </a:rPr>
              <a:t>Some products are often bought together (e.g., bananas + strawberries)</a:t>
            </a:r>
          </a:p>
          <a:p>
            <a:pPr algn="l">
              <a:lnSpc>
                <a:spcPts val="3198"/>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C2F8C">
                <a:alpha val="100000"/>
              </a:srgbClr>
            </a:gs>
            <a:gs pos="100000">
              <a:srgbClr val="0C0C1C">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512480" y="1714782"/>
            <a:ext cx="7817211" cy="4905300"/>
          </a:xfrm>
          <a:custGeom>
            <a:avLst/>
            <a:gdLst/>
            <a:ahLst/>
            <a:cxnLst/>
            <a:rect r="r" b="b" t="t" l="l"/>
            <a:pathLst>
              <a:path h="4905300" w="7817211">
                <a:moveTo>
                  <a:pt x="0" y="0"/>
                </a:moveTo>
                <a:lnTo>
                  <a:pt x="7817211" y="0"/>
                </a:lnTo>
                <a:lnTo>
                  <a:pt x="7817211" y="4905300"/>
                </a:lnTo>
                <a:lnTo>
                  <a:pt x="0" y="4905300"/>
                </a:lnTo>
                <a:lnTo>
                  <a:pt x="0" y="0"/>
                </a:lnTo>
                <a:close/>
              </a:path>
            </a:pathLst>
          </a:custGeom>
          <a:blipFill>
            <a:blip r:embed="rId2"/>
            <a:stretch>
              <a:fillRect l="0" t="0" r="0" b="0"/>
            </a:stretch>
          </a:blipFill>
        </p:spPr>
      </p:sp>
      <p:sp>
        <p:nvSpPr>
          <p:cNvPr name="Freeform 3" id="3"/>
          <p:cNvSpPr/>
          <p:nvPr/>
        </p:nvSpPr>
        <p:spPr>
          <a:xfrm flipH="false" flipV="false" rot="0">
            <a:off x="9144000" y="1459903"/>
            <a:ext cx="8646801" cy="5415059"/>
          </a:xfrm>
          <a:custGeom>
            <a:avLst/>
            <a:gdLst/>
            <a:ahLst/>
            <a:cxnLst/>
            <a:rect r="r" b="b" t="t" l="l"/>
            <a:pathLst>
              <a:path h="5415059" w="8646801">
                <a:moveTo>
                  <a:pt x="0" y="0"/>
                </a:moveTo>
                <a:lnTo>
                  <a:pt x="8646801" y="0"/>
                </a:lnTo>
                <a:lnTo>
                  <a:pt x="8646801" y="5415059"/>
                </a:lnTo>
                <a:lnTo>
                  <a:pt x="0" y="5415059"/>
                </a:lnTo>
                <a:lnTo>
                  <a:pt x="0" y="0"/>
                </a:lnTo>
                <a:close/>
              </a:path>
            </a:pathLst>
          </a:custGeom>
          <a:blipFill>
            <a:blip r:embed="rId3"/>
            <a:stretch>
              <a:fillRect l="0" t="0" r="0" b="0"/>
            </a:stretch>
          </a:blipFill>
        </p:spPr>
      </p:sp>
      <p:sp>
        <p:nvSpPr>
          <p:cNvPr name="TextBox 4" id="4"/>
          <p:cNvSpPr txBox="true"/>
          <p:nvPr/>
        </p:nvSpPr>
        <p:spPr>
          <a:xfrm rot="0">
            <a:off x="-4644559" y="437687"/>
            <a:ext cx="14970346" cy="905801"/>
          </a:xfrm>
          <a:prstGeom prst="rect">
            <a:avLst/>
          </a:prstGeom>
        </p:spPr>
        <p:txBody>
          <a:bodyPr anchor="t" rtlCol="false" tIns="0" lIns="0" bIns="0" rIns="0">
            <a:spAutoFit/>
          </a:bodyPr>
          <a:lstStyle/>
          <a:p>
            <a:pPr algn="ctr" marL="0" indent="0" lvl="0">
              <a:lnSpc>
                <a:spcPts val="5062"/>
              </a:lnSpc>
              <a:spcBef>
                <a:spcPct val="0"/>
              </a:spcBef>
            </a:pPr>
            <a:r>
              <a:rPr lang="en-US" b="true" sz="3995">
                <a:solidFill>
                  <a:srgbClr val="FFFFFF"/>
                </a:solidFill>
                <a:latin typeface="Pattanakarn Expanded Semi-Bold"/>
                <a:ea typeface="Pattanakarn Expanded Semi-Bold"/>
                <a:cs typeface="Pattanakarn Expanded Semi-Bold"/>
                <a:sym typeface="Pattanakarn Expanded Semi-Bold"/>
              </a:rPr>
              <a:t>Visualizations</a:t>
            </a:r>
          </a:p>
        </p:txBody>
      </p:sp>
      <p:sp>
        <p:nvSpPr>
          <p:cNvPr name="TextBox 5" id="5"/>
          <p:cNvSpPr txBox="true"/>
          <p:nvPr/>
        </p:nvSpPr>
        <p:spPr>
          <a:xfrm rot="0">
            <a:off x="16629173" y="9239250"/>
            <a:ext cx="1078955" cy="543613"/>
          </a:xfrm>
          <a:prstGeom prst="rect">
            <a:avLst/>
          </a:prstGeom>
        </p:spPr>
        <p:txBody>
          <a:bodyPr anchor="t" rtlCol="false" tIns="0" lIns="0" bIns="0" rIns="0">
            <a:spAutoFit/>
          </a:bodyPr>
          <a:lstStyle/>
          <a:p>
            <a:pPr algn="r">
              <a:lnSpc>
                <a:spcPts val="4480"/>
              </a:lnSpc>
            </a:pPr>
            <a:r>
              <a:rPr lang="en-US" sz="3536">
                <a:solidFill>
                  <a:srgbClr val="FFFFFF"/>
                </a:solidFill>
                <a:latin typeface="Barlow Extra-Light"/>
                <a:ea typeface="Barlow Extra-Light"/>
                <a:cs typeface="Barlow Extra-Light"/>
                <a:sym typeface="Barlow Extra-Light"/>
              </a:rPr>
              <a:t>06</a:t>
            </a:r>
          </a:p>
        </p:txBody>
      </p:sp>
      <p:sp>
        <p:nvSpPr>
          <p:cNvPr name="TextBox 6" id="6"/>
          <p:cNvSpPr txBox="true"/>
          <p:nvPr/>
        </p:nvSpPr>
        <p:spPr>
          <a:xfrm rot="0">
            <a:off x="2854769" y="7200641"/>
            <a:ext cx="3132634" cy="1012163"/>
          </a:xfrm>
          <a:prstGeom prst="rect">
            <a:avLst/>
          </a:prstGeom>
        </p:spPr>
        <p:txBody>
          <a:bodyPr anchor="t" rtlCol="false" tIns="0" lIns="0" bIns="0" rIns="0">
            <a:spAutoFit/>
          </a:bodyPr>
          <a:lstStyle/>
          <a:p>
            <a:pPr algn="ctr">
              <a:lnSpc>
                <a:spcPts val="8261"/>
              </a:lnSpc>
              <a:spcBef>
                <a:spcPct val="0"/>
              </a:spcBef>
            </a:pPr>
            <a:r>
              <a:rPr lang="en-US" b="true" sz="5901">
                <a:solidFill>
                  <a:srgbClr val="FFFFFF"/>
                </a:solidFill>
                <a:latin typeface="Barlow Bold"/>
                <a:ea typeface="Barlow Bold"/>
                <a:cs typeface="Barlow Bold"/>
                <a:sym typeface="Barlow Bold"/>
              </a:rPr>
              <a:t>Bar Chart</a:t>
            </a:r>
          </a:p>
        </p:txBody>
      </p:sp>
      <p:sp>
        <p:nvSpPr>
          <p:cNvPr name="TextBox 7" id="7"/>
          <p:cNvSpPr txBox="true"/>
          <p:nvPr/>
        </p:nvSpPr>
        <p:spPr>
          <a:xfrm rot="0">
            <a:off x="11679024" y="7200641"/>
            <a:ext cx="3011289" cy="1012163"/>
          </a:xfrm>
          <a:prstGeom prst="rect">
            <a:avLst/>
          </a:prstGeom>
        </p:spPr>
        <p:txBody>
          <a:bodyPr anchor="t" rtlCol="false" tIns="0" lIns="0" bIns="0" rIns="0">
            <a:spAutoFit/>
          </a:bodyPr>
          <a:lstStyle/>
          <a:p>
            <a:pPr algn="ctr">
              <a:lnSpc>
                <a:spcPts val="8261"/>
              </a:lnSpc>
              <a:spcBef>
                <a:spcPct val="0"/>
              </a:spcBef>
            </a:pPr>
            <a:r>
              <a:rPr lang="en-US" b="true" sz="5901">
                <a:solidFill>
                  <a:srgbClr val="FFFFFF"/>
                </a:solidFill>
                <a:latin typeface="Barlow Bold"/>
                <a:ea typeface="Barlow Bold"/>
                <a:cs typeface="Barlow Bold"/>
                <a:sym typeface="Barlow Bold"/>
              </a:rPr>
              <a:t>pie Chart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C2F8C">
                <a:alpha val="100000"/>
              </a:srgbClr>
            </a:gs>
            <a:gs pos="100000">
              <a:srgbClr val="0C0C1C">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274553" y="2438157"/>
            <a:ext cx="8293065" cy="3782115"/>
          </a:xfrm>
          <a:custGeom>
            <a:avLst/>
            <a:gdLst/>
            <a:ahLst/>
            <a:cxnLst/>
            <a:rect r="r" b="b" t="t" l="l"/>
            <a:pathLst>
              <a:path h="3782115" w="8293065">
                <a:moveTo>
                  <a:pt x="0" y="0"/>
                </a:moveTo>
                <a:lnTo>
                  <a:pt x="8293065" y="0"/>
                </a:lnTo>
                <a:lnTo>
                  <a:pt x="8293065" y="3782115"/>
                </a:lnTo>
                <a:lnTo>
                  <a:pt x="0" y="3782115"/>
                </a:lnTo>
                <a:lnTo>
                  <a:pt x="0" y="0"/>
                </a:lnTo>
                <a:close/>
              </a:path>
            </a:pathLst>
          </a:custGeom>
          <a:blipFill>
            <a:blip r:embed="rId2"/>
            <a:stretch>
              <a:fillRect l="-6361" t="-1648" r="-6361" b="0"/>
            </a:stretch>
          </a:blipFill>
        </p:spPr>
      </p:sp>
      <p:sp>
        <p:nvSpPr>
          <p:cNvPr name="Freeform 3" id="3"/>
          <p:cNvSpPr/>
          <p:nvPr/>
        </p:nvSpPr>
        <p:spPr>
          <a:xfrm flipH="false" flipV="false" rot="0">
            <a:off x="9144000" y="2042278"/>
            <a:ext cx="9012556" cy="4573872"/>
          </a:xfrm>
          <a:custGeom>
            <a:avLst/>
            <a:gdLst/>
            <a:ahLst/>
            <a:cxnLst/>
            <a:rect r="r" b="b" t="t" l="l"/>
            <a:pathLst>
              <a:path h="4573872" w="9012556">
                <a:moveTo>
                  <a:pt x="0" y="0"/>
                </a:moveTo>
                <a:lnTo>
                  <a:pt x="9012556" y="0"/>
                </a:lnTo>
                <a:lnTo>
                  <a:pt x="9012556" y="4573873"/>
                </a:lnTo>
                <a:lnTo>
                  <a:pt x="0" y="4573873"/>
                </a:lnTo>
                <a:lnTo>
                  <a:pt x="0" y="0"/>
                </a:lnTo>
                <a:close/>
              </a:path>
            </a:pathLst>
          </a:custGeom>
          <a:blipFill>
            <a:blip r:embed="rId3"/>
            <a:stretch>
              <a:fillRect l="0" t="0" r="0" b="0"/>
            </a:stretch>
          </a:blipFill>
        </p:spPr>
      </p:sp>
      <p:sp>
        <p:nvSpPr>
          <p:cNvPr name="TextBox 4" id="4"/>
          <p:cNvSpPr txBox="true"/>
          <p:nvPr/>
        </p:nvSpPr>
        <p:spPr>
          <a:xfrm rot="0">
            <a:off x="-4644559" y="437687"/>
            <a:ext cx="14970346" cy="905801"/>
          </a:xfrm>
          <a:prstGeom prst="rect">
            <a:avLst/>
          </a:prstGeom>
        </p:spPr>
        <p:txBody>
          <a:bodyPr anchor="t" rtlCol="false" tIns="0" lIns="0" bIns="0" rIns="0">
            <a:spAutoFit/>
          </a:bodyPr>
          <a:lstStyle/>
          <a:p>
            <a:pPr algn="ctr" marL="0" indent="0" lvl="0">
              <a:lnSpc>
                <a:spcPts val="5062"/>
              </a:lnSpc>
              <a:spcBef>
                <a:spcPct val="0"/>
              </a:spcBef>
            </a:pPr>
            <a:r>
              <a:rPr lang="en-US" b="true" sz="3995">
                <a:solidFill>
                  <a:srgbClr val="FFFFFF"/>
                </a:solidFill>
                <a:latin typeface="Pattanakarn Expanded Semi-Bold"/>
                <a:ea typeface="Pattanakarn Expanded Semi-Bold"/>
                <a:cs typeface="Pattanakarn Expanded Semi-Bold"/>
                <a:sym typeface="Pattanakarn Expanded Semi-Bold"/>
              </a:rPr>
              <a:t>Visualizations</a:t>
            </a:r>
          </a:p>
        </p:txBody>
      </p:sp>
      <p:sp>
        <p:nvSpPr>
          <p:cNvPr name="TextBox 5" id="5"/>
          <p:cNvSpPr txBox="true"/>
          <p:nvPr/>
        </p:nvSpPr>
        <p:spPr>
          <a:xfrm rot="0">
            <a:off x="16629173" y="9239250"/>
            <a:ext cx="1078955" cy="543613"/>
          </a:xfrm>
          <a:prstGeom prst="rect">
            <a:avLst/>
          </a:prstGeom>
        </p:spPr>
        <p:txBody>
          <a:bodyPr anchor="t" rtlCol="false" tIns="0" lIns="0" bIns="0" rIns="0">
            <a:spAutoFit/>
          </a:bodyPr>
          <a:lstStyle/>
          <a:p>
            <a:pPr algn="r">
              <a:lnSpc>
                <a:spcPts val="4480"/>
              </a:lnSpc>
            </a:pPr>
            <a:r>
              <a:rPr lang="en-US" sz="3536">
                <a:solidFill>
                  <a:srgbClr val="FFFFFF"/>
                </a:solidFill>
                <a:latin typeface="Barlow Extra-Light"/>
                <a:ea typeface="Barlow Extra-Light"/>
                <a:cs typeface="Barlow Extra-Light"/>
                <a:sym typeface="Barlow Extra-Light"/>
              </a:rPr>
              <a:t>06</a:t>
            </a:r>
          </a:p>
        </p:txBody>
      </p:sp>
      <p:sp>
        <p:nvSpPr>
          <p:cNvPr name="TextBox 6" id="6"/>
          <p:cNvSpPr txBox="true"/>
          <p:nvPr/>
        </p:nvSpPr>
        <p:spPr>
          <a:xfrm rot="0">
            <a:off x="2630634" y="7200641"/>
            <a:ext cx="3580904" cy="1012163"/>
          </a:xfrm>
          <a:prstGeom prst="rect">
            <a:avLst/>
          </a:prstGeom>
        </p:spPr>
        <p:txBody>
          <a:bodyPr anchor="t" rtlCol="false" tIns="0" lIns="0" bIns="0" rIns="0">
            <a:spAutoFit/>
          </a:bodyPr>
          <a:lstStyle/>
          <a:p>
            <a:pPr algn="ctr">
              <a:lnSpc>
                <a:spcPts val="8261"/>
              </a:lnSpc>
              <a:spcBef>
                <a:spcPct val="0"/>
              </a:spcBef>
            </a:pPr>
            <a:r>
              <a:rPr lang="en-US" b="true" sz="5901">
                <a:solidFill>
                  <a:srgbClr val="FFFFFF"/>
                </a:solidFill>
                <a:latin typeface="Barlow Bold"/>
                <a:ea typeface="Barlow Bold"/>
                <a:cs typeface="Barlow Bold"/>
                <a:sym typeface="Barlow Bold"/>
              </a:rPr>
              <a:t>Line  Chart</a:t>
            </a:r>
          </a:p>
        </p:txBody>
      </p:sp>
      <p:sp>
        <p:nvSpPr>
          <p:cNvPr name="TextBox 7" id="7"/>
          <p:cNvSpPr txBox="true"/>
          <p:nvPr/>
        </p:nvSpPr>
        <p:spPr>
          <a:xfrm rot="0">
            <a:off x="11341036" y="7200641"/>
            <a:ext cx="3687267" cy="1012163"/>
          </a:xfrm>
          <a:prstGeom prst="rect">
            <a:avLst/>
          </a:prstGeom>
        </p:spPr>
        <p:txBody>
          <a:bodyPr anchor="t" rtlCol="false" tIns="0" lIns="0" bIns="0" rIns="0">
            <a:spAutoFit/>
          </a:bodyPr>
          <a:lstStyle/>
          <a:p>
            <a:pPr algn="ctr">
              <a:lnSpc>
                <a:spcPts val="8261"/>
              </a:lnSpc>
              <a:spcBef>
                <a:spcPct val="0"/>
              </a:spcBef>
            </a:pPr>
            <a:r>
              <a:rPr lang="en-US" b="true" sz="5901">
                <a:solidFill>
                  <a:srgbClr val="FFFFFF"/>
                </a:solidFill>
                <a:latin typeface="Barlow Bold"/>
                <a:ea typeface="Barlow Bold"/>
                <a:cs typeface="Barlow Bold"/>
                <a:sym typeface="Barlow Bold"/>
              </a:rPr>
              <a:t>Word cloud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4C2F8C">
                <a:alpha val="100000"/>
              </a:srgbClr>
            </a:gs>
            <a:gs pos="100000">
              <a:srgbClr val="0C0C1C">
                <a:alpha val="100000"/>
              </a:srgbClr>
            </a:gs>
          </a:gsLst>
          <a:lin ang="5400000"/>
        </a:gradFill>
      </p:bgPr>
    </p:bg>
    <p:spTree>
      <p:nvGrpSpPr>
        <p:cNvPr id="1" name=""/>
        <p:cNvGrpSpPr/>
        <p:nvPr/>
      </p:nvGrpSpPr>
      <p:grpSpPr>
        <a:xfrm>
          <a:off x="0" y="0"/>
          <a:ext cx="0" cy="0"/>
          <a:chOff x="0" y="0"/>
          <a:chExt cx="0" cy="0"/>
        </a:xfrm>
      </p:grpSpPr>
      <p:grpSp>
        <p:nvGrpSpPr>
          <p:cNvPr name="Group 2" id="2"/>
          <p:cNvGrpSpPr/>
          <p:nvPr/>
        </p:nvGrpSpPr>
        <p:grpSpPr>
          <a:xfrm rot="0">
            <a:off x="2026346" y="1028700"/>
            <a:ext cx="7722108" cy="77221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7068F4">
                    <a:alpha val="37000"/>
                  </a:srgbClr>
                </a:gs>
                <a:gs pos="100000">
                  <a:srgbClr val="17122E">
                    <a:alpha val="37000"/>
                  </a:srgbClr>
                </a:gs>
              </a:gsLst>
              <a:lin ang="5400000"/>
            </a:gra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5" id="5"/>
          <p:cNvGrpSpPr/>
          <p:nvPr/>
        </p:nvGrpSpPr>
        <p:grpSpPr>
          <a:xfrm rot="0">
            <a:off x="2520122" y="1493884"/>
            <a:ext cx="6734556" cy="673455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7068F4">
                    <a:alpha val="37000"/>
                  </a:srgbClr>
                </a:gs>
                <a:gs pos="100000">
                  <a:srgbClr val="17122E">
                    <a:alpha val="37000"/>
                  </a:srgbClr>
                </a:gs>
              </a:gsLst>
              <a:lin ang="5400000"/>
            </a:gra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8" id="8"/>
          <p:cNvGrpSpPr/>
          <p:nvPr/>
        </p:nvGrpSpPr>
        <p:grpSpPr>
          <a:xfrm rot="0">
            <a:off x="7484036" y="1909722"/>
            <a:ext cx="338772" cy="33877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7FD"/>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11" id="11"/>
          <p:cNvGrpSpPr/>
          <p:nvPr/>
        </p:nvGrpSpPr>
        <p:grpSpPr>
          <a:xfrm rot="0">
            <a:off x="8181191" y="4804728"/>
            <a:ext cx="338772" cy="33877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7FD"/>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grpSp>
        <p:nvGrpSpPr>
          <p:cNvPr name="Group 14" id="14"/>
          <p:cNvGrpSpPr/>
          <p:nvPr/>
        </p:nvGrpSpPr>
        <p:grpSpPr>
          <a:xfrm rot="0">
            <a:off x="7484036" y="7519043"/>
            <a:ext cx="338772" cy="33877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57FD"/>
            </a:solidFill>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3221"/>
                </a:lnSpc>
              </a:pPr>
            </a:p>
          </p:txBody>
        </p:sp>
      </p:grpSp>
      <p:sp>
        <p:nvSpPr>
          <p:cNvPr name="Freeform 17" id="17"/>
          <p:cNvSpPr/>
          <p:nvPr/>
        </p:nvSpPr>
        <p:spPr>
          <a:xfrm flipH="false" flipV="false" rot="0">
            <a:off x="8844192" y="2251690"/>
            <a:ext cx="8863936" cy="4830845"/>
          </a:xfrm>
          <a:custGeom>
            <a:avLst/>
            <a:gdLst/>
            <a:ahLst/>
            <a:cxnLst/>
            <a:rect r="r" b="b" t="t" l="l"/>
            <a:pathLst>
              <a:path h="4830845" w="8863936">
                <a:moveTo>
                  <a:pt x="0" y="0"/>
                </a:moveTo>
                <a:lnTo>
                  <a:pt x="8863936" y="0"/>
                </a:lnTo>
                <a:lnTo>
                  <a:pt x="8863936" y="4830845"/>
                </a:lnTo>
                <a:lnTo>
                  <a:pt x="0" y="4830845"/>
                </a:lnTo>
                <a:lnTo>
                  <a:pt x="0" y="0"/>
                </a:lnTo>
                <a:close/>
              </a:path>
            </a:pathLst>
          </a:custGeom>
          <a:blipFill>
            <a:blip r:embed="rId2"/>
            <a:stretch>
              <a:fillRect l="0" t="0" r="0" b="0"/>
            </a:stretch>
          </a:blipFill>
        </p:spPr>
      </p:sp>
      <p:sp>
        <p:nvSpPr>
          <p:cNvPr name="TextBox 18" id="18"/>
          <p:cNvSpPr txBox="true"/>
          <p:nvPr/>
        </p:nvSpPr>
        <p:spPr>
          <a:xfrm rot="0">
            <a:off x="302432" y="355723"/>
            <a:ext cx="5584968" cy="1031629"/>
          </a:xfrm>
          <a:prstGeom prst="rect">
            <a:avLst/>
          </a:prstGeom>
        </p:spPr>
        <p:txBody>
          <a:bodyPr anchor="t" rtlCol="false" tIns="0" lIns="0" bIns="0" rIns="0">
            <a:spAutoFit/>
          </a:bodyPr>
          <a:lstStyle/>
          <a:p>
            <a:pPr algn="ctr" marL="0" indent="0" lvl="0">
              <a:lnSpc>
                <a:spcPts val="5709"/>
              </a:lnSpc>
              <a:spcBef>
                <a:spcPct val="0"/>
              </a:spcBef>
            </a:pPr>
            <a:r>
              <a:rPr lang="en-US" b="true" sz="4506">
                <a:solidFill>
                  <a:srgbClr val="FFFFFF"/>
                </a:solidFill>
                <a:latin typeface="Pattanakarn Expanded Semi-Bold"/>
                <a:ea typeface="Pattanakarn Expanded Semi-Bold"/>
                <a:cs typeface="Pattanakarn Expanded Semi-Bold"/>
                <a:sym typeface="Pattanakarn Expanded Semi-Bold"/>
              </a:rPr>
              <a:t>Data Challenges</a:t>
            </a:r>
          </a:p>
        </p:txBody>
      </p:sp>
      <p:sp>
        <p:nvSpPr>
          <p:cNvPr name="TextBox 19" id="19"/>
          <p:cNvSpPr txBox="true"/>
          <p:nvPr/>
        </p:nvSpPr>
        <p:spPr>
          <a:xfrm rot="0">
            <a:off x="512480" y="2061190"/>
            <a:ext cx="8007483" cy="6086989"/>
          </a:xfrm>
          <a:prstGeom prst="rect">
            <a:avLst/>
          </a:prstGeom>
        </p:spPr>
        <p:txBody>
          <a:bodyPr anchor="t" rtlCol="false" tIns="0" lIns="0" bIns="0" rIns="0">
            <a:spAutoFit/>
          </a:bodyPr>
          <a:lstStyle/>
          <a:p>
            <a:pPr algn="l" marL="665172" indent="-332586" lvl="1">
              <a:lnSpc>
                <a:spcPts val="3543"/>
              </a:lnSpc>
              <a:buFont typeface="Arial"/>
              <a:buChar char="•"/>
            </a:pPr>
            <a:r>
              <a:rPr lang="en-US" b="true" sz="3080">
                <a:solidFill>
                  <a:srgbClr val="FFFFFF"/>
                </a:solidFill>
                <a:latin typeface="Pattanakarn Expanded Medium"/>
                <a:ea typeface="Pattanakarn Expanded Medium"/>
                <a:cs typeface="Pattanakarn Expanded Medium"/>
                <a:sym typeface="Pattanakarn Expanded Medium"/>
              </a:rPr>
              <a:t>RAM limit → Sampled large files</a:t>
            </a:r>
          </a:p>
          <a:p>
            <a:pPr algn="l">
              <a:lnSpc>
                <a:spcPts val="3543"/>
              </a:lnSpc>
            </a:pPr>
          </a:p>
          <a:p>
            <a:pPr algn="l" marL="665172" indent="-332586" lvl="1">
              <a:lnSpc>
                <a:spcPts val="3543"/>
              </a:lnSpc>
              <a:buFont typeface="Arial"/>
              <a:buChar char="•"/>
            </a:pPr>
            <a:r>
              <a:rPr lang="en-US" b="true" sz="3080">
                <a:solidFill>
                  <a:srgbClr val="FFFFFF"/>
                </a:solidFill>
                <a:latin typeface="Pattanakarn Expanded Medium"/>
                <a:ea typeface="Pattanakarn Expanded Medium"/>
                <a:cs typeface="Pattanakarn Expanded Medium"/>
                <a:sym typeface="Pattanakarn Expanded Medium"/>
              </a:rPr>
              <a:t>Some missing values</a:t>
            </a:r>
          </a:p>
          <a:p>
            <a:pPr algn="l">
              <a:lnSpc>
                <a:spcPts val="3543"/>
              </a:lnSpc>
            </a:pPr>
          </a:p>
          <a:p>
            <a:pPr algn="l" marL="665172" indent="-332586" lvl="1">
              <a:lnSpc>
                <a:spcPts val="3543"/>
              </a:lnSpc>
              <a:buFont typeface="Arial"/>
              <a:buChar char="•"/>
            </a:pPr>
            <a:r>
              <a:rPr lang="en-US" b="true" sz="3080">
                <a:solidFill>
                  <a:srgbClr val="FFFFFF"/>
                </a:solidFill>
                <a:latin typeface="Pattanakarn Expanded Medium"/>
                <a:ea typeface="Pattanakarn Expanded Medium"/>
                <a:cs typeface="Pattanakarn Expanded Medium"/>
                <a:sym typeface="Pattanakarn Expanded Medium"/>
              </a:rPr>
              <a:t>Needed column merging from multiple CSVs</a:t>
            </a:r>
          </a:p>
          <a:p>
            <a:pPr algn="l">
              <a:lnSpc>
                <a:spcPts val="4003"/>
              </a:lnSpc>
            </a:pPr>
          </a:p>
          <a:p>
            <a:pPr algn="l" marL="665172" indent="-332586" lvl="1">
              <a:lnSpc>
                <a:spcPts val="3543"/>
              </a:lnSpc>
              <a:buFont typeface="Arial"/>
              <a:buChar char="•"/>
            </a:pPr>
            <a:r>
              <a:rPr lang="en-US" b="true" sz="3080">
                <a:solidFill>
                  <a:srgbClr val="FFFFFF"/>
                </a:solidFill>
                <a:latin typeface="Pattanakarn Expanded Medium"/>
                <a:ea typeface="Pattanakarn Expanded Medium"/>
                <a:cs typeface="Pattanakarn Expanded Medium"/>
                <a:sym typeface="Pattanakarn Expanded Medium"/>
              </a:rPr>
              <a:t>Performance optimization</a:t>
            </a:r>
          </a:p>
          <a:p>
            <a:pPr algn="l">
              <a:lnSpc>
                <a:spcPts val="3543"/>
              </a:lnSpc>
            </a:pPr>
          </a:p>
          <a:p>
            <a:pPr algn="l">
              <a:lnSpc>
                <a:spcPts val="3543"/>
              </a:lnSpc>
            </a:pPr>
          </a:p>
          <a:p>
            <a:pPr algn="l">
              <a:lnSpc>
                <a:spcPts val="3543"/>
              </a:lnSpc>
            </a:pPr>
          </a:p>
          <a:p>
            <a:pPr algn="l">
              <a:lnSpc>
                <a:spcPts val="3543"/>
              </a:lnSpc>
            </a:pPr>
          </a:p>
          <a:p>
            <a:pPr algn="l">
              <a:lnSpc>
                <a:spcPts val="3543"/>
              </a:lnSpc>
            </a:pPr>
          </a:p>
        </p:txBody>
      </p:sp>
      <p:sp>
        <p:nvSpPr>
          <p:cNvPr name="TextBox 20" id="20"/>
          <p:cNvSpPr txBox="true"/>
          <p:nvPr/>
        </p:nvSpPr>
        <p:spPr>
          <a:xfrm rot="0">
            <a:off x="512480" y="9475625"/>
            <a:ext cx="3753877" cy="312309"/>
          </a:xfrm>
          <a:prstGeom prst="rect">
            <a:avLst/>
          </a:prstGeom>
        </p:spPr>
        <p:txBody>
          <a:bodyPr anchor="t" rtlCol="false" tIns="0" lIns="0" bIns="0" rIns="0">
            <a:spAutoFit/>
          </a:bodyPr>
          <a:lstStyle/>
          <a:p>
            <a:pPr algn="l">
              <a:lnSpc>
                <a:spcPts val="2461"/>
              </a:lnSpc>
            </a:pPr>
            <a:r>
              <a:rPr lang="en-US" sz="1943">
                <a:solidFill>
                  <a:srgbClr val="FFFFFF"/>
                </a:solidFill>
                <a:latin typeface="Barlow Extra-Light"/>
                <a:ea typeface="Barlow Extra-Light"/>
                <a:cs typeface="Barlow Extra-Light"/>
                <a:sym typeface="Barlow Extra-Light"/>
              </a:rPr>
              <a:t>www.reallygreatsite.com</a:t>
            </a:r>
          </a:p>
        </p:txBody>
      </p:sp>
      <p:sp>
        <p:nvSpPr>
          <p:cNvPr name="TextBox 21" id="21"/>
          <p:cNvSpPr txBox="true"/>
          <p:nvPr/>
        </p:nvSpPr>
        <p:spPr>
          <a:xfrm rot="0">
            <a:off x="16629173" y="9239250"/>
            <a:ext cx="1078955" cy="543613"/>
          </a:xfrm>
          <a:prstGeom prst="rect">
            <a:avLst/>
          </a:prstGeom>
        </p:spPr>
        <p:txBody>
          <a:bodyPr anchor="t" rtlCol="false" tIns="0" lIns="0" bIns="0" rIns="0">
            <a:spAutoFit/>
          </a:bodyPr>
          <a:lstStyle/>
          <a:p>
            <a:pPr algn="r">
              <a:lnSpc>
                <a:spcPts val="4480"/>
              </a:lnSpc>
            </a:pPr>
            <a:r>
              <a:rPr lang="en-US" sz="3536">
                <a:solidFill>
                  <a:srgbClr val="FFFFFF"/>
                </a:solidFill>
                <a:latin typeface="Barlow Extra-Light"/>
                <a:ea typeface="Barlow Extra-Light"/>
                <a:cs typeface="Barlow Extra-Light"/>
                <a:sym typeface="Barlow Extra-Light"/>
              </a:rPr>
              <a:t>07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DAGrp1vIlHM</dc:identifier>
  <dcterms:modified xsi:type="dcterms:W3CDTF">2011-08-01T06:04:30Z</dcterms:modified>
  <cp:revision>1</cp:revision>
  <dc:title>Grocery Basket Analysis</dc:title>
</cp:coreProperties>
</file>