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5.jpg" ContentType="image/jpeg"/>
  <Override PartName="/ppt/media/image6.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7" r:id="rId6"/>
    <p:sldId id="271" r:id="rId7"/>
    <p:sldId id="268" r:id="rId8"/>
    <p:sldId id="260" r:id="rId9"/>
    <p:sldId id="269" r:id="rId10"/>
    <p:sldId id="270" r:id="rId11"/>
    <p:sldId id="265" r:id="rId12"/>
    <p:sldId id="266" r:id="rId13"/>
    <p:sldId id="262" r:id="rId14"/>
    <p:sldId id="264" r:id="rId15"/>
    <p:sldId id="263"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4" d="100"/>
          <a:sy n="64" d="100"/>
        </p:scale>
        <p:origin x="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Sheet1!$A$2:$A$6</c:f>
              <c:numCache>
                <c:formatCode>General</c:formatCode>
                <c:ptCount val="5"/>
                <c:pt idx="0">
                  <c:v>0</c:v>
                </c:pt>
                <c:pt idx="1">
                  <c:v>10</c:v>
                </c:pt>
                <c:pt idx="2">
                  <c:v>20</c:v>
                </c:pt>
                <c:pt idx="3">
                  <c:v>30</c:v>
                </c:pt>
                <c:pt idx="4">
                  <c:v>40</c:v>
                </c:pt>
              </c:numCache>
            </c:numRef>
          </c:cat>
          <c:val>
            <c:numRef>
              <c:f>Sheet1!$B$2:$B$6</c:f>
              <c:numCache>
                <c:formatCode>General</c:formatCode>
                <c:ptCount val="5"/>
                <c:pt idx="0">
                  <c:v>1</c:v>
                </c:pt>
                <c:pt idx="1">
                  <c:v>0</c:v>
                </c:pt>
              </c:numCache>
            </c:numRef>
          </c:val>
          <c:smooth val="0"/>
          <c:extLst>
            <c:ext xmlns:c16="http://schemas.microsoft.com/office/drawing/2014/chart" uri="{C3380CC4-5D6E-409C-BE32-E72D297353CC}">
              <c16:uniqueId val="{00000000-9FD3-413F-99EC-C20F448BAB4C}"/>
            </c:ext>
          </c:extLst>
        </c:ser>
        <c:ser>
          <c:idx val="1"/>
          <c:order val="1"/>
          <c:tx>
            <c:strRef>
              <c:f>Sheet1!$C$1</c:f>
              <c:strCache>
                <c:ptCount val="1"/>
                <c:pt idx="0">
                  <c:v>Series 2</c:v>
                </c:pt>
              </c:strCache>
            </c:strRef>
          </c:tx>
          <c:spPr>
            <a:ln w="28575" cap="rnd">
              <a:solidFill>
                <a:schemeClr val="accent5"/>
              </a:solidFill>
              <a:round/>
            </a:ln>
            <a:effectLst/>
          </c:spPr>
          <c:marker>
            <c:symbol val="none"/>
          </c:marker>
          <c:cat>
            <c:numRef>
              <c:f>Sheet1!$A$2:$A$6</c:f>
              <c:numCache>
                <c:formatCode>General</c:formatCode>
                <c:ptCount val="5"/>
                <c:pt idx="0">
                  <c:v>0</c:v>
                </c:pt>
                <c:pt idx="1">
                  <c:v>10</c:v>
                </c:pt>
                <c:pt idx="2">
                  <c:v>20</c:v>
                </c:pt>
                <c:pt idx="3">
                  <c:v>30</c:v>
                </c:pt>
                <c:pt idx="4">
                  <c:v>40</c:v>
                </c:pt>
              </c:numCache>
            </c:numRef>
          </c:cat>
          <c:val>
            <c:numRef>
              <c:f>Sheet1!$C$2:$C$6</c:f>
              <c:numCache>
                <c:formatCode>General</c:formatCode>
                <c:ptCount val="5"/>
                <c:pt idx="0">
                  <c:v>0</c:v>
                </c:pt>
                <c:pt idx="1">
                  <c:v>1</c:v>
                </c:pt>
                <c:pt idx="2">
                  <c:v>0</c:v>
                </c:pt>
              </c:numCache>
            </c:numRef>
          </c:val>
          <c:smooth val="0"/>
          <c:extLst>
            <c:ext xmlns:c16="http://schemas.microsoft.com/office/drawing/2014/chart" uri="{C3380CC4-5D6E-409C-BE32-E72D297353CC}">
              <c16:uniqueId val="{00000001-9FD3-413F-99EC-C20F448BAB4C}"/>
            </c:ext>
          </c:extLst>
        </c:ser>
        <c:ser>
          <c:idx val="2"/>
          <c:order val="2"/>
          <c:tx>
            <c:strRef>
              <c:f>Sheet1!$D$1</c:f>
              <c:strCache>
                <c:ptCount val="1"/>
                <c:pt idx="0">
                  <c:v>Series 3</c:v>
                </c:pt>
              </c:strCache>
            </c:strRef>
          </c:tx>
          <c:spPr>
            <a:ln w="28575" cap="rnd">
              <a:solidFill>
                <a:schemeClr val="accent4"/>
              </a:solidFill>
              <a:round/>
            </a:ln>
            <a:effectLst/>
          </c:spPr>
          <c:marker>
            <c:symbol val="none"/>
          </c:marker>
          <c:cat>
            <c:numRef>
              <c:f>Sheet1!$A$2:$A$6</c:f>
              <c:numCache>
                <c:formatCode>General</c:formatCode>
                <c:ptCount val="5"/>
                <c:pt idx="0">
                  <c:v>0</c:v>
                </c:pt>
                <c:pt idx="1">
                  <c:v>10</c:v>
                </c:pt>
                <c:pt idx="2">
                  <c:v>20</c:v>
                </c:pt>
                <c:pt idx="3">
                  <c:v>30</c:v>
                </c:pt>
                <c:pt idx="4">
                  <c:v>40</c:v>
                </c:pt>
              </c:numCache>
            </c:numRef>
          </c:cat>
          <c:val>
            <c:numRef>
              <c:f>Sheet1!$D$2:$D$6</c:f>
              <c:numCache>
                <c:formatCode>General</c:formatCode>
                <c:ptCount val="5"/>
                <c:pt idx="1">
                  <c:v>0</c:v>
                </c:pt>
                <c:pt idx="2">
                  <c:v>1</c:v>
                </c:pt>
                <c:pt idx="3">
                  <c:v>0</c:v>
                </c:pt>
              </c:numCache>
            </c:numRef>
          </c:val>
          <c:smooth val="0"/>
          <c:extLst>
            <c:ext xmlns:c16="http://schemas.microsoft.com/office/drawing/2014/chart" uri="{C3380CC4-5D6E-409C-BE32-E72D297353CC}">
              <c16:uniqueId val="{00000002-9FD3-413F-99EC-C20F448BAB4C}"/>
            </c:ext>
          </c:extLst>
        </c:ser>
        <c:ser>
          <c:idx val="3"/>
          <c:order val="3"/>
          <c:tx>
            <c:strRef>
              <c:f>Sheet1!$E$1</c:f>
              <c:strCache>
                <c:ptCount val="1"/>
                <c:pt idx="0">
                  <c:v>Series 4</c:v>
                </c:pt>
              </c:strCache>
            </c:strRef>
          </c:tx>
          <c:spPr>
            <a:ln w="28575" cap="rnd">
              <a:solidFill>
                <a:schemeClr val="accent4"/>
              </a:solidFill>
              <a:round/>
            </a:ln>
            <a:effectLst/>
          </c:spPr>
          <c:marker>
            <c:symbol val="none"/>
          </c:marker>
          <c:cat>
            <c:numRef>
              <c:f>Sheet1!$A$2:$A$6</c:f>
              <c:numCache>
                <c:formatCode>General</c:formatCode>
                <c:ptCount val="5"/>
                <c:pt idx="0">
                  <c:v>0</c:v>
                </c:pt>
                <c:pt idx="1">
                  <c:v>10</c:v>
                </c:pt>
                <c:pt idx="2">
                  <c:v>20</c:v>
                </c:pt>
                <c:pt idx="3">
                  <c:v>30</c:v>
                </c:pt>
                <c:pt idx="4">
                  <c:v>40</c:v>
                </c:pt>
              </c:numCache>
            </c:numRef>
          </c:cat>
          <c:val>
            <c:numRef>
              <c:f>Sheet1!$E$2:$E$6</c:f>
              <c:numCache>
                <c:formatCode>General</c:formatCode>
                <c:ptCount val="5"/>
                <c:pt idx="2">
                  <c:v>0</c:v>
                </c:pt>
                <c:pt idx="3">
                  <c:v>1</c:v>
                </c:pt>
                <c:pt idx="4">
                  <c:v>0</c:v>
                </c:pt>
              </c:numCache>
            </c:numRef>
          </c:val>
          <c:smooth val="0"/>
          <c:extLst>
            <c:ext xmlns:c16="http://schemas.microsoft.com/office/drawing/2014/chart" uri="{C3380CC4-5D6E-409C-BE32-E72D297353CC}">
              <c16:uniqueId val="{00000003-9FD3-413F-99EC-C20F448BAB4C}"/>
            </c:ext>
          </c:extLst>
        </c:ser>
        <c:ser>
          <c:idx val="4"/>
          <c:order val="4"/>
          <c:tx>
            <c:strRef>
              <c:f>Sheet1!$F$1</c:f>
              <c:strCache>
                <c:ptCount val="1"/>
                <c:pt idx="0">
                  <c:v>Series 5</c:v>
                </c:pt>
              </c:strCache>
            </c:strRef>
          </c:tx>
          <c:spPr>
            <a:ln w="28575" cap="rnd">
              <a:solidFill>
                <a:srgbClr val="FF0000"/>
              </a:solidFill>
              <a:round/>
            </a:ln>
            <a:effectLst/>
          </c:spPr>
          <c:marker>
            <c:symbol val="none"/>
          </c:marker>
          <c:cat>
            <c:numRef>
              <c:f>Sheet1!$A$2:$A$6</c:f>
              <c:numCache>
                <c:formatCode>General</c:formatCode>
                <c:ptCount val="5"/>
                <c:pt idx="0">
                  <c:v>0</c:v>
                </c:pt>
                <c:pt idx="1">
                  <c:v>10</c:v>
                </c:pt>
                <c:pt idx="2">
                  <c:v>20</c:v>
                </c:pt>
                <c:pt idx="3">
                  <c:v>30</c:v>
                </c:pt>
                <c:pt idx="4">
                  <c:v>40</c:v>
                </c:pt>
              </c:numCache>
            </c:numRef>
          </c:cat>
          <c:val>
            <c:numRef>
              <c:f>Sheet1!$F$2:$F$6</c:f>
              <c:numCache>
                <c:formatCode>General</c:formatCode>
                <c:ptCount val="5"/>
                <c:pt idx="3">
                  <c:v>0</c:v>
                </c:pt>
                <c:pt idx="4">
                  <c:v>1</c:v>
                </c:pt>
              </c:numCache>
            </c:numRef>
          </c:val>
          <c:smooth val="0"/>
          <c:extLst>
            <c:ext xmlns:c16="http://schemas.microsoft.com/office/drawing/2014/chart" uri="{C3380CC4-5D6E-409C-BE32-E72D297353CC}">
              <c16:uniqueId val="{00000004-9FD3-413F-99EC-C20F448BAB4C}"/>
            </c:ext>
          </c:extLst>
        </c:ser>
        <c:dLbls>
          <c:showLegendKey val="0"/>
          <c:showVal val="0"/>
          <c:showCatName val="0"/>
          <c:showSerName val="0"/>
          <c:showPercent val="0"/>
          <c:showBubbleSize val="0"/>
        </c:dLbls>
        <c:smooth val="0"/>
        <c:axId val="605811560"/>
        <c:axId val="605807952"/>
      </c:lineChart>
      <c:catAx>
        <c:axId val="605811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i-IN"/>
          </a:p>
        </c:txPr>
        <c:crossAx val="605807952"/>
        <c:crosses val="autoZero"/>
        <c:auto val="1"/>
        <c:lblAlgn val="ctr"/>
        <c:lblOffset val="100"/>
        <c:noMultiLvlLbl val="0"/>
      </c:catAx>
      <c:valAx>
        <c:axId val="605807952"/>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i-IN"/>
          </a:p>
        </c:txPr>
        <c:crossAx val="605811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Sheet1!$A$2:$A$4</c:f>
              <c:strCache>
                <c:ptCount val="3"/>
                <c:pt idx="0">
                  <c:v>a</c:v>
                </c:pt>
                <c:pt idx="1">
                  <c:v>m</c:v>
                </c:pt>
                <c:pt idx="2">
                  <c:v>b</c:v>
                </c:pt>
              </c:strCache>
            </c:strRef>
          </c:cat>
          <c:val>
            <c:numRef>
              <c:f>Sheet1!$B$2:$B$4</c:f>
              <c:numCache>
                <c:formatCode>General</c:formatCode>
                <c:ptCount val="3"/>
                <c:pt idx="0">
                  <c:v>0</c:v>
                </c:pt>
                <c:pt idx="1">
                  <c:v>1</c:v>
                </c:pt>
                <c:pt idx="2">
                  <c:v>0</c:v>
                </c:pt>
              </c:numCache>
            </c:numRef>
          </c:val>
          <c:smooth val="0"/>
          <c:extLst>
            <c:ext xmlns:c16="http://schemas.microsoft.com/office/drawing/2014/chart" uri="{C3380CC4-5D6E-409C-BE32-E72D297353CC}">
              <c16:uniqueId val="{00000000-0F8E-4AD4-896F-AE5856439FF9}"/>
            </c:ext>
          </c:extLst>
        </c:ser>
        <c:ser>
          <c:idx val="1"/>
          <c:order val="1"/>
          <c:tx>
            <c:strRef>
              <c:f>Sheet1!$C$1</c:f>
              <c:strCache>
                <c:ptCount val="1"/>
                <c:pt idx="0">
                  <c:v>Column1</c:v>
                </c:pt>
              </c:strCache>
            </c:strRef>
          </c:tx>
          <c:spPr>
            <a:ln w="28575" cap="rnd">
              <a:solidFill>
                <a:schemeClr val="accent2"/>
              </a:solidFill>
              <a:round/>
            </a:ln>
            <a:effectLst/>
          </c:spPr>
          <c:marker>
            <c:symbol val="none"/>
          </c:marker>
          <c:cat>
            <c:strRef>
              <c:f>Sheet1!$A$2:$A$4</c:f>
              <c:strCache>
                <c:ptCount val="3"/>
                <c:pt idx="0">
                  <c:v>a</c:v>
                </c:pt>
                <c:pt idx="1">
                  <c:v>m</c:v>
                </c:pt>
                <c:pt idx="2">
                  <c:v>b</c:v>
                </c:pt>
              </c:strCache>
            </c:strRef>
          </c:cat>
          <c:val>
            <c:numRef>
              <c:f>Sheet1!$C$2:$C$4</c:f>
              <c:numCache>
                <c:formatCode>General</c:formatCode>
                <c:ptCount val="3"/>
              </c:numCache>
            </c:numRef>
          </c:val>
          <c:smooth val="0"/>
          <c:extLst>
            <c:ext xmlns:c16="http://schemas.microsoft.com/office/drawing/2014/chart" uri="{C3380CC4-5D6E-409C-BE32-E72D297353CC}">
              <c16:uniqueId val="{00000001-0F8E-4AD4-896F-AE5856439FF9}"/>
            </c:ext>
          </c:extLst>
        </c:ser>
        <c:ser>
          <c:idx val="2"/>
          <c:order val="2"/>
          <c:tx>
            <c:strRef>
              <c:f>Sheet1!$D$1</c:f>
              <c:strCache>
                <c:ptCount val="1"/>
                <c:pt idx="0">
                  <c:v>Column2</c:v>
                </c:pt>
              </c:strCache>
            </c:strRef>
          </c:tx>
          <c:spPr>
            <a:ln w="28575" cap="rnd">
              <a:solidFill>
                <a:schemeClr val="accent3"/>
              </a:solidFill>
              <a:round/>
            </a:ln>
            <a:effectLst/>
          </c:spPr>
          <c:marker>
            <c:symbol val="none"/>
          </c:marker>
          <c:cat>
            <c:strRef>
              <c:f>Sheet1!$A$2:$A$4</c:f>
              <c:strCache>
                <c:ptCount val="3"/>
                <c:pt idx="0">
                  <c:v>a</c:v>
                </c:pt>
                <c:pt idx="1">
                  <c:v>m</c:v>
                </c:pt>
                <c:pt idx="2">
                  <c:v>b</c:v>
                </c:pt>
              </c:strCache>
            </c:strRef>
          </c:cat>
          <c:val>
            <c:numRef>
              <c:f>Sheet1!$D$2:$D$4</c:f>
              <c:numCache>
                <c:formatCode>General</c:formatCode>
                <c:ptCount val="3"/>
              </c:numCache>
            </c:numRef>
          </c:val>
          <c:smooth val="0"/>
          <c:extLst>
            <c:ext xmlns:c16="http://schemas.microsoft.com/office/drawing/2014/chart" uri="{C3380CC4-5D6E-409C-BE32-E72D297353CC}">
              <c16:uniqueId val="{00000002-0F8E-4AD4-896F-AE5856439FF9}"/>
            </c:ext>
          </c:extLst>
        </c:ser>
        <c:dLbls>
          <c:showLegendKey val="0"/>
          <c:showVal val="0"/>
          <c:showCatName val="0"/>
          <c:showSerName val="0"/>
          <c:showPercent val="0"/>
          <c:showBubbleSize val="0"/>
        </c:dLbls>
        <c:smooth val="0"/>
        <c:axId val="436047472"/>
        <c:axId val="436050096"/>
      </c:lineChart>
      <c:catAx>
        <c:axId val="43604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i-IN"/>
          </a:p>
        </c:txPr>
        <c:crossAx val="436050096"/>
        <c:crosses val="autoZero"/>
        <c:auto val="1"/>
        <c:lblAlgn val="ctr"/>
        <c:lblOffset val="100"/>
        <c:noMultiLvlLbl val="0"/>
      </c:catAx>
      <c:valAx>
        <c:axId val="43605009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i-IN"/>
          </a:p>
        </c:txPr>
        <c:crossAx val="43604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063220358324778E-2"/>
          <c:y val="0.1044222875558752"/>
          <c:w val="0.9446517554870858"/>
          <c:h val="0.74594916916125908"/>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Sheet1!$A$2:$A$6</c:f>
              <c:numCache>
                <c:formatCode>General</c:formatCode>
                <c:ptCount val="5"/>
                <c:pt idx="0">
                  <c:v>0</c:v>
                </c:pt>
                <c:pt idx="1">
                  <c:v>30</c:v>
                </c:pt>
                <c:pt idx="2">
                  <c:v>60</c:v>
                </c:pt>
                <c:pt idx="3">
                  <c:v>90</c:v>
                </c:pt>
                <c:pt idx="4">
                  <c:v>120</c:v>
                </c:pt>
              </c:numCache>
            </c:numRef>
          </c:cat>
          <c:val>
            <c:numRef>
              <c:f>Sheet1!$B$2:$B$6</c:f>
              <c:numCache>
                <c:formatCode>General</c:formatCode>
                <c:ptCount val="5"/>
                <c:pt idx="0">
                  <c:v>1</c:v>
                </c:pt>
                <c:pt idx="1">
                  <c:v>0</c:v>
                </c:pt>
              </c:numCache>
            </c:numRef>
          </c:val>
          <c:smooth val="0"/>
          <c:extLst>
            <c:ext xmlns:c16="http://schemas.microsoft.com/office/drawing/2014/chart" uri="{C3380CC4-5D6E-409C-BE32-E72D297353CC}">
              <c16:uniqueId val="{00000000-FB2A-4F90-B86F-74885937A147}"/>
            </c:ext>
          </c:extLst>
        </c:ser>
        <c:ser>
          <c:idx val="1"/>
          <c:order val="1"/>
          <c:tx>
            <c:strRef>
              <c:f>Sheet1!$C$1</c:f>
              <c:strCache>
                <c:ptCount val="1"/>
                <c:pt idx="0">
                  <c:v>Series 2</c:v>
                </c:pt>
              </c:strCache>
            </c:strRef>
          </c:tx>
          <c:spPr>
            <a:ln w="28575" cap="rnd">
              <a:solidFill>
                <a:schemeClr val="accent5"/>
              </a:solidFill>
              <a:round/>
            </a:ln>
            <a:effectLst/>
          </c:spPr>
          <c:marker>
            <c:symbol val="none"/>
          </c:marker>
          <c:cat>
            <c:numRef>
              <c:f>Sheet1!$A$2:$A$6</c:f>
              <c:numCache>
                <c:formatCode>General</c:formatCode>
                <c:ptCount val="5"/>
                <c:pt idx="0">
                  <c:v>0</c:v>
                </c:pt>
                <c:pt idx="1">
                  <c:v>30</c:v>
                </c:pt>
                <c:pt idx="2">
                  <c:v>60</c:v>
                </c:pt>
                <c:pt idx="3">
                  <c:v>90</c:v>
                </c:pt>
                <c:pt idx="4">
                  <c:v>120</c:v>
                </c:pt>
              </c:numCache>
            </c:numRef>
          </c:cat>
          <c:val>
            <c:numRef>
              <c:f>Sheet1!$C$2:$C$6</c:f>
              <c:numCache>
                <c:formatCode>General</c:formatCode>
                <c:ptCount val="5"/>
                <c:pt idx="0">
                  <c:v>0</c:v>
                </c:pt>
                <c:pt idx="1">
                  <c:v>1</c:v>
                </c:pt>
                <c:pt idx="2">
                  <c:v>0</c:v>
                </c:pt>
              </c:numCache>
            </c:numRef>
          </c:val>
          <c:smooth val="0"/>
          <c:extLst>
            <c:ext xmlns:c16="http://schemas.microsoft.com/office/drawing/2014/chart" uri="{C3380CC4-5D6E-409C-BE32-E72D297353CC}">
              <c16:uniqueId val="{00000001-FB2A-4F90-B86F-74885937A147}"/>
            </c:ext>
          </c:extLst>
        </c:ser>
        <c:ser>
          <c:idx val="2"/>
          <c:order val="2"/>
          <c:tx>
            <c:strRef>
              <c:f>Sheet1!$D$1</c:f>
              <c:strCache>
                <c:ptCount val="1"/>
                <c:pt idx="0">
                  <c:v>Series 3</c:v>
                </c:pt>
              </c:strCache>
            </c:strRef>
          </c:tx>
          <c:spPr>
            <a:ln w="28575" cap="rnd">
              <a:solidFill>
                <a:srgbClr val="FFFF00"/>
              </a:solidFill>
              <a:round/>
            </a:ln>
            <a:effectLst/>
          </c:spPr>
          <c:marker>
            <c:symbol val="none"/>
          </c:marker>
          <c:cat>
            <c:numRef>
              <c:f>Sheet1!$A$2:$A$6</c:f>
              <c:numCache>
                <c:formatCode>General</c:formatCode>
                <c:ptCount val="5"/>
                <c:pt idx="0">
                  <c:v>0</c:v>
                </c:pt>
                <c:pt idx="1">
                  <c:v>30</c:v>
                </c:pt>
                <c:pt idx="2">
                  <c:v>60</c:v>
                </c:pt>
                <c:pt idx="3">
                  <c:v>90</c:v>
                </c:pt>
                <c:pt idx="4">
                  <c:v>120</c:v>
                </c:pt>
              </c:numCache>
            </c:numRef>
          </c:cat>
          <c:val>
            <c:numRef>
              <c:f>Sheet1!$D$2:$D$6</c:f>
              <c:numCache>
                <c:formatCode>General</c:formatCode>
                <c:ptCount val="5"/>
                <c:pt idx="1">
                  <c:v>0</c:v>
                </c:pt>
                <c:pt idx="2">
                  <c:v>1</c:v>
                </c:pt>
                <c:pt idx="3">
                  <c:v>0</c:v>
                </c:pt>
              </c:numCache>
            </c:numRef>
          </c:val>
          <c:smooth val="0"/>
          <c:extLst>
            <c:ext xmlns:c16="http://schemas.microsoft.com/office/drawing/2014/chart" uri="{C3380CC4-5D6E-409C-BE32-E72D297353CC}">
              <c16:uniqueId val="{00000002-FB2A-4F90-B86F-74885937A147}"/>
            </c:ext>
          </c:extLst>
        </c:ser>
        <c:ser>
          <c:idx val="3"/>
          <c:order val="3"/>
          <c:tx>
            <c:strRef>
              <c:f>Sheet1!$E$1</c:f>
              <c:strCache>
                <c:ptCount val="1"/>
                <c:pt idx="0">
                  <c:v>Series 4</c:v>
                </c:pt>
              </c:strCache>
            </c:strRef>
          </c:tx>
          <c:spPr>
            <a:ln w="28575" cap="rnd">
              <a:solidFill>
                <a:schemeClr val="accent4"/>
              </a:solidFill>
              <a:round/>
            </a:ln>
            <a:effectLst/>
          </c:spPr>
          <c:marker>
            <c:symbol val="none"/>
          </c:marker>
          <c:cat>
            <c:numRef>
              <c:f>Sheet1!$A$2:$A$6</c:f>
              <c:numCache>
                <c:formatCode>General</c:formatCode>
                <c:ptCount val="5"/>
                <c:pt idx="0">
                  <c:v>0</c:v>
                </c:pt>
                <c:pt idx="1">
                  <c:v>30</c:v>
                </c:pt>
                <c:pt idx="2">
                  <c:v>60</c:v>
                </c:pt>
                <c:pt idx="3">
                  <c:v>90</c:v>
                </c:pt>
                <c:pt idx="4">
                  <c:v>120</c:v>
                </c:pt>
              </c:numCache>
            </c:numRef>
          </c:cat>
          <c:val>
            <c:numRef>
              <c:f>Sheet1!$E$2:$E$6</c:f>
              <c:numCache>
                <c:formatCode>General</c:formatCode>
                <c:ptCount val="5"/>
                <c:pt idx="2">
                  <c:v>0</c:v>
                </c:pt>
                <c:pt idx="3">
                  <c:v>1</c:v>
                </c:pt>
                <c:pt idx="4">
                  <c:v>0</c:v>
                </c:pt>
              </c:numCache>
            </c:numRef>
          </c:val>
          <c:smooth val="0"/>
          <c:extLst>
            <c:ext xmlns:c16="http://schemas.microsoft.com/office/drawing/2014/chart" uri="{C3380CC4-5D6E-409C-BE32-E72D297353CC}">
              <c16:uniqueId val="{00000003-FB2A-4F90-B86F-74885937A147}"/>
            </c:ext>
          </c:extLst>
        </c:ser>
        <c:ser>
          <c:idx val="4"/>
          <c:order val="4"/>
          <c:tx>
            <c:strRef>
              <c:f>Sheet1!$F$1</c:f>
              <c:strCache>
                <c:ptCount val="1"/>
                <c:pt idx="0">
                  <c:v>Series 5</c:v>
                </c:pt>
              </c:strCache>
            </c:strRef>
          </c:tx>
          <c:spPr>
            <a:ln w="28575" cap="rnd">
              <a:solidFill>
                <a:srgbClr val="FF0000"/>
              </a:solidFill>
              <a:round/>
            </a:ln>
            <a:effectLst/>
          </c:spPr>
          <c:marker>
            <c:symbol val="none"/>
          </c:marker>
          <c:cat>
            <c:numRef>
              <c:f>Sheet1!$A$2:$A$6</c:f>
              <c:numCache>
                <c:formatCode>General</c:formatCode>
                <c:ptCount val="5"/>
                <c:pt idx="0">
                  <c:v>0</c:v>
                </c:pt>
                <c:pt idx="1">
                  <c:v>30</c:v>
                </c:pt>
                <c:pt idx="2">
                  <c:v>60</c:v>
                </c:pt>
                <c:pt idx="3">
                  <c:v>90</c:v>
                </c:pt>
                <c:pt idx="4">
                  <c:v>120</c:v>
                </c:pt>
              </c:numCache>
            </c:numRef>
          </c:cat>
          <c:val>
            <c:numRef>
              <c:f>Sheet1!$F$2:$F$6</c:f>
              <c:numCache>
                <c:formatCode>General</c:formatCode>
                <c:ptCount val="5"/>
                <c:pt idx="3">
                  <c:v>0</c:v>
                </c:pt>
                <c:pt idx="4">
                  <c:v>1</c:v>
                </c:pt>
              </c:numCache>
            </c:numRef>
          </c:val>
          <c:smooth val="0"/>
          <c:extLst>
            <c:ext xmlns:c16="http://schemas.microsoft.com/office/drawing/2014/chart" uri="{C3380CC4-5D6E-409C-BE32-E72D297353CC}">
              <c16:uniqueId val="{00000004-FB2A-4F90-B86F-74885937A147}"/>
            </c:ext>
          </c:extLst>
        </c:ser>
        <c:dLbls>
          <c:showLegendKey val="0"/>
          <c:showVal val="0"/>
          <c:showCatName val="0"/>
          <c:showSerName val="0"/>
          <c:showPercent val="0"/>
          <c:showBubbleSize val="0"/>
        </c:dLbls>
        <c:smooth val="0"/>
        <c:axId val="547493392"/>
        <c:axId val="547493720"/>
      </c:lineChart>
      <c:catAx>
        <c:axId val="54749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i-IN"/>
          </a:p>
        </c:txPr>
        <c:crossAx val="547493720"/>
        <c:crosses val="autoZero"/>
        <c:auto val="1"/>
        <c:lblAlgn val="ctr"/>
        <c:lblOffset val="100"/>
        <c:noMultiLvlLbl val="0"/>
      </c:catAx>
      <c:valAx>
        <c:axId val="54749372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i-IN"/>
          </a:p>
        </c:txPr>
        <c:crossAx val="547493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0.52361</cdr:x>
      <cdr:y>0.02097</cdr:y>
    </cdr:from>
    <cdr:to>
      <cdr:x>0.61056</cdr:x>
      <cdr:y>0.20636</cdr:y>
    </cdr:to>
    <cdr:sp macro="" textlink="">
      <cdr:nvSpPr>
        <cdr:cNvPr id="2" name="TextBox 1">
          <a:extLst xmlns:a="http://schemas.openxmlformats.org/drawingml/2006/main">
            <a:ext uri="{FF2B5EF4-FFF2-40B4-BE49-F238E27FC236}">
              <a16:creationId xmlns:a16="http://schemas.microsoft.com/office/drawing/2014/main" id="{B7AE4584-A97C-45ED-B9C0-9EA166C62958}"/>
            </a:ext>
          </a:extLst>
        </cdr:cNvPr>
        <cdr:cNvSpPr txBox="1"/>
      </cdr:nvSpPr>
      <cdr:spPr>
        <a:xfrm xmlns:a="http://schemas.openxmlformats.org/drawingml/2006/main">
          <a:off x="5506039" y="10343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hi-IN"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0.32549</cdr:x>
      <cdr:y>0.08459</cdr:y>
    </cdr:from>
    <cdr:to>
      <cdr:x>0.41245</cdr:x>
      <cdr:y>0.2593</cdr:y>
    </cdr:to>
    <cdr:sp macro="" textlink="">
      <cdr:nvSpPr>
        <cdr:cNvPr id="2" name="TextBox 1">
          <a:extLst xmlns:a="http://schemas.openxmlformats.org/drawingml/2006/main">
            <a:ext uri="{FF2B5EF4-FFF2-40B4-BE49-F238E27FC236}">
              <a16:creationId xmlns:a16="http://schemas.microsoft.com/office/drawing/2014/main" id="{2048FBA7-73E6-4330-9BB1-82A5A17AE61E}"/>
            </a:ext>
          </a:extLst>
        </cdr:cNvPr>
        <cdr:cNvSpPr txBox="1"/>
      </cdr:nvSpPr>
      <cdr:spPr>
        <a:xfrm xmlns:a="http://schemas.openxmlformats.org/drawingml/2006/main">
          <a:off x="3422715" y="44276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hi-IN" sz="1100" dirty="0"/>
        </a:p>
      </cdr:txBody>
    </cdr:sp>
  </cdr:relSizeAnchor>
  <cdr:relSizeAnchor xmlns:cdr="http://schemas.openxmlformats.org/drawingml/2006/chartDrawing">
    <cdr:from>
      <cdr:x>0.32011</cdr:x>
      <cdr:y>0</cdr:y>
    </cdr:from>
    <cdr:to>
      <cdr:x>0.40707</cdr:x>
      <cdr:y>0.23408</cdr:y>
    </cdr:to>
    <cdr:sp macro="" textlink="">
      <cdr:nvSpPr>
        <cdr:cNvPr id="3" name="TextBox 2">
          <a:extLst xmlns:a="http://schemas.openxmlformats.org/drawingml/2006/main">
            <a:ext uri="{FF2B5EF4-FFF2-40B4-BE49-F238E27FC236}">
              <a16:creationId xmlns:a16="http://schemas.microsoft.com/office/drawing/2014/main" id="{31EA8D58-337C-486A-BD37-CFE4897AF827}"/>
            </a:ext>
          </a:extLst>
        </cdr:cNvPr>
        <cdr:cNvSpPr txBox="1"/>
      </cdr:nvSpPr>
      <cdr:spPr>
        <a:xfrm xmlns:a="http://schemas.openxmlformats.org/drawingml/2006/main">
          <a:off x="3366155" y="0"/>
          <a:ext cx="914400" cy="122519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hi-IN" sz="1100" dirty="0"/>
        </a:p>
      </cdr:txBody>
    </cdr:sp>
  </cdr:relSizeAnchor>
  <cdr:relSizeAnchor xmlns:cdr="http://schemas.openxmlformats.org/drawingml/2006/chartDrawing">
    <cdr:from>
      <cdr:x>0.31203</cdr:x>
      <cdr:y>0.04515</cdr:y>
    </cdr:from>
    <cdr:to>
      <cdr:x>0.39898</cdr:x>
      <cdr:y>0.21985</cdr:y>
    </cdr:to>
    <cdr:sp macro="" textlink="">
      <cdr:nvSpPr>
        <cdr:cNvPr id="4" name="TextBox 3">
          <a:extLst xmlns:a="http://schemas.openxmlformats.org/drawingml/2006/main">
            <a:ext uri="{FF2B5EF4-FFF2-40B4-BE49-F238E27FC236}">
              <a16:creationId xmlns:a16="http://schemas.microsoft.com/office/drawing/2014/main" id="{854EA1A7-4D40-496C-8104-F5068D0B0E27}"/>
            </a:ext>
          </a:extLst>
        </cdr:cNvPr>
        <cdr:cNvSpPr txBox="1"/>
      </cdr:nvSpPr>
      <cdr:spPr>
        <a:xfrm xmlns:a="http://schemas.openxmlformats.org/drawingml/2006/main">
          <a:off x="3148609" y="236291"/>
          <a:ext cx="877378" cy="9143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Slow</a:t>
          </a:r>
        </a:p>
        <a:p xmlns:a="http://schemas.openxmlformats.org/drawingml/2006/main">
          <a:endParaRPr lang="hi-IN" sz="1800" dirty="0"/>
        </a:p>
      </cdr:txBody>
    </cdr:sp>
  </cdr:relSizeAnchor>
  <cdr:relSizeAnchor xmlns:cdr="http://schemas.openxmlformats.org/drawingml/2006/chartDrawing">
    <cdr:from>
      <cdr:x>0.5</cdr:x>
      <cdr:y>0.04709</cdr:y>
    </cdr:from>
    <cdr:to>
      <cdr:x>0.58696</cdr:x>
      <cdr:y>0.2218</cdr:y>
    </cdr:to>
    <cdr:sp macro="" textlink="">
      <cdr:nvSpPr>
        <cdr:cNvPr id="5" name="TextBox 4">
          <a:extLst xmlns:a="http://schemas.openxmlformats.org/drawingml/2006/main">
            <a:ext uri="{FF2B5EF4-FFF2-40B4-BE49-F238E27FC236}">
              <a16:creationId xmlns:a16="http://schemas.microsoft.com/office/drawing/2014/main" id="{F03E1629-1B04-463C-9946-7B1D14C2E3EC}"/>
            </a:ext>
          </a:extLst>
        </cdr:cNvPr>
        <cdr:cNvSpPr txBox="1"/>
      </cdr:nvSpPr>
      <cdr:spPr>
        <a:xfrm xmlns:a="http://schemas.openxmlformats.org/drawingml/2006/main">
          <a:off x="5045304" y="246451"/>
          <a:ext cx="877479" cy="91443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medium</a:t>
          </a:r>
          <a:endParaRPr lang="hi-IN" sz="1800" dirty="0"/>
        </a:p>
      </cdr:txBody>
    </cdr:sp>
  </cdr:relSizeAnchor>
  <cdr:relSizeAnchor xmlns:cdr="http://schemas.openxmlformats.org/drawingml/2006/chartDrawing">
    <cdr:from>
      <cdr:x>0.69752</cdr:x>
      <cdr:y>0.03932</cdr:y>
    </cdr:from>
    <cdr:to>
      <cdr:x>0.78448</cdr:x>
      <cdr:y>0.21402</cdr:y>
    </cdr:to>
    <cdr:sp macro="" textlink="">
      <cdr:nvSpPr>
        <cdr:cNvPr id="6" name="TextBox 5">
          <a:extLst xmlns:a="http://schemas.openxmlformats.org/drawingml/2006/main">
            <a:ext uri="{FF2B5EF4-FFF2-40B4-BE49-F238E27FC236}">
              <a16:creationId xmlns:a16="http://schemas.microsoft.com/office/drawing/2014/main" id="{054B8D90-847E-4EE1-9EA3-94F4A728F63C}"/>
            </a:ext>
          </a:extLst>
        </cdr:cNvPr>
        <cdr:cNvSpPr txBox="1"/>
      </cdr:nvSpPr>
      <cdr:spPr>
        <a:xfrm xmlns:a="http://schemas.openxmlformats.org/drawingml/2006/main">
          <a:off x="7038401" y="205811"/>
          <a:ext cx="877479" cy="9143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fast</a:t>
          </a:r>
          <a:endParaRPr lang="hi-IN" sz="1800" dirty="0"/>
        </a:p>
      </cdr:txBody>
    </cdr:sp>
  </cdr:relSizeAnchor>
  <cdr:relSizeAnchor xmlns:cdr="http://schemas.openxmlformats.org/drawingml/2006/chartDrawing">
    <cdr:from>
      <cdr:x>0.88611</cdr:x>
      <cdr:y>0.03738</cdr:y>
    </cdr:from>
    <cdr:to>
      <cdr:x>0.97306</cdr:x>
      <cdr:y>0.21208</cdr:y>
    </cdr:to>
    <cdr:sp macro="" textlink="">
      <cdr:nvSpPr>
        <cdr:cNvPr id="7" name="TextBox 6">
          <a:extLst xmlns:a="http://schemas.openxmlformats.org/drawingml/2006/main">
            <a:ext uri="{FF2B5EF4-FFF2-40B4-BE49-F238E27FC236}">
              <a16:creationId xmlns:a16="http://schemas.microsoft.com/office/drawing/2014/main" id="{326283AB-BAD6-4876-BA9C-DC6013286300}"/>
            </a:ext>
          </a:extLst>
        </cdr:cNvPr>
        <cdr:cNvSpPr txBox="1"/>
      </cdr:nvSpPr>
      <cdr:spPr>
        <a:xfrm xmlns:a="http://schemas.openxmlformats.org/drawingml/2006/main">
          <a:off x="8941395" y="195651"/>
          <a:ext cx="877378" cy="91437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Very fast</a:t>
          </a:r>
        </a:p>
        <a:p xmlns:a="http://schemas.openxmlformats.org/drawingml/2006/main">
          <a:endParaRPr lang="hi-IN" sz="1800" dirty="0"/>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26194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332054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142400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F82CBB5A-9D11-4A98-B2D8-8C960329F24A}" type="slidenum">
              <a:rPr lang="hi-IN" smtClean="0"/>
              <a:t>‹#›</a:t>
            </a:fld>
            <a:endParaRPr lang="hi-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2146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2030438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995216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611009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2263355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376251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89224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34600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292986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39285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51424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547047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124081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20C53D-4041-46D9-846A-9376CF60720D}" type="datetimeFigureOut">
              <a:rPr lang="hi-IN" smtClean="0"/>
              <a:t>सोमवार, 3 वैशाख 1940</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F82CBB5A-9D11-4A98-B2D8-8C960329F24A}" type="slidenum">
              <a:rPr lang="hi-IN" smtClean="0"/>
              <a:t>‹#›</a:t>
            </a:fld>
            <a:endParaRPr lang="hi-IN"/>
          </a:p>
        </p:txBody>
      </p:sp>
    </p:spTree>
    <p:extLst>
      <p:ext uri="{BB962C8B-B14F-4D97-AF65-F5344CB8AC3E}">
        <p14:creationId xmlns:p14="http://schemas.microsoft.com/office/powerpoint/2010/main" val="102961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E20C53D-4041-46D9-846A-9376CF60720D}" type="datetimeFigureOut">
              <a:rPr lang="hi-IN" smtClean="0"/>
              <a:t>सोमवार, 3 वैशाख 1940</a:t>
            </a:fld>
            <a:endParaRPr lang="hi-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i-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82CBB5A-9D11-4A98-B2D8-8C960329F24A}" type="slidenum">
              <a:rPr lang="hi-IN" smtClean="0"/>
              <a:t>‹#›</a:t>
            </a:fld>
            <a:endParaRPr lang="hi-IN"/>
          </a:p>
        </p:txBody>
      </p:sp>
    </p:spTree>
    <p:extLst>
      <p:ext uri="{BB962C8B-B14F-4D97-AF65-F5344CB8AC3E}">
        <p14:creationId xmlns:p14="http://schemas.microsoft.com/office/powerpoint/2010/main" val="2663025919"/>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7622A-4EED-4FCE-8A51-682895E5615C}"/>
              </a:ext>
            </a:extLst>
          </p:cNvPr>
          <p:cNvSpPr>
            <a:spLocks noGrp="1"/>
          </p:cNvSpPr>
          <p:nvPr>
            <p:ph type="ctrTitle"/>
          </p:nvPr>
        </p:nvSpPr>
        <p:spPr>
          <a:xfrm>
            <a:off x="1524000" y="1600200"/>
            <a:ext cx="9144000" cy="2387600"/>
          </a:xfrm>
        </p:spPr>
        <p:txBody>
          <a:bodyPr>
            <a:normAutofit fontScale="90000"/>
          </a:bodyPr>
          <a:lstStyle/>
          <a:p>
            <a:r>
              <a:rPr lang="en-US" sz="4400" dirty="0"/>
              <a:t>A project seminar</a:t>
            </a:r>
            <a:br>
              <a:rPr lang="en-US" sz="4400" dirty="0"/>
            </a:br>
            <a:r>
              <a:rPr lang="en-US" sz="4400" dirty="0"/>
              <a:t>on</a:t>
            </a:r>
            <a:br>
              <a:rPr lang="en-US" sz="4400" dirty="0"/>
            </a:br>
            <a:r>
              <a:rPr lang="en-US" sz="4400" dirty="0"/>
              <a:t>“Automatic control of fan speed using fuzzy logic</a:t>
            </a:r>
            <a:r>
              <a:rPr lang="en-US" dirty="0"/>
              <a:t>”</a:t>
            </a:r>
            <a:endParaRPr lang="hi-IN" dirty="0"/>
          </a:p>
        </p:txBody>
      </p:sp>
      <p:sp>
        <p:nvSpPr>
          <p:cNvPr id="3" name="Subtitle 2">
            <a:extLst>
              <a:ext uri="{FF2B5EF4-FFF2-40B4-BE49-F238E27FC236}">
                <a16:creationId xmlns:a16="http://schemas.microsoft.com/office/drawing/2014/main" id="{9AF3ACB4-11A1-4A75-B15E-4BD7FFE5093B}"/>
              </a:ext>
            </a:extLst>
          </p:cNvPr>
          <p:cNvSpPr>
            <a:spLocks noGrp="1"/>
          </p:cNvSpPr>
          <p:nvPr>
            <p:ph type="subTitle" idx="1"/>
          </p:nvPr>
        </p:nvSpPr>
        <p:spPr>
          <a:xfrm>
            <a:off x="405352" y="4601279"/>
            <a:ext cx="5250729" cy="1655762"/>
          </a:xfrm>
        </p:spPr>
        <p:txBody>
          <a:bodyPr/>
          <a:lstStyle/>
          <a:p>
            <a:r>
              <a:rPr lang="en-US" dirty="0"/>
              <a:t>Students:</a:t>
            </a:r>
          </a:p>
          <a:p>
            <a:r>
              <a:rPr lang="en-US" dirty="0"/>
              <a:t>M.Pragati(1RN16CS044)</a:t>
            </a:r>
          </a:p>
          <a:p>
            <a:r>
              <a:rPr lang="en-US" dirty="0"/>
              <a:t>K.L.Poojitha(1RN16CS038)</a:t>
            </a:r>
            <a:endParaRPr lang="hi-IN" dirty="0"/>
          </a:p>
        </p:txBody>
      </p:sp>
    </p:spTree>
    <p:extLst>
      <p:ext uri="{BB962C8B-B14F-4D97-AF65-F5344CB8AC3E}">
        <p14:creationId xmlns:p14="http://schemas.microsoft.com/office/powerpoint/2010/main" val="599728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F96A91-FA4A-45AF-BFE7-64D5F942BFD2}"/>
              </a:ext>
            </a:extLst>
          </p:cNvPr>
          <p:cNvSpPr/>
          <p:nvPr/>
        </p:nvSpPr>
        <p:spPr>
          <a:xfrm>
            <a:off x="3820159" y="853440"/>
            <a:ext cx="2194141" cy="264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7" name="Rectangle 6">
            <a:extLst>
              <a:ext uri="{FF2B5EF4-FFF2-40B4-BE49-F238E27FC236}">
                <a16:creationId xmlns:a16="http://schemas.microsoft.com/office/drawing/2014/main" id="{F7A141F0-699E-48F1-8D28-493773424BA9}"/>
              </a:ext>
            </a:extLst>
          </p:cNvPr>
          <p:cNvSpPr/>
          <p:nvPr/>
        </p:nvSpPr>
        <p:spPr>
          <a:xfrm>
            <a:off x="6329680" y="853440"/>
            <a:ext cx="2499360" cy="2641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9" name="TextBox 8">
            <a:extLst>
              <a:ext uri="{FF2B5EF4-FFF2-40B4-BE49-F238E27FC236}">
                <a16:creationId xmlns:a16="http://schemas.microsoft.com/office/drawing/2014/main" id="{428BB6D3-74A7-457F-B78F-8197A4D8BB67}"/>
              </a:ext>
            </a:extLst>
          </p:cNvPr>
          <p:cNvSpPr txBox="1"/>
          <p:nvPr/>
        </p:nvSpPr>
        <p:spPr>
          <a:xfrm>
            <a:off x="1595120" y="3615690"/>
            <a:ext cx="9692640" cy="2554545"/>
          </a:xfrm>
          <a:prstGeom prst="rect">
            <a:avLst/>
          </a:prstGeom>
          <a:noFill/>
        </p:spPr>
        <p:txBody>
          <a:bodyPr wrap="square" rtlCol="0">
            <a:spAutoFit/>
          </a:bodyPr>
          <a:lstStyle/>
          <a:p>
            <a:r>
              <a:rPr lang="en-US" sz="4000" dirty="0"/>
              <a:t>The </a:t>
            </a:r>
            <a:r>
              <a:rPr lang="en-US" sz="4000" dirty="0">
                <a:solidFill>
                  <a:schemeClr val="accent1"/>
                </a:solidFill>
              </a:rPr>
              <a:t>triangular membership </a:t>
            </a:r>
            <a:r>
              <a:rPr lang="en-US" sz="4000" dirty="0"/>
              <a:t>function shapes are most common among various other membership function shapes such as trapezoidal, singleton, and Gaussian.</a:t>
            </a:r>
            <a:endParaRPr lang="hi-IN" sz="4000" dirty="0"/>
          </a:p>
        </p:txBody>
      </p:sp>
      <p:sp>
        <p:nvSpPr>
          <p:cNvPr id="2" name="TextBox 1">
            <a:extLst>
              <a:ext uri="{FF2B5EF4-FFF2-40B4-BE49-F238E27FC236}">
                <a16:creationId xmlns:a16="http://schemas.microsoft.com/office/drawing/2014/main" id="{FBC5DBF4-40A1-4428-A3A5-247C29AEB187}"/>
              </a:ext>
            </a:extLst>
          </p:cNvPr>
          <p:cNvSpPr txBox="1"/>
          <p:nvPr/>
        </p:nvSpPr>
        <p:spPr>
          <a:xfrm>
            <a:off x="3820159" y="2247461"/>
            <a:ext cx="980388" cy="369332"/>
          </a:xfrm>
          <a:prstGeom prst="rect">
            <a:avLst/>
          </a:prstGeom>
          <a:noFill/>
        </p:spPr>
        <p:txBody>
          <a:bodyPr wrap="square" rtlCol="0">
            <a:spAutoFit/>
          </a:bodyPr>
          <a:lstStyle/>
          <a:p>
            <a:r>
              <a:rPr lang="en-US" dirty="0"/>
              <a:t>Term 1</a:t>
            </a:r>
            <a:endParaRPr lang="hi-IN" dirty="0"/>
          </a:p>
        </p:txBody>
      </p:sp>
      <p:sp>
        <p:nvSpPr>
          <p:cNvPr id="4" name="TextBox 3">
            <a:extLst>
              <a:ext uri="{FF2B5EF4-FFF2-40B4-BE49-F238E27FC236}">
                <a16:creationId xmlns:a16="http://schemas.microsoft.com/office/drawing/2014/main" id="{DEF20D5D-9431-426D-931F-41638097A672}"/>
              </a:ext>
            </a:extLst>
          </p:cNvPr>
          <p:cNvSpPr txBox="1"/>
          <p:nvPr/>
        </p:nvSpPr>
        <p:spPr>
          <a:xfrm>
            <a:off x="5605806" y="306976"/>
            <a:ext cx="980388" cy="369332"/>
          </a:xfrm>
          <a:prstGeom prst="rect">
            <a:avLst/>
          </a:prstGeom>
          <a:noFill/>
        </p:spPr>
        <p:txBody>
          <a:bodyPr wrap="square" rtlCol="0">
            <a:spAutoFit/>
          </a:bodyPr>
          <a:lstStyle/>
          <a:p>
            <a:r>
              <a:rPr lang="en-US" dirty="0"/>
              <a:t>Term 3</a:t>
            </a:r>
            <a:endParaRPr lang="hi-IN" dirty="0"/>
          </a:p>
        </p:txBody>
      </p:sp>
      <p:sp>
        <p:nvSpPr>
          <p:cNvPr id="10" name="TextBox 9">
            <a:extLst>
              <a:ext uri="{FF2B5EF4-FFF2-40B4-BE49-F238E27FC236}">
                <a16:creationId xmlns:a16="http://schemas.microsoft.com/office/drawing/2014/main" id="{EBC34F49-0F23-4355-8CEC-D9F09E88968F}"/>
              </a:ext>
            </a:extLst>
          </p:cNvPr>
          <p:cNvSpPr txBox="1"/>
          <p:nvPr/>
        </p:nvSpPr>
        <p:spPr>
          <a:xfrm>
            <a:off x="6674177" y="863786"/>
            <a:ext cx="914400" cy="369332"/>
          </a:xfrm>
          <a:prstGeom prst="rect">
            <a:avLst/>
          </a:prstGeom>
          <a:noFill/>
        </p:spPr>
        <p:txBody>
          <a:bodyPr wrap="square" rtlCol="0">
            <a:spAutoFit/>
          </a:bodyPr>
          <a:lstStyle/>
          <a:p>
            <a:r>
              <a:rPr lang="en-US" dirty="0"/>
              <a:t>Term 4</a:t>
            </a:r>
            <a:endParaRPr lang="hi-IN" dirty="0"/>
          </a:p>
        </p:txBody>
      </p:sp>
      <p:sp>
        <p:nvSpPr>
          <p:cNvPr id="11" name="TextBox 10">
            <a:extLst>
              <a:ext uri="{FF2B5EF4-FFF2-40B4-BE49-F238E27FC236}">
                <a16:creationId xmlns:a16="http://schemas.microsoft.com/office/drawing/2014/main" id="{80692182-F33B-42D0-870B-5F2329CF5C4E}"/>
              </a:ext>
            </a:extLst>
          </p:cNvPr>
          <p:cNvSpPr txBox="1"/>
          <p:nvPr/>
        </p:nvSpPr>
        <p:spPr>
          <a:xfrm>
            <a:off x="8107052" y="863786"/>
            <a:ext cx="914400" cy="369332"/>
          </a:xfrm>
          <a:prstGeom prst="rect">
            <a:avLst/>
          </a:prstGeom>
          <a:noFill/>
        </p:spPr>
        <p:txBody>
          <a:bodyPr wrap="square" rtlCol="0">
            <a:spAutoFit/>
          </a:bodyPr>
          <a:lstStyle/>
          <a:p>
            <a:r>
              <a:rPr lang="en-US" dirty="0"/>
              <a:t>Term 5</a:t>
            </a:r>
            <a:endParaRPr lang="hi-IN" dirty="0"/>
          </a:p>
        </p:txBody>
      </p:sp>
      <p:sp>
        <p:nvSpPr>
          <p:cNvPr id="12" name="Rectangle 11">
            <a:extLst>
              <a:ext uri="{FF2B5EF4-FFF2-40B4-BE49-F238E27FC236}">
                <a16:creationId xmlns:a16="http://schemas.microsoft.com/office/drawing/2014/main" id="{FC9E49D7-DA30-4946-808B-FA0754478BD6}"/>
              </a:ext>
            </a:extLst>
          </p:cNvPr>
          <p:cNvSpPr/>
          <p:nvPr/>
        </p:nvSpPr>
        <p:spPr>
          <a:xfrm>
            <a:off x="8757501" y="3317879"/>
            <a:ext cx="701040" cy="142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3" name="TextBox 12">
            <a:extLst>
              <a:ext uri="{FF2B5EF4-FFF2-40B4-BE49-F238E27FC236}">
                <a16:creationId xmlns:a16="http://schemas.microsoft.com/office/drawing/2014/main" id="{C4FD9346-9BF2-49EC-A813-2D6F8E799118}"/>
              </a:ext>
            </a:extLst>
          </p:cNvPr>
          <p:cNvSpPr txBox="1"/>
          <p:nvPr/>
        </p:nvSpPr>
        <p:spPr>
          <a:xfrm>
            <a:off x="8977774" y="1835043"/>
            <a:ext cx="914400" cy="369332"/>
          </a:xfrm>
          <a:prstGeom prst="rect">
            <a:avLst/>
          </a:prstGeom>
          <a:noFill/>
        </p:spPr>
        <p:txBody>
          <a:bodyPr wrap="square" rtlCol="0">
            <a:spAutoFit/>
          </a:bodyPr>
          <a:lstStyle/>
          <a:p>
            <a:r>
              <a:rPr lang="en-US" dirty="0"/>
              <a:t>UoD</a:t>
            </a:r>
            <a:endParaRPr lang="hi-IN" dirty="0"/>
          </a:p>
        </p:txBody>
      </p:sp>
      <p:pic>
        <p:nvPicPr>
          <p:cNvPr id="15" name="Content Placeholder 4">
            <a:extLst>
              <a:ext uri="{FF2B5EF4-FFF2-40B4-BE49-F238E27FC236}">
                <a16:creationId xmlns:a16="http://schemas.microsoft.com/office/drawing/2014/main" id="{7772A1D7-E469-457A-9981-D11776CA4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640" y="231196"/>
            <a:ext cx="7752080" cy="3229610"/>
          </a:xfrm>
          <a:prstGeom prst="rect">
            <a:avLst/>
          </a:prstGeom>
        </p:spPr>
      </p:pic>
      <p:sp>
        <p:nvSpPr>
          <p:cNvPr id="16" name="Rectangle 15">
            <a:extLst>
              <a:ext uri="{FF2B5EF4-FFF2-40B4-BE49-F238E27FC236}">
                <a16:creationId xmlns:a16="http://schemas.microsoft.com/office/drawing/2014/main" id="{8BACBBBE-C09C-4FD0-A29E-DA7CD1520E37}"/>
              </a:ext>
            </a:extLst>
          </p:cNvPr>
          <p:cNvSpPr/>
          <p:nvPr/>
        </p:nvSpPr>
        <p:spPr>
          <a:xfrm>
            <a:off x="3978111" y="698556"/>
            <a:ext cx="2342352" cy="2614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7" name="Rectangle 16">
            <a:extLst>
              <a:ext uri="{FF2B5EF4-FFF2-40B4-BE49-F238E27FC236}">
                <a16:creationId xmlns:a16="http://schemas.microsoft.com/office/drawing/2014/main" id="{624893C6-D96C-407C-8538-76D9708B7543}"/>
              </a:ext>
            </a:extLst>
          </p:cNvPr>
          <p:cNvSpPr/>
          <p:nvPr/>
        </p:nvSpPr>
        <p:spPr>
          <a:xfrm>
            <a:off x="7060885" y="674149"/>
            <a:ext cx="1777372" cy="285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Rectangle 17">
            <a:extLst>
              <a:ext uri="{FF2B5EF4-FFF2-40B4-BE49-F238E27FC236}">
                <a16:creationId xmlns:a16="http://schemas.microsoft.com/office/drawing/2014/main" id="{9DACEBFE-AD71-43C5-A514-3A3A1DDC6F03}"/>
              </a:ext>
            </a:extLst>
          </p:cNvPr>
          <p:cNvSpPr/>
          <p:nvPr/>
        </p:nvSpPr>
        <p:spPr>
          <a:xfrm>
            <a:off x="9108021" y="3139126"/>
            <a:ext cx="1054074" cy="178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9" name="TextBox 18">
            <a:extLst>
              <a:ext uri="{FF2B5EF4-FFF2-40B4-BE49-F238E27FC236}">
                <a16:creationId xmlns:a16="http://schemas.microsoft.com/office/drawing/2014/main" id="{E8FF266D-0B0C-4920-8702-0982C00435A9}"/>
              </a:ext>
            </a:extLst>
          </p:cNvPr>
          <p:cNvSpPr txBox="1"/>
          <p:nvPr/>
        </p:nvSpPr>
        <p:spPr>
          <a:xfrm>
            <a:off x="3553905" y="698556"/>
            <a:ext cx="914400" cy="369332"/>
          </a:xfrm>
          <a:prstGeom prst="rect">
            <a:avLst/>
          </a:prstGeom>
          <a:noFill/>
        </p:spPr>
        <p:txBody>
          <a:bodyPr wrap="square" rtlCol="0">
            <a:spAutoFit/>
          </a:bodyPr>
          <a:lstStyle/>
          <a:p>
            <a:r>
              <a:rPr lang="en-US" dirty="0"/>
              <a:t>Term 1</a:t>
            </a:r>
            <a:endParaRPr lang="hi-IN" dirty="0"/>
          </a:p>
        </p:txBody>
      </p:sp>
      <p:sp>
        <p:nvSpPr>
          <p:cNvPr id="20" name="TextBox 19">
            <a:extLst>
              <a:ext uri="{FF2B5EF4-FFF2-40B4-BE49-F238E27FC236}">
                <a16:creationId xmlns:a16="http://schemas.microsoft.com/office/drawing/2014/main" id="{F527E9E8-4F8C-4EE6-A9D4-9B2D823ECBA4}"/>
              </a:ext>
            </a:extLst>
          </p:cNvPr>
          <p:cNvSpPr txBox="1"/>
          <p:nvPr/>
        </p:nvSpPr>
        <p:spPr>
          <a:xfrm>
            <a:off x="4930219" y="698556"/>
            <a:ext cx="1093298" cy="369332"/>
          </a:xfrm>
          <a:prstGeom prst="rect">
            <a:avLst/>
          </a:prstGeom>
          <a:noFill/>
        </p:spPr>
        <p:txBody>
          <a:bodyPr wrap="square" rtlCol="0">
            <a:spAutoFit/>
          </a:bodyPr>
          <a:lstStyle/>
          <a:p>
            <a:r>
              <a:rPr lang="en-US" dirty="0"/>
              <a:t>Term 2</a:t>
            </a:r>
            <a:endParaRPr lang="hi-IN" dirty="0"/>
          </a:p>
        </p:txBody>
      </p:sp>
      <p:sp>
        <p:nvSpPr>
          <p:cNvPr id="21" name="TextBox 20">
            <a:extLst>
              <a:ext uri="{FF2B5EF4-FFF2-40B4-BE49-F238E27FC236}">
                <a16:creationId xmlns:a16="http://schemas.microsoft.com/office/drawing/2014/main" id="{828542FC-75A7-4CB7-81F7-2BCDC72F7008}"/>
              </a:ext>
            </a:extLst>
          </p:cNvPr>
          <p:cNvSpPr txBox="1"/>
          <p:nvPr/>
        </p:nvSpPr>
        <p:spPr>
          <a:xfrm>
            <a:off x="5830269" y="199091"/>
            <a:ext cx="980388" cy="369332"/>
          </a:xfrm>
          <a:prstGeom prst="rect">
            <a:avLst/>
          </a:prstGeom>
          <a:noFill/>
        </p:spPr>
        <p:txBody>
          <a:bodyPr wrap="square" rtlCol="0">
            <a:spAutoFit/>
          </a:bodyPr>
          <a:lstStyle/>
          <a:p>
            <a:r>
              <a:rPr lang="en-US" dirty="0"/>
              <a:t>Term 3</a:t>
            </a:r>
            <a:endParaRPr lang="hi-IN" dirty="0"/>
          </a:p>
        </p:txBody>
      </p:sp>
      <p:sp>
        <p:nvSpPr>
          <p:cNvPr id="23" name="TextBox 22">
            <a:extLst>
              <a:ext uri="{FF2B5EF4-FFF2-40B4-BE49-F238E27FC236}">
                <a16:creationId xmlns:a16="http://schemas.microsoft.com/office/drawing/2014/main" id="{2634EB71-147E-4783-9D99-B4E579A62135}"/>
              </a:ext>
            </a:extLst>
          </p:cNvPr>
          <p:cNvSpPr txBox="1"/>
          <p:nvPr/>
        </p:nvSpPr>
        <p:spPr>
          <a:xfrm>
            <a:off x="6930691" y="662354"/>
            <a:ext cx="1013173" cy="646331"/>
          </a:xfrm>
          <a:prstGeom prst="rect">
            <a:avLst/>
          </a:prstGeom>
          <a:noFill/>
        </p:spPr>
        <p:txBody>
          <a:bodyPr wrap="square" rtlCol="0">
            <a:spAutoFit/>
          </a:bodyPr>
          <a:lstStyle/>
          <a:p>
            <a:r>
              <a:rPr lang="en-US" dirty="0"/>
              <a:t>Term 4</a:t>
            </a:r>
          </a:p>
          <a:p>
            <a:endParaRPr lang="hi-IN" dirty="0"/>
          </a:p>
        </p:txBody>
      </p:sp>
      <p:sp>
        <p:nvSpPr>
          <p:cNvPr id="24" name="TextBox 23">
            <a:extLst>
              <a:ext uri="{FF2B5EF4-FFF2-40B4-BE49-F238E27FC236}">
                <a16:creationId xmlns:a16="http://schemas.microsoft.com/office/drawing/2014/main" id="{728F2643-F259-46D7-AA19-0F7E3C325561}"/>
              </a:ext>
            </a:extLst>
          </p:cNvPr>
          <p:cNvSpPr txBox="1"/>
          <p:nvPr/>
        </p:nvSpPr>
        <p:spPr>
          <a:xfrm>
            <a:off x="8183092" y="698556"/>
            <a:ext cx="1061355" cy="369332"/>
          </a:xfrm>
          <a:prstGeom prst="rect">
            <a:avLst/>
          </a:prstGeom>
          <a:noFill/>
        </p:spPr>
        <p:txBody>
          <a:bodyPr wrap="square" rtlCol="0">
            <a:spAutoFit/>
          </a:bodyPr>
          <a:lstStyle/>
          <a:p>
            <a:r>
              <a:rPr lang="en-US" dirty="0"/>
              <a:t>Term 5</a:t>
            </a:r>
            <a:endParaRPr lang="hi-IN" dirty="0"/>
          </a:p>
        </p:txBody>
      </p:sp>
      <p:sp>
        <p:nvSpPr>
          <p:cNvPr id="25" name="TextBox 24">
            <a:extLst>
              <a:ext uri="{FF2B5EF4-FFF2-40B4-BE49-F238E27FC236}">
                <a16:creationId xmlns:a16="http://schemas.microsoft.com/office/drawing/2014/main" id="{05A72E94-CDCE-453E-9ED0-B8597B145808}"/>
              </a:ext>
            </a:extLst>
          </p:cNvPr>
          <p:cNvSpPr txBox="1"/>
          <p:nvPr/>
        </p:nvSpPr>
        <p:spPr>
          <a:xfrm>
            <a:off x="9244447" y="2875428"/>
            <a:ext cx="701040" cy="369332"/>
          </a:xfrm>
          <a:prstGeom prst="rect">
            <a:avLst/>
          </a:prstGeom>
          <a:noFill/>
        </p:spPr>
        <p:txBody>
          <a:bodyPr wrap="square" rtlCol="0">
            <a:spAutoFit/>
          </a:bodyPr>
          <a:lstStyle/>
          <a:p>
            <a:r>
              <a:rPr lang="en-US" dirty="0"/>
              <a:t>UoD</a:t>
            </a:r>
            <a:endParaRPr lang="hi-IN" dirty="0"/>
          </a:p>
        </p:txBody>
      </p:sp>
    </p:spTree>
    <p:extLst>
      <p:ext uri="{BB962C8B-B14F-4D97-AF65-F5344CB8AC3E}">
        <p14:creationId xmlns:p14="http://schemas.microsoft.com/office/powerpoint/2010/main" val="1620028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B0CC-BF3D-413E-9C4C-E3FCC0A5B09B}"/>
              </a:ext>
            </a:extLst>
          </p:cNvPr>
          <p:cNvSpPr>
            <a:spLocks noGrp="1"/>
          </p:cNvSpPr>
          <p:nvPr>
            <p:ph type="title"/>
          </p:nvPr>
        </p:nvSpPr>
        <p:spPr>
          <a:xfrm>
            <a:off x="838200" y="365126"/>
            <a:ext cx="10515600" cy="315912"/>
          </a:xfrm>
        </p:spPr>
        <p:txBody>
          <a:bodyPr>
            <a:normAutofit fontScale="90000"/>
          </a:bodyPr>
          <a:lstStyle/>
          <a:p>
            <a:r>
              <a:rPr lang="en-US" dirty="0">
                <a:solidFill>
                  <a:srgbClr val="C00000"/>
                </a:solidFill>
              </a:rPr>
              <a:t>INPUT GRAPH</a:t>
            </a:r>
            <a:endParaRPr lang="hi-IN" dirty="0">
              <a:solidFill>
                <a:srgbClr val="C00000"/>
              </a:solidFill>
            </a:endParaRPr>
          </a:p>
        </p:txBody>
      </p:sp>
      <p:graphicFrame>
        <p:nvGraphicFramePr>
          <p:cNvPr id="6" name="Content Placeholder 5">
            <a:extLst>
              <a:ext uri="{FF2B5EF4-FFF2-40B4-BE49-F238E27FC236}">
                <a16:creationId xmlns:a16="http://schemas.microsoft.com/office/drawing/2014/main" id="{4E662A7E-4E3A-424B-A5A1-BBE9E0241918}"/>
              </a:ext>
            </a:extLst>
          </p:cNvPr>
          <p:cNvGraphicFramePr>
            <a:graphicFrameLocks noGrp="1"/>
          </p:cNvGraphicFramePr>
          <p:nvPr>
            <p:ph sz="quarter" idx="13"/>
            <p:extLst>
              <p:ext uri="{D42A27DB-BD31-4B8C-83A1-F6EECF244321}">
                <p14:modId xmlns:p14="http://schemas.microsoft.com/office/powerpoint/2010/main" val="910603708"/>
              </p:ext>
            </p:extLst>
          </p:nvPr>
        </p:nvGraphicFramePr>
        <p:xfrm>
          <a:off x="1442300" y="1244600"/>
          <a:ext cx="9911499" cy="493236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06A0E94-3203-4B97-A241-1EA55D844B99}"/>
              </a:ext>
            </a:extLst>
          </p:cNvPr>
          <p:cNvSpPr txBox="1"/>
          <p:nvPr/>
        </p:nvSpPr>
        <p:spPr>
          <a:xfrm>
            <a:off x="1792480" y="1059934"/>
            <a:ext cx="1050865" cy="369332"/>
          </a:xfrm>
          <a:prstGeom prst="rect">
            <a:avLst/>
          </a:prstGeom>
          <a:noFill/>
        </p:spPr>
        <p:txBody>
          <a:bodyPr wrap="none" rtlCol="0">
            <a:spAutoFit/>
          </a:bodyPr>
          <a:lstStyle/>
          <a:p>
            <a:r>
              <a:rPr lang="en-US" dirty="0"/>
              <a:t>Very cold</a:t>
            </a:r>
            <a:endParaRPr lang="hi-IN" dirty="0"/>
          </a:p>
        </p:txBody>
      </p:sp>
      <p:sp>
        <p:nvSpPr>
          <p:cNvPr id="8" name="TextBox 7">
            <a:extLst>
              <a:ext uri="{FF2B5EF4-FFF2-40B4-BE49-F238E27FC236}">
                <a16:creationId xmlns:a16="http://schemas.microsoft.com/office/drawing/2014/main" id="{9AB1C3C1-D2E4-4BCA-A20F-17B8DF08B2D2}"/>
              </a:ext>
            </a:extLst>
          </p:cNvPr>
          <p:cNvSpPr txBox="1"/>
          <p:nvPr/>
        </p:nvSpPr>
        <p:spPr>
          <a:xfrm>
            <a:off x="4166647" y="1159497"/>
            <a:ext cx="577081" cy="369332"/>
          </a:xfrm>
          <a:prstGeom prst="rect">
            <a:avLst/>
          </a:prstGeom>
          <a:noFill/>
        </p:spPr>
        <p:txBody>
          <a:bodyPr wrap="none" rtlCol="0">
            <a:spAutoFit/>
          </a:bodyPr>
          <a:lstStyle/>
          <a:p>
            <a:r>
              <a:rPr lang="en-US" dirty="0"/>
              <a:t>cold</a:t>
            </a:r>
            <a:endParaRPr lang="hi-IN" dirty="0"/>
          </a:p>
        </p:txBody>
      </p:sp>
      <p:sp>
        <p:nvSpPr>
          <p:cNvPr id="9" name="TextBox 8">
            <a:extLst>
              <a:ext uri="{FF2B5EF4-FFF2-40B4-BE49-F238E27FC236}">
                <a16:creationId xmlns:a16="http://schemas.microsoft.com/office/drawing/2014/main" id="{6148906D-EA88-47E4-866F-9F633A5E90CC}"/>
              </a:ext>
            </a:extLst>
          </p:cNvPr>
          <p:cNvSpPr txBox="1"/>
          <p:nvPr/>
        </p:nvSpPr>
        <p:spPr>
          <a:xfrm>
            <a:off x="6202837" y="1159497"/>
            <a:ext cx="722314" cy="369332"/>
          </a:xfrm>
          <a:prstGeom prst="rect">
            <a:avLst/>
          </a:prstGeom>
          <a:noFill/>
        </p:spPr>
        <p:txBody>
          <a:bodyPr wrap="none" rtlCol="0">
            <a:spAutoFit/>
          </a:bodyPr>
          <a:lstStyle/>
          <a:p>
            <a:r>
              <a:rPr lang="en-US" dirty="0"/>
              <a:t>warm</a:t>
            </a:r>
            <a:endParaRPr lang="hi-IN" dirty="0"/>
          </a:p>
        </p:txBody>
      </p:sp>
      <p:sp>
        <p:nvSpPr>
          <p:cNvPr id="10" name="TextBox 9">
            <a:extLst>
              <a:ext uri="{FF2B5EF4-FFF2-40B4-BE49-F238E27FC236}">
                <a16:creationId xmlns:a16="http://schemas.microsoft.com/office/drawing/2014/main" id="{60687B85-2B66-4EE6-95EB-3FCBB26A3D36}"/>
              </a:ext>
            </a:extLst>
          </p:cNvPr>
          <p:cNvSpPr txBox="1"/>
          <p:nvPr/>
        </p:nvSpPr>
        <p:spPr>
          <a:xfrm>
            <a:off x="8248453" y="1159497"/>
            <a:ext cx="505267" cy="369332"/>
          </a:xfrm>
          <a:prstGeom prst="rect">
            <a:avLst/>
          </a:prstGeom>
          <a:noFill/>
        </p:spPr>
        <p:txBody>
          <a:bodyPr wrap="none" rtlCol="0">
            <a:spAutoFit/>
          </a:bodyPr>
          <a:lstStyle/>
          <a:p>
            <a:r>
              <a:rPr lang="en-US" dirty="0"/>
              <a:t>hot</a:t>
            </a:r>
            <a:endParaRPr lang="hi-IN" dirty="0"/>
          </a:p>
        </p:txBody>
      </p:sp>
      <p:sp>
        <p:nvSpPr>
          <p:cNvPr id="11" name="TextBox 10">
            <a:extLst>
              <a:ext uri="{FF2B5EF4-FFF2-40B4-BE49-F238E27FC236}">
                <a16:creationId xmlns:a16="http://schemas.microsoft.com/office/drawing/2014/main" id="{8CA26CF1-B5A8-4030-92F0-C81AEC5DDC65}"/>
              </a:ext>
            </a:extLst>
          </p:cNvPr>
          <p:cNvSpPr txBox="1"/>
          <p:nvPr/>
        </p:nvSpPr>
        <p:spPr>
          <a:xfrm>
            <a:off x="10181788" y="1142260"/>
            <a:ext cx="979051" cy="369332"/>
          </a:xfrm>
          <a:prstGeom prst="rect">
            <a:avLst/>
          </a:prstGeom>
          <a:noFill/>
        </p:spPr>
        <p:txBody>
          <a:bodyPr wrap="none" rtlCol="0">
            <a:spAutoFit/>
          </a:bodyPr>
          <a:lstStyle/>
          <a:p>
            <a:r>
              <a:rPr lang="en-US" dirty="0"/>
              <a:t>Very hot</a:t>
            </a:r>
            <a:endParaRPr lang="hi-IN" dirty="0"/>
          </a:p>
        </p:txBody>
      </p:sp>
      <p:sp>
        <p:nvSpPr>
          <p:cNvPr id="12" name="TextBox 11">
            <a:extLst>
              <a:ext uri="{FF2B5EF4-FFF2-40B4-BE49-F238E27FC236}">
                <a16:creationId xmlns:a16="http://schemas.microsoft.com/office/drawing/2014/main" id="{A649B414-0553-4317-B50C-2045533387F1}"/>
              </a:ext>
            </a:extLst>
          </p:cNvPr>
          <p:cNvSpPr txBox="1"/>
          <p:nvPr/>
        </p:nvSpPr>
        <p:spPr>
          <a:xfrm>
            <a:off x="5536566" y="6077400"/>
            <a:ext cx="1388585" cy="369332"/>
          </a:xfrm>
          <a:prstGeom prst="rect">
            <a:avLst/>
          </a:prstGeom>
          <a:noFill/>
        </p:spPr>
        <p:txBody>
          <a:bodyPr wrap="none" rtlCol="0">
            <a:spAutoFit/>
          </a:bodyPr>
          <a:lstStyle/>
          <a:p>
            <a:r>
              <a:rPr lang="en-US" dirty="0"/>
              <a:t>Temperature</a:t>
            </a:r>
            <a:endParaRPr lang="hi-IN" dirty="0"/>
          </a:p>
        </p:txBody>
      </p:sp>
      <p:sp>
        <p:nvSpPr>
          <p:cNvPr id="13" name="TextBox 12">
            <a:extLst>
              <a:ext uri="{FF2B5EF4-FFF2-40B4-BE49-F238E27FC236}">
                <a16:creationId xmlns:a16="http://schemas.microsoft.com/office/drawing/2014/main" id="{97DD2465-E5B7-4CEF-9C0C-551E018BEE16}"/>
              </a:ext>
            </a:extLst>
          </p:cNvPr>
          <p:cNvSpPr txBox="1"/>
          <p:nvPr/>
        </p:nvSpPr>
        <p:spPr>
          <a:xfrm rot="16200000">
            <a:off x="9427" y="3342162"/>
            <a:ext cx="2219710" cy="369332"/>
          </a:xfrm>
          <a:prstGeom prst="rect">
            <a:avLst/>
          </a:prstGeom>
          <a:noFill/>
        </p:spPr>
        <p:txBody>
          <a:bodyPr wrap="none" rtlCol="0">
            <a:spAutoFit/>
          </a:bodyPr>
          <a:lstStyle/>
          <a:p>
            <a:r>
              <a:rPr lang="en-US" dirty="0"/>
              <a:t>Membership function</a:t>
            </a:r>
            <a:endParaRPr lang="hi-IN" dirty="0"/>
          </a:p>
        </p:txBody>
      </p:sp>
      <p:cxnSp>
        <p:nvCxnSpPr>
          <p:cNvPr id="4" name="Straight Connector 3">
            <a:extLst>
              <a:ext uri="{FF2B5EF4-FFF2-40B4-BE49-F238E27FC236}">
                <a16:creationId xmlns:a16="http://schemas.microsoft.com/office/drawing/2014/main" id="{CDA77D8B-B1C5-4E1D-A20D-5A4A600B8A97}"/>
              </a:ext>
            </a:extLst>
          </p:cNvPr>
          <p:cNvCxnSpPr>
            <a:cxnSpLocks/>
          </p:cNvCxnSpPr>
          <p:nvPr/>
        </p:nvCxnSpPr>
        <p:spPr>
          <a:xfrm flipH="1">
            <a:off x="1737360" y="1393768"/>
            <a:ext cx="10668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329443-C3B2-471B-9275-930D067C5D7A}"/>
              </a:ext>
            </a:extLst>
          </p:cNvPr>
          <p:cNvCxnSpPr>
            <a:cxnSpLocks/>
          </p:cNvCxnSpPr>
          <p:nvPr/>
        </p:nvCxnSpPr>
        <p:spPr>
          <a:xfrm>
            <a:off x="10247701" y="1393768"/>
            <a:ext cx="1010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58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1F80-D26E-42F6-9F2D-AA2AC1AD4528}"/>
              </a:ext>
            </a:extLst>
          </p:cNvPr>
          <p:cNvSpPr>
            <a:spLocks noGrp="1"/>
          </p:cNvSpPr>
          <p:nvPr>
            <p:ph type="title"/>
          </p:nvPr>
        </p:nvSpPr>
        <p:spPr/>
        <p:txBody>
          <a:bodyPr>
            <a:normAutofit/>
          </a:bodyPr>
          <a:lstStyle/>
          <a:p>
            <a:r>
              <a:rPr lang="en-US" dirty="0">
                <a:solidFill>
                  <a:srgbClr val="FF0000"/>
                </a:solidFill>
              </a:rPr>
              <a:t>Truth degree for a triangular membership function can be given by:</a:t>
            </a:r>
            <a:br>
              <a:rPr lang="en-US" dirty="0"/>
            </a:br>
            <a:endParaRPr lang="hi-IN" dirty="0"/>
          </a:p>
        </p:txBody>
      </p:sp>
      <p:graphicFrame>
        <p:nvGraphicFramePr>
          <p:cNvPr id="6" name="Content Placeholder 5">
            <a:extLst>
              <a:ext uri="{FF2B5EF4-FFF2-40B4-BE49-F238E27FC236}">
                <a16:creationId xmlns:a16="http://schemas.microsoft.com/office/drawing/2014/main" id="{82FBE46B-9BD5-4461-B744-D3857AC5FADF}"/>
              </a:ext>
            </a:extLst>
          </p:cNvPr>
          <p:cNvGraphicFramePr>
            <a:graphicFrameLocks noGrp="1"/>
          </p:cNvGraphicFramePr>
          <p:nvPr>
            <p:ph sz="quarter" idx="13"/>
            <p:extLst>
              <p:ext uri="{D42A27DB-BD31-4B8C-83A1-F6EECF244321}">
                <p14:modId xmlns:p14="http://schemas.microsoft.com/office/powerpoint/2010/main" val="2392426873"/>
              </p:ext>
            </p:extLst>
          </p:nvPr>
        </p:nvGraphicFramePr>
        <p:xfrm>
          <a:off x="2030895" y="1583460"/>
          <a:ext cx="8534400" cy="279255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C0D5E00-C94E-4139-9422-B506A77E09AA}"/>
              </a:ext>
            </a:extLst>
          </p:cNvPr>
          <p:cNvSpPr txBox="1"/>
          <p:nvPr/>
        </p:nvSpPr>
        <p:spPr>
          <a:xfrm>
            <a:off x="3959730" y="4224130"/>
            <a:ext cx="5262979" cy="369332"/>
          </a:xfrm>
          <a:prstGeom prst="rect">
            <a:avLst/>
          </a:prstGeom>
          <a:noFill/>
        </p:spPr>
        <p:txBody>
          <a:bodyPr wrap="none" rtlCol="0">
            <a:spAutoFit/>
          </a:bodyPr>
          <a:lstStyle/>
          <a:p>
            <a:r>
              <a:rPr lang="en-US" dirty="0"/>
              <a:t>Where, a= lower limit ,  b=upper limit ,m is a&lt;m&lt;b</a:t>
            </a:r>
          </a:p>
        </p:txBody>
      </p:sp>
      <p:sp>
        <p:nvSpPr>
          <p:cNvPr id="8" name="TextBox 7">
            <a:extLst>
              <a:ext uri="{FF2B5EF4-FFF2-40B4-BE49-F238E27FC236}">
                <a16:creationId xmlns:a16="http://schemas.microsoft.com/office/drawing/2014/main" id="{83984F47-362D-4CA6-ADC2-F2BC37D7295A}"/>
              </a:ext>
            </a:extLst>
          </p:cNvPr>
          <p:cNvSpPr txBox="1"/>
          <p:nvPr/>
        </p:nvSpPr>
        <p:spPr>
          <a:xfrm>
            <a:off x="4677298" y="5032167"/>
            <a:ext cx="3775393" cy="1200329"/>
          </a:xfrm>
          <a:prstGeom prst="rect">
            <a:avLst/>
          </a:prstGeom>
          <a:noFill/>
        </p:spPr>
        <p:txBody>
          <a:bodyPr wrap="none" rtlCol="0">
            <a:spAutoFit/>
          </a:bodyPr>
          <a:lstStyle/>
          <a:p>
            <a:r>
              <a:rPr lang="en-US" dirty="0"/>
              <a:t>Truth degree= 0, x&lt;=a</a:t>
            </a:r>
          </a:p>
          <a:p>
            <a:r>
              <a:rPr lang="en-US" dirty="0"/>
              <a:t>	                (x-a)/(m-a),a&lt;x&lt;=m</a:t>
            </a:r>
          </a:p>
          <a:p>
            <a:r>
              <a:rPr lang="en-US" dirty="0"/>
              <a:t>                       (b-x)/(b-m),m&lt;x&lt;b</a:t>
            </a:r>
          </a:p>
          <a:p>
            <a:r>
              <a:rPr lang="en-US" dirty="0"/>
              <a:t>                       0,x&gt;=b</a:t>
            </a:r>
            <a:endParaRPr lang="hi-IN" dirty="0"/>
          </a:p>
        </p:txBody>
      </p:sp>
      <p:sp>
        <p:nvSpPr>
          <p:cNvPr id="9" name="TextBox 8">
            <a:extLst>
              <a:ext uri="{FF2B5EF4-FFF2-40B4-BE49-F238E27FC236}">
                <a16:creationId xmlns:a16="http://schemas.microsoft.com/office/drawing/2014/main" id="{73CDEEE3-A58B-4A02-A210-AD6D97387B7E}"/>
              </a:ext>
            </a:extLst>
          </p:cNvPr>
          <p:cNvSpPr txBox="1"/>
          <p:nvPr/>
        </p:nvSpPr>
        <p:spPr>
          <a:xfrm>
            <a:off x="8199783" y="6123543"/>
            <a:ext cx="2932854" cy="369332"/>
          </a:xfrm>
          <a:prstGeom prst="rect">
            <a:avLst/>
          </a:prstGeom>
          <a:noFill/>
        </p:spPr>
        <p:txBody>
          <a:bodyPr wrap="none" rtlCol="0">
            <a:spAutoFit/>
          </a:bodyPr>
          <a:lstStyle/>
          <a:p>
            <a:r>
              <a:rPr lang="en-US" dirty="0"/>
              <a:t>Where , x=input temperature</a:t>
            </a:r>
            <a:endParaRPr lang="hi-IN" dirty="0"/>
          </a:p>
        </p:txBody>
      </p:sp>
    </p:spTree>
    <p:extLst>
      <p:ext uri="{BB962C8B-B14F-4D97-AF65-F5344CB8AC3E}">
        <p14:creationId xmlns:p14="http://schemas.microsoft.com/office/powerpoint/2010/main" val="321164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05E5-3EFF-4E8C-B050-965167BC5BE3}"/>
              </a:ext>
            </a:extLst>
          </p:cNvPr>
          <p:cNvSpPr>
            <a:spLocks noGrp="1"/>
          </p:cNvSpPr>
          <p:nvPr>
            <p:ph type="title"/>
          </p:nvPr>
        </p:nvSpPr>
        <p:spPr>
          <a:xfrm>
            <a:off x="-2916545" y="0"/>
            <a:ext cx="10364451" cy="1596177"/>
          </a:xfrm>
        </p:spPr>
        <p:txBody>
          <a:bodyPr/>
          <a:lstStyle/>
          <a:p>
            <a:r>
              <a:rPr lang="en-US" dirty="0">
                <a:solidFill>
                  <a:srgbClr val="C00000"/>
                </a:solidFill>
              </a:rPr>
              <a:t>RULE BLOCK</a:t>
            </a:r>
            <a:endParaRPr lang="hi-IN" dirty="0">
              <a:solidFill>
                <a:srgbClr val="C00000"/>
              </a:solidFill>
            </a:endParaRPr>
          </a:p>
        </p:txBody>
      </p:sp>
      <p:sp>
        <p:nvSpPr>
          <p:cNvPr id="3" name="Content Placeholder 2">
            <a:extLst>
              <a:ext uri="{FF2B5EF4-FFF2-40B4-BE49-F238E27FC236}">
                <a16:creationId xmlns:a16="http://schemas.microsoft.com/office/drawing/2014/main" id="{B6517BA5-BCF3-4B39-9B41-6F59CC1EE8BD}"/>
              </a:ext>
            </a:extLst>
          </p:cNvPr>
          <p:cNvSpPr>
            <a:spLocks noGrp="1"/>
          </p:cNvSpPr>
          <p:nvPr>
            <p:ph sz="quarter" idx="13"/>
          </p:nvPr>
        </p:nvSpPr>
        <p:spPr>
          <a:xfrm>
            <a:off x="838200" y="1189009"/>
            <a:ext cx="10515600" cy="4828930"/>
          </a:xfrm>
        </p:spPr>
        <p:txBody>
          <a:bodyPr/>
          <a:lstStyle/>
          <a:p>
            <a:pPr marL="0" indent="0">
              <a:buNone/>
            </a:pPr>
            <a:r>
              <a:rPr lang="en-US" dirty="0"/>
              <a:t>In fuzzy logic ,rules are set up to take control of the output. The rules in fuzzy logic are simple with an if-then condition ,having a condition and the target .</a:t>
            </a:r>
          </a:p>
          <a:p>
            <a:pPr marL="514350" indent="-514350">
              <a:buAutoNum type="arabicPeriod"/>
            </a:pPr>
            <a:r>
              <a:rPr lang="en-US" dirty="0"/>
              <a:t>If (temperature is very cold) then (speed is zero)</a:t>
            </a:r>
          </a:p>
          <a:p>
            <a:pPr marL="514350" indent="-514350">
              <a:buAutoNum type="arabicPeriod"/>
            </a:pPr>
            <a:r>
              <a:rPr lang="en-US" dirty="0"/>
              <a:t>If (temperature is cold) then (speed is slow)</a:t>
            </a:r>
          </a:p>
          <a:p>
            <a:pPr marL="514350" indent="-514350">
              <a:buAutoNum type="arabicPeriod"/>
            </a:pPr>
            <a:r>
              <a:rPr lang="en-US" dirty="0"/>
              <a:t>If (temperature is warm) then (speed is medium)</a:t>
            </a:r>
          </a:p>
          <a:p>
            <a:pPr marL="514350" indent="-514350">
              <a:buAutoNum type="arabicPeriod"/>
            </a:pPr>
            <a:r>
              <a:rPr lang="en-US" dirty="0"/>
              <a:t>If(temperature is hot) then (speed is fast)</a:t>
            </a:r>
          </a:p>
          <a:p>
            <a:pPr marL="514350" indent="-514350">
              <a:buAutoNum type="arabicPeriod"/>
            </a:pPr>
            <a:r>
              <a:rPr lang="en-US" dirty="0"/>
              <a:t>If (temperature is very hot) then (speed is very fast)</a:t>
            </a:r>
            <a:endParaRPr lang="hi-IN" dirty="0"/>
          </a:p>
        </p:txBody>
      </p:sp>
    </p:spTree>
    <p:extLst>
      <p:ext uri="{BB962C8B-B14F-4D97-AF65-F5344CB8AC3E}">
        <p14:creationId xmlns:p14="http://schemas.microsoft.com/office/powerpoint/2010/main" val="10991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2E28-A7D7-4FEE-8DED-2D2F5E65358E}"/>
              </a:ext>
            </a:extLst>
          </p:cNvPr>
          <p:cNvSpPr>
            <a:spLocks noGrp="1"/>
          </p:cNvSpPr>
          <p:nvPr>
            <p:ph type="title"/>
          </p:nvPr>
        </p:nvSpPr>
        <p:spPr>
          <a:xfrm>
            <a:off x="838200" y="365125"/>
            <a:ext cx="10515600" cy="577555"/>
          </a:xfrm>
        </p:spPr>
        <p:txBody>
          <a:bodyPr>
            <a:normAutofit fontScale="90000"/>
          </a:bodyPr>
          <a:lstStyle/>
          <a:p>
            <a:r>
              <a:rPr lang="en-US" dirty="0">
                <a:solidFill>
                  <a:srgbClr val="C00000"/>
                </a:solidFill>
              </a:rPr>
              <a:t>OUTPUT GRAPH</a:t>
            </a:r>
            <a:endParaRPr lang="hi-IN" dirty="0">
              <a:solidFill>
                <a:srgbClr val="C00000"/>
              </a:solidFill>
            </a:endParaRPr>
          </a:p>
        </p:txBody>
      </p:sp>
      <p:graphicFrame>
        <p:nvGraphicFramePr>
          <p:cNvPr id="6" name="Content Placeholder 5">
            <a:extLst>
              <a:ext uri="{FF2B5EF4-FFF2-40B4-BE49-F238E27FC236}">
                <a16:creationId xmlns:a16="http://schemas.microsoft.com/office/drawing/2014/main" id="{FEC812B4-BF1B-4222-B24A-539517F3E5BE}"/>
              </a:ext>
            </a:extLst>
          </p:cNvPr>
          <p:cNvGraphicFramePr>
            <a:graphicFrameLocks noGrp="1"/>
          </p:cNvGraphicFramePr>
          <p:nvPr>
            <p:ph sz="quarter" idx="13"/>
            <p:extLst>
              <p:ext uri="{D42A27DB-BD31-4B8C-83A1-F6EECF244321}">
                <p14:modId xmlns:p14="http://schemas.microsoft.com/office/powerpoint/2010/main" val="3907049020"/>
              </p:ext>
            </p:extLst>
          </p:nvPr>
        </p:nvGraphicFramePr>
        <p:xfrm>
          <a:off x="1263192" y="865703"/>
          <a:ext cx="10090608" cy="523398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B45E092-A3C3-4FBF-9F4C-FDAECFAEE263}"/>
              </a:ext>
            </a:extLst>
          </p:cNvPr>
          <p:cNvSpPr txBox="1"/>
          <p:nvPr/>
        </p:nvSpPr>
        <p:spPr>
          <a:xfrm>
            <a:off x="2545237" y="1119957"/>
            <a:ext cx="584519" cy="369332"/>
          </a:xfrm>
          <a:prstGeom prst="rect">
            <a:avLst/>
          </a:prstGeom>
          <a:noFill/>
        </p:spPr>
        <p:txBody>
          <a:bodyPr wrap="none" rtlCol="0">
            <a:spAutoFit/>
          </a:bodyPr>
          <a:lstStyle/>
          <a:p>
            <a:r>
              <a:rPr lang="en-US" dirty="0"/>
              <a:t>zero</a:t>
            </a:r>
            <a:endParaRPr lang="hi-IN" dirty="0"/>
          </a:p>
        </p:txBody>
      </p:sp>
      <p:sp>
        <p:nvSpPr>
          <p:cNvPr id="8" name="TextBox 7">
            <a:extLst>
              <a:ext uri="{FF2B5EF4-FFF2-40B4-BE49-F238E27FC236}">
                <a16:creationId xmlns:a16="http://schemas.microsoft.com/office/drawing/2014/main" id="{3CBF7A2B-5D20-4C74-A153-0A6B277AFCC2}"/>
              </a:ext>
            </a:extLst>
          </p:cNvPr>
          <p:cNvSpPr txBox="1"/>
          <p:nvPr/>
        </p:nvSpPr>
        <p:spPr>
          <a:xfrm>
            <a:off x="4691407" y="5730359"/>
            <a:ext cx="2450030" cy="369332"/>
          </a:xfrm>
          <a:prstGeom prst="rect">
            <a:avLst/>
          </a:prstGeom>
          <a:noFill/>
        </p:spPr>
        <p:txBody>
          <a:bodyPr wrap="none" rtlCol="0">
            <a:spAutoFit/>
          </a:bodyPr>
          <a:lstStyle/>
          <a:p>
            <a:r>
              <a:rPr lang="en-US" dirty="0"/>
              <a:t>Speed of the fan in RPM</a:t>
            </a:r>
            <a:endParaRPr lang="hi-IN" dirty="0"/>
          </a:p>
        </p:txBody>
      </p:sp>
      <p:sp>
        <p:nvSpPr>
          <p:cNvPr id="10" name="TextBox 9">
            <a:extLst>
              <a:ext uri="{FF2B5EF4-FFF2-40B4-BE49-F238E27FC236}">
                <a16:creationId xmlns:a16="http://schemas.microsoft.com/office/drawing/2014/main" id="{7314A0CC-EA0A-44D1-B601-016A0CA12ADE}"/>
              </a:ext>
            </a:extLst>
          </p:cNvPr>
          <p:cNvSpPr txBox="1"/>
          <p:nvPr/>
        </p:nvSpPr>
        <p:spPr>
          <a:xfrm rot="16200000">
            <a:off x="-76213" y="3375303"/>
            <a:ext cx="2309478" cy="369332"/>
          </a:xfrm>
          <a:prstGeom prst="rect">
            <a:avLst/>
          </a:prstGeom>
          <a:noFill/>
        </p:spPr>
        <p:txBody>
          <a:bodyPr wrap="none" rtlCol="0">
            <a:spAutoFit/>
          </a:bodyPr>
          <a:lstStyle/>
          <a:p>
            <a:r>
              <a:rPr lang="en-US" dirty="0"/>
              <a:t>Membership functions</a:t>
            </a:r>
            <a:endParaRPr lang="hi-IN" dirty="0"/>
          </a:p>
        </p:txBody>
      </p:sp>
    </p:spTree>
    <p:extLst>
      <p:ext uri="{BB962C8B-B14F-4D97-AF65-F5344CB8AC3E}">
        <p14:creationId xmlns:p14="http://schemas.microsoft.com/office/powerpoint/2010/main" val="7358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1AD0-E857-4903-80B9-48759DC1B929}"/>
              </a:ext>
            </a:extLst>
          </p:cNvPr>
          <p:cNvSpPr>
            <a:spLocks noGrp="1"/>
          </p:cNvSpPr>
          <p:nvPr>
            <p:ph type="title"/>
          </p:nvPr>
        </p:nvSpPr>
        <p:spPr>
          <a:xfrm>
            <a:off x="838200" y="405353"/>
            <a:ext cx="10515600" cy="339365"/>
          </a:xfrm>
        </p:spPr>
        <p:txBody>
          <a:bodyPr>
            <a:normAutofit fontScale="90000"/>
          </a:bodyPr>
          <a:lstStyle/>
          <a:p>
            <a:r>
              <a:rPr lang="en-US" dirty="0">
                <a:solidFill>
                  <a:srgbClr val="C00000"/>
                </a:solidFill>
              </a:rPr>
              <a:t>DEFUZZIFICATION</a:t>
            </a:r>
            <a:br>
              <a:rPr lang="en-US" dirty="0">
                <a:solidFill>
                  <a:srgbClr val="C00000"/>
                </a:solidFill>
              </a:rPr>
            </a:br>
            <a:endParaRPr lang="hi-IN" dirty="0">
              <a:solidFill>
                <a:srgbClr val="C00000"/>
              </a:solidFill>
            </a:endParaRPr>
          </a:p>
        </p:txBody>
      </p:sp>
      <p:sp>
        <p:nvSpPr>
          <p:cNvPr id="3" name="Content Placeholder 2">
            <a:extLst>
              <a:ext uri="{FF2B5EF4-FFF2-40B4-BE49-F238E27FC236}">
                <a16:creationId xmlns:a16="http://schemas.microsoft.com/office/drawing/2014/main" id="{2A4A0591-2FC3-499D-AD03-B66F3B1C6604}"/>
              </a:ext>
            </a:extLst>
          </p:cNvPr>
          <p:cNvSpPr>
            <a:spLocks noGrp="1"/>
          </p:cNvSpPr>
          <p:nvPr>
            <p:ph sz="quarter" idx="13"/>
          </p:nvPr>
        </p:nvSpPr>
        <p:spPr>
          <a:xfrm>
            <a:off x="838200" y="744718"/>
            <a:ext cx="10515600" cy="6113282"/>
          </a:xfrm>
        </p:spPr>
        <p:txBody>
          <a:bodyPr/>
          <a:lstStyle/>
          <a:p>
            <a:pPr marL="0" indent="0">
              <a:buNone/>
            </a:pPr>
            <a:r>
              <a:rPr lang="en-US" dirty="0"/>
              <a:t>The process of getting output based on rule block is DEFUZZIFICATION.</a:t>
            </a:r>
          </a:p>
          <a:p>
            <a:pPr marL="0" indent="0">
              <a:buNone/>
            </a:pPr>
            <a:r>
              <a:rPr lang="en-US" dirty="0"/>
              <a:t>Defuzzification is interpreting the membership degrees of the fuzzy sets into a specific decision or real value.</a:t>
            </a:r>
          </a:p>
          <a:p>
            <a:pPr marL="0" indent="0">
              <a:buNone/>
            </a:pPr>
            <a:r>
              <a:rPr lang="en-US" dirty="0"/>
              <a:t>It gives us the crisp output(i.e., the speed in RPM).</a:t>
            </a:r>
          </a:p>
          <a:p>
            <a:pPr marL="0" indent="0">
              <a:buNone/>
            </a:pPr>
            <a:r>
              <a:rPr lang="en-US" dirty="0"/>
              <a:t>Defuzzification can be achieved in many ways.</a:t>
            </a:r>
          </a:p>
          <a:p>
            <a:pPr marL="0" indent="0">
              <a:buNone/>
            </a:pPr>
            <a:r>
              <a:rPr lang="en-US" dirty="0"/>
              <a:t>One of the ways used here is the </a:t>
            </a:r>
            <a:r>
              <a:rPr lang="en-US" dirty="0">
                <a:solidFill>
                  <a:srgbClr val="C00000"/>
                </a:solidFill>
              </a:rPr>
              <a:t>weighted average method </a:t>
            </a:r>
            <a:r>
              <a:rPr lang="en-US" dirty="0"/>
              <a:t>for defuzzification.</a:t>
            </a:r>
          </a:p>
          <a:p>
            <a:pPr marL="0" indent="0">
              <a:buNone/>
            </a:pPr>
            <a:r>
              <a:rPr lang="en-US" dirty="0"/>
              <a:t> Z* = (a(truth degree1)+b(truth degree2))/(truth degree1+truth degree2) </a:t>
            </a:r>
          </a:p>
          <a:p>
            <a:pPr marL="0" indent="0">
              <a:buNone/>
            </a:pPr>
            <a:endParaRPr lang="en-US" dirty="0"/>
          </a:p>
          <a:p>
            <a:pPr marL="0" indent="0">
              <a:buNone/>
            </a:pPr>
            <a:r>
              <a:rPr lang="en-US" dirty="0"/>
              <a:t>Where a and b are the centroids of the output triangular member function.</a:t>
            </a:r>
          </a:p>
          <a:p>
            <a:pPr marL="0" indent="0">
              <a:buNone/>
            </a:pPr>
            <a:r>
              <a:rPr lang="en-US" dirty="0"/>
              <a:t>Here , Z* gives us the crisp output.</a:t>
            </a:r>
          </a:p>
          <a:p>
            <a:pPr marL="0" indent="0">
              <a:buNone/>
            </a:pPr>
            <a:endParaRPr lang="hi-IN" dirty="0"/>
          </a:p>
        </p:txBody>
      </p:sp>
      <p:sp>
        <p:nvSpPr>
          <p:cNvPr id="4" name="Rectangle 3">
            <a:extLst>
              <a:ext uri="{FF2B5EF4-FFF2-40B4-BE49-F238E27FC236}">
                <a16:creationId xmlns:a16="http://schemas.microsoft.com/office/drawing/2014/main" id="{1F3F532C-A087-4F5A-9F44-63FF5AFDF95C}"/>
              </a:ext>
            </a:extLst>
          </p:cNvPr>
          <p:cNvSpPr/>
          <p:nvPr/>
        </p:nvSpPr>
        <p:spPr>
          <a:xfrm>
            <a:off x="598553" y="3542518"/>
            <a:ext cx="10327907" cy="875899"/>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Tree>
    <p:extLst>
      <p:ext uri="{BB962C8B-B14F-4D97-AF65-F5344CB8AC3E}">
        <p14:creationId xmlns:p14="http://schemas.microsoft.com/office/powerpoint/2010/main" val="230905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37D1-AC03-40F5-9336-8167147A109A}"/>
              </a:ext>
            </a:extLst>
          </p:cNvPr>
          <p:cNvSpPr>
            <a:spLocks noGrp="1"/>
          </p:cNvSpPr>
          <p:nvPr>
            <p:ph type="title"/>
          </p:nvPr>
        </p:nvSpPr>
        <p:spPr/>
        <p:txBody>
          <a:bodyPr>
            <a:normAutofit/>
          </a:bodyPr>
          <a:lstStyle/>
          <a:p>
            <a:r>
              <a:rPr lang="en-US" dirty="0">
                <a:solidFill>
                  <a:srgbClr val="C00000"/>
                </a:solidFill>
                <a:latin typeface="Verdana" panose="020B0604030504040204" pitchFamily="34" charset="0"/>
              </a:rPr>
              <a:t>Application Areas of Fuzzy Logic</a:t>
            </a:r>
            <a:br>
              <a:rPr lang="en-US" dirty="0">
                <a:solidFill>
                  <a:srgbClr val="121214"/>
                </a:solidFill>
                <a:latin typeface="Verdana" panose="020B0604030504040204" pitchFamily="34" charset="0"/>
              </a:rPr>
            </a:br>
            <a:endParaRPr lang="hi-IN" dirty="0"/>
          </a:p>
        </p:txBody>
      </p:sp>
      <p:sp>
        <p:nvSpPr>
          <p:cNvPr id="3" name="Content Placeholder 2">
            <a:extLst>
              <a:ext uri="{FF2B5EF4-FFF2-40B4-BE49-F238E27FC236}">
                <a16:creationId xmlns:a16="http://schemas.microsoft.com/office/drawing/2014/main" id="{F0DB3D35-9961-4B0A-B19C-B3863C22857A}"/>
              </a:ext>
            </a:extLst>
          </p:cNvPr>
          <p:cNvSpPr>
            <a:spLocks noGrp="1"/>
          </p:cNvSpPr>
          <p:nvPr>
            <p:ph sz="quarter" idx="13"/>
          </p:nvPr>
        </p:nvSpPr>
        <p:spPr>
          <a:xfrm>
            <a:off x="838200" y="1416605"/>
            <a:ext cx="10515600" cy="4351338"/>
          </a:xfrm>
        </p:spPr>
        <p:txBody>
          <a:bodyPr>
            <a:normAutofit fontScale="25000" lnSpcReduction="20000"/>
          </a:bodyPr>
          <a:lstStyle/>
          <a:p>
            <a:pPr marL="0" indent="0" algn="just">
              <a:buNone/>
            </a:pPr>
            <a:r>
              <a:rPr lang="en-US" sz="7200" dirty="0">
                <a:solidFill>
                  <a:srgbClr val="000000"/>
                </a:solidFill>
                <a:latin typeface="Verdana" panose="020B0604030504040204" pitchFamily="34" charset="0"/>
              </a:rPr>
              <a:t>The key application areas of fuzzy logic are as given −</a:t>
            </a:r>
          </a:p>
          <a:p>
            <a:pPr marL="0" indent="0" algn="just">
              <a:buNone/>
            </a:pPr>
            <a:r>
              <a:rPr lang="en-US" sz="7200" b="1" dirty="0">
                <a:solidFill>
                  <a:srgbClr val="000000"/>
                </a:solidFill>
                <a:latin typeface="Verdana" panose="020B0604030504040204" pitchFamily="34" charset="0"/>
              </a:rPr>
              <a:t>Automotive Systems</a:t>
            </a:r>
            <a:endParaRPr lang="en-US" sz="7200" dirty="0">
              <a:solidFill>
                <a:srgbClr val="000000"/>
              </a:solidFill>
              <a:latin typeface="Verdana" panose="020B0604030504040204" pitchFamily="34" charset="0"/>
            </a:endParaRPr>
          </a:p>
          <a:p>
            <a:r>
              <a:rPr lang="en-US" sz="7200" dirty="0">
                <a:solidFill>
                  <a:srgbClr val="000000"/>
                </a:solidFill>
                <a:latin typeface="Verdana" panose="020B0604030504040204" pitchFamily="34" charset="0"/>
              </a:rPr>
              <a:t>Automatic Gearboxes</a:t>
            </a:r>
          </a:p>
          <a:p>
            <a:r>
              <a:rPr lang="en-US" sz="7200" dirty="0">
                <a:solidFill>
                  <a:srgbClr val="000000"/>
                </a:solidFill>
                <a:latin typeface="Verdana" panose="020B0604030504040204" pitchFamily="34" charset="0"/>
              </a:rPr>
              <a:t>Four-Wheel Steering</a:t>
            </a:r>
          </a:p>
          <a:p>
            <a:r>
              <a:rPr lang="en-US" sz="7200" dirty="0">
                <a:solidFill>
                  <a:srgbClr val="000000"/>
                </a:solidFill>
                <a:latin typeface="Verdana" panose="020B0604030504040204" pitchFamily="34" charset="0"/>
              </a:rPr>
              <a:t>Vehicle environment control</a:t>
            </a:r>
          </a:p>
          <a:p>
            <a:pPr marL="0" indent="0">
              <a:buNone/>
            </a:pPr>
            <a:r>
              <a:rPr lang="en-US" sz="7200" b="1" dirty="0"/>
              <a:t>Domestic Goods</a:t>
            </a:r>
            <a:endParaRPr lang="en-US" sz="7200" dirty="0"/>
          </a:p>
          <a:p>
            <a:r>
              <a:rPr lang="en-US" sz="7200" dirty="0"/>
              <a:t>Microwave Ovens</a:t>
            </a:r>
          </a:p>
          <a:p>
            <a:r>
              <a:rPr lang="en-US" sz="7200" dirty="0"/>
              <a:t>Refrigerators</a:t>
            </a:r>
          </a:p>
          <a:p>
            <a:r>
              <a:rPr lang="en-US" sz="7200" dirty="0"/>
              <a:t>Toasters</a:t>
            </a:r>
          </a:p>
          <a:p>
            <a:r>
              <a:rPr lang="en-US" sz="7200" dirty="0"/>
              <a:t>Vacuum Cleaners</a:t>
            </a:r>
          </a:p>
          <a:p>
            <a:r>
              <a:rPr lang="en-US" sz="7200" dirty="0"/>
              <a:t>Washing Machines</a:t>
            </a:r>
          </a:p>
          <a:p>
            <a:pPr marL="0" indent="0">
              <a:buNone/>
            </a:pPr>
            <a:r>
              <a:rPr lang="en-US" sz="7200" b="1" dirty="0"/>
              <a:t>Environment Control</a:t>
            </a:r>
            <a:endParaRPr lang="en-US" sz="7200" dirty="0"/>
          </a:p>
          <a:p>
            <a:r>
              <a:rPr lang="en-US" sz="7200" dirty="0"/>
              <a:t>Air Conditioners/Dryers/Heaters</a:t>
            </a:r>
          </a:p>
          <a:p>
            <a:endParaRPr lang="en-US" sz="4500" dirty="0"/>
          </a:p>
          <a:p>
            <a:pPr marL="0" indent="0">
              <a:buNone/>
            </a:pPr>
            <a:endParaRPr lang="hi-IN" dirty="0"/>
          </a:p>
        </p:txBody>
      </p:sp>
    </p:spTree>
    <p:extLst>
      <p:ext uri="{BB962C8B-B14F-4D97-AF65-F5344CB8AC3E}">
        <p14:creationId xmlns:p14="http://schemas.microsoft.com/office/powerpoint/2010/main" val="914403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4E2B-BAC0-43B7-9BF9-FB2DD259131C}"/>
              </a:ext>
            </a:extLst>
          </p:cNvPr>
          <p:cNvSpPr>
            <a:spLocks noGrp="1"/>
          </p:cNvSpPr>
          <p:nvPr>
            <p:ph type="title"/>
          </p:nvPr>
        </p:nvSpPr>
        <p:spPr>
          <a:xfrm>
            <a:off x="-2652385" y="0"/>
            <a:ext cx="10364451" cy="1596177"/>
          </a:xfrm>
        </p:spPr>
        <p:txBody>
          <a:bodyPr/>
          <a:lstStyle/>
          <a:p>
            <a:r>
              <a:rPr lang="en-US" dirty="0">
                <a:solidFill>
                  <a:srgbClr val="C00000"/>
                </a:solidFill>
              </a:rPr>
              <a:t>Advantages:</a:t>
            </a:r>
            <a:endParaRPr lang="hi-IN" dirty="0">
              <a:solidFill>
                <a:srgbClr val="C00000"/>
              </a:solidFill>
            </a:endParaRPr>
          </a:p>
        </p:txBody>
      </p:sp>
      <p:sp>
        <p:nvSpPr>
          <p:cNvPr id="3" name="Content Placeholder 2">
            <a:extLst>
              <a:ext uri="{FF2B5EF4-FFF2-40B4-BE49-F238E27FC236}">
                <a16:creationId xmlns:a16="http://schemas.microsoft.com/office/drawing/2014/main" id="{5303AAAF-8CDA-4D69-A048-4318A13B1E11}"/>
              </a:ext>
            </a:extLst>
          </p:cNvPr>
          <p:cNvSpPr>
            <a:spLocks noGrp="1"/>
          </p:cNvSpPr>
          <p:nvPr>
            <p:ph sz="quarter" idx="13"/>
          </p:nvPr>
        </p:nvSpPr>
        <p:spPr>
          <a:xfrm>
            <a:off x="838200" y="1432560"/>
            <a:ext cx="10515600" cy="4744403"/>
          </a:xfrm>
        </p:spPr>
        <p:txBody>
          <a:bodyPr>
            <a:normAutofit/>
          </a:bodyPr>
          <a:lstStyle/>
          <a:p>
            <a:r>
              <a:rPr lang="en-US" dirty="0"/>
              <a:t>Mathematical concepts within fuzzy reasoning are very simple.</a:t>
            </a:r>
          </a:p>
          <a:p>
            <a:r>
              <a:rPr lang="en-US" dirty="0"/>
              <a:t>Fuzzy logic Systems can take imprecise, distorted input information.</a:t>
            </a:r>
          </a:p>
          <a:p>
            <a:r>
              <a:rPr lang="en-US" dirty="0"/>
              <a:t>FLSs are easy to construct and understand.</a:t>
            </a:r>
          </a:p>
          <a:p>
            <a:r>
              <a:rPr lang="en-US" dirty="0"/>
              <a:t>Fuzzy logic is a solution to complex problems in all fields of life, including medicine, as it resembles human reasoning and decision making.</a:t>
            </a:r>
          </a:p>
          <a:p>
            <a:endParaRPr lang="hi-IN" dirty="0"/>
          </a:p>
        </p:txBody>
      </p:sp>
    </p:spTree>
    <p:extLst>
      <p:ext uri="{BB962C8B-B14F-4D97-AF65-F5344CB8AC3E}">
        <p14:creationId xmlns:p14="http://schemas.microsoft.com/office/powerpoint/2010/main" val="1175032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8B0D2-11FD-489C-9D53-4F7B294D42EC}"/>
              </a:ext>
            </a:extLst>
          </p:cNvPr>
          <p:cNvSpPr>
            <a:spLocks noGrp="1"/>
          </p:cNvSpPr>
          <p:nvPr>
            <p:ph type="title"/>
          </p:nvPr>
        </p:nvSpPr>
        <p:spPr/>
        <p:txBody>
          <a:bodyPr/>
          <a:lstStyle/>
          <a:p>
            <a:r>
              <a:rPr lang="en-US" dirty="0">
                <a:solidFill>
                  <a:srgbClr val="C00000"/>
                </a:solidFill>
              </a:rPr>
              <a:t>Disadvantages:</a:t>
            </a:r>
            <a:endParaRPr lang="hi-IN" dirty="0">
              <a:solidFill>
                <a:srgbClr val="C00000"/>
              </a:solidFill>
            </a:endParaRPr>
          </a:p>
        </p:txBody>
      </p:sp>
      <p:sp>
        <p:nvSpPr>
          <p:cNvPr id="3" name="Content Placeholder 2">
            <a:extLst>
              <a:ext uri="{FF2B5EF4-FFF2-40B4-BE49-F238E27FC236}">
                <a16:creationId xmlns:a16="http://schemas.microsoft.com/office/drawing/2014/main" id="{9422E573-453B-4061-8A83-02A2EDC2461C}"/>
              </a:ext>
            </a:extLst>
          </p:cNvPr>
          <p:cNvSpPr>
            <a:spLocks noGrp="1"/>
          </p:cNvSpPr>
          <p:nvPr>
            <p:ph sz="quarter" idx="13"/>
          </p:nvPr>
        </p:nvSpPr>
        <p:spPr>
          <a:xfrm>
            <a:off x="756920" y="1429385"/>
            <a:ext cx="10515600" cy="4351338"/>
          </a:xfrm>
        </p:spPr>
        <p:txBody>
          <a:bodyPr/>
          <a:lstStyle/>
          <a:p>
            <a:pPr marL="0" indent="0">
              <a:buNone/>
            </a:pPr>
            <a:endParaRPr lang="en-US" dirty="0"/>
          </a:p>
          <a:p>
            <a:r>
              <a:rPr lang="en-US" dirty="0"/>
              <a:t>There is no systematic approach to fuzzy system designing.</a:t>
            </a:r>
          </a:p>
          <a:p>
            <a:r>
              <a:rPr lang="en-US" dirty="0"/>
              <a:t>They are suitable for the problems which do not need high accuracy.</a:t>
            </a:r>
          </a:p>
          <a:p>
            <a:pPr marL="0" indent="0">
              <a:buNone/>
            </a:pPr>
            <a:br>
              <a:rPr lang="en-US" dirty="0"/>
            </a:br>
            <a:endParaRPr lang="hi-IN" dirty="0"/>
          </a:p>
        </p:txBody>
      </p:sp>
    </p:spTree>
    <p:extLst>
      <p:ext uri="{BB962C8B-B14F-4D97-AF65-F5344CB8AC3E}">
        <p14:creationId xmlns:p14="http://schemas.microsoft.com/office/powerpoint/2010/main" val="3824012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B4410-60B6-4669-8306-135B75C542E3}"/>
              </a:ext>
            </a:extLst>
          </p:cNvPr>
          <p:cNvSpPr>
            <a:spLocks noGrp="1"/>
          </p:cNvSpPr>
          <p:nvPr>
            <p:ph sz="quarter" idx="13"/>
          </p:nvPr>
        </p:nvSpPr>
        <p:spPr>
          <a:xfrm>
            <a:off x="2240280" y="2506662"/>
            <a:ext cx="10515600" cy="4351338"/>
          </a:xfrm>
        </p:spPr>
        <p:txBody>
          <a:bodyPr>
            <a:normAutofit/>
          </a:bodyPr>
          <a:lstStyle/>
          <a:p>
            <a:pPr marL="0" indent="0">
              <a:buNone/>
            </a:pPr>
            <a:r>
              <a:rPr lang="en-US" sz="9600" dirty="0"/>
              <a:t>THANK YOU</a:t>
            </a:r>
            <a:endParaRPr lang="hi-IN" sz="9600" dirty="0"/>
          </a:p>
        </p:txBody>
      </p:sp>
    </p:spTree>
    <p:extLst>
      <p:ext uri="{BB962C8B-B14F-4D97-AF65-F5344CB8AC3E}">
        <p14:creationId xmlns:p14="http://schemas.microsoft.com/office/powerpoint/2010/main" val="287763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6785-0E67-4523-98C8-7F6B407DA21D}"/>
              </a:ext>
            </a:extLst>
          </p:cNvPr>
          <p:cNvSpPr>
            <a:spLocks noGrp="1"/>
          </p:cNvSpPr>
          <p:nvPr>
            <p:ph type="title"/>
          </p:nvPr>
        </p:nvSpPr>
        <p:spPr>
          <a:xfrm>
            <a:off x="-5100945" y="293397"/>
            <a:ext cx="10364451" cy="1596177"/>
          </a:xfrm>
        </p:spPr>
        <p:txBody>
          <a:bodyPr/>
          <a:lstStyle/>
          <a:p>
            <a:r>
              <a:rPr lang="en-US" dirty="0">
                <a:solidFill>
                  <a:srgbClr val="FF0000"/>
                </a:solidFill>
              </a:rPr>
              <a:t>                               </a:t>
            </a:r>
            <a:r>
              <a:rPr lang="en-US" dirty="0">
                <a:solidFill>
                  <a:srgbClr val="C00000"/>
                </a:solidFill>
              </a:rPr>
              <a:t>CONTENTS</a:t>
            </a:r>
            <a:endParaRPr lang="hi-IN" dirty="0">
              <a:solidFill>
                <a:srgbClr val="C00000"/>
              </a:solidFill>
            </a:endParaRPr>
          </a:p>
        </p:txBody>
      </p:sp>
      <p:sp>
        <p:nvSpPr>
          <p:cNvPr id="3" name="Content Placeholder 2">
            <a:extLst>
              <a:ext uri="{FF2B5EF4-FFF2-40B4-BE49-F238E27FC236}">
                <a16:creationId xmlns:a16="http://schemas.microsoft.com/office/drawing/2014/main" id="{F003E3E4-C148-4C71-B704-6DA793CDBFAA}"/>
              </a:ext>
            </a:extLst>
          </p:cNvPr>
          <p:cNvSpPr>
            <a:spLocks noGrp="1"/>
          </p:cNvSpPr>
          <p:nvPr>
            <p:ph sz="quarter" idx="13"/>
          </p:nvPr>
        </p:nvSpPr>
        <p:spPr>
          <a:xfrm>
            <a:off x="838200" y="1319753"/>
            <a:ext cx="10515600" cy="5090474"/>
          </a:xfrm>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 TO FUZZY LOGIC</a:t>
            </a:r>
          </a:p>
          <a:p>
            <a:r>
              <a:rPr lang="en-US" dirty="0">
                <a:latin typeface="Times New Roman" panose="02020603050405020304" pitchFamily="18" charset="0"/>
                <a:cs typeface="Times New Roman" panose="02020603050405020304" pitchFamily="18" charset="0"/>
              </a:rPr>
              <a:t>INPUT STAGE (FUZZIFICATION)</a:t>
            </a:r>
          </a:p>
          <a:p>
            <a:r>
              <a:rPr lang="en-US" dirty="0">
                <a:latin typeface="Times New Roman" panose="02020603050405020304" pitchFamily="18" charset="0"/>
                <a:cs typeface="Times New Roman" panose="02020603050405020304" pitchFamily="18" charset="0"/>
              </a:rPr>
              <a:t>PROCESSING STAGE (RULE BLOCK)</a:t>
            </a:r>
          </a:p>
          <a:p>
            <a:r>
              <a:rPr lang="en-US" dirty="0">
                <a:latin typeface="Times New Roman" panose="02020603050405020304" pitchFamily="18" charset="0"/>
                <a:cs typeface="Times New Roman" panose="02020603050405020304" pitchFamily="18" charset="0"/>
              </a:rPr>
              <a:t>OUTPUT STAGE(DEFUZZIFICATION)</a:t>
            </a:r>
          </a:p>
          <a:p>
            <a:endParaRPr lang="en-US" dirty="0">
              <a:latin typeface="Times New Roman" panose="02020603050405020304" pitchFamily="18" charset="0"/>
              <a:cs typeface="Times New Roman" panose="02020603050405020304" pitchFamily="18" charset="0"/>
            </a:endParaRPr>
          </a:p>
          <a:p>
            <a:endParaRPr lang="hi-IN" dirty="0"/>
          </a:p>
        </p:txBody>
      </p:sp>
    </p:spTree>
    <p:extLst>
      <p:ext uri="{BB962C8B-B14F-4D97-AF65-F5344CB8AC3E}">
        <p14:creationId xmlns:p14="http://schemas.microsoft.com/office/powerpoint/2010/main" val="226202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CD54-E9BA-4C85-BC62-7EE5137F98DB}"/>
              </a:ext>
            </a:extLst>
          </p:cNvPr>
          <p:cNvSpPr>
            <a:spLocks noGrp="1"/>
          </p:cNvSpPr>
          <p:nvPr>
            <p:ph type="title"/>
          </p:nvPr>
        </p:nvSpPr>
        <p:spPr>
          <a:xfrm>
            <a:off x="761375" y="100357"/>
            <a:ext cx="10364451" cy="1596177"/>
          </a:xfrm>
        </p:spPr>
        <p:txBody>
          <a:bodyPr/>
          <a:lstStyle/>
          <a:p>
            <a:r>
              <a:rPr lang="en-US" dirty="0">
                <a:solidFill>
                  <a:srgbClr val="C00000"/>
                </a:solidFill>
              </a:rPr>
              <a:t>ABSTRACT</a:t>
            </a:r>
            <a:endParaRPr lang="hi-IN" dirty="0">
              <a:solidFill>
                <a:srgbClr val="C00000"/>
              </a:solidFill>
            </a:endParaRPr>
          </a:p>
        </p:txBody>
      </p:sp>
      <p:sp>
        <p:nvSpPr>
          <p:cNvPr id="3" name="Content Placeholder 2">
            <a:extLst>
              <a:ext uri="{FF2B5EF4-FFF2-40B4-BE49-F238E27FC236}">
                <a16:creationId xmlns:a16="http://schemas.microsoft.com/office/drawing/2014/main" id="{1D9D7235-ABC0-4AD8-B3D8-FAE04AE20F92}"/>
              </a:ext>
            </a:extLst>
          </p:cNvPr>
          <p:cNvSpPr>
            <a:spLocks noGrp="1"/>
          </p:cNvSpPr>
          <p:nvPr>
            <p:ph sz="quarter" idx="13"/>
          </p:nvPr>
        </p:nvSpPr>
        <p:spPr>
          <a:xfrm>
            <a:off x="838200" y="1442301"/>
            <a:ext cx="10515600" cy="4734662"/>
          </a:xfrm>
        </p:spPr>
        <p:txBody>
          <a:bodyPr/>
          <a:lstStyle/>
          <a:p>
            <a:r>
              <a:rPr lang="en-US" dirty="0"/>
              <a:t>This provides a clear view of how speed control is done based on the data from the temperature sensor using fuzzy logic. In this ,we use data from analysis and verify it with different mathematical formulas. In this project , the input is taken in fuzzified form and converted into a defuzzified value to get a crisp output by following certain rule blocks. In mythological analysis we consider 3 stages ,Fuzzification of Input , defining rule block and  Defuzzification , to get the output.</a:t>
            </a:r>
            <a:endParaRPr lang="hi-IN" dirty="0"/>
          </a:p>
        </p:txBody>
      </p:sp>
    </p:spTree>
    <p:extLst>
      <p:ext uri="{BB962C8B-B14F-4D97-AF65-F5344CB8AC3E}">
        <p14:creationId xmlns:p14="http://schemas.microsoft.com/office/powerpoint/2010/main" val="287549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3827-396B-493D-919D-86969C0BB6E8}"/>
              </a:ext>
            </a:extLst>
          </p:cNvPr>
          <p:cNvSpPr>
            <a:spLocks noGrp="1"/>
          </p:cNvSpPr>
          <p:nvPr>
            <p:ph type="title"/>
          </p:nvPr>
        </p:nvSpPr>
        <p:spPr>
          <a:xfrm>
            <a:off x="-2677160" y="-400585"/>
            <a:ext cx="10515600" cy="1325563"/>
          </a:xfrm>
        </p:spPr>
        <p:txBody>
          <a:bodyPr/>
          <a:lstStyle/>
          <a:p>
            <a:r>
              <a:rPr lang="en-US" dirty="0">
                <a:solidFill>
                  <a:srgbClr val="C00000"/>
                </a:solidFill>
              </a:rPr>
              <a:t>INTRODUCTION</a:t>
            </a:r>
            <a:endParaRPr lang="hi-IN" dirty="0">
              <a:solidFill>
                <a:srgbClr val="C00000"/>
              </a:solidFill>
            </a:endParaRPr>
          </a:p>
        </p:txBody>
      </p:sp>
      <p:sp>
        <p:nvSpPr>
          <p:cNvPr id="3" name="Content Placeholder 2">
            <a:extLst>
              <a:ext uri="{FF2B5EF4-FFF2-40B4-BE49-F238E27FC236}">
                <a16:creationId xmlns:a16="http://schemas.microsoft.com/office/drawing/2014/main" id="{5F2BAE6D-7EB7-412C-B7AB-F1E66F2CA2A5}"/>
              </a:ext>
            </a:extLst>
          </p:cNvPr>
          <p:cNvSpPr>
            <a:spLocks noGrp="1"/>
          </p:cNvSpPr>
          <p:nvPr>
            <p:ph sz="quarter" idx="13"/>
          </p:nvPr>
        </p:nvSpPr>
        <p:spPr>
          <a:xfrm>
            <a:off x="838200" y="528738"/>
            <a:ext cx="10515600" cy="5557101"/>
          </a:xfrm>
        </p:spPr>
        <p:txBody>
          <a:bodyPr/>
          <a:lstStyle/>
          <a:p>
            <a:pPr marL="0" indent="0">
              <a:buNone/>
            </a:pPr>
            <a:r>
              <a:rPr lang="en-US" dirty="0">
                <a:solidFill>
                  <a:srgbClr val="C00000"/>
                </a:solidFill>
              </a:rPr>
              <a:t>FUZZY LOGIC : </a:t>
            </a:r>
            <a:r>
              <a:rPr lang="en-US" dirty="0"/>
              <a:t>We are familiar with Boolean logic which consists of only either TRUE (degree of truth=1) and FALSE(degree of truth=0). Whereas in fuzzy logic, we deal with cases which are partially true or partially false.</a:t>
            </a:r>
          </a:p>
          <a:p>
            <a:pPr marL="0" indent="0">
              <a:buNone/>
            </a:pPr>
            <a:r>
              <a:rPr lang="en-US" dirty="0"/>
              <a:t>The truth values of variables may be any real numbers between 0 and 1. It is employed to handle the concept of partial truth, where the truth value may range between completely true(degree of truth=1) and completely false(degree of truth = 0).</a:t>
            </a:r>
            <a:endParaRPr lang="hi-IN" dirty="0"/>
          </a:p>
        </p:txBody>
      </p:sp>
      <p:pic>
        <p:nvPicPr>
          <p:cNvPr id="5" name="Picture 4">
            <a:extLst>
              <a:ext uri="{FF2B5EF4-FFF2-40B4-BE49-F238E27FC236}">
                <a16:creationId xmlns:a16="http://schemas.microsoft.com/office/drawing/2014/main" id="{90B823A4-9FA7-4FD3-9DC3-050875B004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1976" y="3307288"/>
            <a:ext cx="5334744" cy="2753109"/>
          </a:xfrm>
          <a:prstGeom prst="rect">
            <a:avLst/>
          </a:prstGeom>
        </p:spPr>
      </p:pic>
    </p:spTree>
    <p:extLst>
      <p:ext uri="{BB962C8B-B14F-4D97-AF65-F5344CB8AC3E}">
        <p14:creationId xmlns:p14="http://schemas.microsoft.com/office/powerpoint/2010/main" val="138575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F9A0E-D1A4-41BF-A932-19D994580C0F}"/>
              </a:ext>
            </a:extLst>
          </p:cNvPr>
          <p:cNvSpPr>
            <a:spLocks noGrp="1"/>
          </p:cNvSpPr>
          <p:nvPr>
            <p:ph type="title"/>
          </p:nvPr>
        </p:nvSpPr>
        <p:spPr>
          <a:xfrm>
            <a:off x="838200" y="681037"/>
            <a:ext cx="10515600" cy="1320483"/>
          </a:xfrm>
        </p:spPr>
        <p:txBody>
          <a:bodyPr>
            <a:normAutofit/>
          </a:bodyPr>
          <a:lstStyle/>
          <a:p>
            <a:r>
              <a:rPr lang="en-US" dirty="0">
                <a:solidFill>
                  <a:srgbClr val="C00000"/>
                </a:solidFill>
              </a:rPr>
              <a:t>Why Fuzzy Logic?</a:t>
            </a:r>
            <a:br>
              <a:rPr lang="en-US" dirty="0">
                <a:solidFill>
                  <a:srgbClr val="C00000"/>
                </a:solidFill>
              </a:rPr>
            </a:br>
            <a:endParaRPr lang="hi-IN" dirty="0">
              <a:solidFill>
                <a:srgbClr val="C00000"/>
              </a:solidFill>
            </a:endParaRPr>
          </a:p>
        </p:txBody>
      </p:sp>
      <p:sp>
        <p:nvSpPr>
          <p:cNvPr id="3" name="Content Placeholder 2">
            <a:extLst>
              <a:ext uri="{FF2B5EF4-FFF2-40B4-BE49-F238E27FC236}">
                <a16:creationId xmlns:a16="http://schemas.microsoft.com/office/drawing/2014/main" id="{8D3BF457-1671-4653-B16B-D76D80E28027}"/>
              </a:ext>
            </a:extLst>
          </p:cNvPr>
          <p:cNvSpPr>
            <a:spLocks noGrp="1"/>
          </p:cNvSpPr>
          <p:nvPr>
            <p:ph sz="quarter" idx="13"/>
          </p:nvPr>
        </p:nvSpPr>
        <p:spPr>
          <a:xfrm>
            <a:off x="838200" y="1825624"/>
            <a:ext cx="10515600" cy="4717415"/>
          </a:xfrm>
        </p:spPr>
        <p:txBody>
          <a:bodyPr/>
          <a:lstStyle/>
          <a:p>
            <a:r>
              <a:rPr lang="en-US" dirty="0"/>
              <a:t>Fuzzy logic is useful for commercial and practical purposes.</a:t>
            </a:r>
          </a:p>
          <a:p>
            <a:r>
              <a:rPr lang="en-US" dirty="0"/>
              <a:t>It can control machines and consumer products.</a:t>
            </a:r>
          </a:p>
          <a:p>
            <a:r>
              <a:rPr lang="en-US" dirty="0"/>
              <a:t>It may not give accurate reasoning, but acceptable reasoning.</a:t>
            </a:r>
          </a:p>
          <a:p>
            <a:r>
              <a:rPr lang="en-US" dirty="0"/>
              <a:t>Fuzzy logic helps to deal with the uncertainty in engineering.</a:t>
            </a:r>
          </a:p>
          <a:p>
            <a:endParaRPr lang="hi-IN" dirty="0"/>
          </a:p>
        </p:txBody>
      </p:sp>
    </p:spTree>
    <p:extLst>
      <p:ext uri="{BB962C8B-B14F-4D97-AF65-F5344CB8AC3E}">
        <p14:creationId xmlns:p14="http://schemas.microsoft.com/office/powerpoint/2010/main" val="231423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E912-99B1-4074-B413-D8F65CDC8F39}"/>
              </a:ext>
            </a:extLst>
          </p:cNvPr>
          <p:cNvSpPr>
            <a:spLocks noGrp="1"/>
          </p:cNvSpPr>
          <p:nvPr>
            <p:ph type="title"/>
          </p:nvPr>
        </p:nvSpPr>
        <p:spPr>
          <a:xfrm>
            <a:off x="756920" y="0"/>
            <a:ext cx="10515600" cy="1325563"/>
          </a:xfrm>
        </p:spPr>
        <p:txBody>
          <a:bodyPr/>
          <a:lstStyle/>
          <a:p>
            <a:r>
              <a:rPr lang="en-US" dirty="0">
                <a:solidFill>
                  <a:srgbClr val="C00000"/>
                </a:solidFill>
              </a:rPr>
              <a:t>Algorithm:</a:t>
            </a:r>
            <a:endParaRPr lang="hi-IN" dirty="0">
              <a:solidFill>
                <a:srgbClr val="C00000"/>
              </a:solidFill>
            </a:endParaRPr>
          </a:p>
        </p:txBody>
      </p:sp>
      <p:sp>
        <p:nvSpPr>
          <p:cNvPr id="3" name="Content Placeholder 2">
            <a:extLst>
              <a:ext uri="{FF2B5EF4-FFF2-40B4-BE49-F238E27FC236}">
                <a16:creationId xmlns:a16="http://schemas.microsoft.com/office/drawing/2014/main" id="{C0FCB4F5-257F-4CC7-A5A6-8E57F26C7C0C}"/>
              </a:ext>
            </a:extLst>
          </p:cNvPr>
          <p:cNvSpPr>
            <a:spLocks noGrp="1"/>
          </p:cNvSpPr>
          <p:nvPr>
            <p:ph sz="quarter" idx="13"/>
          </p:nvPr>
        </p:nvSpPr>
        <p:spPr>
          <a:xfrm>
            <a:off x="838200" y="1188720"/>
            <a:ext cx="10515600" cy="4978083"/>
          </a:xfrm>
        </p:spPr>
        <p:txBody>
          <a:bodyPr>
            <a:normAutofit/>
          </a:bodyPr>
          <a:lstStyle/>
          <a:p>
            <a:r>
              <a:rPr lang="en-US" dirty="0"/>
              <a:t>Define linguistic variables(Linguistic variables are input and output variables in the form of simple words or sentences. For room temperature, cold, warm, hot, etc., are linguistic terms) .</a:t>
            </a:r>
          </a:p>
          <a:p>
            <a:r>
              <a:rPr lang="en-US" dirty="0"/>
              <a:t>Construct membership functions for them.</a:t>
            </a:r>
          </a:p>
          <a:p>
            <a:r>
              <a:rPr lang="en-US" dirty="0"/>
              <a:t>Construct rules.</a:t>
            </a:r>
          </a:p>
          <a:p>
            <a:r>
              <a:rPr lang="en-US" dirty="0"/>
              <a:t>Convert crisp data into fuzzy data sets using membership functions. </a:t>
            </a:r>
          </a:p>
          <a:p>
            <a:r>
              <a:rPr lang="en-US" dirty="0"/>
              <a:t>Evaluate rules in the rule base. </a:t>
            </a:r>
          </a:p>
          <a:p>
            <a:r>
              <a:rPr lang="en-US" dirty="0"/>
              <a:t>Combine results from each rule. </a:t>
            </a:r>
          </a:p>
          <a:p>
            <a:r>
              <a:rPr lang="en-US" dirty="0"/>
              <a:t>Convert output data into non-fuzzy values. </a:t>
            </a:r>
          </a:p>
          <a:p>
            <a:endParaRPr lang="hi-IN" dirty="0"/>
          </a:p>
        </p:txBody>
      </p:sp>
    </p:spTree>
    <p:extLst>
      <p:ext uri="{BB962C8B-B14F-4D97-AF65-F5344CB8AC3E}">
        <p14:creationId xmlns:p14="http://schemas.microsoft.com/office/powerpoint/2010/main" val="1855661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08EBE-EF82-405A-BD46-226C2A7B8407}"/>
              </a:ext>
            </a:extLst>
          </p:cNvPr>
          <p:cNvSpPr>
            <a:spLocks noGrp="1"/>
          </p:cNvSpPr>
          <p:nvPr>
            <p:ph type="title"/>
          </p:nvPr>
        </p:nvSpPr>
        <p:spPr/>
        <p:txBody>
          <a:bodyPr/>
          <a:lstStyle/>
          <a:p>
            <a:r>
              <a:rPr lang="en-US" dirty="0">
                <a:solidFill>
                  <a:srgbClr val="C00000"/>
                </a:solidFill>
              </a:rPr>
              <a:t>Overall working:</a:t>
            </a:r>
            <a:endParaRPr lang="hi-IN" dirty="0">
              <a:solidFill>
                <a:srgbClr val="C00000"/>
              </a:solidFill>
            </a:endParaRPr>
          </a:p>
        </p:txBody>
      </p:sp>
      <p:pic>
        <p:nvPicPr>
          <p:cNvPr id="5" name="Content Placeholder 4">
            <a:extLst>
              <a:ext uri="{FF2B5EF4-FFF2-40B4-BE49-F238E27FC236}">
                <a16:creationId xmlns:a16="http://schemas.microsoft.com/office/drawing/2014/main" id="{E2E3F2B5-1EFE-4455-8601-9B94EA3B74E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38500" y="2597944"/>
            <a:ext cx="5715000" cy="2962275"/>
          </a:xfrm>
        </p:spPr>
      </p:pic>
    </p:spTree>
    <p:extLst>
      <p:ext uri="{BB962C8B-B14F-4D97-AF65-F5344CB8AC3E}">
        <p14:creationId xmlns:p14="http://schemas.microsoft.com/office/powerpoint/2010/main" val="158491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7DA7-D25C-46B2-AFDF-FFBECC725665}"/>
              </a:ext>
            </a:extLst>
          </p:cNvPr>
          <p:cNvSpPr>
            <a:spLocks noGrp="1"/>
          </p:cNvSpPr>
          <p:nvPr>
            <p:ph type="title"/>
          </p:nvPr>
        </p:nvSpPr>
        <p:spPr>
          <a:xfrm>
            <a:off x="838200" y="408969"/>
            <a:ext cx="10515600" cy="1325563"/>
          </a:xfrm>
        </p:spPr>
        <p:txBody>
          <a:bodyPr/>
          <a:lstStyle/>
          <a:p>
            <a:r>
              <a:rPr lang="en-US" dirty="0">
                <a:solidFill>
                  <a:srgbClr val="C00000"/>
                </a:solidFill>
              </a:rPr>
              <a:t>FUZZIFICATION</a:t>
            </a:r>
            <a:endParaRPr lang="hi-IN" dirty="0">
              <a:solidFill>
                <a:srgbClr val="C00000"/>
              </a:solidFill>
            </a:endParaRPr>
          </a:p>
        </p:txBody>
      </p:sp>
      <p:sp>
        <p:nvSpPr>
          <p:cNvPr id="3" name="Content Placeholder 2">
            <a:extLst>
              <a:ext uri="{FF2B5EF4-FFF2-40B4-BE49-F238E27FC236}">
                <a16:creationId xmlns:a16="http://schemas.microsoft.com/office/drawing/2014/main" id="{B3110709-4429-4312-B0FF-3909EE577823}"/>
              </a:ext>
            </a:extLst>
          </p:cNvPr>
          <p:cNvSpPr>
            <a:spLocks noGrp="1"/>
          </p:cNvSpPr>
          <p:nvPr>
            <p:ph sz="quarter" idx="13"/>
          </p:nvPr>
        </p:nvSpPr>
        <p:spPr>
          <a:xfrm>
            <a:off x="696798" y="1734533"/>
            <a:ext cx="10515600" cy="5004198"/>
          </a:xfrm>
        </p:spPr>
        <p:txBody>
          <a:bodyPr/>
          <a:lstStyle/>
          <a:p>
            <a:pPr marL="0" indent="0">
              <a:buNone/>
            </a:pPr>
            <a:r>
              <a:rPr lang="en-US" dirty="0"/>
              <a:t> For simplicity of the design, the fuzzy controller receives a single input (i.e., ambient temperature) and generates a single output (i.e., speed of the fan).There are five triangular membership functions for the temperature input . The range of the temperature is from 0 to 40◦C. These are termed as: very cold (0–10), cold (0–20), warm (10-30),  hot (20-40) and very hot(30-40).</a:t>
            </a:r>
          </a:p>
          <a:p>
            <a:pPr marL="0" indent="0">
              <a:buNone/>
            </a:pPr>
            <a:r>
              <a:rPr lang="en-US" dirty="0"/>
              <a:t>We construct member functions for these variables.</a:t>
            </a:r>
          </a:p>
          <a:p>
            <a:pPr marL="0" indent="0">
              <a:buNone/>
            </a:pPr>
            <a:r>
              <a:rPr lang="en-US" dirty="0"/>
              <a:t>Fuzzification gives us the truth degrees for the particular inputs.</a:t>
            </a:r>
          </a:p>
          <a:p>
            <a:pPr marL="0" indent="0">
              <a:buNone/>
            </a:pPr>
            <a:endParaRPr lang="en-US" dirty="0"/>
          </a:p>
          <a:p>
            <a:pPr marL="0" indent="0">
              <a:buNone/>
            </a:pPr>
            <a:endParaRPr lang="en-US" dirty="0"/>
          </a:p>
          <a:p>
            <a:pPr marL="0" indent="0">
              <a:buNone/>
            </a:pPr>
            <a:endParaRPr lang="hi-IN" dirty="0"/>
          </a:p>
        </p:txBody>
      </p:sp>
    </p:spTree>
    <p:extLst>
      <p:ext uri="{BB962C8B-B14F-4D97-AF65-F5344CB8AC3E}">
        <p14:creationId xmlns:p14="http://schemas.microsoft.com/office/powerpoint/2010/main" val="134112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35A7-C805-455E-813A-4BBB13D2DC02}"/>
              </a:ext>
            </a:extLst>
          </p:cNvPr>
          <p:cNvSpPr>
            <a:spLocks noGrp="1"/>
          </p:cNvSpPr>
          <p:nvPr>
            <p:ph type="title"/>
          </p:nvPr>
        </p:nvSpPr>
        <p:spPr>
          <a:xfrm>
            <a:off x="-1270625" y="1"/>
            <a:ext cx="10364451" cy="805992"/>
          </a:xfrm>
        </p:spPr>
        <p:txBody>
          <a:bodyPr/>
          <a:lstStyle/>
          <a:p>
            <a:r>
              <a:rPr lang="en-US" dirty="0">
                <a:solidFill>
                  <a:srgbClr val="C00000"/>
                </a:solidFill>
              </a:rPr>
              <a:t>Membership function:</a:t>
            </a:r>
            <a:endParaRPr lang="hi-IN" dirty="0">
              <a:solidFill>
                <a:srgbClr val="C00000"/>
              </a:solidFill>
            </a:endParaRPr>
          </a:p>
        </p:txBody>
      </p:sp>
      <p:sp>
        <p:nvSpPr>
          <p:cNvPr id="3" name="Content Placeholder 2">
            <a:extLst>
              <a:ext uri="{FF2B5EF4-FFF2-40B4-BE49-F238E27FC236}">
                <a16:creationId xmlns:a16="http://schemas.microsoft.com/office/drawing/2014/main" id="{347B202D-2B61-4CB2-AB82-A14423D99D25}"/>
              </a:ext>
            </a:extLst>
          </p:cNvPr>
          <p:cNvSpPr>
            <a:spLocks noGrp="1"/>
          </p:cNvSpPr>
          <p:nvPr>
            <p:ph sz="quarter" idx="13"/>
          </p:nvPr>
        </p:nvSpPr>
        <p:spPr>
          <a:xfrm>
            <a:off x="838200" y="914400"/>
            <a:ext cx="10515600" cy="5137608"/>
          </a:xfrm>
        </p:spPr>
        <p:txBody>
          <a:bodyPr>
            <a:normAutofit lnSpcReduction="10000"/>
          </a:bodyPr>
          <a:lstStyle/>
          <a:p>
            <a:r>
              <a:rPr lang="en-US" dirty="0"/>
              <a:t>Membership functions allow you to quantify linguistic term and represent a fuzzy set graphically.</a:t>
            </a:r>
          </a:p>
          <a:p>
            <a:endParaRPr lang="en-US" dirty="0"/>
          </a:p>
          <a:p>
            <a:endParaRPr lang="en-US" dirty="0"/>
          </a:p>
          <a:p>
            <a:pPr marL="0" indent="0">
              <a:buNone/>
            </a:pPr>
            <a:endParaRPr lang="en-US" dirty="0"/>
          </a:p>
          <a:p>
            <a:endParaRPr lang="en-US" dirty="0"/>
          </a:p>
          <a:p>
            <a:endParaRPr lang="en-US" dirty="0"/>
          </a:p>
          <a:p>
            <a:r>
              <a:rPr lang="en-US" dirty="0"/>
              <a:t>Here, the variables are mapped to a value between 0 and 1. It is called </a:t>
            </a:r>
            <a:r>
              <a:rPr lang="en-US" b="1" dirty="0"/>
              <a:t>membership value</a:t>
            </a:r>
            <a:r>
              <a:rPr lang="en-US" dirty="0"/>
              <a:t> or </a:t>
            </a:r>
            <a:r>
              <a:rPr lang="en-US" b="1" dirty="0"/>
              <a:t>degree of membership(the degree of truth)</a:t>
            </a:r>
            <a:r>
              <a:rPr lang="en-US" dirty="0"/>
              <a:t>.</a:t>
            </a:r>
          </a:p>
          <a:p>
            <a:r>
              <a:rPr lang="en-US" dirty="0"/>
              <a:t>x axis represents the universe of discourse*.</a:t>
            </a:r>
          </a:p>
          <a:p>
            <a:r>
              <a:rPr lang="en-US" dirty="0"/>
              <a:t>y axis represents the degrees of membership in the [0, 1] interval(the degree of truth).</a:t>
            </a:r>
          </a:p>
          <a:p>
            <a:endParaRPr lang="hi-IN" dirty="0"/>
          </a:p>
        </p:txBody>
      </p:sp>
      <p:sp>
        <p:nvSpPr>
          <p:cNvPr id="4" name="TextBox 3">
            <a:extLst>
              <a:ext uri="{FF2B5EF4-FFF2-40B4-BE49-F238E27FC236}">
                <a16:creationId xmlns:a16="http://schemas.microsoft.com/office/drawing/2014/main" id="{CD1377C6-401D-42D3-9103-1F9C5125D865}"/>
              </a:ext>
            </a:extLst>
          </p:cNvPr>
          <p:cNvSpPr txBox="1"/>
          <p:nvPr/>
        </p:nvSpPr>
        <p:spPr>
          <a:xfrm>
            <a:off x="838200" y="5957740"/>
            <a:ext cx="10925666" cy="1200329"/>
          </a:xfrm>
          <a:prstGeom prst="rect">
            <a:avLst/>
          </a:prstGeom>
          <a:noFill/>
        </p:spPr>
        <p:txBody>
          <a:bodyPr wrap="square" rtlCol="0">
            <a:spAutoFit/>
          </a:bodyPr>
          <a:lstStyle/>
          <a:p>
            <a:r>
              <a:rPr lang="en-US" dirty="0"/>
              <a:t>*universe of discourse:</a:t>
            </a:r>
          </a:p>
          <a:p>
            <a:r>
              <a:rPr lang="en-US" dirty="0"/>
              <a:t> the complete range of objects, events, attributes, relations, ideas, etc., that are expressed, assumed, or implied in a discussion.</a:t>
            </a:r>
          </a:p>
          <a:p>
            <a:endParaRPr lang="hi-IN" dirty="0"/>
          </a:p>
        </p:txBody>
      </p:sp>
      <p:pic>
        <p:nvPicPr>
          <p:cNvPr id="5" name="Content Placeholder 4">
            <a:extLst>
              <a:ext uri="{FF2B5EF4-FFF2-40B4-BE49-F238E27FC236}">
                <a16:creationId xmlns:a16="http://schemas.microsoft.com/office/drawing/2014/main" id="{1CDCD140-AA40-4BB8-A63C-B47D8470C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372" y="1882170"/>
            <a:ext cx="5567321" cy="1894788"/>
          </a:xfrm>
          <a:prstGeom prst="rect">
            <a:avLst/>
          </a:prstGeom>
        </p:spPr>
      </p:pic>
      <p:sp>
        <p:nvSpPr>
          <p:cNvPr id="6" name="Rectangle 5">
            <a:extLst>
              <a:ext uri="{FF2B5EF4-FFF2-40B4-BE49-F238E27FC236}">
                <a16:creationId xmlns:a16="http://schemas.microsoft.com/office/drawing/2014/main" id="{41DCC876-EC73-4680-8F59-BC25A2922700}"/>
              </a:ext>
            </a:extLst>
          </p:cNvPr>
          <p:cNvSpPr/>
          <p:nvPr/>
        </p:nvSpPr>
        <p:spPr>
          <a:xfrm>
            <a:off x="4772411" y="2224726"/>
            <a:ext cx="1527142" cy="94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7" name="Rectangle 6">
            <a:extLst>
              <a:ext uri="{FF2B5EF4-FFF2-40B4-BE49-F238E27FC236}">
                <a16:creationId xmlns:a16="http://schemas.microsoft.com/office/drawing/2014/main" id="{1C0543F8-C9EE-4892-BBF1-3CAB8CF5A8E4}"/>
              </a:ext>
            </a:extLst>
          </p:cNvPr>
          <p:cNvSpPr/>
          <p:nvPr/>
        </p:nvSpPr>
        <p:spPr>
          <a:xfrm>
            <a:off x="6579909" y="2224726"/>
            <a:ext cx="1725105" cy="94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8" name="Rectangle 7">
            <a:extLst>
              <a:ext uri="{FF2B5EF4-FFF2-40B4-BE49-F238E27FC236}">
                <a16:creationId xmlns:a16="http://schemas.microsoft.com/office/drawing/2014/main" id="{C9A1FFDF-0204-43CF-996B-8CD567B4AB84}"/>
              </a:ext>
            </a:extLst>
          </p:cNvPr>
          <p:cNvSpPr/>
          <p:nvPr/>
        </p:nvSpPr>
        <p:spPr>
          <a:xfrm>
            <a:off x="8314441" y="3610466"/>
            <a:ext cx="788812" cy="94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9" name="TextBox 8">
            <a:extLst>
              <a:ext uri="{FF2B5EF4-FFF2-40B4-BE49-F238E27FC236}">
                <a16:creationId xmlns:a16="http://schemas.microsoft.com/office/drawing/2014/main" id="{571C9E27-5DE5-4104-9A79-2B7E12DB821F}"/>
              </a:ext>
            </a:extLst>
          </p:cNvPr>
          <p:cNvSpPr txBox="1"/>
          <p:nvPr/>
        </p:nvSpPr>
        <p:spPr>
          <a:xfrm>
            <a:off x="4184612" y="2144902"/>
            <a:ext cx="980388" cy="253916"/>
          </a:xfrm>
          <a:prstGeom prst="rect">
            <a:avLst/>
          </a:prstGeom>
          <a:noFill/>
        </p:spPr>
        <p:txBody>
          <a:bodyPr wrap="square" rtlCol="0">
            <a:spAutoFit/>
          </a:bodyPr>
          <a:lstStyle/>
          <a:p>
            <a:r>
              <a:rPr lang="en-US" sz="1050" dirty="0"/>
              <a:t>Term 1</a:t>
            </a:r>
            <a:endParaRPr lang="hi-IN" sz="1050" dirty="0"/>
          </a:p>
        </p:txBody>
      </p:sp>
      <p:sp>
        <p:nvSpPr>
          <p:cNvPr id="10" name="TextBox 9">
            <a:extLst>
              <a:ext uri="{FF2B5EF4-FFF2-40B4-BE49-F238E27FC236}">
                <a16:creationId xmlns:a16="http://schemas.microsoft.com/office/drawing/2014/main" id="{37FB7817-C20B-49C0-A4A1-E17482594DFA}"/>
              </a:ext>
            </a:extLst>
          </p:cNvPr>
          <p:cNvSpPr txBox="1"/>
          <p:nvPr/>
        </p:nvSpPr>
        <p:spPr>
          <a:xfrm>
            <a:off x="5324426" y="2144902"/>
            <a:ext cx="723015" cy="253916"/>
          </a:xfrm>
          <a:prstGeom prst="rect">
            <a:avLst/>
          </a:prstGeom>
          <a:noFill/>
        </p:spPr>
        <p:txBody>
          <a:bodyPr wrap="square" rtlCol="0">
            <a:spAutoFit/>
          </a:bodyPr>
          <a:lstStyle/>
          <a:p>
            <a:r>
              <a:rPr lang="en-US" sz="1050" dirty="0"/>
              <a:t>Term 2</a:t>
            </a:r>
            <a:endParaRPr lang="hi-IN" sz="1050" dirty="0"/>
          </a:p>
        </p:txBody>
      </p:sp>
      <p:sp>
        <p:nvSpPr>
          <p:cNvPr id="11" name="TextBox 10">
            <a:extLst>
              <a:ext uri="{FF2B5EF4-FFF2-40B4-BE49-F238E27FC236}">
                <a16:creationId xmlns:a16="http://schemas.microsoft.com/office/drawing/2014/main" id="{7B3F2958-EDD6-48B1-A6C9-63D1CA8A4D90}"/>
              </a:ext>
            </a:extLst>
          </p:cNvPr>
          <p:cNvSpPr txBox="1"/>
          <p:nvPr/>
        </p:nvSpPr>
        <p:spPr>
          <a:xfrm>
            <a:off x="6050437" y="1792309"/>
            <a:ext cx="1058944" cy="253916"/>
          </a:xfrm>
          <a:prstGeom prst="rect">
            <a:avLst/>
          </a:prstGeom>
          <a:noFill/>
        </p:spPr>
        <p:txBody>
          <a:bodyPr wrap="square" rtlCol="0">
            <a:spAutoFit/>
          </a:bodyPr>
          <a:lstStyle/>
          <a:p>
            <a:r>
              <a:rPr lang="en-US" sz="1050" dirty="0"/>
              <a:t>Term 3</a:t>
            </a:r>
            <a:endParaRPr lang="hi-IN" sz="1050" dirty="0"/>
          </a:p>
        </p:txBody>
      </p:sp>
      <p:sp>
        <p:nvSpPr>
          <p:cNvPr id="12" name="TextBox 11">
            <a:extLst>
              <a:ext uri="{FF2B5EF4-FFF2-40B4-BE49-F238E27FC236}">
                <a16:creationId xmlns:a16="http://schemas.microsoft.com/office/drawing/2014/main" id="{8FD92B75-8F34-4877-BF99-47A987F93760}"/>
              </a:ext>
            </a:extLst>
          </p:cNvPr>
          <p:cNvSpPr txBox="1"/>
          <p:nvPr/>
        </p:nvSpPr>
        <p:spPr>
          <a:xfrm>
            <a:off x="6826966" y="2093359"/>
            <a:ext cx="1338607" cy="253916"/>
          </a:xfrm>
          <a:prstGeom prst="rect">
            <a:avLst/>
          </a:prstGeom>
          <a:noFill/>
        </p:spPr>
        <p:txBody>
          <a:bodyPr wrap="square" rtlCol="0">
            <a:spAutoFit/>
          </a:bodyPr>
          <a:lstStyle/>
          <a:p>
            <a:r>
              <a:rPr lang="en-US" sz="1050" dirty="0"/>
              <a:t>Term 4</a:t>
            </a:r>
            <a:endParaRPr lang="hi-IN" sz="1050" dirty="0"/>
          </a:p>
        </p:txBody>
      </p:sp>
      <p:sp>
        <p:nvSpPr>
          <p:cNvPr id="13" name="TextBox 12">
            <a:extLst>
              <a:ext uri="{FF2B5EF4-FFF2-40B4-BE49-F238E27FC236}">
                <a16:creationId xmlns:a16="http://schemas.microsoft.com/office/drawing/2014/main" id="{AB031CFF-C50C-49CE-84F7-D2D65DC97647}"/>
              </a:ext>
            </a:extLst>
          </p:cNvPr>
          <p:cNvSpPr txBox="1"/>
          <p:nvPr/>
        </p:nvSpPr>
        <p:spPr>
          <a:xfrm>
            <a:off x="8305014" y="3335402"/>
            <a:ext cx="770252" cy="253916"/>
          </a:xfrm>
          <a:prstGeom prst="rect">
            <a:avLst/>
          </a:prstGeom>
          <a:noFill/>
        </p:spPr>
        <p:txBody>
          <a:bodyPr wrap="square" rtlCol="0">
            <a:spAutoFit/>
          </a:bodyPr>
          <a:lstStyle/>
          <a:p>
            <a:r>
              <a:rPr lang="en-US" sz="1050" dirty="0"/>
              <a:t>UoD</a:t>
            </a:r>
            <a:endParaRPr lang="hi-IN" sz="1050" dirty="0"/>
          </a:p>
        </p:txBody>
      </p:sp>
      <p:sp>
        <p:nvSpPr>
          <p:cNvPr id="14" name="TextBox 13">
            <a:extLst>
              <a:ext uri="{FF2B5EF4-FFF2-40B4-BE49-F238E27FC236}">
                <a16:creationId xmlns:a16="http://schemas.microsoft.com/office/drawing/2014/main" id="{86029A43-9252-450D-A361-B88CE5210AEA}"/>
              </a:ext>
            </a:extLst>
          </p:cNvPr>
          <p:cNvSpPr txBox="1"/>
          <p:nvPr/>
        </p:nvSpPr>
        <p:spPr>
          <a:xfrm>
            <a:off x="7758062" y="2093359"/>
            <a:ext cx="777021" cy="253916"/>
          </a:xfrm>
          <a:prstGeom prst="rect">
            <a:avLst/>
          </a:prstGeom>
          <a:noFill/>
        </p:spPr>
        <p:txBody>
          <a:bodyPr wrap="square" rtlCol="0">
            <a:spAutoFit/>
          </a:bodyPr>
          <a:lstStyle/>
          <a:p>
            <a:r>
              <a:rPr lang="en-US" sz="1050" dirty="0"/>
              <a:t>Term 5</a:t>
            </a:r>
            <a:endParaRPr lang="hi-IN" sz="1050" dirty="0"/>
          </a:p>
        </p:txBody>
      </p:sp>
    </p:spTree>
    <p:extLst>
      <p:ext uri="{BB962C8B-B14F-4D97-AF65-F5344CB8AC3E}">
        <p14:creationId xmlns:p14="http://schemas.microsoft.com/office/powerpoint/2010/main" val="29299810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1777</TotalTime>
  <Words>975</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Mangal</vt:lpstr>
      <vt:lpstr>Times New Roman</vt:lpstr>
      <vt:lpstr>Tw Cen MT</vt:lpstr>
      <vt:lpstr>Verdana</vt:lpstr>
      <vt:lpstr>Droplet</vt:lpstr>
      <vt:lpstr>A project seminar on “Automatic control of fan speed using fuzzy logic”</vt:lpstr>
      <vt:lpstr>                               CONTENTS</vt:lpstr>
      <vt:lpstr>ABSTRACT</vt:lpstr>
      <vt:lpstr>INTRODUCTION</vt:lpstr>
      <vt:lpstr>Why Fuzzy Logic? </vt:lpstr>
      <vt:lpstr>Algorithm:</vt:lpstr>
      <vt:lpstr>Overall working:</vt:lpstr>
      <vt:lpstr>FUZZIFICATION</vt:lpstr>
      <vt:lpstr>Membership function:</vt:lpstr>
      <vt:lpstr>PowerPoint Presentation</vt:lpstr>
      <vt:lpstr>INPUT GRAPH</vt:lpstr>
      <vt:lpstr>Truth degree for a triangular membership function can be given by: </vt:lpstr>
      <vt:lpstr>RULE BLOCK</vt:lpstr>
      <vt:lpstr>OUTPUT GRAPH</vt:lpstr>
      <vt:lpstr>DEFUZZIFICATION </vt:lpstr>
      <vt:lpstr>Application Areas of Fuzzy Logic </vt:lpstr>
      <vt:lpstr>Advantages:</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seminar on “Automatic control of fan using fuzzy logic”</dc:title>
  <dc:creator>pragati mynampati</dc:creator>
  <cp:lastModifiedBy>pragati mynampati</cp:lastModifiedBy>
  <cp:revision>76</cp:revision>
  <dcterms:created xsi:type="dcterms:W3CDTF">2018-03-03T09:07:39Z</dcterms:created>
  <dcterms:modified xsi:type="dcterms:W3CDTF">2018-04-23T17:00:40Z</dcterms:modified>
</cp:coreProperties>
</file>