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4" autoAdjust="0"/>
    <p:restoredTop sz="94660"/>
  </p:normalViewPr>
  <p:slideViewPr>
    <p:cSldViewPr snapToGrid="0">
      <p:cViewPr>
        <p:scale>
          <a:sx n="50" d="100"/>
          <a:sy n="50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5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0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ragati9998/Citizenshiploginap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Colorful pencils and books">
            <a:extLst>
              <a:ext uri="{FF2B5EF4-FFF2-40B4-BE49-F238E27FC236}">
                <a16:creationId xmlns:a16="http://schemas.microsoft.com/office/drawing/2014/main" id="{6AB2AA52-F506-E9F1-AD94-BB0DDE2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9" b="5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9F6FA-35C2-2DEB-F74F-3FECEE460114}"/>
              </a:ext>
            </a:extLst>
          </p:cNvPr>
          <p:cNvSpPr/>
          <p:nvPr/>
        </p:nvSpPr>
        <p:spPr>
          <a:xfrm>
            <a:off x="5671931" y="0"/>
            <a:ext cx="6520070" cy="6857989"/>
          </a:xfrm>
          <a:custGeom>
            <a:avLst/>
            <a:gdLst>
              <a:gd name="connsiteX0" fmla="*/ 0 w 7099495"/>
              <a:gd name="connsiteY0" fmla="*/ 0 h 6857989"/>
              <a:gd name="connsiteX1" fmla="*/ 7099495 w 7099495"/>
              <a:gd name="connsiteY1" fmla="*/ 0 h 6857989"/>
              <a:gd name="connsiteX2" fmla="*/ 7099495 w 7099495"/>
              <a:gd name="connsiteY2" fmla="*/ 6857989 h 6857989"/>
              <a:gd name="connsiteX3" fmla="*/ 0 w 7099495"/>
              <a:gd name="connsiteY3" fmla="*/ 6857989 h 6857989"/>
              <a:gd name="connsiteX4" fmla="*/ 0 w 7099495"/>
              <a:gd name="connsiteY4" fmla="*/ 0 h 6857989"/>
              <a:gd name="connsiteX0" fmla="*/ 0 w 7099495"/>
              <a:gd name="connsiteY0" fmla="*/ 0 h 6857989"/>
              <a:gd name="connsiteX1" fmla="*/ 7099495 w 7099495"/>
              <a:gd name="connsiteY1" fmla="*/ 0 h 6857989"/>
              <a:gd name="connsiteX2" fmla="*/ 7099495 w 7099495"/>
              <a:gd name="connsiteY2" fmla="*/ 6857989 h 6857989"/>
              <a:gd name="connsiteX3" fmla="*/ 0 w 7099495"/>
              <a:gd name="connsiteY3" fmla="*/ 6857989 h 6857989"/>
              <a:gd name="connsiteX4" fmla="*/ 0 w 7099495"/>
              <a:gd name="connsiteY4" fmla="*/ 0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495" h="6857989">
                <a:moveTo>
                  <a:pt x="0" y="0"/>
                </a:moveTo>
                <a:lnTo>
                  <a:pt x="7099495" y="0"/>
                </a:lnTo>
                <a:lnTo>
                  <a:pt x="7099495" y="6857989"/>
                </a:lnTo>
                <a:lnTo>
                  <a:pt x="0" y="6857989"/>
                </a:lnTo>
                <a:cubicBezTo>
                  <a:pt x="5844209" y="2703437"/>
                  <a:pt x="0" y="2285996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4B6ED-5819-551C-50D3-90E0BC821141}"/>
              </a:ext>
            </a:extLst>
          </p:cNvPr>
          <p:cNvSpPr txBox="1"/>
          <p:nvPr/>
        </p:nvSpPr>
        <p:spPr>
          <a:xfrm>
            <a:off x="1179443" y="1550504"/>
            <a:ext cx="7099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2"/>
                </a:solidFill>
                <a:latin typeface="+mj-lt"/>
              </a:rPr>
              <a:t>GROUP PROJECT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753A6E-EAAE-9DEC-3A87-B99BF685B1B5}"/>
              </a:ext>
            </a:extLst>
          </p:cNvPr>
          <p:cNvSpPr txBox="1"/>
          <p:nvPr/>
        </p:nvSpPr>
        <p:spPr>
          <a:xfrm>
            <a:off x="1404732" y="4645776"/>
            <a:ext cx="500932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oudy Old Style (Headings)"/>
              </a:rPr>
              <a:t>Presented By IDEA FORGE</a:t>
            </a:r>
          </a:p>
        </p:txBody>
      </p:sp>
      <p:pic>
        <p:nvPicPr>
          <p:cNvPr id="2" name="Graphic 1" descr="One solid circle, one ring, and one circle filled with diagonal lines">
            <a:extLst>
              <a:ext uri="{FF2B5EF4-FFF2-40B4-BE49-F238E27FC236}">
                <a16:creationId xmlns:a16="http://schemas.microsoft.com/office/drawing/2014/main" id="{14F84A41-9BF4-C79D-919F-EBABCC6C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733145">
            <a:off x="12063211" y="5104687"/>
            <a:ext cx="4170638" cy="28094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93BFE97-CA1D-90B0-7FD1-3DCEB9C6A5EA}"/>
              </a:ext>
            </a:extLst>
          </p:cNvPr>
          <p:cNvGrpSpPr/>
          <p:nvPr/>
        </p:nvGrpSpPr>
        <p:grpSpPr>
          <a:xfrm>
            <a:off x="4200469" y="7228082"/>
            <a:ext cx="2186608" cy="2852323"/>
            <a:chOff x="5145157" y="2619557"/>
            <a:chExt cx="2186608" cy="285232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AF1A91-81F2-F5E0-3F30-046DBA4D6B09}"/>
                </a:ext>
              </a:extLst>
            </p:cNvPr>
            <p:cNvSpPr/>
            <p:nvPr/>
          </p:nvSpPr>
          <p:spPr>
            <a:xfrm>
              <a:off x="5145157" y="2619557"/>
              <a:ext cx="2186608" cy="28094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A person with a beard and mustache&#10;&#10;Description automatically generated">
              <a:extLst>
                <a:ext uri="{FF2B5EF4-FFF2-40B4-BE49-F238E27FC236}">
                  <a16:creationId xmlns:a16="http://schemas.microsoft.com/office/drawing/2014/main" id="{26EE4A7C-AD97-FC8B-1608-DA3219E0F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157" y="2633155"/>
              <a:ext cx="2186608" cy="283872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18379-417D-0055-D60C-61D993F955C2}"/>
              </a:ext>
            </a:extLst>
          </p:cNvPr>
          <p:cNvGrpSpPr/>
          <p:nvPr/>
        </p:nvGrpSpPr>
        <p:grpSpPr>
          <a:xfrm>
            <a:off x="8251963" y="7207637"/>
            <a:ext cx="2196548" cy="2829906"/>
            <a:chOff x="8640417" y="2738250"/>
            <a:chExt cx="2196548" cy="28299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CBE6FD-6BDD-D510-3098-619105D4ECFD}"/>
                </a:ext>
              </a:extLst>
            </p:cNvPr>
            <p:cNvSpPr/>
            <p:nvPr/>
          </p:nvSpPr>
          <p:spPr>
            <a:xfrm>
              <a:off x="8650357" y="2738250"/>
              <a:ext cx="2186608" cy="28094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7A4FEA-ACBD-C472-A337-EEB51B5A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0417" y="2758695"/>
              <a:ext cx="2186608" cy="28094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B33CA4-13AB-A06B-A97E-5EE3F367191D}"/>
              </a:ext>
            </a:extLst>
          </p:cNvPr>
          <p:cNvGrpSpPr/>
          <p:nvPr/>
        </p:nvGrpSpPr>
        <p:grpSpPr>
          <a:xfrm>
            <a:off x="717348" y="7270944"/>
            <a:ext cx="2212654" cy="2809461"/>
            <a:chOff x="1315738" y="2463274"/>
            <a:chExt cx="2212654" cy="280946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D47FAC-C15D-067B-F5F0-C6005474EC33}"/>
                </a:ext>
              </a:extLst>
            </p:cNvPr>
            <p:cNvSpPr/>
            <p:nvPr/>
          </p:nvSpPr>
          <p:spPr>
            <a:xfrm>
              <a:off x="1315738" y="2463274"/>
              <a:ext cx="2186608" cy="28094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erson with a beard and mustache&#10;&#10;Description automatically generated">
              <a:extLst>
                <a:ext uri="{FF2B5EF4-FFF2-40B4-BE49-F238E27FC236}">
                  <a16:creationId xmlns:a16="http://schemas.microsoft.com/office/drawing/2014/main" id="{0EBAAFBD-5E0B-D314-D5E2-212897C2C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784" y="2463274"/>
              <a:ext cx="2186608" cy="28094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17" name="Picture 2" descr="blurred blue star in glass PNG, SVG">
            <a:extLst>
              <a:ext uri="{FF2B5EF4-FFF2-40B4-BE49-F238E27FC236}">
                <a16:creationId xmlns:a16="http://schemas.microsoft.com/office/drawing/2014/main" id="{4441849B-84BB-515A-CFBF-BDE9649A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94342">
            <a:off x="12191776" y="308019"/>
            <a:ext cx="2890619" cy="337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5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47A96C-50DC-B78E-8232-DE97F68D44D8}"/>
              </a:ext>
            </a:extLst>
          </p:cNvPr>
          <p:cNvSpPr txBox="1"/>
          <p:nvPr/>
        </p:nvSpPr>
        <p:spPr>
          <a:xfrm>
            <a:off x="2186609" y="1289844"/>
            <a:ext cx="6771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MEET THE MEMBERS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FB2DE1-D078-7056-1F24-FF6D862C40BF}"/>
              </a:ext>
            </a:extLst>
          </p:cNvPr>
          <p:cNvGrpSpPr/>
          <p:nvPr/>
        </p:nvGrpSpPr>
        <p:grpSpPr>
          <a:xfrm>
            <a:off x="5237922" y="2633155"/>
            <a:ext cx="2186608" cy="2852323"/>
            <a:chOff x="5145157" y="2619557"/>
            <a:chExt cx="2186608" cy="28523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43074C-AC07-EBBA-C285-3DB47512AFFA}"/>
                </a:ext>
              </a:extLst>
            </p:cNvPr>
            <p:cNvSpPr/>
            <p:nvPr/>
          </p:nvSpPr>
          <p:spPr>
            <a:xfrm>
              <a:off x="5145157" y="2619557"/>
              <a:ext cx="2186608" cy="28094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person with a beard and mustache&#10;&#10;Description automatically generated">
              <a:extLst>
                <a:ext uri="{FF2B5EF4-FFF2-40B4-BE49-F238E27FC236}">
                  <a16:creationId xmlns:a16="http://schemas.microsoft.com/office/drawing/2014/main" id="{4664E712-F008-4E3C-0D98-55D95A8AE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157" y="2633155"/>
              <a:ext cx="2186608" cy="283872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688111-939A-ECFF-2612-357E1FDEA26B}"/>
              </a:ext>
            </a:extLst>
          </p:cNvPr>
          <p:cNvGrpSpPr/>
          <p:nvPr/>
        </p:nvGrpSpPr>
        <p:grpSpPr>
          <a:xfrm>
            <a:off x="8640417" y="2738250"/>
            <a:ext cx="2196548" cy="2829906"/>
            <a:chOff x="8640417" y="2738250"/>
            <a:chExt cx="2196548" cy="28299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2B3981-8603-A751-3B89-06CAE7D2E300}"/>
                </a:ext>
              </a:extLst>
            </p:cNvPr>
            <p:cNvSpPr/>
            <p:nvPr/>
          </p:nvSpPr>
          <p:spPr>
            <a:xfrm>
              <a:off x="8650357" y="2738250"/>
              <a:ext cx="2186608" cy="28094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90D402-1A01-F37B-3A82-9AD4CE196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0417" y="2758695"/>
              <a:ext cx="2186608" cy="28094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D916C6-F78F-A047-0A47-51320D4695AC}"/>
              </a:ext>
            </a:extLst>
          </p:cNvPr>
          <p:cNvGrpSpPr/>
          <p:nvPr/>
        </p:nvGrpSpPr>
        <p:grpSpPr>
          <a:xfrm>
            <a:off x="1971720" y="2633155"/>
            <a:ext cx="2212654" cy="2809461"/>
            <a:chOff x="1315738" y="2463274"/>
            <a:chExt cx="2212654" cy="280946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ED427F-942D-33EA-0E62-F205C7E4988F}"/>
                </a:ext>
              </a:extLst>
            </p:cNvPr>
            <p:cNvSpPr/>
            <p:nvPr/>
          </p:nvSpPr>
          <p:spPr>
            <a:xfrm>
              <a:off x="1315738" y="2463274"/>
              <a:ext cx="2186608" cy="28094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person with a beard and mustache&#10;&#10;Description automatically generated">
              <a:extLst>
                <a:ext uri="{FF2B5EF4-FFF2-40B4-BE49-F238E27FC236}">
                  <a16:creationId xmlns:a16="http://schemas.microsoft.com/office/drawing/2014/main" id="{10E743FD-D486-040F-D52C-13C5CFB64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784" y="2463274"/>
              <a:ext cx="2186608" cy="28094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7F7C72-DEE5-2872-95F5-D18AFFA22062}"/>
              </a:ext>
            </a:extLst>
          </p:cNvPr>
          <p:cNvSpPr txBox="1"/>
          <p:nvPr/>
        </p:nvSpPr>
        <p:spPr>
          <a:xfrm>
            <a:off x="2001079" y="5989981"/>
            <a:ext cx="21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Pragati Kumar chaudhary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B463A-69C0-543D-E074-B7DD64F96E93}"/>
              </a:ext>
            </a:extLst>
          </p:cNvPr>
          <p:cNvSpPr txBox="1"/>
          <p:nvPr/>
        </p:nvSpPr>
        <p:spPr>
          <a:xfrm>
            <a:off x="5237922" y="6128480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Sijan shah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63385-BAF4-A745-6687-305746B7003A}"/>
              </a:ext>
            </a:extLst>
          </p:cNvPr>
          <p:cNvSpPr txBox="1"/>
          <p:nvPr/>
        </p:nvSpPr>
        <p:spPr>
          <a:xfrm>
            <a:off x="8650357" y="6121203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Swornim</a:t>
            </a:r>
            <a:r>
              <a:rPr lang="en-US" dirty="0"/>
              <a:t> </a:t>
            </a:r>
            <a:r>
              <a:rPr lang="en-US" dirty="0" err="1"/>
              <a:t>shrestha</a:t>
            </a:r>
            <a:endParaRPr lang="en-US" dirty="0"/>
          </a:p>
        </p:txBody>
      </p:sp>
      <p:pic>
        <p:nvPicPr>
          <p:cNvPr id="26" name="Graphic 25" descr="One solid circle, one ring, and one circle filled with diagonal lines">
            <a:extLst>
              <a:ext uri="{FF2B5EF4-FFF2-40B4-BE49-F238E27FC236}">
                <a16:creationId xmlns:a16="http://schemas.microsoft.com/office/drawing/2014/main" id="{0B2ABC8A-63DD-8D94-2B57-9B868B92C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733145">
            <a:off x="-780785" y="-224533"/>
            <a:ext cx="3053356" cy="2809461"/>
          </a:xfrm>
          <a:prstGeom prst="rect">
            <a:avLst/>
          </a:prstGeom>
        </p:spPr>
      </p:pic>
      <p:pic>
        <p:nvPicPr>
          <p:cNvPr id="1026" name="Picture 2" descr="blurred blue star in glass PNG, SVG">
            <a:extLst>
              <a:ext uri="{FF2B5EF4-FFF2-40B4-BE49-F238E27FC236}">
                <a16:creationId xmlns:a16="http://schemas.microsoft.com/office/drawing/2014/main" id="{07D2A26D-2C44-D033-6320-E3E15A0E7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9614">
            <a:off x="8305097" y="684922"/>
            <a:ext cx="1770020" cy="177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CB70507-D345-518D-6CFD-A912D1BA3D59}"/>
              </a:ext>
            </a:extLst>
          </p:cNvPr>
          <p:cNvSpPr/>
          <p:nvPr/>
        </p:nvSpPr>
        <p:spPr>
          <a:xfrm rot="1951596">
            <a:off x="12888380" y="3999045"/>
            <a:ext cx="2670449" cy="2652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C67C4B-3436-5273-1C2C-97865C53532B}"/>
              </a:ext>
            </a:extLst>
          </p:cNvPr>
          <p:cNvSpPr/>
          <p:nvPr/>
        </p:nvSpPr>
        <p:spPr>
          <a:xfrm rot="1951596">
            <a:off x="14949773" y="6701851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A4C7AA-CC25-EA11-05E5-B13FD7E5149B}"/>
              </a:ext>
            </a:extLst>
          </p:cNvPr>
          <p:cNvSpPr/>
          <p:nvPr/>
        </p:nvSpPr>
        <p:spPr>
          <a:xfrm rot="6331040">
            <a:off x="-1493036" y="-1070549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8759B6-679C-9E4F-A1AC-098BC9F9C8D1}"/>
              </a:ext>
            </a:extLst>
          </p:cNvPr>
          <p:cNvSpPr/>
          <p:nvPr/>
        </p:nvSpPr>
        <p:spPr>
          <a:xfrm rot="20137390">
            <a:off x="-1788760" y="6192227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7E4DBC-1B73-0EE0-2AC8-93234B7867FD}"/>
              </a:ext>
            </a:extLst>
          </p:cNvPr>
          <p:cNvSpPr/>
          <p:nvPr/>
        </p:nvSpPr>
        <p:spPr>
          <a:xfrm rot="20076197">
            <a:off x="12263722" y="-1339133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ow to choose an application tracking system (ATS) | Calendly">
            <a:extLst>
              <a:ext uri="{FF2B5EF4-FFF2-40B4-BE49-F238E27FC236}">
                <a16:creationId xmlns:a16="http://schemas.microsoft.com/office/drawing/2014/main" id="{FFD187D5-7AC2-4819-D8D3-0B59EB57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1269">
            <a:off x="12601131" y="103295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1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42BAC-7D3A-E41F-EB82-CAD80C061F00}"/>
              </a:ext>
            </a:extLst>
          </p:cNvPr>
          <p:cNvSpPr txBox="1"/>
          <p:nvPr/>
        </p:nvSpPr>
        <p:spPr>
          <a:xfrm>
            <a:off x="1409700" y="838200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Table of 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191CF-AB81-5221-A877-A5397D8C5419}"/>
              </a:ext>
            </a:extLst>
          </p:cNvPr>
          <p:cNvSpPr/>
          <p:nvPr/>
        </p:nvSpPr>
        <p:spPr>
          <a:xfrm>
            <a:off x="1498600" y="1498600"/>
            <a:ext cx="7023100" cy="5016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DC9C5-6288-60D6-5ED7-8CE7DD3CE95B}"/>
              </a:ext>
            </a:extLst>
          </p:cNvPr>
          <p:cNvSpPr txBox="1"/>
          <p:nvPr/>
        </p:nvSpPr>
        <p:spPr>
          <a:xfrm>
            <a:off x="1727200" y="2028616"/>
            <a:ext cx="6210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/>
              <a:t>Requirements meet</a:t>
            </a:r>
          </a:p>
          <a:p>
            <a:pPr marL="342900" indent="-342900">
              <a:buAutoNum type="arabicPeriod"/>
            </a:pPr>
            <a:r>
              <a:rPr lang="en-US" sz="3200" dirty="0"/>
              <a:t>Features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</a:t>
            </a:r>
          </a:p>
          <a:p>
            <a:pPr marL="342900" indent="-342900">
              <a:buAutoNum type="arabicPeriod"/>
            </a:pPr>
            <a:r>
              <a:rPr lang="en-US" sz="3200" dirty="0"/>
              <a:t>System demonstration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7DFEE-AF4A-9819-0CA9-B8E43DC2BB31}"/>
              </a:ext>
            </a:extLst>
          </p:cNvPr>
          <p:cNvSpPr/>
          <p:nvPr/>
        </p:nvSpPr>
        <p:spPr>
          <a:xfrm rot="1951596">
            <a:off x="11292174" y="-457750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DDBF7-7BDA-1D5E-21FD-878EDC1936C6}"/>
              </a:ext>
            </a:extLst>
          </p:cNvPr>
          <p:cNvSpPr/>
          <p:nvPr/>
        </p:nvSpPr>
        <p:spPr>
          <a:xfrm>
            <a:off x="-443780" y="-665773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7DE6DB-4587-B1CB-BA85-BCB80FB317E6}"/>
              </a:ext>
            </a:extLst>
          </p:cNvPr>
          <p:cNvSpPr/>
          <p:nvPr/>
        </p:nvSpPr>
        <p:spPr>
          <a:xfrm rot="1951596">
            <a:off x="-846909" y="5849327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363370-4222-DCA0-5B8B-FE6444407933}"/>
              </a:ext>
            </a:extLst>
          </p:cNvPr>
          <p:cNvSpPr/>
          <p:nvPr/>
        </p:nvSpPr>
        <p:spPr>
          <a:xfrm rot="4877068">
            <a:off x="11292173" y="5849326"/>
            <a:ext cx="1343606" cy="1331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09F33-A3F6-B42B-CCD5-E55AC2DC8370}"/>
              </a:ext>
            </a:extLst>
          </p:cNvPr>
          <p:cNvSpPr/>
          <p:nvPr/>
        </p:nvSpPr>
        <p:spPr>
          <a:xfrm rot="2380380">
            <a:off x="3218512" y="8012884"/>
            <a:ext cx="3583274" cy="3568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 descr="small and large yellow star PNG, SVG">
            <a:extLst>
              <a:ext uri="{FF2B5EF4-FFF2-40B4-BE49-F238E27FC236}">
                <a16:creationId xmlns:a16="http://schemas.microsoft.com/office/drawing/2014/main" id="{FCAC4B08-5F7E-1A44-005F-EB4ACE00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74223">
            <a:off x="-2866849" y="-397947"/>
            <a:ext cx="1985927" cy="18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mall and large yellow star PNG, SVG">
            <a:extLst>
              <a:ext uri="{FF2B5EF4-FFF2-40B4-BE49-F238E27FC236}">
                <a16:creationId xmlns:a16="http://schemas.microsoft.com/office/drawing/2014/main" id="{EDFCD82F-4605-6B43-8429-4EBEC36AE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66676">
            <a:off x="-2631309" y="6781526"/>
            <a:ext cx="1985927" cy="18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mall and large yellow star PNG, SVG">
            <a:extLst>
              <a:ext uri="{FF2B5EF4-FFF2-40B4-BE49-F238E27FC236}">
                <a16:creationId xmlns:a16="http://schemas.microsoft.com/office/drawing/2014/main" id="{AD182BF7-94E7-FBBE-CB81-F0F1A5F0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7123">
            <a:off x="12941722" y="6829942"/>
            <a:ext cx="1985927" cy="18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mall and large yellow star PNG, SVG">
            <a:extLst>
              <a:ext uri="{FF2B5EF4-FFF2-40B4-BE49-F238E27FC236}">
                <a16:creationId xmlns:a16="http://schemas.microsoft.com/office/drawing/2014/main" id="{12156729-F70B-A726-0D7D-36543723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8162">
            <a:off x="13242055" y="-76170"/>
            <a:ext cx="1985927" cy="18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choose an application tracking system (ATS) | Calendly">
            <a:extLst>
              <a:ext uri="{FF2B5EF4-FFF2-40B4-BE49-F238E27FC236}">
                <a16:creationId xmlns:a16="http://schemas.microsoft.com/office/drawing/2014/main" id="{75E9758A-DE90-3E7C-73FF-7A1172C7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218691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0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1BF0FE-E3F8-AC86-9739-D1658EB1B64F}"/>
              </a:ext>
            </a:extLst>
          </p:cNvPr>
          <p:cNvSpPr/>
          <p:nvPr/>
        </p:nvSpPr>
        <p:spPr>
          <a:xfrm>
            <a:off x="1041400" y="1346200"/>
            <a:ext cx="8940800" cy="5016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82D2E-1471-D065-DEE7-1375435080C3}"/>
              </a:ext>
            </a:extLst>
          </p:cNvPr>
          <p:cNvSpPr txBox="1"/>
          <p:nvPr/>
        </p:nvSpPr>
        <p:spPr>
          <a:xfrm>
            <a:off x="1041400" y="495300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AE74F-5EE2-2D87-1506-0E277A445BA0}"/>
              </a:ext>
            </a:extLst>
          </p:cNvPr>
          <p:cNvSpPr txBox="1"/>
          <p:nvPr/>
        </p:nvSpPr>
        <p:spPr>
          <a:xfrm>
            <a:off x="1181100" y="1657350"/>
            <a:ext cx="87058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Facilitates integration of newly naturalized citizens.</a:t>
            </a:r>
          </a:p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Provides a user-friendly web-based platform.</a:t>
            </a:r>
          </a:p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Focuses on learning about the history and culture of the host nation.</a:t>
            </a:r>
          </a:p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Guides users through key features and functionality.</a:t>
            </a:r>
          </a:p>
        </p:txBody>
      </p:sp>
      <p:pic>
        <p:nvPicPr>
          <p:cNvPr id="4098" name="Picture 2" descr="small and large yellow star PNG, SVG">
            <a:extLst>
              <a:ext uri="{FF2B5EF4-FFF2-40B4-BE49-F238E27FC236}">
                <a16:creationId xmlns:a16="http://schemas.microsoft.com/office/drawing/2014/main" id="{C07A307C-673F-00E0-77C5-0AA9E17A8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73850">
            <a:off x="10198592" y="-130359"/>
            <a:ext cx="1985927" cy="18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mall and large yellow star PNG, SVG">
            <a:extLst>
              <a:ext uri="{FF2B5EF4-FFF2-40B4-BE49-F238E27FC236}">
                <a16:creationId xmlns:a16="http://schemas.microsoft.com/office/drawing/2014/main" id="{99797467-F44D-7BF1-801A-8886D8F68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73125">
            <a:off x="-1109746" y="-914370"/>
            <a:ext cx="1985927" cy="18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mall and large yellow star PNG, SVG">
            <a:extLst>
              <a:ext uri="{FF2B5EF4-FFF2-40B4-BE49-F238E27FC236}">
                <a16:creationId xmlns:a16="http://schemas.microsoft.com/office/drawing/2014/main" id="{B1A6180B-4EBF-BC5E-A5F1-2FA85D7A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44053">
            <a:off x="-1109747" y="5943631"/>
            <a:ext cx="1985927" cy="18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mall and large yellow star PNG, SVG">
            <a:extLst>
              <a:ext uri="{FF2B5EF4-FFF2-40B4-BE49-F238E27FC236}">
                <a16:creationId xmlns:a16="http://schemas.microsoft.com/office/drawing/2014/main" id="{764BC626-CEBC-0F2C-5090-0AE2A9D8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74158">
            <a:off x="10377513" y="5270859"/>
            <a:ext cx="1990714" cy="20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arland PNG, SVG">
            <a:extLst>
              <a:ext uri="{FF2B5EF4-FFF2-40B4-BE49-F238E27FC236}">
                <a16:creationId xmlns:a16="http://schemas.microsoft.com/office/drawing/2014/main" id="{4AC6D930-95F8-F1E8-DB38-0C441A05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6450">
            <a:off x="12334348" y="-1939741"/>
            <a:ext cx="4249455" cy="38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r of bethlehem PNG, SVG">
            <a:extLst>
              <a:ext uri="{FF2B5EF4-FFF2-40B4-BE49-F238E27FC236}">
                <a16:creationId xmlns:a16="http://schemas.microsoft.com/office/drawing/2014/main" id="{0599B89F-8880-A718-F316-C0FC7AFF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2558">
            <a:off x="725111" y="-2591068"/>
            <a:ext cx="2264237" cy="220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40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F40ED2-5CAC-96DB-BA94-27C21613BE5A}"/>
              </a:ext>
            </a:extLst>
          </p:cNvPr>
          <p:cNvSpPr/>
          <p:nvPr/>
        </p:nvSpPr>
        <p:spPr>
          <a:xfrm>
            <a:off x="1023256" y="1455752"/>
            <a:ext cx="8940800" cy="5016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EDD86-5DE2-C609-96E7-F4CCCEB839DC}"/>
              </a:ext>
            </a:extLst>
          </p:cNvPr>
          <p:cNvSpPr txBox="1"/>
          <p:nvPr/>
        </p:nvSpPr>
        <p:spPr>
          <a:xfrm>
            <a:off x="1023257" y="631840"/>
            <a:ext cx="448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System Requirement met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34D1D-8B4E-8065-C291-4C1F003DCD2A}"/>
              </a:ext>
            </a:extLst>
          </p:cNvPr>
          <p:cNvSpPr txBox="1"/>
          <p:nvPr/>
        </p:nvSpPr>
        <p:spPr>
          <a:xfrm>
            <a:off x="1230085" y="1701844"/>
            <a:ext cx="856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User Login and Registration page</a:t>
            </a:r>
          </a:p>
          <a:p>
            <a:r>
              <a:rPr lang="en-US" sz="3200" b="1" dirty="0">
                <a:latin typeface="+mj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Quiz game dashboard </a:t>
            </a:r>
          </a:p>
          <a:p>
            <a:endParaRPr lang="en-US" sz="32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Result page </a:t>
            </a:r>
          </a:p>
          <a:p>
            <a:endParaRPr lang="en-US" sz="32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Object-Oriented Principles Applied</a:t>
            </a:r>
          </a:p>
          <a:p>
            <a:endParaRPr lang="en-US" sz="32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Timer around 5 minutes 	</a:t>
            </a:r>
          </a:p>
        </p:txBody>
      </p:sp>
      <p:pic>
        <p:nvPicPr>
          <p:cNvPr id="5122" name="Picture 2" descr="garland PNG, SVG">
            <a:extLst>
              <a:ext uri="{FF2B5EF4-FFF2-40B4-BE49-F238E27FC236}">
                <a16:creationId xmlns:a16="http://schemas.microsoft.com/office/drawing/2014/main" id="{858600E1-901B-4602-FD54-2E52C0FA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071093" y="155385"/>
            <a:ext cx="2195300" cy="184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tar of bethlehem PNG, SVG">
            <a:extLst>
              <a:ext uri="{FF2B5EF4-FFF2-40B4-BE49-F238E27FC236}">
                <a16:creationId xmlns:a16="http://schemas.microsoft.com/office/drawing/2014/main" id="{C09A6CCF-F55D-AE8C-0123-A942E24BF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75865">
            <a:off x="-659004" y="-1104725"/>
            <a:ext cx="2264237" cy="220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spruce branch PNG, SVG">
            <a:extLst>
              <a:ext uri="{FF2B5EF4-FFF2-40B4-BE49-F238E27FC236}">
                <a16:creationId xmlns:a16="http://schemas.microsoft.com/office/drawing/2014/main" id="{557B9AF1-AFE0-B497-8195-359D7EA42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52069">
            <a:off x="-1542397" y="268807"/>
            <a:ext cx="1219200" cy="1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flag garland PNG, SVG">
            <a:extLst>
              <a:ext uri="{FF2B5EF4-FFF2-40B4-BE49-F238E27FC236}">
                <a16:creationId xmlns:a16="http://schemas.microsoft.com/office/drawing/2014/main" id="{5987AC6D-40E2-A27C-BF77-0F7333A6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065760" y="-3560508"/>
            <a:ext cx="6045265" cy="67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decoration PNG, SVG">
            <a:extLst>
              <a:ext uri="{FF2B5EF4-FFF2-40B4-BE49-F238E27FC236}">
                <a16:creationId xmlns:a16="http://schemas.microsoft.com/office/drawing/2014/main" id="{07831ADC-B89A-7550-9C8D-B11B5A07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93853">
            <a:off x="12132249" y="6063284"/>
            <a:ext cx="3553249" cy="41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599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E75058-9264-ADFE-34AD-106925E33FF1}"/>
              </a:ext>
            </a:extLst>
          </p:cNvPr>
          <p:cNvSpPr/>
          <p:nvPr/>
        </p:nvSpPr>
        <p:spPr>
          <a:xfrm>
            <a:off x="1023256" y="1455752"/>
            <a:ext cx="8940800" cy="5016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A916D-4CEE-E784-5D21-6871944E5BA0}"/>
              </a:ext>
            </a:extLst>
          </p:cNvPr>
          <p:cNvSpPr txBox="1"/>
          <p:nvPr/>
        </p:nvSpPr>
        <p:spPr>
          <a:xfrm>
            <a:off x="1023256" y="744019"/>
            <a:ext cx="448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B5DEF-DF82-0D8E-DAEE-A449D57D343D}"/>
              </a:ext>
            </a:extLst>
          </p:cNvPr>
          <p:cNvSpPr txBox="1"/>
          <p:nvPr/>
        </p:nvSpPr>
        <p:spPr>
          <a:xfrm>
            <a:off x="1219200" y="1669143"/>
            <a:ext cx="84618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User-friendly registration for new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Simple login for existing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Comprehensive set of questions on history, culture, and geography.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Allows users to answer up to twenty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Registration required for quiz participation.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Provides  scoring after each answering up twenty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Also included Timer/Stoper each 5 minutes for each quiz games.</a:t>
            </a:r>
          </a:p>
        </p:txBody>
      </p:sp>
      <p:pic>
        <p:nvPicPr>
          <p:cNvPr id="7182" name="Picture 14" descr="flag garland PNG, SVG">
            <a:extLst>
              <a:ext uri="{FF2B5EF4-FFF2-40B4-BE49-F238E27FC236}">
                <a16:creationId xmlns:a16="http://schemas.microsoft.com/office/drawing/2014/main" id="{553759FF-29B7-C9E6-0500-4B7DE04C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7513">
            <a:off x="10254698" y="5586"/>
            <a:ext cx="2154065" cy="160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spruce branch PNG, SVG">
            <a:extLst>
              <a:ext uri="{FF2B5EF4-FFF2-40B4-BE49-F238E27FC236}">
                <a16:creationId xmlns:a16="http://schemas.microsoft.com/office/drawing/2014/main" id="{494DB6CB-2731-0EF5-6268-2EB93AC7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1046">
            <a:off x="-361950" y="-450123"/>
            <a:ext cx="1219200" cy="1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decoration PNG, SVG">
            <a:extLst>
              <a:ext uri="{FF2B5EF4-FFF2-40B4-BE49-F238E27FC236}">
                <a16:creationId xmlns:a16="http://schemas.microsoft.com/office/drawing/2014/main" id="{5875101F-E050-A351-8D0C-FEC7C172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6375">
            <a:off x="10722838" y="5419814"/>
            <a:ext cx="1591900" cy="16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rework PNG, SVG">
            <a:extLst>
              <a:ext uri="{FF2B5EF4-FFF2-40B4-BE49-F238E27FC236}">
                <a16:creationId xmlns:a16="http://schemas.microsoft.com/office/drawing/2014/main" id="{30AB552F-D934-7ED1-71E1-24C728F6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759641" y="827896"/>
            <a:ext cx="2715618" cy="262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tar PNG, SVG">
            <a:extLst>
              <a:ext uri="{FF2B5EF4-FFF2-40B4-BE49-F238E27FC236}">
                <a16:creationId xmlns:a16="http://schemas.microsoft.com/office/drawing/2014/main" id="{E779B665-3B68-0AC8-D785-CA6E6060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1277">
            <a:off x="13397637" y="5715487"/>
            <a:ext cx="4690467" cy="45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56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F45882-44A1-9961-1F2C-C5572173214D}"/>
              </a:ext>
            </a:extLst>
          </p:cNvPr>
          <p:cNvSpPr/>
          <p:nvPr/>
        </p:nvSpPr>
        <p:spPr>
          <a:xfrm>
            <a:off x="1328056" y="1493852"/>
            <a:ext cx="8940800" cy="5016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0C38-D339-65B2-E211-C718C3A669B8}"/>
              </a:ext>
            </a:extLst>
          </p:cNvPr>
          <p:cNvSpPr txBox="1"/>
          <p:nvPr/>
        </p:nvSpPr>
        <p:spPr>
          <a:xfrm>
            <a:off x="1328056" y="936714"/>
            <a:ext cx="448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6148" name="Picture 4" descr="star PNG, SVG">
            <a:extLst>
              <a:ext uri="{FF2B5EF4-FFF2-40B4-BE49-F238E27FC236}">
                <a16:creationId xmlns:a16="http://schemas.microsoft.com/office/drawing/2014/main" id="{71D43148-A8AF-B30D-C51C-73E01A7A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9517">
            <a:off x="10527923" y="5050357"/>
            <a:ext cx="25717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irework PNG, SVG">
            <a:extLst>
              <a:ext uri="{FF2B5EF4-FFF2-40B4-BE49-F238E27FC236}">
                <a16:creationId xmlns:a16="http://schemas.microsoft.com/office/drawing/2014/main" id="{48F19A16-54F6-07B8-FD4B-13F0AA85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8650">
            <a:off x="-266700" y="-331008"/>
            <a:ext cx="1595818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79625-CE42-4055-A01A-58A3672CFA2A}"/>
              </a:ext>
            </a:extLst>
          </p:cNvPr>
          <p:cNvSpPr txBox="1"/>
          <p:nvPr/>
        </p:nvSpPr>
        <p:spPr>
          <a:xfrm>
            <a:off x="1538256" y="1737360"/>
            <a:ext cx="8215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The Citizenship Assessment System is a robust platform for integrating new citizens seamlessly.</a:t>
            </a:r>
          </a:p>
          <a:p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The system, including the Question Bank, User Profiles, and Assessment procedures, is ready for implementation.</a:t>
            </a:r>
          </a:p>
          <a:p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Users can confidently explore the history and cultures of their host nations.</a:t>
            </a:r>
          </a:p>
          <a:p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The platform ensures a smooth and dependable learning journey for an enriched experience.</a:t>
            </a:r>
          </a:p>
        </p:txBody>
      </p:sp>
      <p:pic>
        <p:nvPicPr>
          <p:cNvPr id="6" name="Picture 6" descr="thanksgiving garland PNG, SVG">
            <a:extLst>
              <a:ext uri="{FF2B5EF4-FFF2-40B4-BE49-F238E27FC236}">
                <a16:creationId xmlns:a16="http://schemas.microsoft.com/office/drawing/2014/main" id="{29D20F32-7E39-BCC9-7C65-521F2C2F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7347">
            <a:off x="-290488" y="7438119"/>
            <a:ext cx="692897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F34E1-FBFA-B4C3-C8D3-EDF9627CD736}"/>
              </a:ext>
            </a:extLst>
          </p:cNvPr>
          <p:cNvSpPr txBox="1"/>
          <p:nvPr/>
        </p:nvSpPr>
        <p:spPr>
          <a:xfrm>
            <a:off x="3371523" y="2271664"/>
            <a:ext cx="5691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System demonstration</a:t>
            </a:r>
          </a:p>
        </p:txBody>
      </p:sp>
      <p:pic>
        <p:nvPicPr>
          <p:cNvPr id="4" name="Picture 2" descr="Question ">
            <a:extLst>
              <a:ext uri="{FF2B5EF4-FFF2-40B4-BE49-F238E27FC236}">
                <a16:creationId xmlns:a16="http://schemas.microsoft.com/office/drawing/2014/main" id="{5770E095-19A8-EFE0-B7CA-124DA456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44698">
            <a:off x="3911611" y="6479593"/>
            <a:ext cx="2995831" cy="527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anksgiving garland PNG, SVG">
            <a:extLst>
              <a:ext uri="{FF2B5EF4-FFF2-40B4-BE49-F238E27FC236}">
                <a16:creationId xmlns:a16="http://schemas.microsoft.com/office/drawing/2014/main" id="{9C272E41-AEFB-6E1F-3001-FC77689B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756">
            <a:off x="53963" y="-404526"/>
            <a:ext cx="12084076" cy="27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1EE82-4635-E8E3-EE2D-20B90AB0D36E}"/>
              </a:ext>
            </a:extLst>
          </p:cNvPr>
          <p:cNvSpPr txBox="1"/>
          <p:nvPr/>
        </p:nvSpPr>
        <p:spPr>
          <a:xfrm>
            <a:off x="2563702" y="3271940"/>
            <a:ext cx="6902245" cy="19389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Demonstration of the group project will be done in the IntelliJ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Link of the GitHub where we have pushed our whole Group project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pragati9998/</a:t>
            </a:r>
            <a:r>
              <a:rPr lang="en-US" sz="2400" dirty="0" err="1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Citizenshiploginapp</a:t>
            </a:r>
            <a:r>
              <a:rPr lang="en-US" sz="2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1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B4121-28E7-5AEE-8CBA-46E930920970}"/>
              </a:ext>
            </a:extLst>
          </p:cNvPr>
          <p:cNvSpPr txBox="1"/>
          <p:nvPr/>
        </p:nvSpPr>
        <p:spPr>
          <a:xfrm>
            <a:off x="2249713" y="2113470"/>
            <a:ext cx="66475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0C0"/>
                </a:solidFill>
              </a:rPr>
              <a:t>Thank you </a:t>
            </a:r>
          </a:p>
          <a:p>
            <a:pPr algn="ctr"/>
            <a:r>
              <a:rPr lang="en-US" sz="5000" dirty="0"/>
              <a:t>for your Attention!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6E59B-B8B8-B3C1-8763-B6029E592429}"/>
              </a:ext>
            </a:extLst>
          </p:cNvPr>
          <p:cNvSpPr txBox="1"/>
          <p:nvPr/>
        </p:nvSpPr>
        <p:spPr>
          <a:xfrm>
            <a:off x="3802743" y="3744686"/>
            <a:ext cx="435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Any Questions</a:t>
            </a:r>
          </a:p>
        </p:txBody>
      </p:sp>
      <p:pic>
        <p:nvPicPr>
          <p:cNvPr id="4" name="Picture 2" descr="Question ">
            <a:extLst>
              <a:ext uri="{FF2B5EF4-FFF2-40B4-BE49-F238E27FC236}">
                <a16:creationId xmlns:a16="http://schemas.microsoft.com/office/drawing/2014/main" id="{264C0AC2-00B4-F910-EDAD-0914CEFC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56" y="4566729"/>
            <a:ext cx="1117599" cy="13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8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Goudy Old Style</vt:lpstr>
      <vt:lpstr>Goudy Old Style (Headings)</vt:lpstr>
      <vt:lpstr>Wingdings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Chaudhary</dc:creator>
  <cp:lastModifiedBy>Pragati Chaudhary</cp:lastModifiedBy>
  <cp:revision>11</cp:revision>
  <dcterms:created xsi:type="dcterms:W3CDTF">2023-11-27T18:08:38Z</dcterms:created>
  <dcterms:modified xsi:type="dcterms:W3CDTF">2023-11-29T10:47:21Z</dcterms:modified>
</cp:coreProperties>
</file>