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20"/>
  </p:notesMasterIdLst>
  <p:sldIdLst>
    <p:sldId id="256" r:id="rId2"/>
    <p:sldId id="258" r:id="rId3"/>
    <p:sldId id="259" r:id="rId4"/>
    <p:sldId id="260" r:id="rId5"/>
    <p:sldId id="261" r:id="rId6"/>
    <p:sldId id="262" r:id="rId7"/>
    <p:sldId id="265" r:id="rId8"/>
    <p:sldId id="263" r:id="rId9"/>
    <p:sldId id="264" r:id="rId10"/>
    <p:sldId id="267" r:id="rId11"/>
    <p:sldId id="269" r:id="rId12"/>
    <p:sldId id="278" r:id="rId13"/>
    <p:sldId id="270" r:id="rId14"/>
    <p:sldId id="271" r:id="rId15"/>
    <p:sldId id="273" r:id="rId16"/>
    <p:sldId id="268" r:id="rId17"/>
    <p:sldId id="266"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7F663-DD62-4A07-891A-E836E5257A19}" type="datetimeFigureOut">
              <a:rPr lang="en-IN" smtClean="0"/>
              <a:t>15-10-2023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BB072-E099-4654-944C-8DB16F44B71B}" type="slidenum">
              <a:rPr lang="en-IN" smtClean="0"/>
              <a:t>‹#›</a:t>
            </a:fld>
            <a:endParaRPr lang="en-IN"/>
          </a:p>
        </p:txBody>
      </p:sp>
    </p:spTree>
    <p:extLst>
      <p:ext uri="{BB962C8B-B14F-4D97-AF65-F5344CB8AC3E}">
        <p14:creationId xmlns:p14="http://schemas.microsoft.com/office/powerpoint/2010/main" val="136088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5CD586D-24D4-4E89-9433-7E71050F9AEC}" type="datetime1">
              <a:rPr lang="en-US" smtClean="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62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5C07A-C08C-4550-AFCD-B75995773A3A}" type="datetime1">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807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23088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22165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473426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802716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03958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7B622-D0B9-4422-A4FA-AAC6A2D6F38A}" type="datetime1">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961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80379-6E86-486C-9231-08FA93DB3E06}" type="datetime1">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84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843BE-CFF0-48EB-9981-BD909A1F3818}" type="datetime1">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53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B23E73-2477-493F-9A10-11342F93CABC}" type="datetime1">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4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BC79A7-4A4E-4DA7-9601-315E94904836}" type="datetime1">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80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EC1F6-825A-41E4-83C0-4AABE6583C7B}" type="datetime1">
              <a:rPr lang="en-US" smtClean="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547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80E87-0657-41F9-9CF2-8FDCE023A757}" type="datetime1">
              <a:rPr lang="en-US" smtClean="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588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A0D9-F073-4EDF-A55A-FB7F34664509}" type="datetime1">
              <a:rPr lang="en-US" smtClean="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028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2D057-85BE-4844-A65A-DAE5D0FA34F7}" type="datetime1">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878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C3F4C-1F96-4D2F-997B-C75000FE86B5}" type="datetime1">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053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C5B144C-69F2-48A6-9E40-A75A1A3049DF}" type="datetime1">
              <a:rPr lang="en-US" smtClean="0"/>
              <a:t>10/15/2023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5947917"/>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1B57-4628-BAC1-0609-A51BB0455F51}"/>
              </a:ext>
            </a:extLst>
          </p:cNvPr>
          <p:cNvSpPr>
            <a:spLocks noGrp="1"/>
          </p:cNvSpPr>
          <p:nvPr>
            <p:ph type="ctrTitle"/>
          </p:nvPr>
        </p:nvSpPr>
        <p:spPr>
          <a:xfrm>
            <a:off x="2095249" y="3082324"/>
            <a:ext cx="7937703" cy="881833"/>
          </a:xfrm>
        </p:spPr>
        <p:txBody>
          <a:bodyPr>
            <a:normAutofit/>
          </a:bodyPr>
          <a:lstStyle/>
          <a:p>
            <a:pPr algn="ctr"/>
            <a:r>
              <a:rPr lang="en-US" sz="2500" b="1" dirty="0">
                <a:solidFill>
                  <a:schemeClr val="tx1"/>
                </a:solidFill>
                <a:latin typeface="Times New Roman" panose="02020603050405020304" pitchFamily="18" charset="0"/>
                <a:cs typeface="Times New Roman" panose="02020603050405020304" pitchFamily="18" charset="0"/>
              </a:rPr>
              <a:t>P R E D I C T I O N    A N D   </a:t>
            </a:r>
            <a:r>
              <a:rPr lang="en-US" sz="2500" b="1" dirty="0" err="1">
                <a:solidFill>
                  <a:schemeClr val="tx1"/>
                </a:solidFill>
                <a:latin typeface="Times New Roman" panose="02020603050405020304" pitchFamily="18" charset="0"/>
                <a:cs typeface="Times New Roman" panose="02020603050405020304" pitchFamily="18" charset="0"/>
              </a:rPr>
              <a:t>D</a:t>
            </a:r>
            <a:r>
              <a:rPr lang="en-US" sz="2500" b="1" dirty="0">
                <a:solidFill>
                  <a:schemeClr val="tx1"/>
                </a:solidFill>
                <a:latin typeface="Times New Roman" panose="02020603050405020304" pitchFamily="18" charset="0"/>
                <a:cs typeface="Times New Roman" panose="02020603050405020304" pitchFamily="18" charset="0"/>
              </a:rPr>
              <a:t> I A G N O S I S   O F   V A R I O U S   H E A R T    D I S E A S E S </a:t>
            </a:r>
            <a:br>
              <a:rPr lang="en-US" sz="2500" b="1" dirty="0">
                <a:solidFill>
                  <a:schemeClr val="tx1"/>
                </a:solidFill>
                <a:latin typeface="Times New Roman" panose="02020603050405020304" pitchFamily="18" charset="0"/>
                <a:cs typeface="Times New Roman" panose="02020603050405020304" pitchFamily="18" charset="0"/>
              </a:rPr>
            </a:br>
            <a:r>
              <a:rPr lang="en-US" sz="2500" b="1" dirty="0">
                <a:solidFill>
                  <a:schemeClr val="tx1"/>
                </a:solidFill>
                <a:latin typeface="Times New Roman" panose="02020603050405020304" pitchFamily="18" charset="0"/>
                <a:cs typeface="Times New Roman" panose="02020603050405020304" pitchFamily="18" charset="0"/>
              </a:rPr>
              <a:t> A N D   C H A N C E S   O F    H E A R T   A T </a:t>
            </a:r>
            <a:r>
              <a:rPr lang="en-US" sz="2500" b="1" dirty="0" err="1">
                <a:solidFill>
                  <a:schemeClr val="tx1"/>
                </a:solidFill>
                <a:latin typeface="Times New Roman" panose="02020603050405020304" pitchFamily="18" charset="0"/>
                <a:cs typeface="Times New Roman" panose="02020603050405020304" pitchFamily="18" charset="0"/>
              </a:rPr>
              <a:t>T</a:t>
            </a:r>
            <a:r>
              <a:rPr lang="en-US" sz="2500" b="1" dirty="0">
                <a:solidFill>
                  <a:schemeClr val="tx1"/>
                </a:solidFill>
                <a:latin typeface="Times New Roman" panose="02020603050405020304" pitchFamily="18" charset="0"/>
                <a:cs typeface="Times New Roman" panose="02020603050405020304" pitchFamily="18" charset="0"/>
              </a:rPr>
              <a:t> A C K </a:t>
            </a:r>
            <a:endParaRPr lang="en-IN" sz="2500" b="1" dirty="0">
              <a:solidFill>
                <a:schemeClr val="tx1"/>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52383DD-B07F-0683-8701-7E28D833BE9E}"/>
              </a:ext>
            </a:extLst>
          </p:cNvPr>
          <p:cNvSpPr>
            <a:spLocks noGrp="1"/>
          </p:cNvSpPr>
          <p:nvPr>
            <p:ph type="subTitle" idx="1"/>
          </p:nvPr>
        </p:nvSpPr>
        <p:spPr>
          <a:xfrm>
            <a:off x="1606402" y="2750666"/>
            <a:ext cx="8915399" cy="268357"/>
          </a:xfrm>
        </p:spPr>
        <p:txBody>
          <a:bodyPr>
            <a:noAutofit/>
          </a:bodyPr>
          <a:lstStyle/>
          <a:p>
            <a:pPr algn="ctr"/>
            <a:r>
              <a:rPr lang="en-US" sz="1800" dirty="0">
                <a:solidFill>
                  <a:schemeClr val="tx1"/>
                </a:solidFill>
                <a:latin typeface="Times New Roman" panose="02020603050405020304" pitchFamily="18" charset="0"/>
                <a:cs typeface="Times New Roman" panose="02020603050405020304" pitchFamily="18" charset="0"/>
              </a:rPr>
              <a:t>Project Presentation 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4BA5CEC-86C0-D1F1-6846-04F2095FB7EA}"/>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3" name="Title 1">
            <a:extLst>
              <a:ext uri="{FF2B5EF4-FFF2-40B4-BE49-F238E27FC236}">
                <a16:creationId xmlns:a16="http://schemas.microsoft.com/office/drawing/2014/main" id="{A6E93425-98CC-E699-9CBF-D1FDC5D20306}"/>
              </a:ext>
            </a:extLst>
          </p:cNvPr>
          <p:cNvSpPr txBox="1">
            <a:spLocks/>
          </p:cNvSpPr>
          <p:nvPr/>
        </p:nvSpPr>
        <p:spPr>
          <a:xfrm>
            <a:off x="1606402" y="304728"/>
            <a:ext cx="9327803" cy="457198"/>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AJAY KUMAR GARG ENGINEERING COLLEGE, GHAZIABAD</a:t>
            </a:r>
            <a:endParaRPr lang="en-IN" sz="2400" b="1" dirty="0">
              <a:latin typeface="Times New Roman" panose="02020603050405020304" pitchFamily="18" charset="0"/>
              <a:cs typeface="Times New Roman" panose="02020603050405020304" pitchFamily="18" charset="0"/>
            </a:endParaRPr>
          </a:p>
        </p:txBody>
      </p:sp>
      <p:pic>
        <p:nvPicPr>
          <p:cNvPr id="5" name="Picture 4" descr="Ajay Kumar Garg Engineering College - AKGEC | Ghaziabad">
            <a:extLst>
              <a:ext uri="{FF2B5EF4-FFF2-40B4-BE49-F238E27FC236}">
                <a16:creationId xmlns:a16="http://schemas.microsoft.com/office/drawing/2014/main" id="{A8CE1BC4-8458-F3E7-46E7-164481D5C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779" y="830331"/>
            <a:ext cx="1665384" cy="162870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37285E4-BAED-AF8C-86FF-B4712D80D8EE}"/>
              </a:ext>
            </a:extLst>
          </p:cNvPr>
          <p:cNvSpPr txBox="1">
            <a:spLocks/>
          </p:cNvSpPr>
          <p:nvPr/>
        </p:nvSpPr>
        <p:spPr>
          <a:xfrm>
            <a:off x="6270303" y="4267273"/>
            <a:ext cx="4620308" cy="27573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dirty="0">
                <a:latin typeface="Times New Roman" panose="02020603050405020304" pitchFamily="18" charset="0"/>
                <a:cs typeface="Times New Roman" panose="02020603050405020304" pitchFamily="18" charset="0"/>
              </a:rPr>
              <a:t>Presented By,</a:t>
            </a:r>
          </a:p>
          <a:p>
            <a:pPr algn="r"/>
            <a:r>
              <a:rPr lang="en-US" sz="1800" dirty="0">
                <a:latin typeface="Times New Roman" panose="02020603050405020304" pitchFamily="18" charset="0"/>
                <a:cs typeface="Times New Roman" panose="02020603050405020304" pitchFamily="18" charset="0"/>
              </a:rPr>
              <a:t>Mayank Tyagi (2000270130102)</a:t>
            </a:r>
          </a:p>
          <a:p>
            <a:pPr algn="r"/>
            <a:r>
              <a:rPr lang="en-US" sz="1800" dirty="0">
                <a:latin typeface="Times New Roman" panose="02020603050405020304" pitchFamily="18" charset="0"/>
                <a:cs typeface="Times New Roman" panose="02020603050405020304" pitchFamily="18" charset="0"/>
              </a:rPr>
              <a:t>Mohit Arora (2000270130104)</a:t>
            </a:r>
          </a:p>
          <a:p>
            <a:pPr algn="r"/>
            <a:r>
              <a:rPr lang="en-US" sz="1800" dirty="0">
                <a:latin typeface="Times New Roman" panose="02020603050405020304" pitchFamily="18" charset="0"/>
                <a:cs typeface="Times New Roman" panose="02020603050405020304" pitchFamily="18" charset="0"/>
              </a:rPr>
              <a:t>Pragati Gupta (2000270130120)</a:t>
            </a:r>
          </a:p>
          <a:p>
            <a:pPr algn="r"/>
            <a:r>
              <a:rPr lang="en-US" sz="1800" dirty="0">
                <a:latin typeface="Times New Roman" panose="02020603050405020304" pitchFamily="18" charset="0"/>
                <a:cs typeface="Times New Roman" panose="02020603050405020304" pitchFamily="18" charset="0"/>
              </a:rPr>
              <a:t>Radhika Bhatt (2000270130128)</a:t>
            </a:r>
          </a:p>
          <a:p>
            <a:pPr algn="r"/>
            <a:endParaRPr lang="en-US" sz="1800"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07D984F5-1695-3D6B-A6B5-35C75E320EC1}"/>
              </a:ext>
            </a:extLst>
          </p:cNvPr>
          <p:cNvSpPr txBox="1">
            <a:spLocks/>
          </p:cNvSpPr>
          <p:nvPr/>
        </p:nvSpPr>
        <p:spPr>
          <a:xfrm>
            <a:off x="1029508" y="4336349"/>
            <a:ext cx="4216271" cy="8818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Guided By,</a:t>
            </a:r>
          </a:p>
          <a:p>
            <a:pPr algn="l"/>
            <a:r>
              <a:rPr lang="en-US" sz="1800" b="1">
                <a:latin typeface="Times New Roman" panose="02020603050405020304" pitchFamily="18" charset="0"/>
                <a:cs typeface="Times New Roman" panose="02020603050405020304" pitchFamily="18" charset="0"/>
              </a:rPr>
              <a:t>Ms. </a:t>
            </a:r>
            <a:r>
              <a:rPr lang="en-US" sz="1800" b="1" dirty="0">
                <a:latin typeface="Times New Roman" panose="02020603050405020304" pitchFamily="18" charset="0"/>
                <a:cs typeface="Times New Roman" panose="02020603050405020304" pitchFamily="18" charset="0"/>
              </a:rPr>
              <a:t>Mamta Pant</a:t>
            </a:r>
          </a:p>
        </p:txBody>
      </p:sp>
    </p:spTree>
    <p:extLst>
      <p:ext uri="{BB962C8B-B14F-4D97-AF65-F5344CB8AC3E}">
        <p14:creationId xmlns:p14="http://schemas.microsoft.com/office/powerpoint/2010/main" val="58128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METHODOLGIES USED</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71600"/>
            <a:ext cx="7899991" cy="3370521"/>
          </a:xfrm>
        </p:spPr>
        <p:txBody>
          <a:bodyPr>
            <a:noAutofit/>
          </a:bodyPr>
          <a:lstStyle/>
          <a:p>
            <a:pPr marL="0" indent="0" algn="just">
              <a:buNone/>
            </a:pPr>
            <a:r>
              <a:rPr lang="en-US" sz="20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While talking about methodology, it divided as per the modules</a:t>
            </a:r>
          </a:p>
          <a:p>
            <a:pPr marL="342900" indent="-342900" algn="just">
              <a:buAutoNum type="arabicPeriod"/>
            </a:pP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 collection and Preprocessing</a:t>
            </a:r>
          </a:p>
          <a:p>
            <a:pPr algn="just"/>
            <a:r>
              <a:rPr lang="en-US" sz="20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Pandas</a:t>
            </a:r>
          </a:p>
          <a:p>
            <a:pPr algn="just"/>
            <a:r>
              <a:rPr lang="en-US" sz="20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NumPy and Matplot</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lib</a:t>
            </a:r>
          </a:p>
          <a:p>
            <a:pPr marL="0" indent="0" algn="just">
              <a:buNone/>
            </a:pPr>
            <a:r>
              <a:rPr lang="en-US" sz="2000"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2. </a:t>
            </a: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Heart Disease Detection</a:t>
            </a:r>
            <a:endParaRPr lang="en-US" sz="2000"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ML Boosting algorithms (XG Boost and Gradient Boost)</a:t>
            </a:r>
          </a:p>
          <a:p>
            <a:pPr marL="0" indent="0" algn="just">
              <a:buNone/>
            </a:pP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3. Health Advisor Bot</a:t>
            </a:r>
          </a:p>
          <a:p>
            <a:pPr algn="just"/>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NLP</a:t>
            </a:r>
            <a:endParaRPr lang="en-US" sz="20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4. Web GUI </a:t>
            </a:r>
          </a:p>
          <a:p>
            <a:pPr algn="just"/>
            <a:r>
              <a:rPr lang="en-US" sz="20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HTML, CS</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a:t>
            </a:r>
          </a:p>
          <a:p>
            <a:pPr algn="just"/>
            <a:r>
              <a:rPr lang="en-US" sz="200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Bootstrap, </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jQuery</a:t>
            </a:r>
          </a:p>
          <a:p>
            <a:pPr marL="0" indent="0" algn="just">
              <a:buNone/>
            </a:pP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5. Data Management</a:t>
            </a:r>
          </a:p>
          <a:p>
            <a:pPr algn="just"/>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MySQL Database</a:t>
            </a:r>
          </a:p>
          <a:p>
            <a:pPr marL="0" indent="0" algn="just">
              <a:buNone/>
            </a:pPr>
            <a:endParaRPr lang="en-US" sz="2000" b="1"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8F90E8-FAC3-AB04-5CEE-75B4F1F7E934}"/>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4" name="Picture 3" descr="Ajay Kumar Garg Engineering College - AKGEC | Ghaziabad">
            <a:extLst>
              <a:ext uri="{FF2B5EF4-FFF2-40B4-BE49-F238E27FC236}">
                <a16:creationId xmlns:a16="http://schemas.microsoft.com/office/drawing/2014/main" id="{AB118885-FC44-9E5D-9400-268015199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DATA COLLECTION</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56931" y="1371600"/>
            <a:ext cx="8617687" cy="5146157"/>
          </a:xfrm>
        </p:spPr>
        <p:txBody>
          <a:bodyPr>
            <a:noAutofit/>
          </a:bodyPr>
          <a:lstStyle/>
          <a:p>
            <a:pPr marL="0" indent="0" algn="just">
              <a:buNone/>
            </a:pPr>
            <a:r>
              <a:rPr lang="en-US"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 data has been downloaded from the Kaggle data portal[6]. </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 number of data available in the dataset are</a:t>
            </a:r>
          </a:p>
          <a:p>
            <a:pPr marL="0" indent="0" algn="just">
              <a:buNone/>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Patients Data : 319795  Rows</a:t>
            </a:r>
          </a:p>
          <a:p>
            <a:pPr marL="0" indent="0" algn="just">
              <a:buNone/>
            </a:pPr>
            <a:endPar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Pre process Done </a:t>
            </a:r>
          </a:p>
          <a:p>
            <a:pPr marL="342900" indent="-342900" algn="just">
              <a:buAutoNum type="arabicPeriod"/>
            </a:pPr>
            <a:r>
              <a:rPr lang="en-US"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Label Encoding</a:t>
            </a:r>
          </a:p>
          <a:p>
            <a:pPr marL="342900" indent="-342900" algn="just">
              <a:buAutoNum type="arabicPeriod"/>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Labeling Binary columns</a:t>
            </a:r>
          </a:p>
          <a:p>
            <a:pPr marL="342900" indent="-342900" algn="just">
              <a:buAutoNum type="arabicPeriod"/>
            </a:pPr>
            <a:r>
              <a:rPr lang="en-US"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Dropping unwante</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 column by feature selection</a:t>
            </a:r>
            <a:endParaRPr lang="en-US"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09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DATA  PREPROCESS</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0A6A5A0-D0E0-C8FA-A90E-2AAA7C8568D5}"/>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818707" y="1303301"/>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Available columns</a:t>
            </a:r>
          </a:p>
          <a:p>
            <a:endParaRPr lang="en-US" sz="2500" b="1" dirty="0">
              <a:latin typeface="Times New Roman" panose="02020603050405020304" pitchFamily="18" charset="0"/>
              <a:cs typeface="Times New Roman" panose="02020603050405020304" pitchFamily="18" charset="0"/>
            </a:endParaRPr>
          </a:p>
        </p:txBody>
      </p:sp>
      <p:pic>
        <p:nvPicPr>
          <p:cNvPr id="3" name="Picture 2" descr="Ajay Kumar Garg Engineering College - AKGEC | Ghaziabad">
            <a:extLst>
              <a:ext uri="{FF2B5EF4-FFF2-40B4-BE49-F238E27FC236}">
                <a16:creationId xmlns:a16="http://schemas.microsoft.com/office/drawing/2014/main" id="{D757022C-D1BE-A2AA-B300-16438C686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8955739-E716-B85C-31AF-725F031C10C5}"/>
              </a:ext>
            </a:extLst>
          </p:cNvPr>
          <p:cNvPicPr>
            <a:picLocks noChangeAspect="1"/>
          </p:cNvPicPr>
          <p:nvPr/>
        </p:nvPicPr>
        <p:blipFill>
          <a:blip r:embed="rId3"/>
          <a:stretch>
            <a:fillRect/>
          </a:stretch>
        </p:blipFill>
        <p:spPr>
          <a:xfrm>
            <a:off x="1000465" y="1616149"/>
            <a:ext cx="5644884" cy="5023629"/>
          </a:xfrm>
          <a:prstGeom prst="rect">
            <a:avLst/>
          </a:prstGeom>
        </p:spPr>
      </p:pic>
    </p:spTree>
    <p:extLst>
      <p:ext uri="{BB962C8B-B14F-4D97-AF65-F5344CB8AC3E}">
        <p14:creationId xmlns:p14="http://schemas.microsoft.com/office/powerpoint/2010/main" val="13451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A6A5A0-D0E0-C8FA-A90E-2AAA7C8568D5}"/>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818707" y="1851472"/>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Label encoding</a:t>
            </a:r>
          </a:p>
          <a:p>
            <a:endParaRPr lang="en-US" sz="2500" b="1" dirty="0">
              <a:latin typeface="Times New Roman" panose="02020603050405020304" pitchFamily="18" charset="0"/>
              <a:cs typeface="Times New Roman" panose="02020603050405020304" pitchFamily="18" charset="0"/>
            </a:endParaRPr>
          </a:p>
          <a:p>
            <a:r>
              <a:rPr lang="en-US" sz="2000" b="1" cap="none" dirty="0">
                <a:latin typeface="Times New Roman" panose="02020603050405020304" pitchFamily="18" charset="0"/>
                <a:cs typeface="Times New Roman" panose="02020603050405020304" pitchFamily="18" charset="0"/>
              </a:rPr>
              <a:t>Some of the column contain string data, which has to be converted into the numerical form for model training.</a:t>
            </a:r>
            <a:endParaRPr lang="en-IN" sz="2000" b="1" cap="none" dirty="0">
              <a:latin typeface="Times New Roman" panose="02020603050405020304" pitchFamily="18" charset="0"/>
              <a:cs typeface="Times New Roman" panose="02020603050405020304" pitchFamily="18" charset="0"/>
            </a:endParaRPr>
          </a:p>
        </p:txBody>
      </p:sp>
      <p:pic>
        <p:nvPicPr>
          <p:cNvPr id="3" name="Picture 2" descr="Ajay Kumar Garg Engineering College - AKGEC | Ghaziabad">
            <a:extLst>
              <a:ext uri="{FF2B5EF4-FFF2-40B4-BE49-F238E27FC236}">
                <a16:creationId xmlns:a16="http://schemas.microsoft.com/office/drawing/2014/main" id="{D757022C-D1BE-A2AA-B300-16438C686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DCFF29-4271-8FB7-48F5-20EAF86001AB}"/>
              </a:ext>
            </a:extLst>
          </p:cNvPr>
          <p:cNvPicPr>
            <a:picLocks noChangeAspect="1"/>
          </p:cNvPicPr>
          <p:nvPr/>
        </p:nvPicPr>
        <p:blipFill>
          <a:blip r:embed="rId3"/>
          <a:stretch>
            <a:fillRect/>
          </a:stretch>
        </p:blipFill>
        <p:spPr>
          <a:xfrm>
            <a:off x="999689" y="3033076"/>
            <a:ext cx="9645070" cy="2687240"/>
          </a:xfrm>
          <a:prstGeom prst="rect">
            <a:avLst/>
          </a:prstGeom>
        </p:spPr>
      </p:pic>
      <p:sp>
        <p:nvSpPr>
          <p:cNvPr id="11" name="Title 1">
            <a:extLst>
              <a:ext uri="{FF2B5EF4-FFF2-40B4-BE49-F238E27FC236}">
                <a16:creationId xmlns:a16="http://schemas.microsoft.com/office/drawing/2014/main" id="{A5971235-4AFD-ADD7-D9CB-54E9D0FBA58D}"/>
              </a:ext>
            </a:extLst>
          </p:cNvPr>
          <p:cNvSpPr txBox="1">
            <a:spLocks/>
          </p:cNvSpPr>
          <p:nvPr/>
        </p:nvSpPr>
        <p:spPr>
          <a:xfrm>
            <a:off x="818707" y="595422"/>
            <a:ext cx="10131425" cy="4430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000" b="1">
                <a:solidFill>
                  <a:schemeClr val="tx1"/>
                </a:solidFill>
                <a:latin typeface="Times New Roman" panose="02020603050405020304" pitchFamily="18" charset="0"/>
                <a:cs typeface="Times New Roman" panose="02020603050405020304" pitchFamily="18" charset="0"/>
              </a:rPr>
              <a:t>DATA  PREPROCESS</a:t>
            </a:r>
            <a:endParaRPr lang="en-IN" sz="3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70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510848-6097-EB0C-19F5-BE32765975AD}"/>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217427"/>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Labelling binary columns</a:t>
            </a:r>
            <a:endParaRPr lang="en-IN" sz="2500" b="1" dirty="0">
              <a:latin typeface="Times New Roman" panose="02020603050405020304" pitchFamily="18" charset="0"/>
              <a:cs typeface="Times New Roman" panose="02020603050405020304" pitchFamily="18" charset="0"/>
            </a:endParaRPr>
          </a:p>
        </p:txBody>
      </p:sp>
      <p:pic>
        <p:nvPicPr>
          <p:cNvPr id="3" name="Picture 2" descr="Ajay Kumar Garg Engineering College - AKGEC | Ghaziabad">
            <a:extLst>
              <a:ext uri="{FF2B5EF4-FFF2-40B4-BE49-F238E27FC236}">
                <a16:creationId xmlns:a16="http://schemas.microsoft.com/office/drawing/2014/main" id="{3606365A-5A45-A1A3-6112-C89D0A7DE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6DE4A35-41EE-6A42-F5E5-45E3FA3C2783}"/>
              </a:ext>
            </a:extLst>
          </p:cNvPr>
          <p:cNvPicPr>
            <a:picLocks noChangeAspect="1"/>
          </p:cNvPicPr>
          <p:nvPr/>
        </p:nvPicPr>
        <p:blipFill>
          <a:blip r:embed="rId3"/>
          <a:stretch>
            <a:fillRect/>
          </a:stretch>
        </p:blipFill>
        <p:spPr>
          <a:xfrm>
            <a:off x="1046416" y="1980042"/>
            <a:ext cx="8538067" cy="4376308"/>
          </a:xfrm>
          <a:prstGeom prst="rect">
            <a:avLst/>
          </a:prstGeom>
        </p:spPr>
      </p:pic>
      <p:sp>
        <p:nvSpPr>
          <p:cNvPr id="9" name="Title 1">
            <a:extLst>
              <a:ext uri="{FF2B5EF4-FFF2-40B4-BE49-F238E27FC236}">
                <a16:creationId xmlns:a16="http://schemas.microsoft.com/office/drawing/2014/main" id="{8CD8146A-7485-D1E0-C035-D5E7EC360A8B}"/>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DATA  PREPROCESS</a:t>
            </a:r>
            <a:endParaRPr lang="en-IN" sz="3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9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D6FD59-E5EB-3800-6384-CAD9129CCABB}"/>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217427"/>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Selecting Top dependent columns</a:t>
            </a:r>
            <a:endParaRPr lang="en-IN" sz="2500" b="1" dirty="0">
              <a:latin typeface="Times New Roman" panose="02020603050405020304" pitchFamily="18" charset="0"/>
              <a:cs typeface="Times New Roman" panose="02020603050405020304" pitchFamily="18" charset="0"/>
            </a:endParaRPr>
          </a:p>
        </p:txBody>
      </p:sp>
      <p:pic>
        <p:nvPicPr>
          <p:cNvPr id="3" name="Picture 2" descr="Ajay Kumar Garg Engineering College - AKGEC | Ghaziabad">
            <a:extLst>
              <a:ext uri="{FF2B5EF4-FFF2-40B4-BE49-F238E27FC236}">
                <a16:creationId xmlns:a16="http://schemas.microsoft.com/office/drawing/2014/main" id="{C24A4B41-6EA1-67DE-2F24-628ECD9F3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7018125-F98F-C74B-46D4-0607408A87A9}"/>
              </a:ext>
            </a:extLst>
          </p:cNvPr>
          <p:cNvPicPr>
            <a:picLocks noChangeAspect="1"/>
          </p:cNvPicPr>
          <p:nvPr/>
        </p:nvPicPr>
        <p:blipFill>
          <a:blip r:embed="rId3"/>
          <a:stretch>
            <a:fillRect/>
          </a:stretch>
        </p:blipFill>
        <p:spPr>
          <a:xfrm>
            <a:off x="1105943" y="1745179"/>
            <a:ext cx="9175741" cy="4794880"/>
          </a:xfrm>
          <a:prstGeom prst="rect">
            <a:avLst/>
          </a:prstGeom>
        </p:spPr>
      </p:pic>
      <p:sp>
        <p:nvSpPr>
          <p:cNvPr id="9" name="Title 1">
            <a:extLst>
              <a:ext uri="{FF2B5EF4-FFF2-40B4-BE49-F238E27FC236}">
                <a16:creationId xmlns:a16="http://schemas.microsoft.com/office/drawing/2014/main" id="{892C0AE8-8D6E-6FF2-A30C-59AF2C887FB8}"/>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DATA  PREPROCESS</a:t>
            </a:r>
            <a:endParaRPr lang="en-IN" sz="3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79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56931" y="1371600"/>
            <a:ext cx="8617687" cy="1690577"/>
          </a:xfrm>
        </p:spPr>
        <p:txBody>
          <a:bodyPr>
            <a:no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Until this day we have completed up to the data analysis, preprocessing the data and the heart disease classification and had an good understanding on those phases. On the next progress we will concentrate over the chatbot development and web GUI development.</a:t>
            </a:r>
          </a:p>
        </p:txBody>
      </p:sp>
      <p:sp>
        <p:nvSpPr>
          <p:cNvPr id="2" name="Slide Number Placeholder 1">
            <a:extLst>
              <a:ext uri="{FF2B5EF4-FFF2-40B4-BE49-F238E27FC236}">
                <a16:creationId xmlns:a16="http://schemas.microsoft.com/office/drawing/2014/main" id="{9FD8CC2D-CFC7-C20C-493D-933A341AC99E}"/>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4" name="Picture 3" descr="Ajay Kumar Garg Engineering College - AKGEC | Ghaziabad">
            <a:extLst>
              <a:ext uri="{FF2B5EF4-FFF2-40B4-BE49-F238E27FC236}">
                <a16:creationId xmlns:a16="http://schemas.microsoft.com/office/drawing/2014/main" id="{520F19D9-FD05-74A0-F9D9-5B54BE6EE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EBA7121-9477-9A09-18BD-239D0E1A340B}"/>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PROJECT PROGRESS</a:t>
            </a:r>
            <a:endParaRPr lang="en-IN" sz="3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67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5E8CD1-D55D-68A7-08FC-DC0B04E85E5D}"/>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3" name="Picture 2" descr="Ajay Kumar Garg Engineering College - AKGEC | Ghaziabad">
            <a:extLst>
              <a:ext uri="{FF2B5EF4-FFF2-40B4-BE49-F238E27FC236}">
                <a16:creationId xmlns:a16="http://schemas.microsoft.com/office/drawing/2014/main" id="{E0534406-1606-ECF4-AD9F-FD5A1680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42FA7CB-7190-496A-0201-6D323675D27E}"/>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GANTT CHART</a:t>
            </a:r>
            <a:endParaRPr lang="en-IN" sz="3000"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8F4B21D-6F95-4DE4-765F-69E82FBC13F5}"/>
              </a:ext>
            </a:extLst>
          </p:cNvPr>
          <p:cNvPicPr>
            <a:picLocks noChangeAspect="1"/>
          </p:cNvPicPr>
          <p:nvPr/>
        </p:nvPicPr>
        <p:blipFill>
          <a:blip r:embed="rId3"/>
          <a:stretch>
            <a:fillRect/>
          </a:stretch>
        </p:blipFill>
        <p:spPr>
          <a:xfrm>
            <a:off x="1036660" y="1259958"/>
            <a:ext cx="9597132" cy="5250710"/>
          </a:xfrm>
          <a:prstGeom prst="rect">
            <a:avLst/>
          </a:prstGeom>
        </p:spPr>
      </p:pic>
    </p:spTree>
    <p:extLst>
      <p:ext uri="{BB962C8B-B14F-4D97-AF65-F5344CB8AC3E}">
        <p14:creationId xmlns:p14="http://schemas.microsoft.com/office/powerpoint/2010/main" val="778979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3D5B08-F29D-A87B-C90D-E95D4B4A4363}"/>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2" name="Subtitle 2">
            <a:extLst>
              <a:ext uri="{FF2B5EF4-FFF2-40B4-BE49-F238E27FC236}">
                <a16:creationId xmlns:a16="http://schemas.microsoft.com/office/drawing/2014/main" id="{1851C0FC-B40C-8FC8-901B-781A4F0B0FAE}"/>
              </a:ext>
            </a:extLst>
          </p:cNvPr>
          <p:cNvSpPr txBox="1">
            <a:spLocks/>
          </p:cNvSpPr>
          <p:nvPr/>
        </p:nvSpPr>
        <p:spPr>
          <a:xfrm>
            <a:off x="818707" y="1922922"/>
            <a:ext cx="9115839" cy="411814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endParaRPr lang="en-US" sz="27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E0BBADEF-70E0-FB1B-0AE0-12E374231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98C26BD3-100F-1574-B135-17CEF0EFFFBD}"/>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REFERENCES</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1483A1-6256-8D78-FA47-6FC6767568F2}"/>
              </a:ext>
            </a:extLst>
          </p:cNvPr>
          <p:cNvSpPr txBox="1"/>
          <p:nvPr/>
        </p:nvSpPr>
        <p:spPr>
          <a:xfrm>
            <a:off x="818707" y="1114323"/>
            <a:ext cx="10749515" cy="4401205"/>
          </a:xfrm>
          <a:prstGeom prst="rect">
            <a:avLst/>
          </a:prstGeom>
          <a:noFill/>
        </p:spPr>
        <p:txBody>
          <a:bodyPr wrap="square">
            <a:spAutoFit/>
          </a:bodyPr>
          <a:lstStyle/>
          <a:p>
            <a:pPr marL="457200" indent="-457200" algn="just">
              <a:buAutoNum type="arabicPeriod"/>
            </a:pPr>
            <a:r>
              <a:rPr lang="en-IN" sz="2000" dirty="0" err="1">
                <a:latin typeface="Times New Roman" panose="02020603050405020304" pitchFamily="18" charset="0"/>
                <a:cs typeface="Times New Roman" panose="02020603050405020304" pitchFamily="18" charset="0"/>
              </a:rPr>
              <a:t>Muniasamy</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Tabassam</a:t>
            </a:r>
            <a:r>
              <a:rPr lang="en-IN" sz="2000" dirty="0">
                <a:latin typeface="Times New Roman" panose="02020603050405020304" pitchFamily="18" charset="0"/>
                <a:cs typeface="Times New Roman" panose="02020603050405020304" pitchFamily="18" charset="0"/>
              </a:rPr>
              <a:t>, S.; Hussain, M.; Sultana, H.; </a:t>
            </a:r>
            <a:r>
              <a:rPr lang="en-IN" sz="2000" dirty="0" err="1">
                <a:latin typeface="Times New Roman" panose="02020603050405020304" pitchFamily="18" charset="0"/>
                <a:cs typeface="Times New Roman" panose="02020603050405020304" pitchFamily="18" charset="0"/>
              </a:rPr>
              <a:t>Muniasamy</a:t>
            </a:r>
            <a:r>
              <a:rPr lang="en-IN" sz="2000" dirty="0">
                <a:latin typeface="Times New Roman" panose="02020603050405020304" pitchFamily="18" charset="0"/>
                <a:cs typeface="Times New Roman" panose="02020603050405020304" pitchFamily="18" charset="0"/>
              </a:rPr>
              <a:t>, V.; Bhatnagar, R. Deep Learning for Predictive Analytics in Healthcare. In Advances in Intelligent Systems and Computing; Springer: Cham, Switzerland, 2019; pp. 32– 42. [Google Scholar] [</a:t>
            </a:r>
            <a:r>
              <a:rPr lang="en-IN" sz="2000" dirty="0" err="1">
                <a:latin typeface="Times New Roman" panose="02020603050405020304" pitchFamily="18" charset="0"/>
                <a:cs typeface="Times New Roman" panose="02020603050405020304" pitchFamily="18" charset="0"/>
              </a:rPr>
              <a:t>CrossRef</a:t>
            </a:r>
            <a:r>
              <a:rPr lang="en-IN" sz="2000" dirty="0">
                <a:latin typeface="Times New Roman" panose="02020603050405020304" pitchFamily="18" charset="0"/>
                <a:cs typeface="Times New Roman" panose="02020603050405020304" pitchFamily="18" charset="0"/>
              </a:rPr>
              <a:t>]</a:t>
            </a:r>
          </a:p>
          <a:p>
            <a:pPr marL="457200" indent="-457200" algn="just">
              <a:buAutoNum type="arabicPeriod"/>
            </a:pPr>
            <a:r>
              <a:rPr lang="en-IN" sz="2000" dirty="0" err="1">
                <a:latin typeface="Times New Roman" panose="02020603050405020304" pitchFamily="18" charset="0"/>
                <a:cs typeface="Times New Roman" panose="02020603050405020304" pitchFamily="18" charset="0"/>
              </a:rPr>
              <a:t>Mijwil</a:t>
            </a:r>
            <a:r>
              <a:rPr lang="en-IN" sz="2000" dirty="0">
                <a:latin typeface="Times New Roman" panose="02020603050405020304" pitchFamily="18" charset="0"/>
                <a:cs typeface="Times New Roman" panose="02020603050405020304" pitchFamily="18" charset="0"/>
              </a:rPr>
              <a:t> MM., Al-</a:t>
            </a:r>
            <a:r>
              <a:rPr lang="en-IN" sz="2000" dirty="0" err="1">
                <a:latin typeface="Times New Roman" panose="02020603050405020304" pitchFamily="18" charset="0"/>
                <a:cs typeface="Times New Roman" panose="02020603050405020304" pitchFamily="18" charset="0"/>
              </a:rPr>
              <a:t>Mistarehi</a:t>
            </a:r>
            <a:r>
              <a:rPr lang="en-IN" sz="2000" dirty="0">
                <a:latin typeface="Times New Roman" panose="02020603050405020304" pitchFamily="18" charset="0"/>
                <a:cs typeface="Times New Roman" panose="02020603050405020304" pitchFamily="18" charset="0"/>
              </a:rPr>
              <a:t> AH., Aggarwal K: The effectiveness of utilising modern artificial intelligence techniques and initiatives to combat COVID-19 in South Korea: a narrative review. Asian J. Appl. Sci. 9(5) (2021). (ISSN: 2321-0893)</a:t>
            </a:r>
          </a:p>
          <a:p>
            <a:pPr marL="457200" indent="-457200" algn="just">
              <a:buAutoNum type="arabicPeriod"/>
            </a:pPr>
            <a:r>
              <a:rPr lang="en-IN" sz="2000" dirty="0">
                <a:latin typeface="Times New Roman" panose="02020603050405020304" pitchFamily="18" charset="0"/>
                <a:cs typeface="Times New Roman" panose="02020603050405020304" pitchFamily="18" charset="0"/>
              </a:rPr>
              <a:t>Haq, A.U., Li, J.P., Memon, M.H., Nazir, S., Sun, R.: A hybrid intelligent system framework for the prediction of heart disease using artificial intelligence. Mobile Inform. Syst.. 2018, 1–21 (2018)</a:t>
            </a:r>
          </a:p>
          <a:p>
            <a:pPr marL="457200" indent="-457200" algn="just">
              <a:buAutoNum type="arabicPeriod"/>
            </a:pPr>
            <a:r>
              <a:rPr lang="en-IN" sz="2000" dirty="0">
                <a:latin typeface="Times New Roman" panose="02020603050405020304" pitchFamily="18" charset="0"/>
                <a:cs typeface="Times New Roman" panose="02020603050405020304" pitchFamily="18" charset="0"/>
              </a:rPr>
              <a:t>Barragán-Montero, A., Javaid, U., Valdés, G., Nguyen, D., </a:t>
            </a:r>
            <a:r>
              <a:rPr lang="en-IN" sz="2000" dirty="0" err="1">
                <a:latin typeface="Times New Roman" panose="02020603050405020304" pitchFamily="18" charset="0"/>
                <a:cs typeface="Times New Roman" panose="02020603050405020304" pitchFamily="18" charset="0"/>
              </a:rPr>
              <a:t>Desbordes</a:t>
            </a:r>
            <a:r>
              <a:rPr lang="en-IN" sz="2000" dirty="0">
                <a:latin typeface="Times New Roman" panose="02020603050405020304" pitchFamily="18" charset="0"/>
                <a:cs typeface="Times New Roman" panose="02020603050405020304" pitchFamily="18" charset="0"/>
              </a:rPr>
              <a:t>, P., Macq, B., Willems, S., </a:t>
            </a:r>
            <a:r>
              <a:rPr lang="en-IN" sz="2000" dirty="0" err="1">
                <a:latin typeface="Times New Roman" panose="02020603050405020304" pitchFamily="18" charset="0"/>
                <a:cs typeface="Times New Roman" panose="02020603050405020304" pitchFamily="18" charset="0"/>
              </a:rPr>
              <a:t>Vandewinckele</a:t>
            </a:r>
            <a:r>
              <a:rPr lang="en-IN" sz="2000" dirty="0">
                <a:latin typeface="Times New Roman" panose="02020603050405020304" pitchFamily="18" charset="0"/>
                <a:cs typeface="Times New Roman" panose="02020603050405020304" pitchFamily="18" charset="0"/>
              </a:rPr>
              <a:t>, L., </a:t>
            </a:r>
            <a:r>
              <a:rPr lang="en-IN" sz="2000" dirty="0" err="1">
                <a:latin typeface="Times New Roman" panose="02020603050405020304" pitchFamily="18" charset="0"/>
                <a:cs typeface="Times New Roman" panose="02020603050405020304" pitchFamily="18" charset="0"/>
              </a:rPr>
              <a:t>Holmström</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Löfman</a:t>
            </a:r>
            <a:r>
              <a:rPr lang="en-IN" sz="2000" dirty="0">
                <a:latin typeface="Times New Roman" panose="02020603050405020304" pitchFamily="18" charset="0"/>
                <a:cs typeface="Times New Roman" panose="02020603050405020304" pitchFamily="18" charset="0"/>
              </a:rPr>
              <a:t>, F., Michiels, S.: Artificial intelligence and machine learning for medical imaging: a technology review. </a:t>
            </a:r>
            <a:r>
              <a:rPr lang="en-IN" sz="2000" dirty="0" err="1">
                <a:latin typeface="Times New Roman" panose="02020603050405020304" pitchFamily="18" charset="0"/>
                <a:cs typeface="Times New Roman" panose="02020603050405020304" pitchFamily="18" charset="0"/>
              </a:rPr>
              <a:t>Physica</a:t>
            </a:r>
            <a:r>
              <a:rPr lang="en-IN" sz="2000" dirty="0">
                <a:latin typeface="Times New Roman" panose="02020603050405020304" pitchFamily="18" charset="0"/>
                <a:cs typeface="Times New Roman" panose="02020603050405020304" pitchFamily="18" charset="0"/>
              </a:rPr>
              <a:t> Med. 83, 242–256 (2021)</a:t>
            </a:r>
          </a:p>
          <a:p>
            <a:pPr marL="457200" indent="-457200" algn="just">
              <a:buAutoNum type="arabicPeriod"/>
            </a:pPr>
            <a:r>
              <a:rPr lang="en-IN" sz="2000" dirty="0">
                <a:latin typeface="Times New Roman" panose="02020603050405020304" pitchFamily="18" charset="0"/>
                <a:cs typeface="Times New Roman" panose="02020603050405020304" pitchFamily="18" charset="0"/>
              </a:rPr>
              <a:t>Soni, J., Ansari, U., Sharma, D., Soni, S.: Predictive data mining for medical diagnosis: an overview of heart disease prediction . Int. J.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Appl. 17(8), 43– 48 (2011)</a:t>
            </a:r>
          </a:p>
          <a:p>
            <a:pPr marL="457200" indent="-457200" algn="just">
              <a:buAutoNum type="arabicPeriod"/>
            </a:pPr>
            <a:r>
              <a:rPr lang="en-IN" sz="2000" dirty="0">
                <a:latin typeface="Times New Roman" panose="02020603050405020304" pitchFamily="18" charset="0"/>
                <a:cs typeface="Times New Roman" panose="02020603050405020304" pitchFamily="18" charset="0"/>
              </a:rPr>
              <a:t>https://www.kaggle.com/datasets/fedesoriano/heart-failure-prediction</a:t>
            </a:r>
          </a:p>
        </p:txBody>
      </p:sp>
    </p:spTree>
    <p:extLst>
      <p:ext uri="{BB962C8B-B14F-4D97-AF65-F5344CB8AC3E}">
        <p14:creationId xmlns:p14="http://schemas.microsoft.com/office/powerpoint/2010/main" val="267235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1EEF036-900C-4BED-AC55-8485D858A6EC}"/>
              </a:ext>
            </a:extLst>
          </p:cNvPr>
          <p:cNvPicPr>
            <a:picLocks noChangeAspect="1"/>
          </p:cNvPicPr>
          <p:nvPr/>
        </p:nvPicPr>
        <p:blipFill>
          <a:blip r:embed="rId2">
            <a:alphaModFix amt="35000"/>
          </a:blip>
          <a:stretch>
            <a:fillRect/>
          </a:stretch>
        </p:blipFill>
        <p:spPr>
          <a:xfrm>
            <a:off x="0" y="17606"/>
            <a:ext cx="12192000" cy="6840394"/>
          </a:xfrm>
          <a:prstGeom prst="rect">
            <a:avLst/>
          </a:prstGeom>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INTRODUCTION</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15411" y="1304378"/>
            <a:ext cx="9468292" cy="4543529"/>
          </a:xfrm>
        </p:spPr>
        <p:txBody>
          <a:bodyPr>
            <a:noAutofit/>
          </a:bodyPr>
          <a:lstStyle/>
          <a:p>
            <a:pPr marL="0" indent="0" algn="just">
              <a:buNone/>
            </a:pPr>
            <a:r>
              <a:rPr lang="en-US" sz="22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Cardiovascular disease is one of the most lethal conditions in today’s world. It occurs across all age groups due to modern health concerns, environmental factors, dietary habits, and mental health issues. Cardiovascular diseases have become the leading cause of death worldwide over the last few decades, affecting developed, underdeveloped, and developing countries alike. Early detection of cardiac diseases and continuous supervision by clinicians can significantly reduce the mortality rate. </a:t>
            </a:r>
          </a:p>
          <a:p>
            <a:pPr marL="0" indent="0" algn="just">
              <a:buNone/>
            </a:pPr>
            <a:r>
              <a:rPr lang="en-US" sz="22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There is an urgent need for AI-based technologies capable of promptly and reliably predicting the future outcomes of individuals with cardiovascular disease. Heart disease detection using artificial intelligence (AI) involves leveraging machine learning algorithms and data analytics to analyze various health-related data and identify patterns indicative of cardiovascular conditions. The development and implementation of a heart disease detection and health advisory system, especially in the form of a conversational bot, address several critical needs and offer various benefits.</a:t>
            </a:r>
            <a:endParaRPr lang="en-IN"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799039"/>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PROBLEM STATEMENT</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56930" y="1544182"/>
            <a:ext cx="9993202" cy="3769635"/>
          </a:xfrm>
        </p:spPr>
        <p:txBody>
          <a:bodyPr>
            <a:normAutofit fontScale="92500" lnSpcReduction="20000"/>
          </a:bodyPr>
          <a:lstStyle/>
          <a:p>
            <a:pPr marL="0" indent="0" algn="just">
              <a:buNone/>
            </a:pP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prevalence of cardiovascular diseases remains a major global health concern, necessitating innovative approaches for early detection, diagnosis, and preventive health management. This project introduces an integrated system comprising predictive analytics for heart diseases, a diagnostic module for identifying specific conditions, and a health advisory chatbot for personalized health guidance. The system utilizes machine learning algorithms to analyze health data, assess the risk of heart diseases, and provide timely insights for preventive measures.</a:t>
            </a:r>
          </a:p>
          <a:p>
            <a:pPr marL="0" indent="0" algn="just">
              <a:buNone/>
            </a:pP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This project focuses on developing the heart disease detection based on the patient health factors and developing the chat bot which will advise the patient based on their heart disease condition. The system features an intelligent and user-friendly GUI implemented using boosting algorithms and the Flask framework. The proposed project aims to develop and implement an AI-driven heart disease detection and health advisory system. This system, potentially in the form of a conversational bot, should address the following key objectives such as Early detection, Continuous monitoring, User-Friendly Interface. </a:t>
            </a:r>
          </a:p>
          <a:p>
            <a:pPr marL="0" indent="0" algn="just">
              <a:buNone/>
            </a:pPr>
            <a:endParaRPr lang="en-IN" sz="2200" dirty="0">
              <a:solidFill>
                <a:schemeClr val="tx1"/>
              </a:solidFill>
            </a:endParaRPr>
          </a:p>
        </p:txBody>
      </p:sp>
      <p:sp>
        <p:nvSpPr>
          <p:cNvPr id="2" name="Slide Number Placeholder 1">
            <a:extLst>
              <a:ext uri="{FF2B5EF4-FFF2-40B4-BE49-F238E27FC236}">
                <a16:creationId xmlns:a16="http://schemas.microsoft.com/office/drawing/2014/main" id="{E9F0131E-2A46-4BB0-DE5F-B8082AE88838}"/>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4" name="Picture 3" descr="Ajay Kumar Garg Engineering College - AKGEC | Ghaziabad">
            <a:extLst>
              <a:ext uri="{FF2B5EF4-FFF2-40B4-BE49-F238E27FC236}">
                <a16:creationId xmlns:a16="http://schemas.microsoft.com/office/drawing/2014/main" id="{71E2C2A8-90E7-A7A1-BDA4-DCDE9AF57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2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OBJECTIVE AND SCOPE</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3769635"/>
          </a:xfrm>
        </p:spPr>
        <p:txBody>
          <a:bodyPr>
            <a:normAutofit/>
          </a:bodyPr>
          <a:lstStyle/>
          <a:p>
            <a:pPr marL="0" indent="0" algn="just">
              <a:buNone/>
            </a:pPr>
            <a:r>
              <a:rPr lang="en-US" sz="22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This project holds significance objective in addressing the pressing need for early detection and continuous monitoring of heart diseases. By combining advanced technologies, boosting algorithms, and a user-friendly interface, the system aims to contribute to improved health outcomes and a more informed and engaged patient population.</a:t>
            </a:r>
          </a:p>
          <a:p>
            <a:pPr marL="0" indent="0" algn="just">
              <a:buNone/>
            </a:pPr>
            <a:endParaRPr lang="en-US" sz="22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2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 scope of this project is extensive, with potential medical and health applications which focuses on earlier disease detection, health educations, health care advisories.</a:t>
            </a:r>
            <a:endParaRPr lang="en-IN" sz="2200" dirty="0">
              <a:solidFill>
                <a:schemeClr val="tx1"/>
              </a:solidFill>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TECHNICAL REQUIREMENTS</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88828" y="1544182"/>
            <a:ext cx="8617687" cy="3769635"/>
          </a:xfrm>
        </p:spPr>
        <p:txBody>
          <a:bodyPr>
            <a:noAutofit/>
          </a:bodyPr>
          <a:lstStyle/>
          <a:p>
            <a:pPr marL="0" indent="0" algn="just">
              <a:buNone/>
            </a:pPr>
            <a:r>
              <a:rPr lang="en-US"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HARDWARE REQUIREMENTS</a:t>
            </a:r>
          </a:p>
          <a:p>
            <a:pPr algn="just"/>
            <a:r>
              <a:rPr lang="pt-BR"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Intel(R) Core(TM) i5-7300U CPU @ 2.60GHz   2.71 GHz</a:t>
            </a: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4GB RAM</a:t>
            </a: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15MB Hard drive storage</a:t>
            </a:r>
          </a:p>
          <a:p>
            <a:pPr marL="0" indent="0" algn="just">
              <a:buNone/>
            </a:pPr>
            <a:r>
              <a:rPr lang="en-US"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SOFTWARE REQUIREMENTS</a:t>
            </a:r>
          </a:p>
          <a:p>
            <a:pPr algn="just"/>
            <a:r>
              <a:rPr lang="en-US" b="0" i="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Anaconda Distribution</a:t>
            </a:r>
            <a:endParaRPr lang="en-US"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Vscode</a:t>
            </a: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Xampp</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Server</a:t>
            </a:r>
            <a:endParaRPr lang="en-US"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E4231F9-4068-149F-E009-1E1E42FBE437}"/>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4" name="Picture 3" descr="Ajay Kumar Garg Engineering College - AKGEC | Ghaziabad">
            <a:extLst>
              <a:ext uri="{FF2B5EF4-FFF2-40B4-BE49-F238E27FC236}">
                <a16:creationId xmlns:a16="http://schemas.microsoft.com/office/drawing/2014/main" id="{1485DEE7-F320-63CB-F9E1-B6B2BA65C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200245"/>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4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SYSTEM OVERALL ARCHITECTURE</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BA6CC24-4A0C-F273-765E-A2CEA9B9505A}"/>
              </a:ext>
            </a:extLst>
          </p:cNvPr>
          <p:cNvPicPr>
            <a:picLocks noChangeAspect="1"/>
          </p:cNvPicPr>
          <p:nvPr/>
        </p:nvPicPr>
        <p:blipFill>
          <a:blip r:embed="rId3"/>
          <a:stretch>
            <a:fillRect/>
          </a:stretch>
        </p:blipFill>
        <p:spPr>
          <a:xfrm>
            <a:off x="1212084" y="1533427"/>
            <a:ext cx="8612399" cy="4823267"/>
          </a:xfrm>
          <a:prstGeom prst="rect">
            <a:avLst/>
          </a:prstGeom>
        </p:spPr>
      </p:pic>
    </p:spTree>
    <p:extLst>
      <p:ext uri="{BB962C8B-B14F-4D97-AF65-F5344CB8AC3E}">
        <p14:creationId xmlns:p14="http://schemas.microsoft.com/office/powerpoint/2010/main" val="424909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97442" y="267497"/>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USE CASE DIAGRAM</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1A73BEC-1A6E-B538-A4ED-FDCBA60AA37C}"/>
              </a:ext>
            </a:extLst>
          </p:cNvPr>
          <p:cNvPicPr>
            <a:picLocks noChangeAspect="1"/>
          </p:cNvPicPr>
          <p:nvPr/>
        </p:nvPicPr>
        <p:blipFill>
          <a:blip r:embed="rId3"/>
          <a:stretch>
            <a:fillRect/>
          </a:stretch>
        </p:blipFill>
        <p:spPr>
          <a:xfrm>
            <a:off x="1847871" y="822946"/>
            <a:ext cx="5679980" cy="5922777"/>
          </a:xfrm>
          <a:prstGeom prst="rect">
            <a:avLst/>
          </a:prstGeom>
        </p:spPr>
      </p:pic>
    </p:spTree>
    <p:extLst>
      <p:ext uri="{BB962C8B-B14F-4D97-AF65-F5344CB8AC3E}">
        <p14:creationId xmlns:p14="http://schemas.microsoft.com/office/powerpoint/2010/main" val="262947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DATA FLOW DIAGRAM</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88E7BD0-B14B-E0D6-C11F-229994D616FB}"/>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0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BBEB65E7-A16E-0B2A-8A59-3D77DC132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5FFDBDC-FDC0-8E30-F6DF-264EFB33DA25}"/>
              </a:ext>
            </a:extLst>
          </p:cNvPr>
          <p:cNvPicPr>
            <a:picLocks noChangeAspect="1"/>
          </p:cNvPicPr>
          <p:nvPr/>
        </p:nvPicPr>
        <p:blipFill>
          <a:blip r:embed="rId3"/>
          <a:stretch>
            <a:fillRect/>
          </a:stretch>
        </p:blipFill>
        <p:spPr>
          <a:xfrm>
            <a:off x="1106890" y="2188683"/>
            <a:ext cx="8970452" cy="2851149"/>
          </a:xfrm>
          <a:prstGeom prst="rect">
            <a:avLst/>
          </a:prstGeom>
        </p:spPr>
      </p:pic>
    </p:spTree>
    <p:extLst>
      <p:ext uri="{BB962C8B-B14F-4D97-AF65-F5344CB8AC3E}">
        <p14:creationId xmlns:p14="http://schemas.microsoft.com/office/powerpoint/2010/main" val="183432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DATA FLOW DIAGRAM</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1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99B153D-43B0-3965-B702-95CCC5E3453E}"/>
              </a:ext>
            </a:extLst>
          </p:cNvPr>
          <p:cNvPicPr>
            <a:picLocks noChangeAspect="1"/>
          </p:cNvPicPr>
          <p:nvPr/>
        </p:nvPicPr>
        <p:blipFill>
          <a:blip r:embed="rId3"/>
          <a:stretch>
            <a:fillRect/>
          </a:stretch>
        </p:blipFill>
        <p:spPr>
          <a:xfrm>
            <a:off x="1138326" y="2135533"/>
            <a:ext cx="9594560" cy="4460224"/>
          </a:xfrm>
          <a:prstGeom prst="rect">
            <a:avLst/>
          </a:prstGeom>
        </p:spPr>
      </p:pic>
    </p:spTree>
    <p:extLst>
      <p:ext uri="{BB962C8B-B14F-4D97-AF65-F5344CB8AC3E}">
        <p14:creationId xmlns:p14="http://schemas.microsoft.com/office/powerpoint/2010/main" val="236417678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349</TotalTime>
  <Words>1083</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Depth</vt:lpstr>
      <vt:lpstr>P R E D I C T I O N    A N D   D I A G N O S I S   O F   V A R I O U S   H E A R T    D I S E A S E S   A N D   C H A N C E S   O F    H E A R T   A T T A C K </vt:lpstr>
      <vt:lpstr>INTRODUCTION</vt:lpstr>
      <vt:lpstr>PROBLEM STATEMENT</vt:lpstr>
      <vt:lpstr>OBJECTIVE AND SCOPE</vt:lpstr>
      <vt:lpstr>TECHNICAL REQUIREMENTS</vt:lpstr>
      <vt:lpstr>SYSTEM OVERALL ARCHITECTURE</vt:lpstr>
      <vt:lpstr>USE CASE DIAGRAM</vt:lpstr>
      <vt:lpstr>DATA FLOW DIAGRAM</vt:lpstr>
      <vt:lpstr>DATA FLOW DIAGRAM</vt:lpstr>
      <vt:lpstr>METHODOLGIES USED</vt:lpstr>
      <vt:lpstr>DATA COLLECTION</vt:lpstr>
      <vt:lpstr>DATA  PREPROCESS</vt:lpstr>
      <vt:lpstr>PowerPoint Presentation</vt:lpstr>
      <vt:lpstr>DATA  PREPROCESS</vt:lpstr>
      <vt:lpstr>DATA  PREPROCESS</vt:lpstr>
      <vt:lpstr>PROJECT PROGRESS</vt:lpstr>
      <vt:lpstr>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81</cp:revision>
  <dcterms:created xsi:type="dcterms:W3CDTF">2023-10-13T09:54:05Z</dcterms:created>
  <dcterms:modified xsi:type="dcterms:W3CDTF">2023-10-15T16:28:44Z</dcterms:modified>
</cp:coreProperties>
</file>