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323" r:id="rId8"/>
    <p:sldId id="324" r:id="rId9"/>
    <p:sldId id="281" r:id="rId10"/>
    <p:sldId id="330" r:id="rId11"/>
    <p:sldId id="325" r:id="rId12"/>
    <p:sldId id="314" r:id="rId13"/>
    <p:sldId id="326" r:id="rId14"/>
    <p:sldId id="327" r:id="rId15"/>
    <p:sldId id="328" r:id="rId16"/>
    <p:sldId id="307" r:id="rId17"/>
    <p:sldId id="329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EC1C-C06D-E8CA-79D9-EA52811F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605FC-6E10-CFBD-8476-793272FB6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6FC6-42DD-C5D4-B56D-988E9320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D7D35-D1F1-D446-E059-DC0D229C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33442-7DB9-4618-B700-9A9208D5B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2A7BF-363C-F128-90BB-29FDCFAF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0781-6E42-B6F2-58FC-3C057DF8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6DCA-66BC-C7F9-73D4-11D7D62F0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F06F0-1E58-FE80-14CD-53D80D3F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F31C-8FFA-D5F0-7669-BC21454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D26E-DFE5-100A-32A2-7DFEBA26C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88BB8-9B59-43AA-B47A-0CA8B477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FC15-0711-E9E0-BAA9-9F8DFC60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1A03-EC55-0D7D-B912-F18CE4904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0BC8B-F724-1037-6D59-1317399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F143-20CC-44C6-9FD8-298CE09F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29367-226C-32E9-7722-1DEA1306F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F22-2FBF-9EDE-E704-86E8E00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3640-7ADC-3EE3-DEE7-88C8A835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0A23-7132-D2EE-0A9E-18569A887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C9905-AC11-A148-3F3E-5388F90D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1221-CD82-5E85-87EF-E7AD21B7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CC33-BC0B-23BB-B5D6-41822F36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5D18-DCF6-18E2-4D99-2EF0301C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b/Cars-Trucks/6001/bn_18651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Ebay Beauty website</a:t>
            </a:r>
            <a:br>
              <a:rPr lang="en-US" dirty="0"/>
            </a:br>
            <a:r>
              <a:rPr lang="en-US" sz="1200" u="sng" dirty="0"/>
              <a:t>under guidence of mrs.Vaishali sona0wane mam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D53C-C461-7A6C-436B-B215CFFE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8F9-3F9E-063A-EC8F-A2452EF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C17-2337-5EFA-5A86-E835D9ED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586B-475C-FD1F-4D64-120B3903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76ED07-32CE-2380-E594-2F339528F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213715"/>
            <a:ext cx="82389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Clicking on some categories of motors displaying an error message like </a:t>
            </a:r>
            <a:r>
              <a:rPr lang="en-US" dirty="0">
                <a:solidFill>
                  <a:schemeClr val="accent6"/>
                </a:solidFill>
              </a:rPr>
              <a:t>0 results found. Try 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&amp; Trucks</a:t>
            </a:r>
            <a:r>
              <a:rPr lang="en-US" dirty="0">
                <a:solidFill>
                  <a:schemeClr val="accent6"/>
                </a:solidFill>
              </a:rPr>
              <a:t> or removing some filters to see more results even it is listing the related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TC_SHOP_BY_CATEGORY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SHOP BY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dirty="0">
                <a:solidFill>
                  <a:schemeClr val="accent6"/>
                </a:solidFill>
              </a:rPr>
              <a:t>[Attach screenshot of failed category navigation]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E3C378FF-9A32-F01D-9ADA-3140F63D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887794"/>
            <a:ext cx="4247536" cy="3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4056-3A50-B258-85E8-BE4DDE6B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E0564-9D5B-9114-EBC3-11FD55FD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DF413-AD8C-B4AA-5D14-72CB006ABA9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700981" y="457198"/>
            <a:ext cx="8544231" cy="5884607"/>
          </a:xfrm>
        </p:spPr>
      </p:pic>
    </p:spTree>
    <p:extLst>
      <p:ext uri="{BB962C8B-B14F-4D97-AF65-F5344CB8AC3E}">
        <p14:creationId xmlns:p14="http://schemas.microsoft.com/office/powerpoint/2010/main" val="3241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9F6F-6C01-AFA7-4A56-277ACA3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0B-BEFC-2AA7-5C32-EFBF41E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"/>
            <a:ext cx="9756608" cy="92868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932B-9C3B-813A-DFDC-935A9F1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70C2-59FE-C54B-E3D4-D4CB796225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1819" y="1288027"/>
            <a:ext cx="9756607" cy="384441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1.Multiple Browsers &amp; Devices</a:t>
            </a:r>
            <a:endParaRPr lang="en-US" sz="1800" dirty="0"/>
          </a:p>
          <a:p>
            <a:r>
              <a:rPr lang="en-US" sz="1800" dirty="0"/>
              <a:t>eBay is accessed worldwide on different browsers (Chrome, Safari, Firefox, Edge) and mobile devices.</a:t>
            </a:r>
          </a:p>
          <a:p>
            <a:r>
              <a:rPr lang="en-US" sz="1800" dirty="0"/>
              <a:t>Ensuring cross-browser and cross-device compatibility is complex.</a:t>
            </a:r>
          </a:p>
          <a:p>
            <a:r>
              <a:rPr lang="en-US" sz="1800" b="1" dirty="0"/>
              <a:t>2.Test Data Management</a:t>
            </a:r>
            <a:endParaRPr lang="en-US" sz="1800" dirty="0"/>
          </a:p>
          <a:p>
            <a:r>
              <a:rPr lang="en-US" sz="1800" dirty="0"/>
              <a:t>Requires large amounts of valid test data (user accounts, shipping addresses, payment methods, products).</a:t>
            </a:r>
          </a:p>
          <a:p>
            <a:r>
              <a:rPr lang="en-US" sz="1800" dirty="0"/>
              <a:t>Maintaining realistic test data without affecting production is challenging.</a:t>
            </a:r>
          </a:p>
          <a:p>
            <a:r>
              <a:rPr lang="en-US" sz="1800" b="1" dirty="0"/>
              <a:t>3.Localization &amp; Internationalization</a:t>
            </a:r>
            <a:endParaRPr lang="en-US" sz="1800" dirty="0"/>
          </a:p>
          <a:p>
            <a:r>
              <a:rPr lang="en-US" sz="1800" dirty="0"/>
              <a:t>eBay supports multiple languages and regions.</a:t>
            </a:r>
          </a:p>
          <a:p>
            <a:r>
              <a:rPr lang="en-US" sz="1800" dirty="0"/>
              <a:t>Testing correct translations, currency conversion, date formats, and localized payment options is critical.</a:t>
            </a:r>
          </a:p>
          <a:p>
            <a:r>
              <a:rPr lang="en-US" sz="1800" b="1" dirty="0"/>
              <a:t>4.Performance &amp; Load Testing</a:t>
            </a:r>
            <a:endParaRPr lang="en-US" sz="1800" dirty="0"/>
          </a:p>
          <a:p>
            <a:r>
              <a:rPr lang="en-US" sz="1800" dirty="0"/>
              <a:t>Millions of users access eBay simultaneously, especially during peak sales.</a:t>
            </a:r>
          </a:p>
          <a:p>
            <a:r>
              <a:rPr lang="en-US" sz="1800" dirty="0"/>
              <a:t>Ensuring site speed and stability under heavy load is difficult.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0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8858866" y="2836607"/>
            <a:ext cx="3333134" cy="402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69B0F-0483-5AE6-2BED-E02C84167180}"/>
              </a:ext>
            </a:extLst>
          </p:cNvPr>
          <p:cNvSpPr txBox="1"/>
          <p:nvPr/>
        </p:nvSpPr>
        <p:spPr>
          <a:xfrm>
            <a:off x="501444" y="594680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Experience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7270F-9535-E52B-BE87-591E6D7A8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1443" y="1132996"/>
            <a:ext cx="8160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6"/>
                </a:solidFill>
              </a:rPr>
              <a:t>My Key Contributions &amp; Learnings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1.Functional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Designed and executed test cases for modules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Login, Multiple Searches, Add/Delete from Cart, Checkout, and Shop by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Validated edge cases like invalid login, empty cart checkout, and incorrect address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2.Automation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Selenium + 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scripts for regression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Automated scenarios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searching multiple products using 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language change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category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@DataProvider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in TestNG to reuse test cases with multiple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3.Cross-Browser &amp; Device Testing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Performed tests on </a:t>
            </a:r>
            <a:r>
              <a:rPr lang="en-US" b="1" dirty="0">
                <a:solidFill>
                  <a:schemeClr val="accent6"/>
                </a:solidFill>
              </a:rPr>
              <a:t>Chrome, Firefox, Edge, and mobile browsers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Verified responsiveness and ensured UI worked on different screen sizes.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From all this I get good hand on Finding bugs and writing test cases &amp; automation scripts.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28D4-8F19-A343-7C41-21678D45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D16-F3FA-EE5A-9EE6-B0BAEECB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84F-D87D-82D7-DF67-3C295B5F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Mangali Pragati</a:t>
            </a:r>
          </a:p>
          <a:p>
            <a:r>
              <a:rPr lang="en-US" dirty="0"/>
              <a:t>Selenium Batch 8</a:t>
            </a:r>
          </a:p>
          <a:p>
            <a:r>
              <a:rPr lang="en-US" dirty="0"/>
              <a:t>mangalipragati98@gmail.com</a:t>
            </a:r>
          </a:p>
        </p:txBody>
      </p:sp>
    </p:spTree>
    <p:extLst>
      <p:ext uri="{BB962C8B-B14F-4D97-AF65-F5344CB8AC3E}">
        <p14:creationId xmlns:p14="http://schemas.microsoft.com/office/powerpoint/2010/main" val="40316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324"/>
            <a:ext cx="6583680" cy="11405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8865"/>
            <a:ext cx="8347587" cy="5368412"/>
          </a:xfrm>
        </p:spPr>
        <p:txBody>
          <a:bodyPr>
            <a:noAutofit/>
          </a:bodyPr>
          <a:lstStyle/>
          <a:p>
            <a:r>
              <a:rPr lang="en-US" sz="1800" dirty="0"/>
              <a:t>eBay is a </a:t>
            </a:r>
            <a:r>
              <a:rPr lang="en-US" sz="1800" b="1" dirty="0"/>
              <a:t>global online marketplace,</a:t>
            </a:r>
            <a:r>
              <a:rPr lang="en-US" sz="1800" dirty="0"/>
              <a:t> that enables individuals and businesses to buy and sell a wide variety of goods and services. It operates on both </a:t>
            </a:r>
            <a:r>
              <a:rPr lang="en-US" sz="1800" b="1" dirty="0"/>
              <a:t>consumer-to-consumer (C2C)</a:t>
            </a:r>
            <a:r>
              <a:rPr lang="en-US" sz="1800" dirty="0"/>
              <a:t> and </a:t>
            </a:r>
            <a:r>
              <a:rPr lang="en-US" sz="1800" b="1" dirty="0"/>
              <a:t>business-to-consumer (B2C)</a:t>
            </a:r>
            <a:r>
              <a:rPr lang="en-US" sz="1800" dirty="0"/>
              <a:t> models, offering products ranging from electronics, fashion, and home goods to collectibles and vehicles.</a:t>
            </a:r>
          </a:p>
          <a:p>
            <a:endParaRPr lang="en-US" sz="1800" dirty="0"/>
          </a:p>
          <a:p>
            <a:r>
              <a:rPr lang="en-US" sz="1800" dirty="0"/>
              <a:t>eBay is known for its </a:t>
            </a:r>
            <a:r>
              <a:rPr lang="en-US" sz="1800" b="1" dirty="0"/>
              <a:t>auction-style listings</a:t>
            </a:r>
            <a:r>
              <a:rPr lang="en-US" sz="1800" dirty="0"/>
              <a:t> as well as </a:t>
            </a:r>
            <a:r>
              <a:rPr lang="en-US" sz="1800" b="1" dirty="0"/>
              <a:t>fixed-price “Buy It Now” options</a:t>
            </a:r>
            <a:r>
              <a:rPr lang="en-US" sz="1800" dirty="0"/>
              <a:t>, giving users flexibility in how they purchase or sell items. With operations in over </a:t>
            </a:r>
            <a:r>
              <a:rPr lang="en-US" sz="1800" b="1" dirty="0"/>
              <a:t>190 countries</a:t>
            </a:r>
            <a:r>
              <a:rPr lang="en-US" sz="1800" dirty="0"/>
              <a:t> and millions of active buyers and sellers, it provides secure payment methods, buyer and seller protections, and a platform for small businesses and entrepreneurs to thrive. Over the years eBay has becoming a trusted platform for rare, collectible, and everyday products while continuing to innovate in </a:t>
            </a:r>
            <a:r>
              <a:rPr lang="en-US" sz="1800" b="1" dirty="0"/>
              <a:t>mobile shopping, personalized recommendations, and global trade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3" y="1057274"/>
            <a:ext cx="8889303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6723" y="2303029"/>
            <a:ext cx="8889302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 1: Login</a:t>
            </a:r>
            <a:r>
              <a:rPr lang="en-US" dirty="0"/>
              <a:t> – Allows a user to access their account by entering valid credentials (username/email and password). Validates authentication and error handling for incorrect credentials.</a:t>
            </a:r>
          </a:p>
          <a:p>
            <a:r>
              <a:rPr lang="en-US" b="1" dirty="0"/>
              <a:t>Module 2: Search a Product </a:t>
            </a:r>
            <a:r>
              <a:rPr lang="en-US" dirty="0"/>
              <a:t> – Allows the user to search different products.</a:t>
            </a:r>
            <a:endParaRPr lang="en-US" b="1" dirty="0"/>
          </a:p>
          <a:p>
            <a:r>
              <a:rPr lang="en-US" b="1" dirty="0"/>
              <a:t>Module 3: Multiple Searches using ArrayList or Array</a:t>
            </a:r>
            <a:r>
              <a:rPr lang="en-US" dirty="0"/>
              <a:t> – Performs repeated search operations on the site using a list or array of search terms. Helps verify that the search functionality works for multiple inputs.</a:t>
            </a:r>
          </a:p>
          <a:p>
            <a:r>
              <a:rPr lang="en-US" b="1" dirty="0"/>
              <a:t>Module 4: Add to Cart</a:t>
            </a:r>
            <a:r>
              <a:rPr lang="en-US" dirty="0"/>
              <a:t> – Enables users to select products and add them to the shopping cart. Verifies that items are added correctly and the cart updates accordingly.</a:t>
            </a:r>
          </a:p>
          <a:p>
            <a:r>
              <a:rPr lang="en-US" b="1" dirty="0"/>
              <a:t>Module 5: Delete from Cart</a:t>
            </a:r>
            <a:r>
              <a:rPr lang="en-US" dirty="0"/>
              <a:t> – Allows users to remove items from the shopping cart. Ensures that deletion works and the cart updates in real-time.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5315-EFA9-AD00-12C0-79A6EF02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F88-3749-E591-40A5-B33D827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1" y="1057274"/>
            <a:ext cx="8899136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7476-A159-599B-8C92-430B05D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6890" y="2303029"/>
            <a:ext cx="8899135" cy="3497698"/>
          </a:xfrm>
        </p:spPr>
        <p:txBody>
          <a:bodyPr/>
          <a:lstStyle/>
          <a:p>
            <a:r>
              <a:rPr lang="en-US" b="1" dirty="0"/>
              <a:t>Module 6: Change Login Name</a:t>
            </a:r>
            <a:r>
              <a:rPr lang="en-US" dirty="0"/>
              <a:t> – Lets users update or modify their displayed account name. Checks that the new name is reflected properly in the account profile.</a:t>
            </a:r>
          </a:p>
          <a:p>
            <a:r>
              <a:rPr lang="en-US" b="1" dirty="0"/>
              <a:t>Module 7: Change Current Address</a:t>
            </a:r>
            <a:r>
              <a:rPr lang="en-US" dirty="0"/>
              <a:t> – Provides functionality to update the shipping or billing address. Validates that the new address is saved and used for future transactions.</a:t>
            </a:r>
          </a:p>
          <a:p>
            <a:r>
              <a:rPr lang="en-US" b="1" dirty="0"/>
              <a:t>Module 8: Shop by Categories</a:t>
            </a:r>
            <a:r>
              <a:rPr lang="en-US" dirty="0"/>
              <a:t> – Enables users to browse products by selecting different categories. Tests that category navigation and product listings load correctly.</a:t>
            </a:r>
          </a:p>
          <a:p>
            <a:r>
              <a:rPr lang="en-US" b="1" dirty="0"/>
              <a:t>Module 9: Select Particular Product &amp; Find Description</a:t>
            </a:r>
            <a:r>
              <a:rPr lang="en-US" dirty="0"/>
              <a:t> – Allows the user to select a product, right-click on its image, and verify its detailed description. Ensures product information is accurate and accessible.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255A02-9B7D-4A20-E6D9-D0FD692A1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BFE-FD49-18FB-9619-87D1214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4BC9-3D49-D5BA-5F96-96D1D20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057274"/>
            <a:ext cx="8918800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10F-4447-74DB-B2AC-532709BC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226" y="2303029"/>
            <a:ext cx="8918799" cy="3497698"/>
          </a:xfrm>
        </p:spPr>
        <p:txBody>
          <a:bodyPr/>
          <a:lstStyle/>
          <a:p>
            <a:r>
              <a:rPr lang="en-US" b="1" dirty="0"/>
              <a:t>Module 10: Shop by All Categories Check</a:t>
            </a:r>
            <a:r>
              <a:rPr lang="en-US" dirty="0"/>
              <a:t> – Tests the “Shop by All Categories” feature to ensure all categories are displayed and navigable, and that category-specific products appear correctly.</a:t>
            </a:r>
          </a:p>
          <a:p>
            <a:r>
              <a:rPr lang="en-US" b="1" dirty="0"/>
              <a:t>Module 11: Change Language via Settings</a:t>
            </a:r>
            <a:r>
              <a:rPr lang="en-US" dirty="0"/>
              <a:t> – Lets users switch the application language through settings. Verifies that the interface language updates properly across all pages.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C6203E5-DAA2-D9F3-C63E-90C229AE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5740843" cy="7592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r>
              <a:rPr lang="en-US" sz="1800" dirty="0"/>
              <a:t>eBay is a global e-commerce platform that connects buyers and sellers. It allows individuals and businesses to buy and sell a wide variety of products, ranging from electronics, fashion, and collectibles to automobiles and services. </a:t>
            </a:r>
          </a:p>
          <a:p>
            <a:r>
              <a:rPr lang="en-US" sz="1800" dirty="0"/>
              <a:t>eBay supports both auction-style listings and fixed-price “Buy It Now” options, providing flexibility in transactions.</a:t>
            </a:r>
          </a:p>
          <a:p>
            <a:r>
              <a:rPr lang="en-US" sz="1800" b="1" dirty="0"/>
              <a:t>Key features include:</a:t>
            </a:r>
          </a:p>
          <a:p>
            <a:r>
              <a:rPr lang="en-US" sz="1800" b="1" dirty="0"/>
              <a:t>User Accounts:</a:t>
            </a:r>
            <a:r>
              <a:rPr lang="en-US" sz="1800" dirty="0"/>
              <a:t> Buyers and sellers have personal accounts to manage transactions, track orders, and maintain feedback ratings.</a:t>
            </a:r>
          </a:p>
          <a:p>
            <a:r>
              <a:rPr lang="en-US" sz="1800" b="1" dirty="0"/>
              <a:t>Search &amp; Categories:</a:t>
            </a:r>
            <a:r>
              <a:rPr lang="en-US" sz="1800" dirty="0"/>
              <a:t> Products can be searched via keywords or browsed through organized categories.</a:t>
            </a:r>
          </a:p>
          <a:p>
            <a:r>
              <a:rPr lang="en-US" sz="1800" b="1" dirty="0"/>
              <a:t>Shopping Cart &amp; Checkout:</a:t>
            </a:r>
            <a:r>
              <a:rPr lang="en-US" sz="1800" dirty="0"/>
              <a:t> Users can add items to the cart, review, and purchase using multiple payment methods, including PayPal.</a:t>
            </a:r>
          </a:p>
          <a:p>
            <a:r>
              <a:rPr lang="en-US" sz="1800" b="1" dirty="0"/>
              <a:t>Global Marketplace:</a:t>
            </a:r>
            <a:r>
              <a:rPr lang="en-US" sz="1800" dirty="0"/>
              <a:t> eBay operates in multiple countries, supporting international shipping and localized listings.</a:t>
            </a:r>
          </a:p>
          <a:p>
            <a:r>
              <a:rPr lang="en-US" sz="1800" b="1" dirty="0"/>
              <a:t>Settings &amp; Customization:</a:t>
            </a:r>
            <a:r>
              <a:rPr lang="en-US" sz="1800" dirty="0"/>
              <a:t> Users can personalize their experience by changing language, location, and notification preferences.</a:t>
            </a:r>
          </a:p>
          <a:p>
            <a:r>
              <a:rPr lang="en-US" sz="1800" b="1" dirty="0"/>
              <a:t>Security &amp; Trust:</a:t>
            </a:r>
            <a:r>
              <a:rPr lang="en-US" sz="1800" dirty="0"/>
              <a:t> eBay enforces buyer and seller protection programs to ensure safe transactions.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8798560" y="1170039"/>
            <a:ext cx="2960329" cy="496541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13B1C-D9D0-47C5-C059-F5DB3953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36A-9197-6B2D-209E-F3325538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480463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F7E9-8DD7-16C3-FB91-BC32E67A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615381"/>
            <a:ext cx="5715000" cy="3432867"/>
          </a:xfrm>
        </p:spPr>
        <p:txBody>
          <a:bodyPr/>
          <a:lstStyle/>
          <a:p>
            <a:r>
              <a:rPr lang="en-US" dirty="0"/>
              <a:t>While Running  a testcase at certain point some fields are not working as it is expected which is called as Defect.</a:t>
            </a:r>
          </a:p>
          <a:p>
            <a:r>
              <a:rPr lang="en-US" dirty="0"/>
              <a:t>I have created a defect report on two defects.</a:t>
            </a:r>
          </a:p>
        </p:txBody>
      </p:sp>
    </p:spTree>
    <p:extLst>
      <p:ext uri="{BB962C8B-B14F-4D97-AF65-F5344CB8AC3E}">
        <p14:creationId xmlns:p14="http://schemas.microsoft.com/office/powerpoint/2010/main" val="3565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356ED-FEE0-145D-6141-3DDF1C7B8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82E-AEE5-02CF-3C7E-1392CBCE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87C9-FC82-C9C1-5D40-2E9AA5CD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A8A81-DDBD-2B65-9478-4B2E45F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F28528-E461-F00D-7320-474D4C63A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352213"/>
            <a:ext cx="8238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After changing language in settings, some UI elements       remain untranslated and still display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TC_CHANGE_LANGUAGE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SETTINGS / LANGUAGE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[Attach screenshot showing mixed-language UI]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8640D765-103B-A779-00A0-0AB8E403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753665"/>
            <a:ext cx="4247536" cy="36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7FB34-D9E0-E9B1-6489-C8ED47D43B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507919" y="457199"/>
            <a:ext cx="8930555" cy="6196741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{A68E3B46-169A-48BA-9E8B-56734644CAC4}tf78438558_win32</Template>
  <TotalTime>220</TotalTime>
  <Words>1226</Words>
  <Application>Microsoft Office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 Ebay Beauty website under guidence of mrs.Vaishali sona0wane mam</vt:lpstr>
      <vt:lpstr>Introduction</vt:lpstr>
      <vt:lpstr>Modlues</vt:lpstr>
      <vt:lpstr>Modlues</vt:lpstr>
      <vt:lpstr>Modlues</vt:lpstr>
      <vt:lpstr>Overview</vt:lpstr>
      <vt:lpstr>Defects</vt:lpstr>
      <vt:lpstr>Defect identifier B_001</vt:lpstr>
      <vt:lpstr>PowerPoint Presentation</vt:lpstr>
      <vt:lpstr>Defect identifier B_002</vt:lpstr>
      <vt:lpstr>PowerPoint Presentation</vt:lpstr>
      <vt:lpstr>Challenges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pragati mangali</dc:creator>
  <cp:lastModifiedBy>pragati mangali</cp:lastModifiedBy>
  <cp:revision>7</cp:revision>
  <dcterms:created xsi:type="dcterms:W3CDTF">2025-08-18T10:06:53Z</dcterms:created>
  <dcterms:modified xsi:type="dcterms:W3CDTF">2025-08-19T04:23:39Z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