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gati chaskar" userId="2a92c5bee02acc66" providerId="LiveId" clId="{678E9867-1A18-4F5E-B171-851902557721}"/>
    <pc:docChg chg="custSel modSld">
      <pc:chgData name="pragati chaskar" userId="2a92c5bee02acc66" providerId="LiveId" clId="{678E9867-1A18-4F5E-B171-851902557721}" dt="2024-11-18T10:46:20.008" v="73" actId="20577"/>
      <pc:docMkLst>
        <pc:docMk/>
      </pc:docMkLst>
      <pc:sldChg chg="modSp mod">
        <pc:chgData name="pragati chaskar" userId="2a92c5bee02acc66" providerId="LiveId" clId="{678E9867-1A18-4F5E-B171-851902557721}" dt="2024-11-08T14:44:52.113" v="70" actId="113"/>
        <pc:sldMkLst>
          <pc:docMk/>
          <pc:sldMk cId="133397486" sldId="258"/>
        </pc:sldMkLst>
        <pc:spChg chg="mod">
          <ac:chgData name="pragati chaskar" userId="2a92c5bee02acc66" providerId="LiveId" clId="{678E9867-1A18-4F5E-B171-851902557721}" dt="2024-11-08T14:44:52.113" v="70" actId="113"/>
          <ac:spMkLst>
            <pc:docMk/>
            <pc:sldMk cId="133397486" sldId="258"/>
            <ac:spMk id="14" creationId="{BE9D8CB8-A8D4-7F0C-DAE7-12CDA179F376}"/>
          </ac:spMkLst>
        </pc:spChg>
      </pc:sldChg>
      <pc:sldChg chg="delSp mod">
        <pc:chgData name="pragati chaskar" userId="2a92c5bee02acc66" providerId="LiveId" clId="{678E9867-1A18-4F5E-B171-851902557721}" dt="2024-11-08T14:45:09.761" v="71" actId="478"/>
        <pc:sldMkLst>
          <pc:docMk/>
          <pc:sldMk cId="2889835677" sldId="259"/>
        </pc:sldMkLst>
        <pc:graphicFrameChg chg="del">
          <ac:chgData name="pragati chaskar" userId="2a92c5bee02acc66" providerId="LiveId" clId="{678E9867-1A18-4F5E-B171-851902557721}" dt="2024-11-08T14:45:09.761" v="71" actId="478"/>
          <ac:graphicFrameMkLst>
            <pc:docMk/>
            <pc:sldMk cId="2889835677" sldId="259"/>
            <ac:graphicFrameMk id="4" creationId="{0B0A9EC8-0D3C-3928-1061-9E1D53CDCBFB}"/>
          </ac:graphicFrameMkLst>
        </pc:graphicFrameChg>
      </pc:sldChg>
      <pc:sldChg chg="modSp mod">
        <pc:chgData name="pragati chaskar" userId="2a92c5bee02acc66" providerId="LiveId" clId="{678E9867-1A18-4F5E-B171-851902557721}" dt="2024-11-18T10:46:20.008" v="73" actId="20577"/>
        <pc:sldMkLst>
          <pc:docMk/>
          <pc:sldMk cId="3277513405" sldId="275"/>
        </pc:sldMkLst>
        <pc:spChg chg="mod">
          <ac:chgData name="pragati chaskar" userId="2a92c5bee02acc66" providerId="LiveId" clId="{678E9867-1A18-4F5E-B171-851902557721}" dt="2024-11-18T10:46:20.008" v="73" actId="20577"/>
          <ac:spMkLst>
            <pc:docMk/>
            <pc:sldMk cId="3277513405" sldId="275"/>
            <ac:spMk id="6" creationId="{1AEC4111-F87B-BD3F-C2C3-B4E271D15A5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11/18/2024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11/18/2024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11/18/2024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11/18/2024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11/18/2024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11/18/2024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11/18/2024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1drv.ms/x/c/2a92c5bee02acc66/ER-uRk6WAKxCtx1Ek36tDNMBfi3q17XT82WeRe4HUEtMyw?e=Xon6RB"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C88C-CAD2-E04D-B29C-035010C0110A}"/>
              </a:ext>
            </a:extLst>
          </p:cNvPr>
          <p:cNvSpPr>
            <a:spLocks noGrp="1"/>
          </p:cNvSpPr>
          <p:nvPr>
            <p:ph type="ctrTitle"/>
          </p:nvPr>
        </p:nvSpPr>
        <p:spPr/>
        <p:txBody>
          <a:bodyPr/>
          <a:lstStyle/>
          <a:p>
            <a:br>
              <a:rPr lang="en-US" dirty="0"/>
            </a:br>
            <a:r>
              <a:rPr lang="en-US" dirty="0"/>
              <a:t>H &amp;M BRAND OVERVIEW</a:t>
            </a:r>
            <a:endParaRPr lang="en-IN" dirty="0"/>
          </a:p>
        </p:txBody>
      </p:sp>
      <p:sp>
        <p:nvSpPr>
          <p:cNvPr id="3" name="Subtitle 2">
            <a:extLst>
              <a:ext uri="{FF2B5EF4-FFF2-40B4-BE49-F238E27FC236}">
                <a16:creationId xmlns:a16="http://schemas.microsoft.com/office/drawing/2014/main" id="{1F3A60B0-94CC-415E-0C6F-9E0CC5EBA303}"/>
              </a:ext>
            </a:extLst>
          </p:cNvPr>
          <p:cNvSpPr>
            <a:spLocks noGrp="1"/>
          </p:cNvSpPr>
          <p:nvPr>
            <p:ph type="subTitle" idx="1"/>
          </p:nvPr>
        </p:nvSpPr>
        <p:spPr/>
        <p:txBody>
          <a:bodyPr/>
          <a:lstStyle/>
          <a:p>
            <a:endParaRPr lang="en-US" dirty="0"/>
          </a:p>
          <a:p>
            <a:r>
              <a:rPr lang="en-IN" dirty="0"/>
              <a:t>Submitted by pragati Chaskar</a:t>
            </a:r>
          </a:p>
        </p:txBody>
      </p:sp>
      <p:pic>
        <p:nvPicPr>
          <p:cNvPr id="4" name="Picture 3" descr="Download H&amp;M-Logo PNG Image for Free">
            <a:extLst>
              <a:ext uri="{FF2B5EF4-FFF2-40B4-BE49-F238E27FC236}">
                <a16:creationId xmlns:a16="http://schemas.microsoft.com/office/drawing/2014/main" id="{0B999B05-FB31-C889-9EB7-48261CA7A6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9151" y="118356"/>
            <a:ext cx="1617826" cy="1065904"/>
          </a:xfrm>
          <a:prstGeom prst="rect">
            <a:avLst/>
          </a:prstGeom>
          <a:noFill/>
          <a:ln>
            <a:noFill/>
          </a:ln>
        </p:spPr>
      </p:pic>
      <p:sp>
        <p:nvSpPr>
          <p:cNvPr id="6" name="TextBox 5">
            <a:extLst>
              <a:ext uri="{FF2B5EF4-FFF2-40B4-BE49-F238E27FC236}">
                <a16:creationId xmlns:a16="http://schemas.microsoft.com/office/drawing/2014/main" id="{575ED938-3033-CEA6-7D75-1630A0F9824D}"/>
              </a:ext>
            </a:extLst>
          </p:cNvPr>
          <p:cNvSpPr txBox="1"/>
          <p:nvPr/>
        </p:nvSpPr>
        <p:spPr>
          <a:xfrm>
            <a:off x="3308891" y="1184260"/>
            <a:ext cx="5574117" cy="584775"/>
          </a:xfrm>
          <a:prstGeom prst="rect">
            <a:avLst/>
          </a:prstGeom>
          <a:noFill/>
        </p:spPr>
        <p:txBody>
          <a:bodyPr wrap="square">
            <a:spAutoFit/>
          </a:bodyPr>
          <a:lstStyle/>
          <a:p>
            <a:pPr marR="0" lvl="0" algn="ctr" defTabSz="914400" rtl="0" eaLnBrk="0" fontAlgn="base" latinLnBrk="0" hangingPunct="0">
              <a:lnSpc>
                <a:spcPct val="100000"/>
              </a:lnSpc>
              <a:spcBef>
                <a:spcPct val="0"/>
              </a:spcBef>
              <a:spcAft>
                <a:spcPct val="0"/>
              </a:spcAft>
              <a:buClrTx/>
              <a:buSzTx/>
              <a:tabLst/>
            </a:pPr>
            <a:r>
              <a:rPr lang="en-US" altLang="en-US" sz="32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Excel Project </a:t>
            </a:r>
            <a:endParaRPr kumimoji="0" lang="en-US" altLang="en-US" sz="3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566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5BFC1-B4AB-2740-2076-3CCC89F422F3}"/>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0EFDCB9C-8E59-D19C-C47F-EE80E13CDD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C546FA1A-1DFA-C610-DB8A-DA77F6FCA0A0}"/>
              </a:ext>
            </a:extLst>
          </p:cNvPr>
          <p:cNvSpPr txBox="1"/>
          <p:nvPr/>
        </p:nvSpPr>
        <p:spPr>
          <a:xfrm>
            <a:off x="805416" y="785103"/>
            <a:ext cx="6097772" cy="3497689"/>
          </a:xfrm>
          <a:prstGeom prst="rect">
            <a:avLst/>
          </a:prstGeom>
          <a:noFill/>
        </p:spPr>
        <p:txBody>
          <a:bodyPr wrap="square">
            <a:spAutoFit/>
          </a:bodyPr>
          <a:lstStyle/>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Data Validation:</a:t>
            </a:r>
            <a:endParaRPr lang="en-IN" sz="20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Category Restriction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Allowed only predefined categories ("Men," "Women," "Accessories," and "Kids") to maintain data consistency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Numeric Value Constraints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Restricted "Price" column to positive numbers only.</a:t>
            </a: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5A48EB4-D62C-E43F-B272-0F7D0AF76494}"/>
              </a:ext>
            </a:extLst>
          </p:cNvPr>
          <p:cNvSpPr txBox="1"/>
          <p:nvPr/>
        </p:nvSpPr>
        <p:spPr>
          <a:xfrm>
            <a:off x="805415" y="3429000"/>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2" name="Picture 1">
            <a:extLst>
              <a:ext uri="{FF2B5EF4-FFF2-40B4-BE49-F238E27FC236}">
                <a16:creationId xmlns:a16="http://schemas.microsoft.com/office/drawing/2014/main" id="{733BA27A-E8FA-86B3-8B4E-4DF970F36D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2149" y="1518896"/>
            <a:ext cx="4959052" cy="2457680"/>
          </a:xfrm>
          <a:prstGeom prst="rect">
            <a:avLst/>
          </a:prstGeom>
          <a:noFill/>
          <a:ln>
            <a:noFill/>
          </a:ln>
        </p:spPr>
      </p:pic>
      <p:pic>
        <p:nvPicPr>
          <p:cNvPr id="3" name="Picture 2">
            <a:extLst>
              <a:ext uri="{FF2B5EF4-FFF2-40B4-BE49-F238E27FC236}">
                <a16:creationId xmlns:a16="http://schemas.microsoft.com/office/drawing/2014/main" id="{87568863-980E-0451-B6C1-47A5A0BCCF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2092" y="3616776"/>
            <a:ext cx="5324417" cy="3119969"/>
          </a:xfrm>
          <a:prstGeom prst="rect">
            <a:avLst/>
          </a:prstGeom>
          <a:noFill/>
          <a:ln>
            <a:noFill/>
          </a:ln>
        </p:spPr>
      </p:pic>
    </p:spTree>
    <p:extLst>
      <p:ext uri="{BB962C8B-B14F-4D97-AF65-F5344CB8AC3E}">
        <p14:creationId xmlns:p14="http://schemas.microsoft.com/office/powerpoint/2010/main" val="324817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D121D-A0E6-CC49-A68C-23944C5D7EDB}"/>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33C27DEC-E409-3EC3-AFD1-084993FC97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4104DF90-0DFD-F46F-C858-F64869180FD0}"/>
              </a:ext>
            </a:extLst>
          </p:cNvPr>
          <p:cNvSpPr txBox="1"/>
          <p:nvPr/>
        </p:nvSpPr>
        <p:spPr>
          <a:xfrm>
            <a:off x="805416" y="785103"/>
            <a:ext cx="6097772" cy="2769348"/>
          </a:xfrm>
          <a:prstGeom prst="rect">
            <a:avLst/>
          </a:prstGeom>
          <a:noFill/>
        </p:spPr>
        <p:txBody>
          <a:bodyPr wrap="square">
            <a:spAutoFit/>
          </a:bodyPr>
          <a:lstStyle/>
          <a:p>
            <a:pPr marL="0" marR="0">
              <a:lnSpc>
                <a:spcPct val="107000"/>
              </a:lnSpc>
              <a:spcAft>
                <a:spcPts val="800"/>
              </a:spcAft>
            </a:pPr>
            <a:r>
              <a:rPr lang="en-IN"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Advanced Excel Tools</a:t>
            </a:r>
            <a:endParaRPr lang="en-IN"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Pivot Table</a:t>
            </a:r>
          </a:p>
          <a:p>
            <a:pPr marL="0" marR="0">
              <a:lnSpc>
                <a:spcPct val="107000"/>
              </a:lnSpc>
              <a:spcAft>
                <a:spcPts val="800"/>
              </a:spcAft>
            </a:pPr>
            <a:endParaRPr lang="en-IN"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Location-wise Sum of Revenue and Quantity Sold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7417FAE-FC06-1353-3887-1C356B6E70D6}"/>
              </a:ext>
            </a:extLst>
          </p:cNvPr>
          <p:cNvSpPr txBox="1"/>
          <p:nvPr/>
        </p:nvSpPr>
        <p:spPr>
          <a:xfrm>
            <a:off x="805415" y="3429000"/>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5" name="Picture 4">
            <a:extLst>
              <a:ext uri="{FF2B5EF4-FFF2-40B4-BE49-F238E27FC236}">
                <a16:creationId xmlns:a16="http://schemas.microsoft.com/office/drawing/2014/main" id="{89C061CE-11DB-E6DD-4523-8B90C5BF966A}"/>
              </a:ext>
            </a:extLst>
          </p:cNvPr>
          <p:cNvPicPr>
            <a:picLocks noChangeAspect="1"/>
          </p:cNvPicPr>
          <p:nvPr/>
        </p:nvPicPr>
        <p:blipFill>
          <a:blip r:embed="rId3"/>
          <a:stretch>
            <a:fillRect/>
          </a:stretch>
        </p:blipFill>
        <p:spPr>
          <a:xfrm>
            <a:off x="187077" y="2679021"/>
            <a:ext cx="12004923" cy="4028725"/>
          </a:xfrm>
          <a:prstGeom prst="rect">
            <a:avLst/>
          </a:prstGeom>
        </p:spPr>
      </p:pic>
    </p:spTree>
    <p:extLst>
      <p:ext uri="{BB962C8B-B14F-4D97-AF65-F5344CB8AC3E}">
        <p14:creationId xmlns:p14="http://schemas.microsoft.com/office/powerpoint/2010/main" val="16872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35071-C959-F8AD-9F44-0B94B6206D26}"/>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AFC65C09-D655-7B07-78F7-CE29E77FCD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D7CE320A-06FA-D8F0-F8BB-4E4079F8CF00}"/>
              </a:ext>
            </a:extLst>
          </p:cNvPr>
          <p:cNvSpPr txBox="1"/>
          <p:nvPr/>
        </p:nvSpPr>
        <p:spPr>
          <a:xfrm>
            <a:off x="539602" y="296006"/>
            <a:ext cx="6097772" cy="1400192"/>
          </a:xfrm>
          <a:prstGeom prst="rect">
            <a:avLst/>
          </a:prstGeom>
          <a:noFill/>
        </p:spPr>
        <p:txBody>
          <a:bodyPr wrap="square">
            <a:spAutoFit/>
          </a:bodyPr>
          <a:lstStyle/>
          <a:p>
            <a:pPr marR="0" lvl="0">
              <a:lnSpc>
                <a:spcPct val="107000"/>
              </a:lnSpc>
              <a:spcAft>
                <a:spcPts val="800"/>
              </a:spcAft>
              <a:buSzPts val="1000"/>
              <a:tabLst>
                <a:tab pos="457200" algn="l"/>
              </a:tabLs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Revenue Comparison: Discounted vs. Non-Discounted</a:t>
            </a:r>
            <a:endParaRPr lang="en-IN" sz="20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Aft>
                <a:spcPts val="800"/>
              </a:spcAft>
              <a:buSzPts val="1000"/>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Compared total revenue from discounted and non-discounted items by dragging "Discount Applied" to Rows and "Revenue" to Values.</a:t>
            </a:r>
          </a:p>
        </p:txBody>
      </p:sp>
      <p:sp>
        <p:nvSpPr>
          <p:cNvPr id="10" name="TextBox 9">
            <a:extLst>
              <a:ext uri="{FF2B5EF4-FFF2-40B4-BE49-F238E27FC236}">
                <a16:creationId xmlns:a16="http://schemas.microsoft.com/office/drawing/2014/main" id="{63A65A62-1996-E20B-8EC0-4F82A7DB2657}"/>
              </a:ext>
            </a:extLst>
          </p:cNvPr>
          <p:cNvSpPr txBox="1"/>
          <p:nvPr/>
        </p:nvSpPr>
        <p:spPr>
          <a:xfrm>
            <a:off x="1687917" y="4832497"/>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7" name="Picture 16">
            <a:extLst>
              <a:ext uri="{FF2B5EF4-FFF2-40B4-BE49-F238E27FC236}">
                <a16:creationId xmlns:a16="http://schemas.microsoft.com/office/drawing/2014/main" id="{F4DF0423-EC41-7847-6188-050BBFE0D2BC}"/>
              </a:ext>
            </a:extLst>
          </p:cNvPr>
          <p:cNvPicPr>
            <a:picLocks noChangeAspect="1"/>
          </p:cNvPicPr>
          <p:nvPr/>
        </p:nvPicPr>
        <p:blipFill>
          <a:blip r:embed="rId3"/>
          <a:stretch>
            <a:fillRect/>
          </a:stretch>
        </p:blipFill>
        <p:spPr>
          <a:xfrm>
            <a:off x="1784050" y="2194050"/>
            <a:ext cx="8283658" cy="3596952"/>
          </a:xfrm>
          <a:prstGeom prst="rect">
            <a:avLst/>
          </a:prstGeom>
        </p:spPr>
      </p:pic>
    </p:spTree>
    <p:extLst>
      <p:ext uri="{BB962C8B-B14F-4D97-AF65-F5344CB8AC3E}">
        <p14:creationId xmlns:p14="http://schemas.microsoft.com/office/powerpoint/2010/main" val="365892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93C43-11EC-BFCB-4778-6EA942D33FE2}"/>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DFC0CFAC-C6E8-31FE-4CFC-E74B96B27E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11DDFFE0-4471-F5F3-CF4E-3543F3FDBE33}"/>
              </a:ext>
            </a:extLst>
          </p:cNvPr>
          <p:cNvSpPr txBox="1"/>
          <p:nvPr/>
        </p:nvSpPr>
        <p:spPr>
          <a:xfrm>
            <a:off x="539602" y="296006"/>
            <a:ext cx="6097772" cy="3863558"/>
          </a:xfrm>
          <a:prstGeom prst="rect">
            <a:avLst/>
          </a:prstGeom>
          <a:noFill/>
        </p:spPr>
        <p:txBody>
          <a:bodyPr wrap="square">
            <a:spAutoFit/>
          </a:bodyPr>
          <a:lstStyle/>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Goal Seek:</a:t>
            </a:r>
          </a:p>
          <a:p>
            <a:pPr marL="0" marR="0">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Set Revenue Target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Aft>
                <a:spcPts val="800"/>
              </a:spcAft>
              <a:buSzPts val="1000"/>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Adjusted the "price" to meet a revenue goal of 1,00,000 using the following setup:</a:t>
            </a:r>
          </a:p>
          <a:p>
            <a:pPr marL="914400" marR="0">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p>
          <a:p>
            <a:pPr marL="1143000" marR="0" lvl="2" indent="-228600">
              <a:lnSpc>
                <a:spcPct val="107000"/>
              </a:lnSpc>
              <a:spcAft>
                <a:spcPts val="800"/>
              </a:spcAft>
              <a:buSzPts val="1000"/>
              <a:buFont typeface="Wingdings" panose="05000000000000000000" pitchFamily="2" charset="2"/>
              <a:buChar char=""/>
              <a:tabLst>
                <a:tab pos="13716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Set Cell</a:t>
            </a:r>
            <a:r>
              <a:rPr lang="en-IN" kern="100" dirty="0">
                <a:effectLst/>
                <a:latin typeface="Calibri" panose="020F0502020204030204" pitchFamily="34" charset="0"/>
                <a:ea typeface="Calibri" panose="020F0502020204030204" pitchFamily="34" charset="0"/>
                <a:cs typeface="Times New Roman" panose="02020603050405020304" pitchFamily="18" charset="0"/>
              </a:rPr>
              <a:t>: Y2 (Total Revenue)</a:t>
            </a:r>
          </a:p>
          <a:p>
            <a:pPr marL="1143000" marR="0" lvl="2" indent="-228600">
              <a:lnSpc>
                <a:spcPct val="107000"/>
              </a:lnSpc>
              <a:spcAft>
                <a:spcPts val="800"/>
              </a:spcAft>
              <a:buSzPts val="1000"/>
              <a:buFont typeface="Wingdings" panose="05000000000000000000" pitchFamily="2" charset="2"/>
              <a:buChar char=""/>
              <a:tabLst>
                <a:tab pos="13716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To Value</a:t>
            </a:r>
            <a:r>
              <a:rPr lang="en-IN" kern="100" dirty="0">
                <a:effectLst/>
                <a:latin typeface="Calibri" panose="020F0502020204030204" pitchFamily="34" charset="0"/>
                <a:ea typeface="Calibri" panose="020F0502020204030204" pitchFamily="34" charset="0"/>
                <a:cs typeface="Times New Roman" panose="02020603050405020304" pitchFamily="18" charset="0"/>
              </a:rPr>
              <a:t>: 1,00,000</a:t>
            </a:r>
          </a:p>
          <a:p>
            <a:pPr marL="1143000" marR="0" lvl="2" indent="-228600">
              <a:lnSpc>
                <a:spcPct val="107000"/>
              </a:lnSpc>
              <a:spcAft>
                <a:spcPts val="800"/>
              </a:spcAft>
              <a:buSzPts val="1000"/>
              <a:buFont typeface="Wingdings" panose="05000000000000000000" pitchFamily="2" charset="2"/>
              <a:buChar char=""/>
              <a:tabLst>
                <a:tab pos="13716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By Changing</a:t>
            </a:r>
            <a:r>
              <a:rPr lang="en-IN" kern="100" dirty="0">
                <a:effectLst/>
                <a:latin typeface="Calibri" panose="020F0502020204030204" pitchFamily="34" charset="0"/>
                <a:ea typeface="Calibri" panose="020F0502020204030204" pitchFamily="34" charset="0"/>
                <a:cs typeface="Times New Roman" panose="02020603050405020304" pitchFamily="18" charset="0"/>
              </a:rPr>
              <a:t>: G2 Price</a:t>
            </a:r>
          </a:p>
          <a:p>
            <a:pPr marL="342900" marR="0" lvl="0" indent="-342900">
              <a:lnSpc>
                <a:spcPct val="107000"/>
              </a:lnSpc>
              <a:spcAft>
                <a:spcPts val="800"/>
              </a:spcAft>
              <a:buSzPts val="1000"/>
              <a:buFont typeface="Symbol" panose="05050102010706020507" pitchFamily="18" charset="2"/>
              <a:buChar char=""/>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E465DED-3D18-4E95-EFF2-C58A9A344BE3}"/>
              </a:ext>
            </a:extLst>
          </p:cNvPr>
          <p:cNvSpPr txBox="1"/>
          <p:nvPr/>
        </p:nvSpPr>
        <p:spPr>
          <a:xfrm>
            <a:off x="1687917" y="4832497"/>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CCD51B09-9412-22ED-A8D0-C20DADDCA93B}"/>
              </a:ext>
            </a:extLst>
          </p:cNvPr>
          <p:cNvPicPr>
            <a:picLocks noChangeAspect="1"/>
          </p:cNvPicPr>
          <p:nvPr/>
        </p:nvPicPr>
        <p:blipFill>
          <a:blip r:embed="rId3"/>
          <a:stretch>
            <a:fillRect/>
          </a:stretch>
        </p:blipFill>
        <p:spPr>
          <a:xfrm>
            <a:off x="4458653" y="2362681"/>
            <a:ext cx="7344063" cy="3863558"/>
          </a:xfrm>
          <a:prstGeom prst="rect">
            <a:avLst/>
          </a:prstGeom>
        </p:spPr>
      </p:pic>
    </p:spTree>
    <p:extLst>
      <p:ext uri="{BB962C8B-B14F-4D97-AF65-F5344CB8AC3E}">
        <p14:creationId xmlns:p14="http://schemas.microsoft.com/office/powerpoint/2010/main" val="363946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9ECE8-F6B2-14E1-36F6-4694B20B331C}"/>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4AB7EB4C-CDE5-4BB4-0AA0-66C81DCD19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7A32782A-6EEB-5A76-E379-0C6F0F636318}"/>
              </a:ext>
            </a:extLst>
          </p:cNvPr>
          <p:cNvSpPr txBox="1"/>
          <p:nvPr/>
        </p:nvSpPr>
        <p:spPr>
          <a:xfrm>
            <a:off x="539602" y="296006"/>
            <a:ext cx="5854802" cy="6773201"/>
          </a:xfrm>
          <a:prstGeom prst="rect">
            <a:avLst/>
          </a:prstGeom>
          <a:noFill/>
        </p:spPr>
        <p:txBody>
          <a:bodyPr wrap="square">
            <a:spAutoFit/>
          </a:bodyPr>
          <a:lstStyle/>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Solver:</a:t>
            </a:r>
          </a:p>
          <a:p>
            <a:pPr marL="342900" marR="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Maximize Total Revenue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Used Solver to maximize revenue by adjusting "Quantity Sold" (H2) while considering constraints like inventory limits: to get the profit of 200000 will use solver automatically solver will suggest price as per the profit requirements.</a:t>
            </a:r>
          </a:p>
          <a:p>
            <a:pPr marL="1143000" marR="0" lvl="2" indent="-228600">
              <a:lnSpc>
                <a:spcPct val="107000"/>
              </a:lnSpc>
              <a:spcAft>
                <a:spcPts val="800"/>
              </a:spcAft>
              <a:buSzPts val="1000"/>
              <a:buFont typeface="Wingdings" panose="05000000000000000000" pitchFamily="2" charset="2"/>
              <a:buChar char=""/>
              <a:tabLst>
                <a:tab pos="13716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Objective Cell</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N2 (=G2 * H2)            </a:t>
            </a:r>
          </a:p>
          <a:p>
            <a:pPr marL="1371600" marR="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=[@Price]*[@[Quantity Sold]]</a:t>
            </a:r>
          </a:p>
          <a:p>
            <a:pPr marL="1371600" marR="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1143000" marR="0" lvl="2" indent="-228600">
              <a:lnSpc>
                <a:spcPct val="107000"/>
              </a:lnSpc>
              <a:spcAft>
                <a:spcPts val="800"/>
              </a:spcAft>
              <a:buSzPts val="1000"/>
              <a:buFont typeface="Wingdings" panose="05000000000000000000" pitchFamily="2" charset="2"/>
              <a:buChar char=""/>
              <a:tabLst>
                <a:tab pos="13716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Maximize Total Revenue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Aft>
                <a:spcPts val="800"/>
              </a:spcAft>
              <a:buSzPts val="1000"/>
              <a:buFont typeface="Wingdings" panose="05000000000000000000" pitchFamily="2" charset="2"/>
              <a:buChar char=""/>
              <a:tabLst>
                <a:tab pos="13716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Constraints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marR="0" lvl="2" indent="-228600">
              <a:lnSpc>
                <a:spcPct val="107000"/>
              </a:lnSpc>
              <a:spcAft>
                <a:spcPts val="800"/>
              </a:spcAft>
              <a:buSzPts val="1000"/>
              <a:buFont typeface="Wingdings" panose="05000000000000000000" pitchFamily="2" charset="2"/>
              <a:buChar char=""/>
              <a:tabLst>
                <a:tab pos="13716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Value of 200000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600200" marR="0" lvl="3" indent="-228600">
              <a:lnSpc>
                <a:spcPct val="107000"/>
              </a:lnSpc>
              <a:spcAft>
                <a:spcPts val="800"/>
              </a:spcAft>
              <a:buSzPts val="1000"/>
              <a:buFont typeface="Wingdings" panose="05000000000000000000" pitchFamily="2" charset="2"/>
              <a:buChar char=""/>
              <a:tabLst>
                <a:tab pos="18288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H2 must be ≤ 50 (max inventory)</a:t>
            </a:r>
          </a:p>
          <a:p>
            <a:pPr marL="1600200" marR="0" lvl="3" indent="-228600">
              <a:lnSpc>
                <a:spcPct val="107000"/>
              </a:lnSpc>
              <a:spcAft>
                <a:spcPts val="800"/>
              </a:spcAft>
              <a:buSzPts val="1000"/>
              <a:buFont typeface="Wingdings" panose="05000000000000000000" pitchFamily="2" charset="2"/>
              <a:buChar char=""/>
              <a:tabLst>
                <a:tab pos="18288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H2 must be an integer</a:t>
            </a:r>
          </a:p>
          <a:p>
            <a:pPr marL="342900" marR="0" lvl="0" indent="-342900">
              <a:lnSpc>
                <a:spcPct val="107000"/>
              </a:lnSpc>
              <a:spcAft>
                <a:spcPts val="800"/>
              </a:spcAft>
              <a:buSzPts val="1000"/>
              <a:buFont typeface="Symbol" panose="05050102010706020507" pitchFamily="18" charset="2"/>
              <a:buChar char=""/>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42AE981-17B0-1998-E594-15F45A8A0E0B}"/>
              </a:ext>
            </a:extLst>
          </p:cNvPr>
          <p:cNvSpPr txBox="1"/>
          <p:nvPr/>
        </p:nvSpPr>
        <p:spPr>
          <a:xfrm>
            <a:off x="1687917" y="4832497"/>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Picture 2">
            <a:extLst>
              <a:ext uri="{FF2B5EF4-FFF2-40B4-BE49-F238E27FC236}">
                <a16:creationId xmlns:a16="http://schemas.microsoft.com/office/drawing/2014/main" id="{DB0C0A42-EDBD-A940-9084-94E1B36901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75501" y="1289395"/>
            <a:ext cx="5159375" cy="2634020"/>
          </a:xfrm>
          <a:prstGeom prst="rect">
            <a:avLst/>
          </a:prstGeom>
          <a:noFill/>
          <a:ln>
            <a:noFill/>
          </a:ln>
        </p:spPr>
      </p:pic>
      <p:pic>
        <p:nvPicPr>
          <p:cNvPr id="4" name="Picture 3">
            <a:extLst>
              <a:ext uri="{FF2B5EF4-FFF2-40B4-BE49-F238E27FC236}">
                <a16:creationId xmlns:a16="http://schemas.microsoft.com/office/drawing/2014/main" id="{0E5FF559-8ECA-D204-9149-DDD3F5E7CC5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992" y="4423144"/>
            <a:ext cx="4991719" cy="2147777"/>
          </a:xfrm>
          <a:prstGeom prst="rect">
            <a:avLst/>
          </a:prstGeom>
          <a:noFill/>
          <a:ln>
            <a:noFill/>
          </a:ln>
        </p:spPr>
      </p:pic>
    </p:spTree>
    <p:extLst>
      <p:ext uri="{BB962C8B-B14F-4D97-AF65-F5344CB8AC3E}">
        <p14:creationId xmlns:p14="http://schemas.microsoft.com/office/powerpoint/2010/main" val="118599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60DB3-E1AE-A1F5-799C-A98C61914777}"/>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92C5BDAB-9700-0C22-796B-5F3DCC0716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EFD3FB05-C110-BF46-98AE-908A0D1D1739}"/>
              </a:ext>
            </a:extLst>
          </p:cNvPr>
          <p:cNvSpPr txBox="1"/>
          <p:nvPr/>
        </p:nvSpPr>
        <p:spPr>
          <a:xfrm>
            <a:off x="539602" y="296006"/>
            <a:ext cx="5854802" cy="6048387"/>
          </a:xfrm>
          <a:prstGeom prst="rect">
            <a:avLst/>
          </a:prstGeom>
          <a:noFill/>
        </p:spPr>
        <p:txBody>
          <a:bodyPr wrap="square">
            <a:spAutoFit/>
          </a:bodyPr>
          <a:lstStyle/>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VLOOKUP for Revenue Retrieval</a:t>
            </a:r>
            <a:endParaRPr lang="en-IN" sz="20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Used VLOOKUP to fetch revenue based on store location:</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=VLOOKUP(Z2, J:M, 4, FALSE)</a:t>
            </a:r>
          </a:p>
          <a:p>
            <a:pPr marL="0" marR="0">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20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HLOOK UP:</a:t>
            </a:r>
            <a:endParaRPr lang="en-IN" sz="20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Using the HLOOKUP function in Excel, we retrieved specific data points, such as "Kids," which helps us analyse the sales distribution for this category. </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formula used was </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=HLOOKUP(P2, P2:W12, 6, 0), where "P2" refers to the selected category, and the formula correctly returns the matching category in uppercase.</a:t>
            </a: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90B420F4-0A18-0EE1-E77F-17A15CC727E3}"/>
              </a:ext>
            </a:extLst>
          </p:cNvPr>
          <p:cNvSpPr txBox="1"/>
          <p:nvPr/>
        </p:nvSpPr>
        <p:spPr>
          <a:xfrm>
            <a:off x="1687917" y="4832497"/>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2" name="Picture 1">
            <a:extLst>
              <a:ext uri="{FF2B5EF4-FFF2-40B4-BE49-F238E27FC236}">
                <a16:creationId xmlns:a16="http://schemas.microsoft.com/office/drawing/2014/main" id="{DE70FBD0-E597-10BE-4A51-9220B0E3CB56}"/>
              </a:ext>
            </a:extLst>
          </p:cNvPr>
          <p:cNvPicPr>
            <a:picLocks noChangeAspect="1"/>
          </p:cNvPicPr>
          <p:nvPr/>
        </p:nvPicPr>
        <p:blipFill>
          <a:blip r:embed="rId3"/>
          <a:stretch>
            <a:fillRect/>
          </a:stretch>
        </p:blipFill>
        <p:spPr>
          <a:xfrm>
            <a:off x="8252511" y="1732029"/>
            <a:ext cx="2403063" cy="1181100"/>
          </a:xfrm>
          <a:prstGeom prst="rect">
            <a:avLst/>
          </a:prstGeom>
        </p:spPr>
      </p:pic>
      <p:pic>
        <p:nvPicPr>
          <p:cNvPr id="5" name="Picture 4">
            <a:extLst>
              <a:ext uri="{FF2B5EF4-FFF2-40B4-BE49-F238E27FC236}">
                <a16:creationId xmlns:a16="http://schemas.microsoft.com/office/drawing/2014/main" id="{72C29392-CE95-9E46-FBA5-52A37B66CE39}"/>
              </a:ext>
            </a:extLst>
          </p:cNvPr>
          <p:cNvPicPr>
            <a:picLocks noChangeAspect="1"/>
          </p:cNvPicPr>
          <p:nvPr/>
        </p:nvPicPr>
        <p:blipFill>
          <a:blip r:embed="rId4"/>
          <a:stretch>
            <a:fillRect/>
          </a:stretch>
        </p:blipFill>
        <p:spPr>
          <a:xfrm>
            <a:off x="6294752" y="3612013"/>
            <a:ext cx="5731510" cy="2816520"/>
          </a:xfrm>
          <a:prstGeom prst="rect">
            <a:avLst/>
          </a:prstGeom>
        </p:spPr>
      </p:pic>
    </p:spTree>
    <p:extLst>
      <p:ext uri="{BB962C8B-B14F-4D97-AF65-F5344CB8AC3E}">
        <p14:creationId xmlns:p14="http://schemas.microsoft.com/office/powerpoint/2010/main" val="3352414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585D1-E84B-7CCC-E997-653A48760E62}"/>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B8A98770-4D51-C278-3CF6-033CE50A22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4987A59F-8574-A3D0-2354-D32E025AFA0D}"/>
              </a:ext>
            </a:extLst>
          </p:cNvPr>
          <p:cNvSpPr txBox="1"/>
          <p:nvPr/>
        </p:nvSpPr>
        <p:spPr>
          <a:xfrm>
            <a:off x="539602" y="296006"/>
            <a:ext cx="5854802" cy="3555782"/>
          </a:xfrm>
          <a:prstGeom prst="rect">
            <a:avLst/>
          </a:prstGeom>
          <a:noFill/>
        </p:spPr>
        <p:txBody>
          <a:bodyPr wrap="square">
            <a:spAutoFit/>
          </a:bodyPr>
          <a:lstStyle/>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Macros: </a:t>
            </a:r>
            <a:endParaRPr lang="en-IN" sz="20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 created a macro to perform tasks on the original dataset, including conditional formatting and other functions. I then ran the same macro on a duplicate sheet, which replicated the tasks I recorded on Sheet 1. I assigned the macro to the keyboard shortcut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Ctrl+P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BC48279-0AE3-E054-48EC-743A1E0680FC}"/>
              </a:ext>
            </a:extLst>
          </p:cNvPr>
          <p:cNvSpPr txBox="1"/>
          <p:nvPr/>
        </p:nvSpPr>
        <p:spPr>
          <a:xfrm>
            <a:off x="1687917" y="4832497"/>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Picture 2">
            <a:extLst>
              <a:ext uri="{FF2B5EF4-FFF2-40B4-BE49-F238E27FC236}">
                <a16:creationId xmlns:a16="http://schemas.microsoft.com/office/drawing/2014/main" id="{5BFF80B8-1C80-2A45-E3DB-7702D717C6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735" y="2593458"/>
            <a:ext cx="3749040" cy="3290511"/>
          </a:xfrm>
          <a:prstGeom prst="rect">
            <a:avLst/>
          </a:prstGeom>
          <a:noFill/>
          <a:ln>
            <a:noFill/>
          </a:ln>
        </p:spPr>
      </p:pic>
      <p:pic>
        <p:nvPicPr>
          <p:cNvPr id="8" name="Picture 7">
            <a:extLst>
              <a:ext uri="{FF2B5EF4-FFF2-40B4-BE49-F238E27FC236}">
                <a16:creationId xmlns:a16="http://schemas.microsoft.com/office/drawing/2014/main" id="{1C2A0936-F28E-7F29-C328-C793C6D342DD}"/>
              </a:ext>
            </a:extLst>
          </p:cNvPr>
          <p:cNvPicPr>
            <a:picLocks noChangeAspect="1"/>
          </p:cNvPicPr>
          <p:nvPr/>
        </p:nvPicPr>
        <p:blipFill>
          <a:blip r:embed="rId4"/>
          <a:stretch>
            <a:fillRect/>
          </a:stretch>
        </p:blipFill>
        <p:spPr>
          <a:xfrm>
            <a:off x="5126466" y="2593457"/>
            <a:ext cx="6665041" cy="3290511"/>
          </a:xfrm>
          <a:prstGeom prst="rect">
            <a:avLst/>
          </a:prstGeom>
        </p:spPr>
      </p:pic>
    </p:spTree>
    <p:extLst>
      <p:ext uri="{BB962C8B-B14F-4D97-AF65-F5344CB8AC3E}">
        <p14:creationId xmlns:p14="http://schemas.microsoft.com/office/powerpoint/2010/main" val="384016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84024-1C12-1287-9810-0CF37AD9DCA6}"/>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D60D8CE1-B1F5-4B80-112C-05C066FCDD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4A262FC4-A880-313C-62C3-6B116DBB0152}"/>
              </a:ext>
            </a:extLst>
          </p:cNvPr>
          <p:cNvSpPr txBox="1"/>
          <p:nvPr/>
        </p:nvSpPr>
        <p:spPr>
          <a:xfrm>
            <a:off x="539602" y="296006"/>
            <a:ext cx="5854802" cy="4547463"/>
          </a:xfrm>
          <a:prstGeom prst="rect">
            <a:avLst/>
          </a:prstGeom>
          <a:noFill/>
        </p:spPr>
        <p:txBody>
          <a:bodyPr wrap="square">
            <a:spAutoFit/>
          </a:bodyPr>
          <a:lstStyle/>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Chat GPT for Excel:</a:t>
            </a:r>
            <a:endParaRPr lang="en-IN" sz="20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 connected with ChatGPT's free version to request an analysis of the given project. ChatGPT with Excel can assist by generating insights, explaining formulas, and providing step-by-step guidance on tasks. Additionally, ChatGPT can help automate repetitive tasks and offer data analysis support, making it a valuable tool for working with large datasets.</a:t>
            </a:r>
          </a:p>
          <a:p>
            <a:pPr marL="0" marR="0">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E4D6FB9-B8EB-0D39-317F-8FF7B24D9182}"/>
              </a:ext>
            </a:extLst>
          </p:cNvPr>
          <p:cNvSpPr txBox="1"/>
          <p:nvPr/>
        </p:nvSpPr>
        <p:spPr>
          <a:xfrm>
            <a:off x="1687917" y="4832497"/>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2" name="Picture 1">
            <a:extLst>
              <a:ext uri="{FF2B5EF4-FFF2-40B4-BE49-F238E27FC236}">
                <a16:creationId xmlns:a16="http://schemas.microsoft.com/office/drawing/2014/main" id="{B858320C-22DB-89D2-DA23-F10055597C97}"/>
              </a:ext>
            </a:extLst>
          </p:cNvPr>
          <p:cNvPicPr>
            <a:picLocks noChangeAspect="1"/>
          </p:cNvPicPr>
          <p:nvPr/>
        </p:nvPicPr>
        <p:blipFill>
          <a:blip r:embed="rId3"/>
          <a:stretch>
            <a:fillRect/>
          </a:stretch>
        </p:blipFill>
        <p:spPr>
          <a:xfrm>
            <a:off x="4096468" y="3030094"/>
            <a:ext cx="7844733" cy="3333099"/>
          </a:xfrm>
          <a:prstGeom prst="rect">
            <a:avLst/>
          </a:prstGeom>
        </p:spPr>
      </p:pic>
    </p:spTree>
    <p:extLst>
      <p:ext uri="{BB962C8B-B14F-4D97-AF65-F5344CB8AC3E}">
        <p14:creationId xmlns:p14="http://schemas.microsoft.com/office/powerpoint/2010/main" val="225781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C1F48-DD35-255A-A492-DEA421D8A6AF}"/>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193DE797-56AD-5513-5915-3BE6079A45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90B78241-D612-55CC-EFDF-15AE2D80D144}"/>
              </a:ext>
            </a:extLst>
          </p:cNvPr>
          <p:cNvSpPr txBox="1"/>
          <p:nvPr/>
        </p:nvSpPr>
        <p:spPr>
          <a:xfrm>
            <a:off x="539602" y="296006"/>
            <a:ext cx="9029700" cy="7212295"/>
          </a:xfrm>
          <a:prstGeom prst="rect">
            <a:avLst/>
          </a:prstGeom>
          <a:noFill/>
        </p:spPr>
        <p:txBody>
          <a:bodyPr wrap="square">
            <a:spAutoFit/>
          </a:bodyPr>
          <a:lstStyle/>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Conclusion :</a:t>
            </a:r>
            <a:endParaRPr lang="en-IN" sz="20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H&amp;M product data analysis project has been successfully completed, utilizing various Excel functionalities to clean, format, and analyse the data.</a:t>
            </a:r>
          </a:p>
          <a:p>
            <a:pPr marL="285750" marR="0" indent="-285750">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basic functions to advanced tools like Solver and Goal Seek, the project allowed for a comprehensive analysis of sales data, highlighting trends, and drawing insights.</a:t>
            </a:r>
          </a:p>
          <a:p>
            <a:pPr marL="0" marR="0">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Key Findings:</a:t>
            </a:r>
            <a:endParaRPr lang="en-IN" sz="20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Revenue Patterns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Analysed which products and locations generated the most revenue.</a:t>
            </a: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Discount Impact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Understood how discounts affected sales volumes.</a:t>
            </a: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Inventory Planning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Optimized quantity sold using Goal Seek and Solver to maximize revenue under certain constraints.</a:t>
            </a:r>
          </a:p>
          <a:p>
            <a:pPr marR="0" lvl="0">
              <a:lnSpc>
                <a:spcPct val="107000"/>
              </a:lnSpc>
              <a:spcAft>
                <a:spcPts val="800"/>
              </a:spcAft>
              <a:buSzPts val="1000"/>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These insights can help H&amp;M refine their sales strategies, optimize inventory, and increase profitability.</a:t>
            </a:r>
            <a:endParaRPr lang="en-IN"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Arial" panose="020B0604020202020204" pitchFamily="34" charset="0"/>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392D4C2-7C33-B558-9EEC-6ED17D9B7B56}"/>
              </a:ext>
            </a:extLst>
          </p:cNvPr>
          <p:cNvSpPr txBox="1"/>
          <p:nvPr/>
        </p:nvSpPr>
        <p:spPr>
          <a:xfrm>
            <a:off x="1687917" y="4832497"/>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7723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F2702-BF03-7146-6060-C52B6CD2D36F}"/>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0CD23BDD-3C45-0C59-CFCE-67F0837E4F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F4B2D307-CC15-A343-9EC9-FEA33712E0FC}"/>
              </a:ext>
            </a:extLst>
          </p:cNvPr>
          <p:cNvSpPr txBox="1"/>
          <p:nvPr/>
        </p:nvSpPr>
        <p:spPr>
          <a:xfrm>
            <a:off x="539602" y="296006"/>
            <a:ext cx="9295514" cy="4954048"/>
          </a:xfrm>
          <a:prstGeom prst="rect">
            <a:avLst/>
          </a:prstGeom>
          <a:noFill/>
        </p:spPr>
        <p:txBody>
          <a:bodyPr wrap="square">
            <a:spAutoFit/>
          </a:bodyPr>
          <a:lstStyle/>
          <a:p>
            <a:pPr marL="0" marR="0">
              <a:lnSpc>
                <a:spcPct val="107000"/>
              </a:lnSpc>
              <a:spcAft>
                <a:spcPts val="800"/>
              </a:spcAft>
            </a:pPr>
            <a:r>
              <a:rPr lang="en-IN" sz="2400" b="1" u="sng"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Dashboard for H &amp; M Brand Data Overview:</a:t>
            </a:r>
            <a:endParaRPr lang="en-IN" sz="24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 created a dashboard for an overview of the H&amp;M brand, incorporating slicers and charts connected to pivot tables using report connections. This setup allows data to automatically update based on the selected criteria. I also added buttons that link directly to the original datasets.</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Arial" panose="020B0604020202020204" pitchFamily="34" charset="0"/>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buSzPts val="1000"/>
              <a:tabLst>
                <a:tab pos="457200" algn="l"/>
              </a:tabLs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89DCBA5-D128-0000-CEB2-7207F11B2BE6}"/>
              </a:ext>
            </a:extLst>
          </p:cNvPr>
          <p:cNvSpPr txBox="1"/>
          <p:nvPr/>
        </p:nvSpPr>
        <p:spPr>
          <a:xfrm>
            <a:off x="1687917" y="4832497"/>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Picture 2">
            <a:extLst>
              <a:ext uri="{FF2B5EF4-FFF2-40B4-BE49-F238E27FC236}">
                <a16:creationId xmlns:a16="http://schemas.microsoft.com/office/drawing/2014/main" id="{5138F9C3-7985-4EDF-C9C0-496C64B7E492}"/>
              </a:ext>
            </a:extLst>
          </p:cNvPr>
          <p:cNvPicPr>
            <a:picLocks noChangeAspect="1"/>
          </p:cNvPicPr>
          <p:nvPr/>
        </p:nvPicPr>
        <p:blipFill>
          <a:blip r:embed="rId3"/>
          <a:stretch>
            <a:fillRect/>
          </a:stretch>
        </p:blipFill>
        <p:spPr>
          <a:xfrm>
            <a:off x="2990406" y="2311390"/>
            <a:ext cx="5731510" cy="1974850"/>
          </a:xfrm>
          <a:prstGeom prst="rect">
            <a:avLst/>
          </a:prstGeom>
        </p:spPr>
      </p:pic>
      <p:pic>
        <p:nvPicPr>
          <p:cNvPr id="4" name="Picture 3">
            <a:extLst>
              <a:ext uri="{FF2B5EF4-FFF2-40B4-BE49-F238E27FC236}">
                <a16:creationId xmlns:a16="http://schemas.microsoft.com/office/drawing/2014/main" id="{A23817F8-EE44-4697-5D5A-A71B88F4DA34}"/>
              </a:ext>
            </a:extLst>
          </p:cNvPr>
          <p:cNvPicPr>
            <a:picLocks noChangeAspect="1"/>
          </p:cNvPicPr>
          <p:nvPr/>
        </p:nvPicPr>
        <p:blipFill>
          <a:blip r:embed="rId4"/>
          <a:stretch>
            <a:fillRect/>
          </a:stretch>
        </p:blipFill>
        <p:spPr>
          <a:xfrm>
            <a:off x="2990406" y="4618549"/>
            <a:ext cx="5731510" cy="1930400"/>
          </a:xfrm>
          <a:prstGeom prst="rect">
            <a:avLst/>
          </a:prstGeom>
        </p:spPr>
      </p:pic>
    </p:spTree>
    <p:extLst>
      <p:ext uri="{BB962C8B-B14F-4D97-AF65-F5344CB8AC3E}">
        <p14:creationId xmlns:p14="http://schemas.microsoft.com/office/powerpoint/2010/main" val="422940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654FA9-77E7-F1B8-C954-5FC20B21D454}"/>
              </a:ext>
            </a:extLst>
          </p:cNvPr>
          <p:cNvSpPr txBox="1"/>
          <p:nvPr/>
        </p:nvSpPr>
        <p:spPr>
          <a:xfrm>
            <a:off x="1371600" y="1533157"/>
            <a:ext cx="9760688" cy="3600986"/>
          </a:xfrm>
          <a:prstGeom prst="rect">
            <a:avLst/>
          </a:prstGeom>
          <a:noFill/>
        </p:spPr>
        <p:txBody>
          <a:bodyPr wrap="square">
            <a:spAutoFit/>
          </a:bodyPr>
          <a:lstStyle/>
          <a:p>
            <a:pPr marR="0" lvl="0" algn="ctr" defTabSz="914400" rtl="0" eaLnBrk="0" fontAlgn="base" latinLnBrk="0" hangingPunct="0">
              <a:lnSpc>
                <a:spcPct val="100000"/>
              </a:lnSpc>
              <a:spcBef>
                <a:spcPct val="0"/>
              </a:spcBef>
              <a:spcAft>
                <a:spcPct val="0"/>
              </a:spcAft>
              <a:buClrTx/>
              <a:buSzTx/>
              <a:tabLst/>
            </a:pPr>
            <a:r>
              <a:rPr kumimoji="0" lang="en-US" altLang="en-US" sz="3600" b="1" i="0" u="none" strike="noStrike" cap="none" normalizeH="0" baseline="0" dirty="0">
                <a:ln>
                  <a:noFill/>
                </a:ln>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INTRODUCTION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project involves analyzing sales data from H&amp;M products over the past two years.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data includes various product details, sales figures, categories, and other relevant information.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objective of this project is to organize, clean, and analyze the data using Excel functions, tools, and features such as Goal Seek, Solver, and Pivot Tables to draw insights and make data-driven decisions.</a:t>
            </a:r>
            <a:endParaRPr kumimoji="0" lang="en-US" altLang="en-US" sz="2400" b="0" i="0" u="none" strike="noStrike" cap="none" normalizeH="0" baseline="0" dirty="0">
              <a:ln>
                <a:noFill/>
              </a:ln>
              <a:solidFill>
                <a:schemeClr val="tx1"/>
              </a:solidFill>
              <a:effectLst/>
            </a:endParaRPr>
          </a:p>
        </p:txBody>
      </p:sp>
      <p:pic>
        <p:nvPicPr>
          <p:cNvPr id="6" name="Picture 5" descr="Download H&amp;M-Logo PNG Image for Free">
            <a:extLst>
              <a:ext uri="{FF2B5EF4-FFF2-40B4-BE49-F238E27FC236}">
                <a16:creationId xmlns:a16="http://schemas.microsoft.com/office/drawing/2014/main" id="{4BC298AF-BA6E-31EE-EECE-59C868468C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Tree>
    <p:extLst>
      <p:ext uri="{BB962C8B-B14F-4D97-AF65-F5344CB8AC3E}">
        <p14:creationId xmlns:p14="http://schemas.microsoft.com/office/powerpoint/2010/main" val="2768398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B221-CE39-972C-FEC3-9AA746D1904F}"/>
              </a:ext>
            </a:extLst>
          </p:cNvPr>
          <p:cNvSpPr>
            <a:spLocks noGrp="1"/>
          </p:cNvSpPr>
          <p:nvPr>
            <p:ph type="title"/>
          </p:nvPr>
        </p:nvSpPr>
        <p:spPr>
          <a:xfrm>
            <a:off x="973693" y="2307395"/>
            <a:ext cx="3501196" cy="2456442"/>
          </a:xfrm>
        </p:spPr>
        <p:txBody>
          <a:bodyPr/>
          <a:lstStyle/>
          <a:p>
            <a:r>
              <a:rPr lang="en-US" dirty="0"/>
              <a:t>Thank You…</a:t>
            </a:r>
            <a:endParaRPr lang="en-IN" dirty="0"/>
          </a:p>
        </p:txBody>
      </p:sp>
      <p:pic>
        <p:nvPicPr>
          <p:cNvPr id="3" name="Picture 2" descr="Download H&amp;M-Logo PNG Image for Free">
            <a:extLst>
              <a:ext uri="{FF2B5EF4-FFF2-40B4-BE49-F238E27FC236}">
                <a16:creationId xmlns:a16="http://schemas.microsoft.com/office/drawing/2014/main" id="{78D75F80-BA64-3E63-3E6D-3BDEA9BEEE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6415" y="606056"/>
            <a:ext cx="3040915" cy="1499190"/>
          </a:xfrm>
          <a:prstGeom prst="rect">
            <a:avLst/>
          </a:prstGeom>
          <a:noFill/>
          <a:ln>
            <a:noFill/>
          </a:ln>
        </p:spPr>
      </p:pic>
      <p:sp>
        <p:nvSpPr>
          <p:cNvPr id="6" name="TextBox 5">
            <a:extLst>
              <a:ext uri="{FF2B5EF4-FFF2-40B4-BE49-F238E27FC236}">
                <a16:creationId xmlns:a16="http://schemas.microsoft.com/office/drawing/2014/main" id="{1AEC4111-F87B-BD3F-C2C3-B4E271D15A5C}"/>
              </a:ext>
            </a:extLst>
          </p:cNvPr>
          <p:cNvSpPr txBox="1"/>
          <p:nvPr/>
        </p:nvSpPr>
        <p:spPr>
          <a:xfrm>
            <a:off x="5688419" y="3249650"/>
            <a:ext cx="5805376" cy="923330"/>
          </a:xfrm>
          <a:prstGeom prst="rect">
            <a:avLst/>
          </a:prstGeom>
          <a:noFill/>
        </p:spPr>
        <p:txBody>
          <a:bodyPr wrap="square">
            <a:spAutoFit/>
          </a:bodyPr>
          <a:lstStyle/>
          <a:p>
            <a:r>
              <a:rPr lang="en-US" dirty="0" err="1">
                <a:hlinkClick r:id="rId3"/>
              </a:rPr>
              <a:t>HM_Brand_Sales</a:t>
            </a:r>
            <a:r>
              <a:rPr lang="en-US" dirty="0">
                <a:hlinkClick r:id="rId3"/>
              </a:rPr>
              <a:t>_ PROJECT (pragati).xlsx</a:t>
            </a:r>
            <a:endParaRPr lang="en-US" dirty="0"/>
          </a:p>
          <a:p>
            <a:endParaRPr lang="en-US" dirty="0"/>
          </a:p>
          <a:p>
            <a:endParaRPr lang="en-IN" dirty="0"/>
          </a:p>
        </p:txBody>
      </p:sp>
    </p:spTree>
    <p:extLst>
      <p:ext uri="{BB962C8B-B14F-4D97-AF65-F5344CB8AC3E}">
        <p14:creationId xmlns:p14="http://schemas.microsoft.com/office/powerpoint/2010/main" val="327751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4559B-C1CF-56B0-D34B-AE549AF49445}"/>
            </a:ext>
          </a:extLst>
        </p:cNvPr>
        <p:cNvGrpSpPr/>
        <p:nvPr/>
      </p:nvGrpSpPr>
      <p:grpSpPr>
        <a:xfrm>
          <a:off x="0" y="0"/>
          <a:ext cx="0" cy="0"/>
          <a:chOff x="0" y="0"/>
          <a:chExt cx="0" cy="0"/>
        </a:xfrm>
      </p:grpSpPr>
      <p:pic>
        <p:nvPicPr>
          <p:cNvPr id="4" name="Picture 3" descr="Download H&amp;M-Logo PNG Image for Free">
            <a:extLst>
              <a:ext uri="{FF2B5EF4-FFF2-40B4-BE49-F238E27FC236}">
                <a16:creationId xmlns:a16="http://schemas.microsoft.com/office/drawing/2014/main" id="{EA79B75C-05E5-F92A-C132-F5E04B682A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9151" y="118356"/>
            <a:ext cx="1617826" cy="1065904"/>
          </a:xfrm>
          <a:prstGeom prst="rect">
            <a:avLst/>
          </a:prstGeom>
          <a:noFill/>
          <a:ln>
            <a:noFill/>
          </a:ln>
        </p:spPr>
      </p:pic>
      <p:sp>
        <p:nvSpPr>
          <p:cNvPr id="6" name="TextBox 5">
            <a:extLst>
              <a:ext uri="{FF2B5EF4-FFF2-40B4-BE49-F238E27FC236}">
                <a16:creationId xmlns:a16="http://schemas.microsoft.com/office/drawing/2014/main" id="{7EC31C13-89D6-990D-DFDB-206439FB0E58}"/>
              </a:ext>
            </a:extLst>
          </p:cNvPr>
          <p:cNvSpPr txBox="1"/>
          <p:nvPr/>
        </p:nvSpPr>
        <p:spPr>
          <a:xfrm>
            <a:off x="3308941" y="1184260"/>
            <a:ext cx="5574117" cy="1077218"/>
          </a:xfrm>
          <a:prstGeom prst="rect">
            <a:avLst/>
          </a:prstGeom>
          <a:noFill/>
        </p:spPr>
        <p:txBody>
          <a:bodyPr wrap="square">
            <a:spAutoFit/>
          </a:bodyPr>
          <a:lstStyle/>
          <a:p>
            <a:pPr algn="ctr" defTabSz="914400" eaLnBrk="0" fontAlgn="base" hangingPunct="0">
              <a:spcBef>
                <a:spcPct val="0"/>
              </a:spcBef>
              <a:spcAft>
                <a:spcPct val="0"/>
              </a:spcAft>
            </a:pPr>
            <a:r>
              <a:rPr lang="en-IN"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Basic Formatting</a:t>
            </a:r>
          </a:p>
          <a:p>
            <a:pPr marR="0" lvl="0" algn="ctr" defTabSz="914400" rtl="0" eaLnBrk="0" fontAlgn="base" latinLnBrk="0" hangingPunct="0">
              <a:lnSpc>
                <a:spcPct val="100000"/>
              </a:lnSpc>
              <a:spcBef>
                <a:spcPct val="0"/>
              </a:spcBef>
              <a:spcAft>
                <a:spcPct val="0"/>
              </a:spcAft>
              <a:buClrTx/>
              <a:buSzTx/>
              <a:tabLst/>
            </a:pPr>
            <a:endParaRPr kumimoji="0" lang="en-US" altLang="en-US" sz="32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Subtitle 13">
            <a:extLst>
              <a:ext uri="{FF2B5EF4-FFF2-40B4-BE49-F238E27FC236}">
                <a16:creationId xmlns:a16="http://schemas.microsoft.com/office/drawing/2014/main" id="{BE9D8CB8-A8D4-7F0C-DAE7-12CDA179F376}"/>
              </a:ext>
            </a:extLst>
          </p:cNvPr>
          <p:cNvSpPr>
            <a:spLocks noGrp="1"/>
          </p:cNvSpPr>
          <p:nvPr>
            <p:ph type="subTitle" idx="1"/>
          </p:nvPr>
        </p:nvSpPr>
        <p:spPr>
          <a:xfrm>
            <a:off x="1759237" y="2083982"/>
            <a:ext cx="8673427" cy="3144872"/>
          </a:xfrm>
        </p:spPr>
        <p:txBody>
          <a:bodyPr>
            <a:normAutofit fontScale="25000" lnSpcReduction="20000"/>
          </a:bodyPr>
          <a:lstStyle/>
          <a:p>
            <a:pPr marL="1143000" marR="0" lvl="0" indent="-1143000" algn="l">
              <a:lnSpc>
                <a:spcPct val="107000"/>
              </a:lnSpc>
              <a:spcAft>
                <a:spcPts val="800"/>
              </a:spcAft>
              <a:buClr>
                <a:schemeClr val="bg1"/>
              </a:buClr>
              <a:buSzPts val="1000"/>
              <a:buFont typeface="Arial" panose="020B0604020202020204" pitchFamily="34" charset="0"/>
              <a:buChar char="•"/>
              <a:tabLst>
                <a:tab pos="457200" algn="l"/>
              </a:tabLst>
            </a:pPr>
            <a:r>
              <a:rPr lang="en-IN" sz="5600" b="1" kern="100" dirty="0">
                <a:effectLst/>
                <a:latin typeface="Aptos" panose="020B0004020202020204" pitchFamily="34" charset="0"/>
                <a:ea typeface="Calibri" panose="020F0502020204030204" pitchFamily="34" charset="0"/>
                <a:cs typeface="Times New Roman" panose="02020603050405020304" pitchFamily="18" charset="0"/>
              </a:rPr>
              <a:t>Text Wrapping: </a:t>
            </a:r>
            <a:r>
              <a:rPr lang="en-IN" sz="5600" kern="100" dirty="0">
                <a:effectLst/>
                <a:latin typeface="Aptos" panose="020B0004020202020204" pitchFamily="34" charset="0"/>
                <a:ea typeface="Calibri" panose="020F0502020204030204" pitchFamily="34" charset="0"/>
                <a:cs typeface="Times New Roman" panose="02020603050405020304" pitchFamily="18" charset="0"/>
              </a:rPr>
              <a:t>Enabled for all cells to ensure complete data visibility.</a:t>
            </a:r>
          </a:p>
          <a:p>
            <a:pPr marL="1143000" marR="0" lvl="0" indent="-1143000" algn="l">
              <a:lnSpc>
                <a:spcPct val="107000"/>
              </a:lnSpc>
              <a:spcAft>
                <a:spcPts val="800"/>
              </a:spcAft>
              <a:buClr>
                <a:schemeClr val="bg1"/>
              </a:buClr>
              <a:buSzPts val="1000"/>
              <a:buFont typeface="Arial" panose="020B0604020202020204" pitchFamily="34" charset="0"/>
              <a:buChar char="•"/>
              <a:tabLst>
                <a:tab pos="457200" algn="l"/>
              </a:tabLst>
            </a:pPr>
            <a:r>
              <a:rPr lang="en-IN" sz="5600" b="1" kern="100" dirty="0">
                <a:effectLst/>
                <a:latin typeface="Aptos" panose="020B0004020202020204" pitchFamily="34" charset="0"/>
                <a:ea typeface="Calibri" panose="020F0502020204030204" pitchFamily="34" charset="0"/>
                <a:cs typeface="Times New Roman" panose="02020603050405020304" pitchFamily="18" charset="0"/>
              </a:rPr>
              <a:t>Colour Formatting: </a:t>
            </a:r>
            <a:r>
              <a:rPr lang="en-IN" sz="5600" kern="100" dirty="0">
                <a:effectLst/>
                <a:latin typeface="Aptos" panose="020B0004020202020204" pitchFamily="34" charset="0"/>
                <a:ea typeface="Calibri" panose="020F0502020204030204" pitchFamily="34" charset="0"/>
                <a:cs typeface="Times New Roman" panose="02020603050405020304" pitchFamily="18" charset="0"/>
              </a:rPr>
              <a:t>Used a red shade to highlight cells, aligning with H&amp;M’s logo colour.</a:t>
            </a:r>
          </a:p>
          <a:p>
            <a:pPr marL="1143000" marR="0" lvl="0" indent="-1143000" algn="l">
              <a:lnSpc>
                <a:spcPct val="107000"/>
              </a:lnSpc>
              <a:spcAft>
                <a:spcPts val="800"/>
              </a:spcAft>
              <a:buClr>
                <a:schemeClr val="bg1"/>
              </a:buClr>
              <a:buSzPts val="1000"/>
              <a:buFont typeface="Arial" panose="020B0604020202020204" pitchFamily="34" charset="0"/>
              <a:buChar char="•"/>
              <a:tabLst>
                <a:tab pos="457200" algn="l"/>
              </a:tabLst>
            </a:pPr>
            <a:r>
              <a:rPr lang="en-IN" sz="5600" b="1" kern="100" dirty="0">
                <a:effectLst/>
                <a:latin typeface="Aptos" panose="020B0004020202020204" pitchFamily="34" charset="0"/>
                <a:ea typeface="Calibri" panose="020F0502020204030204" pitchFamily="34" charset="0"/>
                <a:cs typeface="Times New Roman" panose="02020603050405020304" pitchFamily="18" charset="0"/>
              </a:rPr>
              <a:t>Centre Alignment</a:t>
            </a:r>
            <a:r>
              <a:rPr lang="en-IN" sz="5600" kern="100" dirty="0">
                <a:effectLst/>
                <a:latin typeface="Aptos" panose="020B0004020202020204" pitchFamily="34" charset="0"/>
                <a:ea typeface="Calibri" panose="020F0502020204030204" pitchFamily="34" charset="0"/>
                <a:cs typeface="Times New Roman" panose="02020603050405020304" pitchFamily="18" charset="0"/>
              </a:rPr>
              <a:t>: Ensured all text is cantered for a uniform look.</a:t>
            </a:r>
          </a:p>
          <a:p>
            <a:pPr marL="1143000" marR="0" lvl="0" indent="-1143000" algn="l">
              <a:lnSpc>
                <a:spcPct val="107000"/>
              </a:lnSpc>
              <a:spcAft>
                <a:spcPts val="800"/>
              </a:spcAft>
              <a:buClr>
                <a:schemeClr val="bg1"/>
              </a:buClr>
              <a:buSzPts val="1000"/>
              <a:buFont typeface="Arial" panose="020B0604020202020204" pitchFamily="34" charset="0"/>
              <a:buChar char="•"/>
              <a:tabLst>
                <a:tab pos="457200" algn="l"/>
              </a:tabLst>
            </a:pPr>
            <a:r>
              <a:rPr lang="en-IN" sz="5600" b="1" kern="100" dirty="0">
                <a:effectLst/>
                <a:latin typeface="Aptos" panose="020B0004020202020204" pitchFamily="34" charset="0"/>
                <a:ea typeface="Calibri" panose="020F0502020204030204" pitchFamily="34" charset="0"/>
                <a:cs typeface="Times New Roman" panose="02020603050405020304" pitchFamily="18" charset="0"/>
              </a:rPr>
              <a:t>Borders: </a:t>
            </a:r>
            <a:r>
              <a:rPr lang="en-IN" sz="5600" kern="100" dirty="0">
                <a:effectLst/>
                <a:latin typeface="Aptos" panose="020B0004020202020204" pitchFamily="34" charset="0"/>
                <a:ea typeface="Calibri" panose="020F0502020204030204" pitchFamily="34" charset="0"/>
                <a:cs typeface="Times New Roman" panose="02020603050405020304" pitchFamily="18" charset="0"/>
              </a:rPr>
              <a:t>Added borders to all tables to clearly separate data points.</a:t>
            </a:r>
          </a:p>
          <a:p>
            <a:pPr marL="1143000" marR="0" lvl="0" indent="-1143000" algn="l">
              <a:lnSpc>
                <a:spcPct val="107000"/>
              </a:lnSpc>
              <a:spcAft>
                <a:spcPts val="800"/>
              </a:spcAft>
              <a:buClr>
                <a:schemeClr val="bg1"/>
              </a:buClr>
              <a:buSzPts val="1000"/>
              <a:buFont typeface="Arial" panose="020B0604020202020204" pitchFamily="34" charset="0"/>
              <a:buChar char="•"/>
              <a:tabLst>
                <a:tab pos="457200" algn="l"/>
              </a:tabLst>
            </a:pPr>
            <a:r>
              <a:rPr lang="en-IN" sz="5600" b="1" kern="100" dirty="0">
                <a:effectLst/>
                <a:latin typeface="Aptos" panose="020B0004020202020204" pitchFamily="34" charset="0"/>
                <a:ea typeface="Calibri" panose="020F0502020204030204" pitchFamily="34" charset="0"/>
                <a:cs typeface="Times New Roman" panose="02020603050405020304" pitchFamily="18" charset="0"/>
              </a:rPr>
              <a:t>Headers: </a:t>
            </a:r>
            <a:r>
              <a:rPr lang="en-IN" sz="5600" kern="100" dirty="0">
                <a:effectLst/>
                <a:latin typeface="Aptos" panose="020B0004020202020204" pitchFamily="34" charset="0"/>
                <a:ea typeface="Calibri" panose="020F0502020204030204" pitchFamily="34" charset="0"/>
                <a:cs typeface="Times New Roman" panose="02020603050405020304" pitchFamily="18" charset="0"/>
              </a:rPr>
              <a:t>Made bold, centred, and slightly larger than the rest of the text to stand out.</a:t>
            </a:r>
          </a:p>
          <a:p>
            <a:pPr marL="1143000" marR="0" lvl="0" indent="-1143000" algn="l">
              <a:lnSpc>
                <a:spcPct val="107000"/>
              </a:lnSpc>
              <a:spcAft>
                <a:spcPts val="800"/>
              </a:spcAft>
              <a:buClr>
                <a:schemeClr val="bg1"/>
              </a:buClr>
              <a:buSzPts val="1000"/>
              <a:buFont typeface="Arial" panose="020B0604020202020204" pitchFamily="34" charset="0"/>
              <a:buChar char="•"/>
              <a:tabLst>
                <a:tab pos="457200" algn="l"/>
              </a:tabLst>
            </a:pPr>
            <a:r>
              <a:rPr lang="en-IN" sz="5600" b="1" kern="100" dirty="0">
                <a:effectLst/>
                <a:latin typeface="Aptos" panose="020B0004020202020204" pitchFamily="34" charset="0"/>
                <a:ea typeface="Calibri" panose="020F0502020204030204" pitchFamily="34" charset="0"/>
                <a:cs typeface="Times New Roman" panose="02020603050405020304" pitchFamily="18" charset="0"/>
              </a:rPr>
              <a:t>Font Styling: </a:t>
            </a:r>
            <a:r>
              <a:rPr lang="en-IN" sz="5600" kern="100" dirty="0">
                <a:effectLst/>
                <a:latin typeface="Aptos" panose="020B0004020202020204" pitchFamily="34" charset="0"/>
                <a:ea typeface="Calibri" panose="020F0502020204030204" pitchFamily="34" charset="0"/>
                <a:cs typeface="Times New Roman" panose="02020603050405020304" pitchFamily="18" charset="0"/>
              </a:rPr>
              <a:t>Changed the font style and size across the table and used different colours.</a:t>
            </a:r>
          </a:p>
          <a:p>
            <a:pPr marL="1143000" marR="0" lvl="0" indent="-1143000" algn="l">
              <a:lnSpc>
                <a:spcPct val="107000"/>
              </a:lnSpc>
              <a:spcAft>
                <a:spcPts val="800"/>
              </a:spcAft>
              <a:buClr>
                <a:schemeClr val="bg1"/>
              </a:buClr>
              <a:buSzPts val="1000"/>
              <a:buFont typeface="Arial" panose="020B0604020202020204" pitchFamily="34" charset="0"/>
              <a:buChar char="•"/>
              <a:tabLst>
                <a:tab pos="457200" algn="l"/>
              </a:tabLst>
            </a:pPr>
            <a:r>
              <a:rPr lang="en-US" sz="5600" b="1" dirty="0">
                <a:latin typeface="Aptos" panose="020B0004020202020204" pitchFamily="34" charset="0"/>
              </a:rPr>
              <a:t>Freeze Panes : </a:t>
            </a:r>
            <a:r>
              <a:rPr lang="en-US" sz="5600" dirty="0">
                <a:latin typeface="Aptos" panose="020B0004020202020204" pitchFamily="34" charset="0"/>
              </a:rPr>
              <a:t>Used Freeze panes option to ensure I didn't lose the header of the data.</a:t>
            </a:r>
            <a:endParaRPr lang="en-IN" sz="5600" kern="100" dirty="0">
              <a:effectLst/>
              <a:latin typeface="Aptos" panose="020B0004020202020204" pitchFamily="34" charset="0"/>
              <a:ea typeface="Calibri" panose="020F0502020204030204" pitchFamily="34" charset="0"/>
              <a:cs typeface="Times New Roman" panose="02020603050405020304" pitchFamily="18" charset="0"/>
            </a:endParaRPr>
          </a:p>
          <a:p>
            <a:pPr marL="1143000" marR="0" lvl="0" indent="-1143000" algn="l">
              <a:lnSpc>
                <a:spcPct val="107000"/>
              </a:lnSpc>
              <a:spcAft>
                <a:spcPts val="800"/>
              </a:spcAft>
              <a:buClr>
                <a:schemeClr val="bg1"/>
              </a:buClr>
              <a:buSzPts val="1000"/>
              <a:buFont typeface="Arial" panose="020B0604020202020204" pitchFamily="34" charset="0"/>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0" indent="-1143000" algn="l">
              <a:lnSpc>
                <a:spcPct val="107000"/>
              </a:lnSpc>
              <a:spcAft>
                <a:spcPts val="800"/>
              </a:spcAft>
              <a:buClr>
                <a:schemeClr val="bg1"/>
              </a:buClr>
              <a:buSzPts val="1000"/>
              <a:buFont typeface="Arial" panose="020B0604020202020204" pitchFamily="34" charset="0"/>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400" dirty="0"/>
          </a:p>
        </p:txBody>
      </p:sp>
    </p:spTree>
    <p:extLst>
      <p:ext uri="{BB962C8B-B14F-4D97-AF65-F5344CB8AC3E}">
        <p14:creationId xmlns:p14="http://schemas.microsoft.com/office/powerpoint/2010/main" val="13339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EFC1-D9FC-0E09-CB8D-F2560939BFFC}"/>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D4C8BB61-CA0E-DAC1-9AF7-95213EEF9E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pic>
        <p:nvPicPr>
          <p:cNvPr id="2" name="Picture 1">
            <a:extLst>
              <a:ext uri="{FF2B5EF4-FFF2-40B4-BE49-F238E27FC236}">
                <a16:creationId xmlns:a16="http://schemas.microsoft.com/office/drawing/2014/main" id="{1F0136DE-564C-18D2-DF45-707B56030E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7288" y="1344103"/>
            <a:ext cx="8977423" cy="5152389"/>
          </a:xfrm>
          <a:prstGeom prst="rect">
            <a:avLst/>
          </a:prstGeom>
          <a:noFill/>
          <a:ln>
            <a:noFill/>
          </a:ln>
        </p:spPr>
      </p:pic>
    </p:spTree>
    <p:extLst>
      <p:ext uri="{BB962C8B-B14F-4D97-AF65-F5344CB8AC3E}">
        <p14:creationId xmlns:p14="http://schemas.microsoft.com/office/powerpoint/2010/main" val="2889835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FC673-1486-ACF8-1F17-0A07EB41D847}"/>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16E87D23-1E4C-00CA-23A8-56DDB15D0A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D1C149F0-2BEA-B270-535B-25122821B8DC}"/>
              </a:ext>
            </a:extLst>
          </p:cNvPr>
          <p:cNvSpPr txBox="1"/>
          <p:nvPr/>
        </p:nvSpPr>
        <p:spPr>
          <a:xfrm>
            <a:off x="805416" y="785103"/>
            <a:ext cx="6097772" cy="2757871"/>
          </a:xfrm>
          <a:prstGeom prst="rect">
            <a:avLst/>
          </a:prstGeom>
          <a:noFill/>
        </p:spPr>
        <p:txBody>
          <a:bodyPr wrap="square">
            <a:spAutoFit/>
          </a:bodyPr>
          <a:lstStyle/>
          <a:p>
            <a:pPr marR="0" lvl="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Conditional Formatting:</a:t>
            </a:r>
          </a:p>
          <a:p>
            <a:pPr marR="0" lvl="0">
              <a:lnSpc>
                <a:spcPct val="107000"/>
              </a:lnSpc>
              <a:spcAft>
                <a:spcPts val="800"/>
              </a:spcAft>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Highlight New York :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Conditional formatting was applied to the "Store Location" column, using a "Text contains" rule for the value "New York". Cells containing "New York" were formatted with a pink background and white text.</a:t>
            </a:r>
          </a:p>
          <a:p>
            <a:pPr marR="0" lvl="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30C3D9C-2201-7F5D-05D9-35D872E6E16F}"/>
              </a:ext>
            </a:extLst>
          </p:cNvPr>
          <p:cNvPicPr>
            <a:picLocks noChangeAspect="1"/>
          </p:cNvPicPr>
          <p:nvPr/>
        </p:nvPicPr>
        <p:blipFill>
          <a:blip r:embed="rId3"/>
          <a:stretch>
            <a:fillRect/>
          </a:stretch>
        </p:blipFill>
        <p:spPr>
          <a:xfrm>
            <a:off x="7275970" y="23598"/>
            <a:ext cx="2674620" cy="3519376"/>
          </a:xfrm>
          <a:prstGeom prst="rect">
            <a:avLst/>
          </a:prstGeom>
        </p:spPr>
      </p:pic>
      <p:sp>
        <p:nvSpPr>
          <p:cNvPr id="10" name="TextBox 9">
            <a:extLst>
              <a:ext uri="{FF2B5EF4-FFF2-40B4-BE49-F238E27FC236}">
                <a16:creationId xmlns:a16="http://schemas.microsoft.com/office/drawing/2014/main" id="{FD0B3787-95BF-98C4-96FE-81E49650A59F}"/>
              </a:ext>
            </a:extLst>
          </p:cNvPr>
          <p:cNvSpPr txBox="1"/>
          <p:nvPr/>
        </p:nvSpPr>
        <p:spPr>
          <a:xfrm>
            <a:off x="805415" y="3429000"/>
            <a:ext cx="6097772" cy="2963055"/>
          </a:xfrm>
          <a:prstGeom prst="rect">
            <a:avLst/>
          </a:prstGeom>
          <a:noFill/>
        </p:spPr>
        <p:txBody>
          <a:bodyPr wrap="square">
            <a:sp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Highlight High 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Applied formatting to emphasize products with high sales.</a:t>
            </a:r>
          </a:p>
          <a:p>
            <a:pPr marL="9144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Formula: =H2 &gt;= 10</a:t>
            </a:r>
          </a:p>
          <a:p>
            <a:pPr marL="9144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9144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Identify Discounted Products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Highlighted products that had discounts.</a:t>
            </a:r>
          </a:p>
          <a:p>
            <a:pPr marL="914400" marR="0">
              <a:lnSpc>
                <a:spcPct val="107000"/>
              </a:lnSpc>
              <a:spcAft>
                <a:spcPts val="800"/>
              </a:spcAft>
              <a:tabLst>
                <a:tab pos="246126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Formula: =L2 = "Yes"	</a:t>
            </a:r>
          </a:p>
        </p:txBody>
      </p:sp>
      <p:pic>
        <p:nvPicPr>
          <p:cNvPr id="13" name="Picture 12">
            <a:extLst>
              <a:ext uri="{FF2B5EF4-FFF2-40B4-BE49-F238E27FC236}">
                <a16:creationId xmlns:a16="http://schemas.microsoft.com/office/drawing/2014/main" id="{5542C53D-1E28-0A9F-9720-8E8B28B4BEA5}"/>
              </a:ext>
            </a:extLst>
          </p:cNvPr>
          <p:cNvPicPr>
            <a:picLocks noChangeAspect="1"/>
          </p:cNvPicPr>
          <p:nvPr/>
        </p:nvPicPr>
        <p:blipFill>
          <a:blip r:embed="rId4"/>
          <a:stretch>
            <a:fillRect/>
          </a:stretch>
        </p:blipFill>
        <p:spPr>
          <a:xfrm>
            <a:off x="7275970" y="3949370"/>
            <a:ext cx="2674620" cy="2610917"/>
          </a:xfrm>
          <a:prstGeom prst="rect">
            <a:avLst/>
          </a:prstGeom>
        </p:spPr>
      </p:pic>
    </p:spTree>
    <p:extLst>
      <p:ext uri="{BB962C8B-B14F-4D97-AF65-F5344CB8AC3E}">
        <p14:creationId xmlns:p14="http://schemas.microsoft.com/office/powerpoint/2010/main" val="255530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12629-9F40-6AEF-0F48-A72534509810}"/>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9CB23B18-66D0-E0A4-787F-E4127B7D5D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DDCA12B5-FD02-6FFF-BEB8-9604BDE7CC28}"/>
              </a:ext>
            </a:extLst>
          </p:cNvPr>
          <p:cNvSpPr txBox="1"/>
          <p:nvPr/>
        </p:nvSpPr>
        <p:spPr>
          <a:xfrm>
            <a:off x="805416" y="785103"/>
            <a:ext cx="6097772" cy="2564100"/>
          </a:xfrm>
          <a:prstGeom prst="rect">
            <a:avLst/>
          </a:prstGeom>
          <a:noFill/>
        </p:spPr>
        <p:txBody>
          <a:bodyPr wrap="square">
            <a:spAutoFit/>
          </a:bodyPr>
          <a:lstStyle/>
          <a:p>
            <a:pPr marR="0" lvl="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Conditional Formatting:</a:t>
            </a:r>
          </a:p>
          <a:p>
            <a:pPr marR="0" lvl="0">
              <a:lnSpc>
                <a:spcPct val="107000"/>
              </a:lnSpc>
              <a:spcAft>
                <a:spcPts val="800"/>
              </a:spcAft>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Colour Scale for Quantity Sold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Used a gradient from white (low sales) to brown (high sales).</a:t>
            </a:r>
          </a:p>
          <a:p>
            <a:pPr marL="342900" marR="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Icon Set for Revenue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Displayed icons to indicate revenue levels, with darker shades showing higher revenues.</a:t>
            </a:r>
          </a:p>
          <a:p>
            <a:pPr marR="0" lvl="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ADC0D20-8A11-08ED-CECA-706FF27CC8F3}"/>
              </a:ext>
            </a:extLst>
          </p:cNvPr>
          <p:cNvSpPr txBox="1"/>
          <p:nvPr/>
        </p:nvSpPr>
        <p:spPr>
          <a:xfrm>
            <a:off x="805415" y="3429000"/>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3" name="Picture 2">
            <a:extLst>
              <a:ext uri="{FF2B5EF4-FFF2-40B4-BE49-F238E27FC236}">
                <a16:creationId xmlns:a16="http://schemas.microsoft.com/office/drawing/2014/main" id="{A088FF1B-C98C-ED46-B22F-991D45BEFA18}"/>
              </a:ext>
            </a:extLst>
          </p:cNvPr>
          <p:cNvPicPr>
            <a:picLocks noChangeAspect="1"/>
          </p:cNvPicPr>
          <p:nvPr/>
        </p:nvPicPr>
        <p:blipFill>
          <a:blip r:embed="rId3"/>
          <a:stretch>
            <a:fillRect/>
          </a:stretch>
        </p:blipFill>
        <p:spPr>
          <a:xfrm>
            <a:off x="723013" y="3157870"/>
            <a:ext cx="11036595" cy="3549876"/>
          </a:xfrm>
          <a:prstGeom prst="rect">
            <a:avLst/>
          </a:prstGeom>
        </p:spPr>
      </p:pic>
    </p:spTree>
    <p:extLst>
      <p:ext uri="{BB962C8B-B14F-4D97-AF65-F5344CB8AC3E}">
        <p14:creationId xmlns:p14="http://schemas.microsoft.com/office/powerpoint/2010/main" val="411544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AE485-EAE2-D638-AEC8-06E605157D89}"/>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71DD9D2D-0C1A-86D1-7440-B129FE836E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138ECD39-1ECC-FB13-C43F-8F81CC962FE1}"/>
              </a:ext>
            </a:extLst>
          </p:cNvPr>
          <p:cNvSpPr txBox="1"/>
          <p:nvPr/>
        </p:nvSpPr>
        <p:spPr>
          <a:xfrm>
            <a:off x="805416" y="785103"/>
            <a:ext cx="6552314" cy="6689203"/>
          </a:xfrm>
          <a:prstGeom prst="rect">
            <a:avLst/>
          </a:prstGeom>
          <a:noFill/>
        </p:spPr>
        <p:txBody>
          <a:bodyPr wrap="square">
            <a:spAutoFit/>
          </a:bodyPr>
          <a:lstStyle/>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Excel Functions and Formulas Used :</a:t>
            </a: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1. Date Function: Extract Year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extract the year from the sale date, the following formula was applied:</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=YEAR(I2)</a:t>
            </a: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Text Function: Convert Text to Uppercase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Converted product names to uppercase for consistency:</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=UPPER(C2)</a:t>
            </a: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CONCATENATE Function: Combine Category and Subcategory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Merged categories with subcategories for a detailed view:</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excel</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=CONCATENATE(C2, "_", D2)</a:t>
            </a: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09E5207E-3A80-6204-FFC8-5CA893738328}"/>
              </a:ext>
            </a:extLst>
          </p:cNvPr>
          <p:cNvSpPr txBox="1"/>
          <p:nvPr/>
        </p:nvSpPr>
        <p:spPr>
          <a:xfrm>
            <a:off x="805415" y="3429000"/>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2" name="Picture 1">
            <a:extLst>
              <a:ext uri="{FF2B5EF4-FFF2-40B4-BE49-F238E27FC236}">
                <a16:creationId xmlns:a16="http://schemas.microsoft.com/office/drawing/2014/main" id="{EF74D966-F0C5-EF5E-847C-CA3D5247D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888" y="1458804"/>
            <a:ext cx="4150694" cy="4176452"/>
          </a:xfrm>
          <a:prstGeom prst="rect">
            <a:avLst/>
          </a:prstGeom>
        </p:spPr>
      </p:pic>
    </p:spTree>
    <p:extLst>
      <p:ext uri="{BB962C8B-B14F-4D97-AF65-F5344CB8AC3E}">
        <p14:creationId xmlns:p14="http://schemas.microsoft.com/office/powerpoint/2010/main" val="96244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A1C9A-5106-328F-2B19-B0EEB746CFB4}"/>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0339B3DD-45E2-0DA4-2D0D-01C9353CF1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6BA84868-C6A6-B9A7-6F73-6E5DE7C975C0}"/>
              </a:ext>
            </a:extLst>
          </p:cNvPr>
          <p:cNvSpPr txBox="1"/>
          <p:nvPr/>
        </p:nvSpPr>
        <p:spPr>
          <a:xfrm>
            <a:off x="656560" y="785103"/>
            <a:ext cx="6097772" cy="6359883"/>
          </a:xfrm>
          <a:prstGeom prst="rect">
            <a:avLst/>
          </a:prstGeom>
          <a:noFill/>
        </p:spPr>
        <p:txBody>
          <a:bodyPr wrap="square">
            <a:spAutoFit/>
          </a:bodyPr>
          <a:lstStyle/>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Excel Functions and Formulas Used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Aggregate Function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SUM Function: Calculate Total 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find the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SUM OF TOTAL SALES: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=SUM(G2:G4001)</a:t>
            </a:r>
          </a:p>
          <a:p>
            <a:pPr marL="0" marR="0">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find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AVERGAE OF TOTAL SALE: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=AVERAGE(G2:G4001)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E202F41A-351E-FBE2-0A98-75F0EC6CF52F}"/>
              </a:ext>
            </a:extLst>
          </p:cNvPr>
          <p:cNvSpPr txBox="1"/>
          <p:nvPr/>
        </p:nvSpPr>
        <p:spPr>
          <a:xfrm>
            <a:off x="805415" y="3429000"/>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5" name="Picture 4">
            <a:extLst>
              <a:ext uri="{FF2B5EF4-FFF2-40B4-BE49-F238E27FC236}">
                <a16:creationId xmlns:a16="http://schemas.microsoft.com/office/drawing/2014/main" id="{36067A22-B366-F444-1610-F1C99EF1C4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0076" y="442824"/>
            <a:ext cx="2937636" cy="2325354"/>
          </a:xfrm>
          <a:prstGeom prst="rect">
            <a:avLst/>
          </a:prstGeom>
          <a:noFill/>
          <a:ln>
            <a:noFill/>
          </a:ln>
        </p:spPr>
      </p:pic>
      <p:pic>
        <p:nvPicPr>
          <p:cNvPr id="8" name="Picture 7">
            <a:extLst>
              <a:ext uri="{FF2B5EF4-FFF2-40B4-BE49-F238E27FC236}">
                <a16:creationId xmlns:a16="http://schemas.microsoft.com/office/drawing/2014/main" id="{665A895E-E889-C283-3865-ECBC42870FC8}"/>
              </a:ext>
            </a:extLst>
          </p:cNvPr>
          <p:cNvPicPr>
            <a:picLocks noChangeAspect="1"/>
          </p:cNvPicPr>
          <p:nvPr/>
        </p:nvPicPr>
        <p:blipFill>
          <a:blip r:embed="rId4"/>
          <a:stretch>
            <a:fillRect/>
          </a:stretch>
        </p:blipFill>
        <p:spPr>
          <a:xfrm>
            <a:off x="4794327" y="3103676"/>
            <a:ext cx="5349134" cy="3295154"/>
          </a:xfrm>
          <a:prstGeom prst="rect">
            <a:avLst/>
          </a:prstGeom>
        </p:spPr>
      </p:pic>
    </p:spTree>
    <p:extLst>
      <p:ext uri="{BB962C8B-B14F-4D97-AF65-F5344CB8AC3E}">
        <p14:creationId xmlns:p14="http://schemas.microsoft.com/office/powerpoint/2010/main" val="323917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89170-EE0C-D0C4-675E-4EB72ED29682}"/>
            </a:ext>
          </a:extLst>
        </p:cNvPr>
        <p:cNvGrpSpPr/>
        <p:nvPr/>
      </p:nvGrpSpPr>
      <p:grpSpPr>
        <a:xfrm>
          <a:off x="0" y="0"/>
          <a:ext cx="0" cy="0"/>
          <a:chOff x="0" y="0"/>
          <a:chExt cx="0" cy="0"/>
        </a:xfrm>
      </p:grpSpPr>
      <p:pic>
        <p:nvPicPr>
          <p:cNvPr id="6" name="Picture 5" descr="Download H&amp;M-Logo PNG Image for Free">
            <a:extLst>
              <a:ext uri="{FF2B5EF4-FFF2-40B4-BE49-F238E27FC236}">
                <a16:creationId xmlns:a16="http://schemas.microsoft.com/office/drawing/2014/main" id="{FB089277-040D-C014-A534-43CFFA2A90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23375" y="150254"/>
            <a:ext cx="1617826" cy="1065904"/>
          </a:xfrm>
          <a:prstGeom prst="rect">
            <a:avLst/>
          </a:prstGeom>
          <a:noFill/>
          <a:ln>
            <a:noFill/>
          </a:ln>
        </p:spPr>
      </p:pic>
      <p:sp>
        <p:nvSpPr>
          <p:cNvPr id="7" name="TextBox 6">
            <a:extLst>
              <a:ext uri="{FF2B5EF4-FFF2-40B4-BE49-F238E27FC236}">
                <a16:creationId xmlns:a16="http://schemas.microsoft.com/office/drawing/2014/main" id="{E517BAFF-DB25-0D0F-D2CD-14E1CD548D0D}"/>
              </a:ext>
            </a:extLst>
          </p:cNvPr>
          <p:cNvSpPr txBox="1"/>
          <p:nvPr/>
        </p:nvSpPr>
        <p:spPr>
          <a:xfrm>
            <a:off x="805416" y="785103"/>
            <a:ext cx="6097772" cy="8046883"/>
          </a:xfrm>
          <a:prstGeom prst="rect">
            <a:avLst/>
          </a:prstGeom>
          <a:noFill/>
        </p:spPr>
        <p:txBody>
          <a:bodyPr wrap="square">
            <a:spAutoFit/>
          </a:bodyPr>
          <a:lstStyle/>
          <a:p>
            <a:pPr marL="0" marR="0">
              <a:lnSpc>
                <a:spcPct val="107000"/>
              </a:lnSpc>
              <a:spcAft>
                <a:spcPts val="800"/>
              </a:spcAft>
            </a:pPr>
            <a:r>
              <a:rPr lang="en-IN"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Excel Functions and Formulas Used : By using IF</a:t>
            </a:r>
            <a:endParaRPr lang="en-IN" sz="20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Logical Function: Identify Price Levels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Classified products as “High Price” or “Low Price” based on sales price:</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=IF(G2 &gt; 10000, "HIGH PRICE", "LOW PRICE")</a:t>
            </a:r>
          </a:p>
          <a:p>
            <a:pPr marL="285750" marR="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Logical Function: Discount Status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check if a discount was applied:</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=IF(L2 = "Yes", "Discounted", "No Discount")</a:t>
            </a:r>
          </a:p>
          <a:p>
            <a:pPr marL="0" marR="0">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Product Type Analysis : IF &amp; AND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Combined multiple conditions to determine if the product was a men’s item and had a discount:</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=IF(AND(C2 = "Men", L2 = "Yes"), "Men's Discounted Item", "Other")</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38815A7-A89C-A842-DF0E-6F859FDC4E8B}"/>
              </a:ext>
            </a:extLst>
          </p:cNvPr>
          <p:cNvSpPr txBox="1"/>
          <p:nvPr/>
        </p:nvSpPr>
        <p:spPr>
          <a:xfrm>
            <a:off x="805415" y="3429000"/>
            <a:ext cx="6097772" cy="375552"/>
          </a:xfrm>
          <a:prstGeom prst="rect">
            <a:avLst/>
          </a:prstGeom>
          <a:noFill/>
        </p:spPr>
        <p:txBody>
          <a:bodyPr wrap="square">
            <a:spAutoFit/>
          </a:bodyPr>
          <a:lstStyle/>
          <a:p>
            <a:pPr marR="0" lvl="0">
              <a:lnSpc>
                <a:spcPct val="107000"/>
              </a:lnSpc>
              <a:spcAft>
                <a:spcPts val="800"/>
              </a:spcAft>
              <a:buSzPts val="1000"/>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1" name="Picture 10">
            <a:extLst>
              <a:ext uri="{FF2B5EF4-FFF2-40B4-BE49-F238E27FC236}">
                <a16:creationId xmlns:a16="http://schemas.microsoft.com/office/drawing/2014/main" id="{252F8FCB-4EE3-0A4C-4A7F-C1CE7B23A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401" y="1346268"/>
            <a:ext cx="3420188" cy="4916568"/>
          </a:xfrm>
          <a:prstGeom prst="rect">
            <a:avLst/>
          </a:prstGeom>
        </p:spPr>
      </p:pic>
    </p:spTree>
    <p:extLst>
      <p:ext uri="{BB962C8B-B14F-4D97-AF65-F5344CB8AC3E}">
        <p14:creationId xmlns:p14="http://schemas.microsoft.com/office/powerpoint/2010/main" val="106554929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{F6911827-160C-49AD-933A-CD56720BC754}tf16401371</Template>
  <TotalTime>142</TotalTime>
  <Words>1237</Words>
  <Application>Microsoft Office PowerPoint</Application>
  <PresentationFormat>Widescreen</PresentationFormat>
  <Paragraphs>163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Calibri</vt:lpstr>
      <vt:lpstr>Calibri Light</vt:lpstr>
      <vt:lpstr>Courier New</vt:lpstr>
      <vt:lpstr>Rockwell</vt:lpstr>
      <vt:lpstr>Symbol</vt:lpstr>
      <vt:lpstr>Wingdings</vt:lpstr>
      <vt:lpstr>Atlas</vt:lpstr>
      <vt:lpstr> H &amp;M BRAND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pragati chaskar</dc:creator>
  <cp:lastModifiedBy>pragati chaskar</cp:lastModifiedBy>
  <cp:revision>2</cp:revision>
  <dcterms:created xsi:type="dcterms:W3CDTF">2024-11-08T13:38:09Z</dcterms:created>
  <dcterms:modified xsi:type="dcterms:W3CDTF">2024-11-18T10:46:28Z</dcterms:modified>
</cp:coreProperties>
</file>