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68" r:id="rId9"/>
    <p:sldId id="260" r:id="rId10"/>
    <p:sldId id="261" r:id="rId11"/>
    <p:sldId id="263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81" d="100"/>
          <a:sy n="81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A9866-0083-4D1E-9342-27FE5D5C2A8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9A801-EAFD-4584-BE7D-EFF175BC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6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chhayansh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0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Jeswin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Rudranil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Pragati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7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Pragati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Pragati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Pragati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61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chhayansh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Chhayansh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A801-EAFD-4584-BE7D-EFF175BC5D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AF6D-A099-B547-97DC-956EB0AE9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71AD-1AA3-13F0-2EB3-12B5BE7B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D010-93E8-FE4A-7FD4-D3ECF94B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3318-FDB2-766A-4418-C80414C3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B00D-FB92-9E14-F420-C8781A7D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2B7B-675B-708B-920B-194A2DD8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BCF84-5C29-47EE-6D77-18FEBA069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ED03-EA83-FFF3-0D9B-2443CECB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FA77-562B-22EB-5F76-5A9382B4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91D4-7AD2-5EAB-FE22-7022FA04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66D85-12EA-93D4-5A99-06ABCB33C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0D9E3-BBB1-4CF5-393C-0313E0247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7E947-9AF1-4E45-5906-4D74203F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67FC-4357-A1DF-0D20-F3061FC6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6059-0AB7-3056-4CC9-44A40C17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8398-3947-D628-DCDD-617F6189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7C5-D1F9-2BEF-E0A4-9507885C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EE02-8796-EC2C-5AC1-87691F3A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D482-F578-0BB6-F94E-E8721CEF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CF8C-80DB-2292-0F27-134DAFE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DD8D-B8D7-DC2F-B642-288FB725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81E-E03A-DE31-DB2F-AD94EB7BE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D00A-2DBB-7526-A402-F253A262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1A68-61DA-E375-D1CF-CB2BEC57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30D36-76B6-48C9-3806-E112E54A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A91-34BC-1189-37F0-2DECB599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2B15-497F-5CF1-6576-C711A162E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2A093-9699-0962-1E70-F9BE07AFC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30FD-58F1-61BD-229E-73B94CE4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7FF1-B981-E634-32CD-92F6282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C570-B91C-EDCE-1C16-018860A4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2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E68F-C31E-6359-FFDB-CD53B2E9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50F29-5063-1D99-B819-7608CE9E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9A90-8454-EF91-555A-70158C795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FFC0A-987C-E3B8-FDEB-3486B9553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B4BCE-1149-A0D0-DB2D-218DDD5D2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A378F-CAE4-5F1C-B677-5DB93538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513A5-A387-0FC7-E277-11E9BEBC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DEC9D-E71D-032C-6CC2-199A7F30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D668-D447-2916-D483-2F5CEABF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5AA75-0C2A-AA79-CA7C-1D55477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2D0EF-57CF-8C99-812A-22FD0686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CE3AF-DB0F-70D5-F2DC-3D224FB3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0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F4039-4441-9D2D-43B7-FC169BA9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9629E-4473-9CB8-3880-F38BBC13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A5398-D14C-3FD5-C8F9-E5CDF3CA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8EC8-B373-BF2C-17C6-C9751656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F77A-11B1-C979-9863-101DAD84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9A794-49BD-2267-F248-B445B2CD7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FDB0A-FBC5-F6C7-9BE7-B817AF44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B446-3896-E5E8-1504-EE67D5D3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7AD2-EA72-BD5D-3CA1-4D9387B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F75B-B04F-F0F6-F609-081E7A18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27152-D7ED-6872-4219-2F4BB8360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7F845-5DA8-E896-3066-39226DD1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81FD7-123B-970A-5D49-A6FF8483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7148-9117-A047-5081-CC68E13B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03F7-D243-CB9F-7834-8CAA78EA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3BFDD-6D0B-DF08-1F23-C1E97078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B23C3-5AFD-DC95-3B3B-DD47A245E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FD25-5822-8A10-1AD0-D65FDB13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34D3-EF75-FF05-36B2-3B108012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A592-8AA3-78BF-BFB3-796737B8F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roke-prediction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097C4-EBF5-393D-BC2E-70413FAF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7" y="1078992"/>
            <a:ext cx="7927195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i="0" dirty="0"/>
              <a:t>Stroke Prediction Analysis</a:t>
            </a:r>
          </a:p>
        </p:txBody>
      </p:sp>
      <p:sp>
        <p:nvSpPr>
          <p:cNvPr id="20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3011AA4-C036-E874-D13A-EE872D13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33434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36D707A-3FE9-BCA8-9976-8719AE3A2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CD9BC-6164-134D-2C33-B06FDBAE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ROC –AUC plot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6F2A7FB-322C-8A5B-61A4-9EE779F624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906736" y="1820637"/>
            <a:ext cx="8585791" cy="50373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97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CD9BC-6164-134D-2C33-B06FDBAE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Model </a:t>
            </a:r>
            <a:r>
              <a:rPr lang="en-US" sz="4000" dirty="0" err="1"/>
              <a:t>Comparision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99A48DB-8D53-A72F-A0DE-93D03B8772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04738" y="1728216"/>
            <a:ext cx="7541420" cy="50393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D170B8-AFAB-3E89-225F-5C6B50505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12169"/>
              </p:ext>
            </p:extLst>
          </p:nvPr>
        </p:nvGraphicFramePr>
        <p:xfrm>
          <a:off x="7305700" y="3506216"/>
          <a:ext cx="4681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781">
                  <a:extLst>
                    <a:ext uri="{9D8B030D-6E8A-4147-A177-3AD203B41FA5}">
                      <a16:colId xmlns:a16="http://schemas.microsoft.com/office/drawing/2014/main" val="343301027"/>
                    </a:ext>
                  </a:extLst>
                </a:gridCol>
                <a:gridCol w="2340781">
                  <a:extLst>
                    <a:ext uri="{9D8B030D-6E8A-4147-A177-3AD203B41FA5}">
                      <a16:colId xmlns:a16="http://schemas.microsoft.com/office/drawing/2014/main" val="13289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4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0.7161431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1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0.8468072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3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0.8137218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5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0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CD9BC-6164-134D-2C33-B06FDBAE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Accuracy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8BA0CE-A545-1F16-8E72-121EE3905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593832"/>
              </p:ext>
            </p:extLst>
          </p:nvPr>
        </p:nvGraphicFramePr>
        <p:xfrm>
          <a:off x="6985291" y="3254647"/>
          <a:ext cx="51305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288">
                  <a:extLst>
                    <a:ext uri="{9D8B030D-6E8A-4147-A177-3AD203B41FA5}">
                      <a16:colId xmlns:a16="http://schemas.microsoft.com/office/drawing/2014/main" val="343301027"/>
                    </a:ext>
                  </a:extLst>
                </a:gridCol>
                <a:gridCol w="2565288">
                  <a:extLst>
                    <a:ext uri="{9D8B030D-6E8A-4147-A177-3AD203B41FA5}">
                      <a16:colId xmlns:a16="http://schemas.microsoft.com/office/drawing/2014/main" val="132894909"/>
                    </a:ext>
                  </a:extLst>
                </a:gridCol>
              </a:tblGrid>
              <a:tr h="314925">
                <a:tc>
                  <a:txBody>
                    <a:bodyPr/>
                    <a:lstStyle/>
                    <a:p>
                      <a:r>
                        <a:rPr lang="en-US" dirty="0"/>
                        <a:t>Prediction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45448"/>
                  </a:ext>
                </a:extLst>
              </a:tr>
              <a:tr h="314925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0.9465649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11917"/>
                  </a:ext>
                </a:extLst>
              </a:tr>
              <a:tr h="314925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0.9453905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34783"/>
                  </a:ext>
                </a:extLst>
              </a:tr>
              <a:tr h="314925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0.9483265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5307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C377C27-5FEA-343E-1707-FF1C1FEE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4" y="2410662"/>
            <a:ext cx="6410325" cy="403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97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CD9BC-6164-134D-2C33-B06FDBAE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9FEC-C15A-A4E1-E2FC-21AC7BCD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018806"/>
            <a:ext cx="11218103" cy="4839194"/>
          </a:xfrm>
        </p:spPr>
        <p:txBody>
          <a:bodyPr>
            <a:normAutofit/>
          </a:bodyPr>
          <a:lstStyle/>
          <a:p>
            <a:r>
              <a:rPr lang="en-US" sz="2200" dirty="0"/>
              <a:t>Through Exploratory Data Analysis it can be interpreted that </a:t>
            </a:r>
            <a:r>
              <a:rPr lang="en-US" sz="2200"/>
              <a:t>Avg glucose level</a:t>
            </a:r>
            <a:r>
              <a:rPr lang="en-US" sz="2200" dirty="0"/>
              <a:t>, BMI, Hypertension and heart disease are the biggest risk factors for stroke.</a:t>
            </a:r>
          </a:p>
          <a:p>
            <a:r>
              <a:rPr lang="en-US" sz="2200" dirty="0"/>
              <a:t>From our three models </a:t>
            </a:r>
            <a:r>
              <a:rPr lang="en-US" sz="2200" dirty="0" err="1"/>
              <a:t>ie</a:t>
            </a:r>
            <a:r>
              <a:rPr lang="en-US" sz="2200" dirty="0"/>
              <a:t>. Decision tree, Random forest and Logistic regression , Random forest gives best accuracy.</a:t>
            </a:r>
          </a:p>
          <a:p>
            <a:r>
              <a:rPr lang="en-US" sz="2200" dirty="0"/>
              <a:t>Logistic Regression gives best ROC-AUC curve than Decision tree and Random forest.</a:t>
            </a:r>
          </a:p>
          <a:p>
            <a:r>
              <a:rPr lang="en-US" sz="2200" dirty="0"/>
              <a:t>Considering the significant class imbalance in the dataset, accuracy may not be an appropriate metric for evaluating the models. </a:t>
            </a:r>
          </a:p>
          <a:p>
            <a:r>
              <a:rPr lang="en-US" sz="2200" dirty="0"/>
              <a:t>If the goal is to optimize the model's performance in identifying stroke cases, even at the cost of some false positives, ROC-AUC may be a more appropriate metric to use. </a:t>
            </a:r>
          </a:p>
          <a:p>
            <a:r>
              <a:rPr lang="en-US" sz="2200" dirty="0"/>
              <a:t>If the cost of false positives is very high, and a balance between precision and recall is desired, accuracy may be a better metric to use.</a:t>
            </a:r>
          </a:p>
        </p:txBody>
      </p:sp>
    </p:spTree>
    <p:extLst>
      <p:ext uri="{BB962C8B-B14F-4D97-AF65-F5344CB8AC3E}">
        <p14:creationId xmlns:p14="http://schemas.microsoft.com/office/powerpoint/2010/main" val="10425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383A6-ABBF-EFEF-ACB2-C3912BEC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i="0" dirty="0"/>
              <a:t>Problem Description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C798-4B6E-0A7F-1D84-E642662E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63536"/>
            <a:ext cx="11155680" cy="4013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oal: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 (Prediction) of the possibility of a stroke in a person based on various parameters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Data exploration and model building will answer the following questions: 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How does the incidence of stroke vary based on the patient's smoking status? Are former smokers at a higher risk of stroke than current smokers or non-smokers?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Is there any difference in stroke incidence between rural and urban areas?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What is the distribution of patients with hypotension or heart disease? Is the incidence of stroke higher in patients with these conditions?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Does work related </a:t>
            </a:r>
            <a:r>
              <a:rPr lang="en-US" sz="1800" kern="100" dirty="0" err="1">
                <a:solidFill>
                  <a:srgbClr val="00000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stress,low</a:t>
            </a:r>
            <a: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physical activity and long working hours associate to risk of having stroke?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Is proportion of </a:t>
            </a:r>
            <a:r>
              <a:rPr lang="en-US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stroke higher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in female than male?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963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AB6E9-E19E-F778-1971-CCCB2091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03F2CE-F8DB-09D1-59B7-EB3880EE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3355848"/>
            <a:ext cx="6268770" cy="28254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</a:rPr>
              <a:t>We have taken the data source from Kaggle (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hlinkClick r:id="rId3"/>
              </a:rPr>
              <a:t>https://www.kaggle.com/datasets/fedesoriano/stroke-prediction-dataset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</a:rPr>
              <a:t>This data source include 12 input parameters and over 5000 observations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2B9445-9434-83A6-1863-0C1B23866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162007"/>
              </p:ext>
            </p:extLst>
          </p:nvPr>
        </p:nvGraphicFramePr>
        <p:xfrm>
          <a:off x="6939643" y="477448"/>
          <a:ext cx="4792111" cy="6060185"/>
        </p:xfrm>
        <a:graphic>
          <a:graphicData uri="http://schemas.openxmlformats.org/drawingml/2006/table">
            <a:tbl>
              <a:tblPr firstRow="1" firstCol="1" bandRow="1"/>
              <a:tblGrid>
                <a:gridCol w="505760">
                  <a:extLst>
                    <a:ext uri="{9D8B030D-6E8A-4147-A177-3AD203B41FA5}">
                      <a16:colId xmlns:a16="http://schemas.microsoft.com/office/drawing/2014/main" val="2853627994"/>
                    </a:ext>
                  </a:extLst>
                </a:gridCol>
                <a:gridCol w="1253877">
                  <a:extLst>
                    <a:ext uri="{9D8B030D-6E8A-4147-A177-3AD203B41FA5}">
                      <a16:colId xmlns:a16="http://schemas.microsoft.com/office/drawing/2014/main" val="4082431149"/>
                    </a:ext>
                  </a:extLst>
                </a:gridCol>
                <a:gridCol w="3032474">
                  <a:extLst>
                    <a:ext uri="{9D8B030D-6E8A-4147-A177-3AD203B41FA5}">
                      <a16:colId xmlns:a16="http://schemas.microsoft.com/office/drawing/2014/main" val="3394138105"/>
                    </a:ext>
                  </a:extLst>
                </a:gridCol>
              </a:tblGrid>
              <a:tr h="3519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697394"/>
                  </a:ext>
                </a:extLst>
              </a:tr>
              <a:tr h="3519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Patient unique identifier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120367"/>
                  </a:ext>
                </a:extLst>
              </a:tr>
              <a:tr h="3519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“male”, “female”, or “other”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739849"/>
                  </a:ext>
                </a:extLst>
              </a:tr>
              <a:tr h="3519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Age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Age of the patient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018127"/>
                  </a:ext>
                </a:extLst>
              </a:tr>
              <a:tr h="64890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Hypotension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0 if patient doesn’t have hypotension, 1 if they do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296869"/>
                  </a:ext>
                </a:extLst>
              </a:tr>
              <a:tr h="64890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Heart disease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0 if patient doesn’t have heart disease, 1 if they do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251418"/>
                  </a:ext>
                </a:extLst>
              </a:tr>
              <a:tr h="3519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Marital status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“yes” or “no”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24811"/>
                  </a:ext>
                </a:extLst>
              </a:tr>
              <a:tr h="64890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Work type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"children", "Govt_jov", "Never_worked", "Private" or "Self-employed"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935971"/>
                  </a:ext>
                </a:extLst>
              </a:tr>
              <a:tr h="3519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Residence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“rural” or “urban”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33264"/>
                  </a:ext>
                </a:extLst>
              </a:tr>
              <a:tr h="64890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Average glucose level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Average glucose level In blood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854786"/>
                  </a:ext>
                </a:extLst>
              </a:tr>
              <a:tr h="3519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Body mass index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86140"/>
                  </a:ext>
                </a:extLst>
              </a:tr>
              <a:tr h="64890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Smoking status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"formerly smoked", "never smoked", "smokes" or "Unknown"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86854"/>
                  </a:ext>
                </a:extLst>
              </a:tr>
              <a:tr h="3519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Stroke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 dirty="0">
                          <a:solidFill>
                            <a:srgbClr val="3C4043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 if the patient had a stroke or 0 if not</a:t>
                      </a:r>
                      <a:endParaRPr lang="en-US" sz="1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687" marR="70687" marT="981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90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47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7D85C-5035-30CF-A636-E8782F1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A4401-7522-C1D3-CB21-19D757AFB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5968" y="625683"/>
            <a:ext cx="7513809" cy="544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0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7D85C-5035-30CF-A636-E8782F1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E297F-C9AD-9B35-1801-44B124C5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5798" y="790276"/>
            <a:ext cx="8040744" cy="5484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07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7D85C-5035-30CF-A636-E8782F1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Exploration</a:t>
            </a:r>
          </a:p>
        </p:txBody>
      </p:sp>
      <p:sp>
        <p:nvSpPr>
          <p:cNvPr id="26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E24CE-5BBD-3D27-0224-57F86100B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19" y="771988"/>
            <a:ext cx="8590281" cy="5497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843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56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7D85C-5035-30CF-A636-E8782F1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23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Exploration</a:t>
            </a:r>
          </a:p>
        </p:txBody>
      </p:sp>
      <p:sp>
        <p:nvSpPr>
          <p:cNvPr id="2063" name="Rectangle 2058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6197E4-372F-5AD1-FF02-E8E6070B4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9618" y="368898"/>
            <a:ext cx="4188488" cy="263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DA51-997C-BF9D-F84C-C6A8C187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6812" y="3466675"/>
            <a:ext cx="4188488" cy="263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4B9660-658D-22BB-9249-46C8DF4E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8106" y="2018021"/>
            <a:ext cx="4159395" cy="261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01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7D85C-5035-30CF-A636-E8782F1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Exploration</a:t>
            </a:r>
          </a:p>
        </p:txBody>
      </p:sp>
      <p:sp>
        <p:nvSpPr>
          <p:cNvPr id="26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A9B610FA-0506-B3FA-1C7B-1EEB043D4B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423943" y="771988"/>
            <a:ext cx="7287028" cy="55251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3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CD9BC-6164-134D-2C33-B06FDBAE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Model Building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9FEC-C15A-A4E1-E2FC-21AC7BCD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713" y="1027579"/>
            <a:ext cx="6224335" cy="5431536"/>
          </a:xfrm>
        </p:spPr>
        <p:txBody>
          <a:bodyPr anchor="ctr">
            <a:normAutofit/>
          </a:bodyPr>
          <a:lstStyle/>
          <a:p>
            <a:pPr lvl="1"/>
            <a:r>
              <a:rPr lang="en-US" sz="3200" dirty="0"/>
              <a:t>Data splitting</a:t>
            </a:r>
          </a:p>
          <a:p>
            <a:pPr lvl="2"/>
            <a:r>
              <a:rPr lang="en-US" sz="2800" dirty="0"/>
              <a:t>Training Data</a:t>
            </a:r>
          </a:p>
          <a:p>
            <a:pPr lvl="2"/>
            <a:r>
              <a:rPr lang="en-US" sz="2800" dirty="0"/>
              <a:t>Testing Data</a:t>
            </a:r>
          </a:p>
          <a:p>
            <a:pPr lvl="1"/>
            <a:r>
              <a:rPr lang="en-US" sz="3200" dirty="0"/>
              <a:t>Hyperparameter tunning</a:t>
            </a:r>
          </a:p>
          <a:p>
            <a:pPr lvl="1"/>
            <a:r>
              <a:rPr lang="en-US" sz="3200" dirty="0"/>
              <a:t>Training Models</a:t>
            </a:r>
          </a:p>
          <a:p>
            <a:pPr lvl="1"/>
            <a:r>
              <a:rPr lang="en-US" sz="3200" dirty="0"/>
              <a:t>Predicting Different models</a:t>
            </a:r>
          </a:p>
          <a:p>
            <a:pPr lvl="1"/>
            <a:r>
              <a:rPr lang="en-US" sz="3200" dirty="0"/>
              <a:t>Model Evaluation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181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533</Words>
  <Application>Microsoft Office PowerPoint</Application>
  <PresentationFormat>Widescreen</PresentationFormat>
  <Paragraphs>113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Stroke Prediction Analysis</vt:lpstr>
      <vt:lpstr>Problem Description </vt:lpstr>
      <vt:lpstr>Data Description </vt:lpstr>
      <vt:lpstr>Data Cleaning</vt:lpstr>
      <vt:lpstr>Data Exploration</vt:lpstr>
      <vt:lpstr>Data Exploration</vt:lpstr>
      <vt:lpstr>Data Exploration</vt:lpstr>
      <vt:lpstr>Data Exploration</vt:lpstr>
      <vt:lpstr>Model Building</vt:lpstr>
      <vt:lpstr>ROC –AUC plot </vt:lpstr>
      <vt:lpstr>Model Comparision</vt:lpstr>
      <vt:lpstr>Accuracy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Li, Angel</dc:creator>
  <cp:lastModifiedBy>pragati divekar</cp:lastModifiedBy>
  <cp:revision>19</cp:revision>
  <dcterms:created xsi:type="dcterms:W3CDTF">2023-04-20T16:49:35Z</dcterms:created>
  <dcterms:modified xsi:type="dcterms:W3CDTF">2023-05-08T22:01:51Z</dcterms:modified>
</cp:coreProperties>
</file>