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3" r:id="rId3"/>
    <p:sldId id="264" r:id="rId4"/>
    <p:sldId id="257" r:id="rId5"/>
    <p:sldId id="259" r:id="rId6"/>
    <p:sldId id="260" r:id="rId7"/>
    <p:sldId id="261"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9" d="100"/>
          <a:sy n="79" d="100"/>
        </p:scale>
        <p:origin x="9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41B595-366B-43E2-A22E-EA6A78C03F06}" type="datetimeFigureOut">
              <a:rPr lang="en-US" smtClean="0"/>
              <a:t>5/2/2024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9701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0121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8543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302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77524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77414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16407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37550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0382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9818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7023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3697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0516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6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9611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24617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568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41B595-366B-43E2-A22E-EA6A78C03F06}" type="datetimeFigureOut">
              <a:rPr lang="en-US" smtClean="0"/>
              <a:t>5/2/2024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598419698"/>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arge truck on a highway">
            <a:extLst>
              <a:ext uri="{FF2B5EF4-FFF2-40B4-BE49-F238E27FC236}">
                <a16:creationId xmlns:a16="http://schemas.microsoft.com/office/drawing/2014/main" id="{389ABE61-F665-1B8A-8E40-4E9813BDCEC9}"/>
              </a:ext>
            </a:extLst>
          </p:cNvPr>
          <p:cNvPicPr>
            <a:picLocks noChangeAspect="1"/>
          </p:cNvPicPr>
          <p:nvPr/>
        </p:nvPicPr>
        <p:blipFill rotWithShape="1">
          <a:blip r:embed="rId2"/>
          <a:srcRect t="15414"/>
          <a:stretch/>
        </p:blipFill>
        <p:spPr>
          <a:xfrm>
            <a:off x="0" y="10"/>
            <a:ext cx="12192000" cy="6857990"/>
          </a:xfrm>
          <a:prstGeom prst="rect">
            <a:avLst/>
          </a:prstGeom>
        </p:spPr>
      </p:pic>
      <p:sp>
        <p:nvSpPr>
          <p:cNvPr id="2" name="Title 1">
            <a:extLst>
              <a:ext uri="{FF2B5EF4-FFF2-40B4-BE49-F238E27FC236}">
                <a16:creationId xmlns:a16="http://schemas.microsoft.com/office/drawing/2014/main" id="{538D1E62-2061-9C8F-A877-561B7B7420F8}"/>
              </a:ext>
            </a:extLst>
          </p:cNvPr>
          <p:cNvSpPr>
            <a:spLocks noGrp="1"/>
          </p:cNvSpPr>
          <p:nvPr>
            <p:ph type="ctrTitle"/>
          </p:nvPr>
        </p:nvSpPr>
        <p:spPr>
          <a:xfrm>
            <a:off x="74302" y="742293"/>
            <a:ext cx="8775408" cy="827562"/>
          </a:xfrm>
        </p:spPr>
        <p:txBody>
          <a:bodyPr anchor="t">
            <a:normAutofit/>
          </a:bodyPr>
          <a:lstStyle/>
          <a:p>
            <a:r>
              <a:rPr lang="en-US" sz="3600" b="1" dirty="0">
                <a:solidFill>
                  <a:schemeClr val="bg1"/>
                </a:solidFill>
                <a:highlight>
                  <a:srgbClr val="C0C0C0"/>
                </a:highlight>
              </a:rPr>
              <a:t>Az National Trucking Risk Analysis</a:t>
            </a:r>
          </a:p>
        </p:txBody>
      </p:sp>
      <p:sp>
        <p:nvSpPr>
          <p:cNvPr id="3" name="Subtitle 2">
            <a:extLst>
              <a:ext uri="{FF2B5EF4-FFF2-40B4-BE49-F238E27FC236}">
                <a16:creationId xmlns:a16="http://schemas.microsoft.com/office/drawing/2014/main" id="{861986F2-BF7A-0CD2-8CE1-302C4E9A2321}"/>
              </a:ext>
            </a:extLst>
          </p:cNvPr>
          <p:cNvSpPr>
            <a:spLocks noGrp="1"/>
          </p:cNvSpPr>
          <p:nvPr>
            <p:ph type="subTitle" idx="1"/>
          </p:nvPr>
        </p:nvSpPr>
        <p:spPr>
          <a:xfrm>
            <a:off x="170086" y="3480684"/>
            <a:ext cx="4291920" cy="1044333"/>
          </a:xfrm>
        </p:spPr>
        <p:txBody>
          <a:bodyPr>
            <a:normAutofit/>
          </a:bodyPr>
          <a:lstStyle/>
          <a:p>
            <a:endParaRPr lang="en-US" b="1" dirty="0">
              <a:solidFill>
                <a:schemeClr val="bg1"/>
              </a:solidFill>
              <a:highlight>
                <a:srgbClr val="C0C0C0"/>
              </a:highlight>
            </a:endParaRPr>
          </a:p>
        </p:txBody>
      </p:sp>
      <p:sp>
        <p:nvSpPr>
          <p:cNvPr id="6" name="TextBox 5">
            <a:extLst>
              <a:ext uri="{FF2B5EF4-FFF2-40B4-BE49-F238E27FC236}">
                <a16:creationId xmlns:a16="http://schemas.microsoft.com/office/drawing/2014/main" id="{D1337928-562A-E017-6EA3-6ADC5A75C6FA}"/>
              </a:ext>
            </a:extLst>
          </p:cNvPr>
          <p:cNvSpPr txBox="1"/>
          <p:nvPr/>
        </p:nvSpPr>
        <p:spPr>
          <a:xfrm>
            <a:off x="170086" y="4525017"/>
            <a:ext cx="6201102" cy="369332"/>
          </a:xfrm>
          <a:prstGeom prst="rect">
            <a:avLst/>
          </a:prstGeom>
          <a:noFill/>
        </p:spPr>
        <p:txBody>
          <a:bodyPr wrap="square">
            <a:spAutoFit/>
          </a:bodyPr>
          <a:lstStyle/>
          <a:p>
            <a:pPr algn="just"/>
            <a:endParaRPr lang="en-US" b="1" dirty="0"/>
          </a:p>
        </p:txBody>
      </p:sp>
    </p:spTree>
    <p:extLst>
      <p:ext uri="{BB962C8B-B14F-4D97-AF65-F5344CB8AC3E}">
        <p14:creationId xmlns:p14="http://schemas.microsoft.com/office/powerpoint/2010/main" val="107117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3DA5-AD26-B8F3-A1C8-2B432FA077CF}"/>
              </a:ext>
            </a:extLst>
          </p:cNvPr>
          <p:cNvSpPr>
            <a:spLocks noGrp="1"/>
          </p:cNvSpPr>
          <p:nvPr>
            <p:ph type="title"/>
          </p:nvPr>
        </p:nvSpPr>
        <p:spPr>
          <a:xfrm>
            <a:off x="380326" y="-165132"/>
            <a:ext cx="9905998" cy="1478570"/>
          </a:xfrm>
        </p:spPr>
        <p:txBody>
          <a:bodyPr/>
          <a:lstStyle/>
          <a:p>
            <a:r>
              <a:rPr lang="en-US" b="1" u="sng" dirty="0"/>
              <a:t>Problem Statement</a:t>
            </a:r>
          </a:p>
        </p:txBody>
      </p:sp>
      <p:sp>
        <p:nvSpPr>
          <p:cNvPr id="3" name="Content Placeholder 2">
            <a:extLst>
              <a:ext uri="{FF2B5EF4-FFF2-40B4-BE49-F238E27FC236}">
                <a16:creationId xmlns:a16="http://schemas.microsoft.com/office/drawing/2014/main" id="{641598D3-42A4-3201-1594-D4232F81127A}"/>
              </a:ext>
            </a:extLst>
          </p:cNvPr>
          <p:cNvSpPr>
            <a:spLocks noGrp="1"/>
          </p:cNvSpPr>
          <p:nvPr>
            <p:ph idx="1"/>
          </p:nvPr>
        </p:nvSpPr>
        <p:spPr>
          <a:xfrm>
            <a:off x="380326" y="1013389"/>
            <a:ext cx="11345033" cy="1891863"/>
          </a:xfrm>
        </p:spPr>
        <p:txBody>
          <a:bodyPr>
            <a:normAutofit/>
          </a:bodyPr>
          <a:lstStyle/>
          <a:p>
            <a:pPr marL="0" indent="0">
              <a:buNone/>
            </a:pPr>
            <a:r>
              <a:rPr lang="en-US" dirty="0"/>
              <a:t>As the fleet manager of AZ National Trucking, our foremost challenge is to ensure adherence to company regulations, aiming to reduce insurance risks. This encompasses tackling issues such as speeding, unsafe following distances, lane departure incidents, and other hazardous driving practices among our fleet drivers.</a:t>
            </a:r>
          </a:p>
        </p:txBody>
      </p:sp>
      <p:sp>
        <p:nvSpPr>
          <p:cNvPr id="4" name="Title 1">
            <a:extLst>
              <a:ext uri="{FF2B5EF4-FFF2-40B4-BE49-F238E27FC236}">
                <a16:creationId xmlns:a16="http://schemas.microsoft.com/office/drawing/2014/main" id="{580E60CC-C6B6-8879-995B-C543D882BD56}"/>
              </a:ext>
            </a:extLst>
          </p:cNvPr>
          <p:cNvSpPr txBox="1">
            <a:spLocks/>
          </p:cNvSpPr>
          <p:nvPr/>
        </p:nvSpPr>
        <p:spPr>
          <a:xfrm>
            <a:off x="380326" y="298261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u="sng" dirty="0"/>
              <a:t>Objectives</a:t>
            </a:r>
          </a:p>
        </p:txBody>
      </p:sp>
      <p:sp>
        <p:nvSpPr>
          <p:cNvPr id="6" name="TextBox 5">
            <a:extLst>
              <a:ext uri="{FF2B5EF4-FFF2-40B4-BE49-F238E27FC236}">
                <a16:creationId xmlns:a16="http://schemas.microsoft.com/office/drawing/2014/main" id="{679DF2F5-3B02-D030-D699-0A7CCB0CD184}"/>
              </a:ext>
            </a:extLst>
          </p:cNvPr>
          <p:cNvSpPr txBox="1"/>
          <p:nvPr/>
        </p:nvSpPr>
        <p:spPr>
          <a:xfrm>
            <a:off x="380326" y="4367283"/>
            <a:ext cx="1102135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Assist fleet managers in identifying dangerous drivers with a risk threshold greater than 7</a:t>
            </a:r>
          </a:p>
          <a:p>
            <a:pPr marL="342900" indent="-342900" algn="just">
              <a:buFont typeface="Arial" panose="020B0604020202020204" pitchFamily="34" charset="0"/>
              <a:buChar char="•"/>
            </a:pPr>
            <a:r>
              <a:rPr lang="en-US" sz="2400" dirty="0"/>
              <a:t>Identify hazardous Truck model nationwide</a:t>
            </a:r>
          </a:p>
          <a:p>
            <a:pPr marL="342900" indent="-342900" algn="just">
              <a:buFont typeface="Arial" panose="020B0604020202020204" pitchFamily="34" charset="0"/>
              <a:buChar char="•"/>
            </a:pPr>
            <a:r>
              <a:rPr lang="en-US" sz="2400" dirty="0"/>
              <a:t>Identify violations based on geographic location</a:t>
            </a:r>
          </a:p>
          <a:p>
            <a:pPr marL="342900" indent="-342900" algn="just">
              <a:buFont typeface="Arial" panose="020B0604020202020204" pitchFamily="34" charset="0"/>
              <a:buChar char="•"/>
            </a:pPr>
            <a:r>
              <a:rPr lang="en-US" sz="2400" dirty="0"/>
              <a:t>Determine the contribution of trucks, drivers, and geographic location to risk</a:t>
            </a:r>
          </a:p>
        </p:txBody>
      </p:sp>
    </p:spTree>
    <p:extLst>
      <p:ext uri="{BB962C8B-B14F-4D97-AF65-F5344CB8AC3E}">
        <p14:creationId xmlns:p14="http://schemas.microsoft.com/office/powerpoint/2010/main" val="330470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3DA5-AD26-B8F3-A1C8-2B432FA077CF}"/>
              </a:ext>
            </a:extLst>
          </p:cNvPr>
          <p:cNvSpPr>
            <a:spLocks noGrp="1"/>
          </p:cNvSpPr>
          <p:nvPr>
            <p:ph type="title"/>
          </p:nvPr>
        </p:nvSpPr>
        <p:spPr>
          <a:xfrm>
            <a:off x="2907151" y="-295882"/>
            <a:ext cx="9905998" cy="1478570"/>
          </a:xfrm>
        </p:spPr>
        <p:txBody>
          <a:bodyPr/>
          <a:lstStyle/>
          <a:p>
            <a:r>
              <a:rPr lang="en-US" dirty="0"/>
              <a:t>Data Exploration &amp; Workflow</a:t>
            </a:r>
          </a:p>
        </p:txBody>
      </p:sp>
      <p:pic>
        <p:nvPicPr>
          <p:cNvPr id="2050" name="Picture 2" descr="A diagram of a software company&#10;&#10;Description automatically generated">
            <a:extLst>
              <a:ext uri="{FF2B5EF4-FFF2-40B4-BE49-F238E27FC236}">
                <a16:creationId xmlns:a16="http://schemas.microsoft.com/office/drawing/2014/main" id="{F0204302-B4F7-C373-13C6-5665999E5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84" y="835655"/>
            <a:ext cx="8058150" cy="38047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diagram of a truck&#10;&#10;Description automatically generated">
            <a:extLst>
              <a:ext uri="{FF2B5EF4-FFF2-40B4-BE49-F238E27FC236}">
                <a16:creationId xmlns:a16="http://schemas.microsoft.com/office/drawing/2014/main" id="{4C488461-D4FB-89BE-DC07-186016CA4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934" y="4785734"/>
            <a:ext cx="6826251" cy="197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62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9" name="Group 10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useBgFill="1">
        <p:nvSpPr>
          <p:cNvPr id="164" name="Rectangle 163">
            <a:extLst>
              <a:ext uri="{FF2B5EF4-FFF2-40B4-BE49-F238E27FC236}">
                <a16:creationId xmlns:a16="http://schemas.microsoft.com/office/drawing/2014/main" id="{46F5C31A-DCC7-49D8-9982-1042DBBFB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 Diagonal Corner Rectangle 6">
            <a:extLst>
              <a:ext uri="{FF2B5EF4-FFF2-40B4-BE49-F238E27FC236}">
                <a16:creationId xmlns:a16="http://schemas.microsoft.com/office/drawing/2014/main" id="{7AFB7295-2F19-4B05-A81A-87B51093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7D9E8E26-937B-4D88-9FED-7A5E1E6F66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200"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58C98B9-CCF7-401A-C13D-803FC2305BA6}"/>
              </a:ext>
            </a:extLst>
          </p:cNvPr>
          <p:cNvSpPr txBox="1"/>
          <p:nvPr/>
        </p:nvSpPr>
        <p:spPr>
          <a:xfrm flipH="1">
            <a:off x="213174" y="390708"/>
            <a:ext cx="4227948" cy="1077218"/>
          </a:xfrm>
          <a:prstGeom prst="rect">
            <a:avLst/>
          </a:prstGeom>
          <a:noFill/>
        </p:spPr>
        <p:txBody>
          <a:bodyPr wrap="square" rtlCol="0">
            <a:spAutoFit/>
          </a:bodyPr>
          <a:lstStyle/>
          <a:p>
            <a:r>
              <a:rPr lang="en-US" sz="3200" b="1" dirty="0">
                <a:latin typeface="Tw Cen MT (Body)"/>
                <a:ea typeface="ADLaM Display" panose="020F0502020204030204" pitchFamily="2" charset="0"/>
                <a:cs typeface="ADLaM Display" panose="020F0502020204030204" pitchFamily="2" charset="0"/>
              </a:rPr>
              <a:t>Outlier presence in Dataset??</a:t>
            </a:r>
          </a:p>
        </p:txBody>
      </p:sp>
      <p:sp>
        <p:nvSpPr>
          <p:cNvPr id="1024" name="TextBox 1023">
            <a:extLst>
              <a:ext uri="{FF2B5EF4-FFF2-40B4-BE49-F238E27FC236}">
                <a16:creationId xmlns:a16="http://schemas.microsoft.com/office/drawing/2014/main" id="{D71009A2-4A2B-4245-41FA-643300B10D0A}"/>
              </a:ext>
            </a:extLst>
          </p:cNvPr>
          <p:cNvSpPr txBox="1"/>
          <p:nvPr/>
        </p:nvSpPr>
        <p:spPr>
          <a:xfrm flipH="1">
            <a:off x="219327" y="3297238"/>
            <a:ext cx="3915756" cy="1077218"/>
          </a:xfrm>
          <a:prstGeom prst="rect">
            <a:avLst/>
          </a:prstGeom>
          <a:noFill/>
        </p:spPr>
        <p:txBody>
          <a:bodyPr wrap="square" rtlCol="0">
            <a:spAutoFit/>
          </a:bodyPr>
          <a:lstStyle/>
          <a:p>
            <a:r>
              <a:rPr lang="en-US" sz="3200" b="1" dirty="0">
                <a:latin typeface="+mj-lt"/>
                <a:ea typeface="ADLaM Display" panose="020F0502020204030204" pitchFamily="2" charset="0"/>
                <a:cs typeface="ADLaM Display" panose="020F0502020204030204" pitchFamily="2" charset="0"/>
              </a:rPr>
              <a:t>How do we address </a:t>
            </a:r>
          </a:p>
          <a:p>
            <a:r>
              <a:rPr lang="en-US" sz="3200" b="1" dirty="0">
                <a:latin typeface="+mj-lt"/>
                <a:ea typeface="ADLaM Display" panose="020F0502020204030204" pitchFamily="2" charset="0"/>
                <a:cs typeface="ADLaM Display" panose="020F0502020204030204" pitchFamily="2" charset="0"/>
              </a:rPr>
              <a:t>this outlier?</a:t>
            </a:r>
          </a:p>
        </p:txBody>
      </p:sp>
      <p:sp>
        <p:nvSpPr>
          <p:cNvPr id="1025" name="TextBox 1024">
            <a:extLst>
              <a:ext uri="{FF2B5EF4-FFF2-40B4-BE49-F238E27FC236}">
                <a16:creationId xmlns:a16="http://schemas.microsoft.com/office/drawing/2014/main" id="{857D8BDC-0E3D-4FED-6D66-008D0FE34A3C}"/>
              </a:ext>
            </a:extLst>
          </p:cNvPr>
          <p:cNvSpPr txBox="1"/>
          <p:nvPr/>
        </p:nvSpPr>
        <p:spPr>
          <a:xfrm>
            <a:off x="267796" y="4776014"/>
            <a:ext cx="3643311" cy="553998"/>
          </a:xfrm>
          <a:prstGeom prst="rect">
            <a:avLst/>
          </a:prstGeom>
          <a:noFill/>
        </p:spPr>
        <p:txBody>
          <a:bodyPr wrap="square" rtlCol="0">
            <a:spAutoFit/>
          </a:bodyPr>
          <a:lstStyle/>
          <a:p>
            <a:r>
              <a:rPr lang="en-US" sz="3000" b="1" dirty="0"/>
              <a:t>Remove driver A97</a:t>
            </a:r>
          </a:p>
        </p:txBody>
      </p:sp>
      <p:sp>
        <p:nvSpPr>
          <p:cNvPr id="1027" name="TextBox 1026">
            <a:extLst>
              <a:ext uri="{FF2B5EF4-FFF2-40B4-BE49-F238E27FC236}">
                <a16:creationId xmlns:a16="http://schemas.microsoft.com/office/drawing/2014/main" id="{45CF52F4-CDC4-5B0F-56C0-2A19CE581E2E}"/>
              </a:ext>
            </a:extLst>
          </p:cNvPr>
          <p:cNvSpPr txBox="1"/>
          <p:nvPr/>
        </p:nvSpPr>
        <p:spPr>
          <a:xfrm>
            <a:off x="247650" y="1889765"/>
            <a:ext cx="3944333" cy="553998"/>
          </a:xfrm>
          <a:prstGeom prst="rect">
            <a:avLst/>
          </a:prstGeom>
          <a:noFill/>
        </p:spPr>
        <p:txBody>
          <a:bodyPr wrap="square" rtlCol="0">
            <a:spAutoFit/>
          </a:bodyPr>
          <a:lstStyle/>
          <a:p>
            <a:r>
              <a:rPr lang="en-US" sz="3000" b="1" dirty="0"/>
              <a:t>Yes. Driver A97</a:t>
            </a:r>
          </a:p>
        </p:txBody>
      </p:sp>
      <p:pic>
        <p:nvPicPr>
          <p:cNvPr id="1030" name="Picture 1029">
            <a:extLst>
              <a:ext uri="{FF2B5EF4-FFF2-40B4-BE49-F238E27FC236}">
                <a16:creationId xmlns:a16="http://schemas.microsoft.com/office/drawing/2014/main" id="{229FA3D8-6BF1-6F31-7067-6FDDA8B37800}"/>
              </a:ext>
            </a:extLst>
          </p:cNvPr>
          <p:cNvPicPr>
            <a:picLocks noChangeAspect="1"/>
          </p:cNvPicPr>
          <p:nvPr/>
        </p:nvPicPr>
        <p:blipFill>
          <a:blip r:embed="rId4"/>
          <a:stretch>
            <a:fillRect/>
          </a:stretch>
        </p:blipFill>
        <p:spPr>
          <a:xfrm>
            <a:off x="4763317" y="1276228"/>
            <a:ext cx="7216751" cy="4160960"/>
          </a:xfrm>
          <a:prstGeom prst="rect">
            <a:avLst/>
          </a:prstGeom>
        </p:spPr>
      </p:pic>
    </p:spTree>
    <p:extLst>
      <p:ext uri="{BB962C8B-B14F-4D97-AF65-F5344CB8AC3E}">
        <p14:creationId xmlns:p14="http://schemas.microsoft.com/office/powerpoint/2010/main" val="31991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9" name="Group 10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sp useBgFill="1">
        <p:nvSpPr>
          <p:cNvPr id="164" name="Rectangle 163">
            <a:extLst>
              <a:ext uri="{FF2B5EF4-FFF2-40B4-BE49-F238E27FC236}">
                <a16:creationId xmlns:a16="http://schemas.microsoft.com/office/drawing/2014/main" id="{46F5C31A-DCC7-49D8-9982-1042DBBFB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 Diagonal Corner Rectangle 6">
            <a:extLst>
              <a:ext uri="{FF2B5EF4-FFF2-40B4-BE49-F238E27FC236}">
                <a16:creationId xmlns:a16="http://schemas.microsoft.com/office/drawing/2014/main" id="{7AFB7295-2F19-4B05-A81A-87B51093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7D9E8E26-937B-4D88-9FED-7A5E1E6F66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200"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58C98B9-CCF7-401A-C13D-803FC2305BA6}"/>
              </a:ext>
            </a:extLst>
          </p:cNvPr>
          <p:cNvSpPr txBox="1"/>
          <p:nvPr/>
        </p:nvSpPr>
        <p:spPr>
          <a:xfrm flipH="1">
            <a:off x="213174" y="390708"/>
            <a:ext cx="4227948" cy="1015663"/>
          </a:xfrm>
          <a:prstGeom prst="rect">
            <a:avLst/>
          </a:prstGeom>
          <a:noFill/>
        </p:spPr>
        <p:txBody>
          <a:bodyPr wrap="square" rtlCol="0">
            <a:spAutoFit/>
          </a:bodyPr>
          <a:lstStyle/>
          <a:p>
            <a:r>
              <a:rPr lang="en-US" sz="3000" dirty="0">
                <a:latin typeface="+mj-lt"/>
                <a:ea typeface="ADLaM Display" panose="020F0502020204030204" pitchFamily="2" charset="0"/>
                <a:cs typeface="ADLaM Display" panose="020F0502020204030204" pitchFamily="2" charset="0"/>
              </a:rPr>
              <a:t>What are the factors causing them risky drivers?</a:t>
            </a:r>
          </a:p>
        </p:txBody>
      </p:sp>
      <p:sp>
        <p:nvSpPr>
          <p:cNvPr id="6" name="TextBox 5">
            <a:extLst>
              <a:ext uri="{FF2B5EF4-FFF2-40B4-BE49-F238E27FC236}">
                <a16:creationId xmlns:a16="http://schemas.microsoft.com/office/drawing/2014/main" id="{8CF88982-64BD-C682-49F5-431AFE1A3DD2}"/>
              </a:ext>
            </a:extLst>
          </p:cNvPr>
          <p:cNvSpPr txBox="1"/>
          <p:nvPr/>
        </p:nvSpPr>
        <p:spPr>
          <a:xfrm>
            <a:off x="157120" y="1718767"/>
            <a:ext cx="3933824"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t>Among all, driver A97, A73 &amp; A35 are the top 3 riskiest drivers.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Over speeding is the most common event among all the three drivers.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Oshkosh Model is on top followed by ford when analyzing the risk.</a:t>
            </a:r>
          </a:p>
        </p:txBody>
      </p:sp>
      <p:pic>
        <p:nvPicPr>
          <p:cNvPr id="10" name="Picture 9">
            <a:extLst>
              <a:ext uri="{FF2B5EF4-FFF2-40B4-BE49-F238E27FC236}">
                <a16:creationId xmlns:a16="http://schemas.microsoft.com/office/drawing/2014/main" id="{EBE92943-F01C-0E30-C22F-D3B30F43C872}"/>
              </a:ext>
            </a:extLst>
          </p:cNvPr>
          <p:cNvPicPr>
            <a:picLocks noChangeAspect="1"/>
          </p:cNvPicPr>
          <p:nvPr/>
        </p:nvPicPr>
        <p:blipFill>
          <a:blip r:embed="rId4"/>
          <a:stretch>
            <a:fillRect/>
          </a:stretch>
        </p:blipFill>
        <p:spPr>
          <a:xfrm>
            <a:off x="4344326" y="733256"/>
            <a:ext cx="7780999" cy="5393678"/>
          </a:xfrm>
          <a:prstGeom prst="rect">
            <a:avLst/>
          </a:prstGeom>
        </p:spPr>
      </p:pic>
    </p:spTree>
    <p:extLst>
      <p:ext uri="{BB962C8B-B14F-4D97-AF65-F5344CB8AC3E}">
        <p14:creationId xmlns:p14="http://schemas.microsoft.com/office/powerpoint/2010/main" val="104352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09" name="Group 10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useBgFill="1">
        <p:nvSpPr>
          <p:cNvPr id="164" name="Rectangle 163">
            <a:extLst>
              <a:ext uri="{FF2B5EF4-FFF2-40B4-BE49-F238E27FC236}">
                <a16:creationId xmlns:a16="http://schemas.microsoft.com/office/drawing/2014/main" id="{46F5C31A-DCC7-49D8-9982-1042DBBFB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 Diagonal Corner Rectangle 6">
            <a:extLst>
              <a:ext uri="{FF2B5EF4-FFF2-40B4-BE49-F238E27FC236}">
                <a16:creationId xmlns:a16="http://schemas.microsoft.com/office/drawing/2014/main" id="{7AFB7295-2F19-4B05-A81A-87B51093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7D9E8E26-937B-4D88-9FED-7A5E1E6F66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200"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58C98B9-CCF7-401A-C13D-803FC2305BA6}"/>
              </a:ext>
            </a:extLst>
          </p:cNvPr>
          <p:cNvSpPr txBox="1"/>
          <p:nvPr/>
        </p:nvSpPr>
        <p:spPr>
          <a:xfrm flipH="1">
            <a:off x="33914" y="359093"/>
            <a:ext cx="3777015"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Santa Rosa city in California shows the highest risk, closely followed by Willits and Apple Valley.</a:t>
            </a:r>
          </a:p>
        </p:txBody>
      </p:sp>
      <p:sp>
        <p:nvSpPr>
          <p:cNvPr id="6" name="TextBox 5">
            <a:extLst>
              <a:ext uri="{FF2B5EF4-FFF2-40B4-BE49-F238E27FC236}">
                <a16:creationId xmlns:a16="http://schemas.microsoft.com/office/drawing/2014/main" id="{8CF88982-64BD-C682-49F5-431AFE1A3DD2}"/>
              </a:ext>
            </a:extLst>
          </p:cNvPr>
          <p:cNvSpPr txBox="1"/>
          <p:nvPr/>
        </p:nvSpPr>
        <p:spPr>
          <a:xfrm>
            <a:off x="61913" y="2632075"/>
            <a:ext cx="3805588" cy="3970318"/>
          </a:xfrm>
          <a:prstGeom prst="rect">
            <a:avLst/>
          </a:prstGeom>
          <a:noFill/>
        </p:spPr>
        <p:txBody>
          <a:bodyPr wrap="square" rtlCol="0">
            <a:spAutoFit/>
          </a:bodyPr>
          <a:lstStyle/>
          <a:p>
            <a:r>
              <a:rPr lang="en-US" sz="2400" b="1" dirty="0"/>
              <a:t>Is over speeding the only cause?</a:t>
            </a:r>
          </a:p>
          <a:p>
            <a:r>
              <a:rPr lang="en-US" sz="2400" b="1" dirty="0"/>
              <a:t>Are the geographical factors contributing to the increase in risk?</a:t>
            </a:r>
          </a:p>
          <a:p>
            <a:pPr marL="342900" indent="-342900">
              <a:buFont typeface="Arial" panose="020B0604020202020204" pitchFamily="34" charset="0"/>
              <a:buChar char="•"/>
            </a:pPr>
            <a:r>
              <a:rPr lang="en-US" sz="2200" b="1" dirty="0"/>
              <a:t>Lane departure is the most prominent issue with risk factor of 410.0</a:t>
            </a:r>
          </a:p>
          <a:p>
            <a:pPr marL="342900" indent="-342900">
              <a:buFont typeface="Arial" panose="020B0604020202020204" pitchFamily="34" charset="0"/>
              <a:buChar char="•"/>
            </a:pPr>
            <a:r>
              <a:rPr lang="en-US" sz="2200" b="1" dirty="0"/>
              <a:t>All the top 3 riskiest cities have accidents happening because of lane departure.</a:t>
            </a:r>
          </a:p>
        </p:txBody>
      </p:sp>
      <p:pic>
        <p:nvPicPr>
          <p:cNvPr id="3" name="Picture 2">
            <a:extLst>
              <a:ext uri="{FF2B5EF4-FFF2-40B4-BE49-F238E27FC236}">
                <a16:creationId xmlns:a16="http://schemas.microsoft.com/office/drawing/2014/main" id="{4168E594-C662-90B7-7C2C-D0AB8A98BB00}"/>
              </a:ext>
            </a:extLst>
          </p:cNvPr>
          <p:cNvPicPr>
            <a:picLocks noChangeAspect="1"/>
          </p:cNvPicPr>
          <p:nvPr/>
        </p:nvPicPr>
        <p:blipFill>
          <a:blip r:embed="rId4"/>
          <a:stretch>
            <a:fillRect/>
          </a:stretch>
        </p:blipFill>
        <p:spPr>
          <a:xfrm>
            <a:off x="3892275" y="527051"/>
            <a:ext cx="8350284" cy="5722727"/>
          </a:xfrm>
          <a:prstGeom prst="rect">
            <a:avLst/>
          </a:prstGeom>
        </p:spPr>
      </p:pic>
    </p:spTree>
    <p:extLst>
      <p:ext uri="{BB962C8B-B14F-4D97-AF65-F5344CB8AC3E}">
        <p14:creationId xmlns:p14="http://schemas.microsoft.com/office/powerpoint/2010/main" val="182582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9" name="Group 10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sp useBgFill="1">
        <p:nvSpPr>
          <p:cNvPr id="164" name="Rectangle 163">
            <a:extLst>
              <a:ext uri="{FF2B5EF4-FFF2-40B4-BE49-F238E27FC236}">
                <a16:creationId xmlns:a16="http://schemas.microsoft.com/office/drawing/2014/main" id="{46F5C31A-DCC7-49D8-9982-1042DBBFB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 Diagonal Corner Rectangle 6">
            <a:extLst>
              <a:ext uri="{FF2B5EF4-FFF2-40B4-BE49-F238E27FC236}">
                <a16:creationId xmlns:a16="http://schemas.microsoft.com/office/drawing/2014/main" id="{7AFB7295-2F19-4B05-A81A-87B51093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7D9E8E26-937B-4D88-9FED-7A5E1E6F66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200"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58C98B9-CCF7-401A-C13D-803FC2305BA6}"/>
              </a:ext>
            </a:extLst>
          </p:cNvPr>
          <p:cNvSpPr txBox="1"/>
          <p:nvPr/>
        </p:nvSpPr>
        <p:spPr>
          <a:xfrm flipH="1">
            <a:off x="33914" y="359093"/>
            <a:ext cx="3777015" cy="1569660"/>
          </a:xfrm>
          <a:prstGeom prst="rect">
            <a:avLst/>
          </a:prstGeom>
          <a:noFill/>
        </p:spPr>
        <p:txBody>
          <a:bodyPr wrap="square" rtlCol="0">
            <a:spAutoFit/>
          </a:bodyPr>
          <a:lstStyle/>
          <a:p>
            <a:r>
              <a:rPr lang="en-US" sz="2400" b="1" dirty="0"/>
              <a:t>Are the truck models also a contributing factor in risk, in addition to drivers and geography?</a:t>
            </a:r>
          </a:p>
        </p:txBody>
      </p:sp>
      <p:pic>
        <p:nvPicPr>
          <p:cNvPr id="7" name="Picture 6">
            <a:extLst>
              <a:ext uri="{FF2B5EF4-FFF2-40B4-BE49-F238E27FC236}">
                <a16:creationId xmlns:a16="http://schemas.microsoft.com/office/drawing/2014/main" id="{82E7590C-2916-F69A-ACDA-25805BEC32EB}"/>
              </a:ext>
            </a:extLst>
          </p:cNvPr>
          <p:cNvPicPr>
            <a:picLocks noChangeAspect="1"/>
          </p:cNvPicPr>
          <p:nvPr/>
        </p:nvPicPr>
        <p:blipFill>
          <a:blip r:embed="rId4"/>
          <a:stretch>
            <a:fillRect/>
          </a:stretch>
        </p:blipFill>
        <p:spPr>
          <a:xfrm>
            <a:off x="3979639" y="701003"/>
            <a:ext cx="8175613" cy="5645440"/>
          </a:xfrm>
          <a:prstGeom prst="rect">
            <a:avLst/>
          </a:prstGeom>
        </p:spPr>
      </p:pic>
      <p:sp>
        <p:nvSpPr>
          <p:cNvPr id="8" name="TextBox 7">
            <a:extLst>
              <a:ext uri="{FF2B5EF4-FFF2-40B4-BE49-F238E27FC236}">
                <a16:creationId xmlns:a16="http://schemas.microsoft.com/office/drawing/2014/main" id="{5C6380B8-84E8-73CA-7144-96380172F275}"/>
              </a:ext>
            </a:extLst>
          </p:cNvPr>
          <p:cNvSpPr txBox="1"/>
          <p:nvPr/>
        </p:nvSpPr>
        <p:spPr>
          <a:xfrm>
            <a:off x="57150" y="1902110"/>
            <a:ext cx="3570065" cy="163121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Oshkosh</a:t>
            </a:r>
            <a:r>
              <a:rPr lang="en-US" sz="2000" dirty="0"/>
              <a:t> continues at the top</a:t>
            </a:r>
          </a:p>
          <a:p>
            <a:pPr marL="342900" indent="-342900">
              <a:buFont typeface="Arial" panose="020B0604020202020204" pitchFamily="34" charset="0"/>
              <a:buChar char="•"/>
            </a:pPr>
            <a:r>
              <a:rPr lang="en-US" sz="2000" dirty="0"/>
              <a:t>When we set the threshold risk  factor as 7.00, Driver ID A73 &amp; A50 takes first two places.</a:t>
            </a:r>
          </a:p>
        </p:txBody>
      </p:sp>
      <p:sp>
        <p:nvSpPr>
          <p:cNvPr id="10" name="TextBox 9">
            <a:extLst>
              <a:ext uri="{FF2B5EF4-FFF2-40B4-BE49-F238E27FC236}">
                <a16:creationId xmlns:a16="http://schemas.microsoft.com/office/drawing/2014/main" id="{65F86617-3733-EE99-EFC4-3CB8428B49CB}"/>
              </a:ext>
            </a:extLst>
          </p:cNvPr>
          <p:cNvSpPr txBox="1"/>
          <p:nvPr/>
        </p:nvSpPr>
        <p:spPr>
          <a:xfrm>
            <a:off x="32043" y="3690044"/>
            <a:ext cx="3780755" cy="1446550"/>
          </a:xfrm>
          <a:prstGeom prst="rect">
            <a:avLst/>
          </a:prstGeom>
          <a:noFill/>
        </p:spPr>
        <p:txBody>
          <a:bodyPr wrap="square">
            <a:spAutoFit/>
          </a:bodyPr>
          <a:lstStyle/>
          <a:p>
            <a:r>
              <a:rPr lang="en-US" sz="2200" b="1" dirty="0"/>
              <a:t>But why is the risk factor highest for Oshkosh when Ford has more no of incidents?</a:t>
            </a:r>
            <a:endParaRPr lang="en-US" sz="2200" dirty="0"/>
          </a:p>
        </p:txBody>
      </p:sp>
      <p:sp>
        <p:nvSpPr>
          <p:cNvPr id="11" name="TextBox 10">
            <a:extLst>
              <a:ext uri="{FF2B5EF4-FFF2-40B4-BE49-F238E27FC236}">
                <a16:creationId xmlns:a16="http://schemas.microsoft.com/office/drawing/2014/main" id="{CACE2763-8ECA-C694-3707-DA65BCCED2A5}"/>
              </a:ext>
            </a:extLst>
          </p:cNvPr>
          <p:cNvSpPr txBox="1"/>
          <p:nvPr/>
        </p:nvSpPr>
        <p:spPr>
          <a:xfrm>
            <a:off x="215607" y="5070803"/>
            <a:ext cx="3570065" cy="1323439"/>
          </a:xfrm>
          <a:prstGeom prst="rect">
            <a:avLst/>
          </a:prstGeom>
          <a:noFill/>
        </p:spPr>
        <p:txBody>
          <a:bodyPr wrap="square" rtlCol="0">
            <a:spAutoFit/>
          </a:bodyPr>
          <a:lstStyle/>
          <a:p>
            <a:r>
              <a:rPr lang="en-US" sz="2000" dirty="0"/>
              <a:t>Despite ford having 20 trucks, Oshkosh  with only 4 trucks experiences events resulting in the highest risk factor.</a:t>
            </a:r>
          </a:p>
        </p:txBody>
      </p:sp>
    </p:spTree>
    <p:extLst>
      <p:ext uri="{BB962C8B-B14F-4D97-AF65-F5344CB8AC3E}">
        <p14:creationId xmlns:p14="http://schemas.microsoft.com/office/powerpoint/2010/main" val="96530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3DA5-AD26-B8F3-A1C8-2B432FA077CF}"/>
              </a:ext>
            </a:extLst>
          </p:cNvPr>
          <p:cNvSpPr>
            <a:spLocks noGrp="1"/>
          </p:cNvSpPr>
          <p:nvPr>
            <p:ph type="title"/>
          </p:nvPr>
        </p:nvSpPr>
        <p:spPr>
          <a:xfrm>
            <a:off x="4347068" y="156062"/>
            <a:ext cx="9905998" cy="1478570"/>
          </a:xfrm>
        </p:spPr>
        <p:txBody>
          <a:bodyPr/>
          <a:lstStyle/>
          <a:p>
            <a:r>
              <a:rPr lang="en-US" sz="3600" b="1" dirty="0"/>
              <a:t>CONCLUSION</a:t>
            </a:r>
            <a:endParaRPr lang="en-US" dirty="0"/>
          </a:p>
        </p:txBody>
      </p:sp>
      <p:sp>
        <p:nvSpPr>
          <p:cNvPr id="4" name="TextBox 3">
            <a:extLst>
              <a:ext uri="{FF2B5EF4-FFF2-40B4-BE49-F238E27FC236}">
                <a16:creationId xmlns:a16="http://schemas.microsoft.com/office/drawing/2014/main" id="{F9B3B259-C39E-057C-75F4-CC2163351CA1}"/>
              </a:ext>
            </a:extLst>
          </p:cNvPr>
          <p:cNvSpPr txBox="1"/>
          <p:nvPr/>
        </p:nvSpPr>
        <p:spPr>
          <a:xfrm>
            <a:off x="472447" y="1375870"/>
            <a:ext cx="10709272" cy="5845175"/>
          </a:xfrm>
          <a:prstGeom prst="rect">
            <a:avLst/>
          </a:prstGeom>
        </p:spPr>
        <p:txBody>
          <a:bodyPr vert="horz" lIns="91440" tIns="45720" rIns="91440" bIns="45720" rtlCol="0">
            <a:noAutofit/>
          </a:bodyPr>
          <a:lstStyle/>
          <a:p>
            <a:pPr marL="342900" indent="-228600" defTabSz="914400">
              <a:lnSpc>
                <a:spcPct val="110000"/>
              </a:lnSpc>
              <a:spcAft>
                <a:spcPts val="600"/>
              </a:spcAft>
              <a:buSzPct val="125000"/>
              <a:buFont typeface="Arial" panose="020B0604020202020204" pitchFamily="34" charset="0"/>
              <a:buChar char="•"/>
            </a:pPr>
            <a:r>
              <a:rPr lang="en-US" sz="2400" b="1" dirty="0"/>
              <a:t>Truck ID A97 is an outlier, prompting a detailed investigation by authorities to determine the underlying cause.​</a:t>
            </a:r>
          </a:p>
          <a:p>
            <a:pPr marL="342900" indent="-228600" defTabSz="914400">
              <a:lnSpc>
                <a:spcPct val="110000"/>
              </a:lnSpc>
              <a:spcAft>
                <a:spcPts val="600"/>
              </a:spcAft>
              <a:buSzPct val="125000"/>
              <a:buFont typeface="Arial" panose="020B0604020202020204" pitchFamily="34" charset="0"/>
              <a:buChar char="•"/>
            </a:pPr>
            <a:r>
              <a:rPr lang="en-US" sz="2400" b="1" dirty="0"/>
              <a:t>Truck ID A73 is identified as the most likely source of accidents, highlighting the importance of sharing this information with other states and cities in California.​</a:t>
            </a:r>
          </a:p>
          <a:p>
            <a:pPr marL="342900" indent="-228600" defTabSz="914400">
              <a:lnSpc>
                <a:spcPct val="110000"/>
              </a:lnSpc>
              <a:spcAft>
                <a:spcPts val="600"/>
              </a:spcAft>
              <a:buSzPct val="125000"/>
              <a:buFont typeface="Arial" panose="020B0604020202020204" pitchFamily="34" charset="0"/>
              <a:buChar char="•"/>
            </a:pPr>
            <a:r>
              <a:rPr lang="en-US" sz="2400" b="1" dirty="0"/>
              <a:t>The risk factor for each driver is influenced by the truck model, with Oshkosh trucks posing the highest risk.​ Even though Ford is responsible for most incidents Oshkosh brand trucks are the most hazardous among all. Thus, delving deeper into the data is important.</a:t>
            </a:r>
          </a:p>
          <a:p>
            <a:pPr marL="342900" indent="-228600" defTabSz="914400">
              <a:lnSpc>
                <a:spcPct val="110000"/>
              </a:lnSpc>
              <a:spcAft>
                <a:spcPts val="600"/>
              </a:spcAft>
              <a:buSzPct val="125000"/>
              <a:buFont typeface="Arial" panose="020B0604020202020204" pitchFamily="34" charset="0"/>
              <a:buChar char="•"/>
            </a:pPr>
            <a:r>
              <a:rPr lang="en-US" sz="2400" b="1" dirty="0"/>
              <a:t>Santa Rosa is riskiest city with Lane departure is identified as the primary risk-causing event, suggesting that proper investigation of quality of roads &amp; implementing features like lane assist can significantly mitigate risk.</a:t>
            </a:r>
          </a:p>
        </p:txBody>
      </p:sp>
    </p:spTree>
    <p:extLst>
      <p:ext uri="{BB962C8B-B14F-4D97-AF65-F5344CB8AC3E}">
        <p14:creationId xmlns:p14="http://schemas.microsoft.com/office/powerpoint/2010/main" val="403836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AABAC13-AD88-3DFC-2EC7-B574F1791330}"/>
              </a:ext>
            </a:extLst>
          </p:cNvPr>
          <p:cNvSpPr>
            <a:spLocks noGrp="1"/>
          </p:cNvSpPr>
          <p:nvPr>
            <p:ph type="title"/>
          </p:nvPr>
        </p:nvSpPr>
        <p:spPr>
          <a:xfrm>
            <a:off x="3612834" y="1335843"/>
            <a:ext cx="4966332" cy="2396681"/>
          </a:xfrm>
        </p:spPr>
        <p:txBody>
          <a:bodyPr vert="horz" lIns="91440" tIns="45720" rIns="91440" bIns="45720" rtlCol="0" anchor="b">
            <a:normAutofit/>
          </a:bodyPr>
          <a:lstStyle/>
          <a:p>
            <a:r>
              <a:rPr lang="en-US" sz="7200" dirty="0">
                <a:solidFill>
                  <a:srgbClr val="FFFFFF"/>
                </a:solidFill>
              </a:rPr>
              <a:t>Thank you</a:t>
            </a:r>
          </a:p>
        </p:txBody>
      </p:sp>
    </p:spTree>
    <p:extLst>
      <p:ext uri="{BB962C8B-B14F-4D97-AF65-F5344CB8AC3E}">
        <p14:creationId xmlns:p14="http://schemas.microsoft.com/office/powerpoint/2010/main" val="3106017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TM04033923[[fn=Depth]]</Template>
  <TotalTime>1036</TotalTime>
  <Words>451</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Tw Cen MT (Body)</vt:lpstr>
      <vt:lpstr>Circuit</vt:lpstr>
      <vt:lpstr>Az National Trucking Risk Analysis</vt:lpstr>
      <vt:lpstr>Problem Statement</vt:lpstr>
      <vt:lpstr>Data Exploration &amp; Workflow</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 National Trucking Analysis</dc:title>
  <dc:creator>pragati divekar</dc:creator>
  <cp:lastModifiedBy>pragati divekar</cp:lastModifiedBy>
  <cp:revision>11</cp:revision>
  <dcterms:created xsi:type="dcterms:W3CDTF">2024-04-30T02:45:05Z</dcterms:created>
  <dcterms:modified xsi:type="dcterms:W3CDTF">2024-05-03T02:06:30Z</dcterms:modified>
</cp:coreProperties>
</file>