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73"/>
  </p:normalViewPr>
  <p:slideViewPr>
    <p:cSldViewPr snapToGrid="0">
      <p:cViewPr>
        <p:scale>
          <a:sx n="114" d="100"/>
          <a:sy n="114" d="100"/>
        </p:scale>
        <p:origin x="472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22/10/2023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22/10/2023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23-10-2023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62720" y="5271665"/>
            <a:ext cx="5256168" cy="1359716"/>
          </a:xfrm>
        </p:spPr>
        <p:txBody>
          <a:bodyPr/>
          <a:lstStyle/>
          <a:p>
            <a:pPr algn="l"/>
            <a:r>
              <a:rPr lang="en-IN" sz="1300" b="0" i="0" dirty="0">
                <a:solidFill>
                  <a:srgbClr val="374151"/>
                </a:solidFill>
                <a:effectLst/>
                <a:latin typeface="Söhne"/>
              </a:rPr>
              <a:t>All customers expressed satisfaction with the </a:t>
            </a:r>
            <a:r>
              <a:rPr lang="en-IN" sz="1300" i="0" dirty="0">
                <a:solidFill>
                  <a:srgbClr val="00B050"/>
                </a:solidFill>
                <a:effectLst/>
                <a:latin typeface="Söhne"/>
              </a:rPr>
              <a:t>cabin crew </a:t>
            </a:r>
            <a:r>
              <a:rPr lang="en-IN" sz="1300" b="0" i="0" dirty="0">
                <a:solidFill>
                  <a:srgbClr val="374151"/>
                </a:solidFill>
                <a:effectLst/>
                <a:latin typeface="Söhne"/>
              </a:rPr>
              <a:t>service and staff, as well as the general economy seats. </a:t>
            </a:r>
          </a:p>
          <a:p>
            <a:pPr algn="l"/>
            <a:r>
              <a:rPr lang="en-IN" sz="1300" i="1" dirty="0">
                <a:solidFill>
                  <a:schemeClr val="tx1">
                    <a:lumMod val="75000"/>
                  </a:schemeClr>
                </a:solidFill>
                <a:effectLst/>
                <a:latin typeface="Söhne"/>
              </a:rPr>
              <a:t>A significant number of travellers opted for the Business class</a:t>
            </a:r>
            <a:r>
              <a:rPr lang="en-IN" sz="1300" i="0" dirty="0">
                <a:solidFill>
                  <a:schemeClr val="tx1">
                    <a:lumMod val="75000"/>
                  </a:schemeClr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IN" sz="1300" b="0" i="0" dirty="0">
                <a:solidFill>
                  <a:srgbClr val="374151"/>
                </a:solidFill>
                <a:effectLst/>
                <a:latin typeface="Söhne"/>
              </a:rPr>
              <a:t>However, in the Business class, customers appear to be seeking better </a:t>
            </a:r>
            <a:r>
              <a:rPr lang="en-IN" sz="1300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value for their money.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173904"/>
            <a:ext cx="2420128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Average Overall Rating</a:t>
            </a:r>
          </a:p>
          <a:p>
            <a:pPr algn="ctr"/>
            <a:r>
              <a:rPr lang="en-CA" sz="2400" b="1" dirty="0">
                <a:solidFill>
                  <a:schemeClr val="accent3">
                    <a:lumMod val="75000"/>
                  </a:schemeClr>
                </a:solidFill>
              </a:rPr>
              <a:t>4.72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 /10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2832334" y="1173904"/>
            <a:ext cx="2501076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>
                    <a:lumMod val="75000"/>
                  </a:schemeClr>
                </a:solidFill>
              </a:rPr>
              <a:t>3678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Total Reviews Collected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878262"/>
            <a:ext cx="2878284" cy="27531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400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AREAS OF FOCUS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mproving service and seats in the Economy 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dirty="0">
                <a:solidFill>
                  <a:srgbClr val="374151"/>
                </a:solidFill>
                <a:latin typeface="Söhne"/>
              </a:rPr>
              <a:t>E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nhancing the in-flight entertainment experience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dirty="0">
                <a:solidFill>
                  <a:srgbClr val="374151"/>
                </a:solidFill>
                <a:latin typeface="Söhne"/>
              </a:rPr>
              <a:t>A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ddressing delays.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Improving customer service inquiries related to refunds and the refund process.</a:t>
            </a:r>
          </a:p>
        </p:txBody>
      </p:sp>
      <p:pic>
        <p:nvPicPr>
          <p:cNvPr id="6" name="Picture 5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2716C978-69C3-8CEE-DCF4-9FF049F87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552" y="3909490"/>
            <a:ext cx="3347728" cy="2753119"/>
          </a:xfrm>
          <a:prstGeom prst="rect">
            <a:avLst/>
          </a:prstGeom>
        </p:spPr>
      </p:pic>
      <p:pic>
        <p:nvPicPr>
          <p:cNvPr id="8" name="Picture 7" descr="A graph with a line going up&#10;&#10;Description automatically generated">
            <a:extLst>
              <a:ext uri="{FF2B5EF4-FFF2-40B4-BE49-F238E27FC236}">
                <a16:creationId xmlns:a16="http://schemas.microsoft.com/office/drawing/2014/main" id="{7A3C6393-F400-1E38-F8CB-8F7803FEF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010" y="1184916"/>
            <a:ext cx="3812677" cy="2454137"/>
          </a:xfrm>
          <a:prstGeom prst="rect">
            <a:avLst/>
          </a:prstGeom>
        </p:spPr>
      </p:pic>
      <p:pic>
        <p:nvPicPr>
          <p:cNvPr id="11" name="Picture 10" descr="A black square with words&#10;&#10;Description automatically generated">
            <a:extLst>
              <a:ext uri="{FF2B5EF4-FFF2-40B4-BE49-F238E27FC236}">
                <a16:creationId xmlns:a16="http://schemas.microsoft.com/office/drawing/2014/main" id="{9F6437C9-AA03-6257-F920-EF1279CF0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7287" y="1173904"/>
            <a:ext cx="2501076" cy="25010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7DC43F-7A52-1BE0-3FCC-0EF5EB366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445" y="2388083"/>
            <a:ext cx="5082992" cy="28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</TotalTime>
  <Words>102</Words>
  <Application>Microsoft Macintosh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Mylius Modern</vt:lpstr>
      <vt:lpstr>Söhne</vt:lpstr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PRAGATI MEHRA</cp:lastModifiedBy>
  <cp:revision>23</cp:revision>
  <cp:lastPrinted>2022-06-09T07:44:13Z</cp:lastPrinted>
  <dcterms:created xsi:type="dcterms:W3CDTF">2022-02-22T07:39:05Z</dcterms:created>
  <dcterms:modified xsi:type="dcterms:W3CDTF">2023-10-22T18:33:56Z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