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dividuals and interactions over processes and tools Working software over comprehensive documentation Customer collaboration over contract negotiation Responding to change over following a plan"/>
          <p:cNvSpPr txBox="1"/>
          <p:nvPr/>
        </p:nvSpPr>
        <p:spPr>
          <a:xfrm>
            <a:off x="3488118" y="3797299"/>
            <a:ext cx="17407764" cy="612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5500">
                <a:solidFill>
                  <a:srgbClr val="A9A9A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defTabSz="457200">
              <a:spcBef>
                <a:spcPts val="1200"/>
              </a:spcBef>
              <a:defRPr sz="5500">
                <a:solidFill>
                  <a:srgbClr val="A9A9A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rgbClr val="FFFFFF"/>
                </a:solidFill>
              </a:rPr>
              <a:t>Individuals and interactions</a:t>
            </a:r>
            <a:r>
              <a:t> over processes and tools</a:t>
            </a:r>
            <a:br/>
            <a:r>
              <a:rPr>
                <a:solidFill>
                  <a:srgbClr val="FFFFFF"/>
                </a:solidFill>
              </a:rPr>
              <a:t>Working software</a:t>
            </a:r>
            <a:r>
              <a:t> over comprehensive documentation</a:t>
            </a:r>
            <a:br/>
            <a:r>
              <a:rPr>
                <a:solidFill>
                  <a:srgbClr val="FFFFFF"/>
                </a:solidFill>
              </a:rPr>
              <a:t>Customer collaboration</a:t>
            </a:r>
            <a:r>
              <a:t> over contract negotiation</a:t>
            </a:r>
            <a:br/>
            <a:r>
              <a:rPr>
                <a:solidFill>
                  <a:srgbClr val="FFFFFF"/>
                </a:solidFill>
              </a:rPr>
              <a:t>Responding to change</a:t>
            </a:r>
            <a:r>
              <a:t> over following a plan</a:t>
            </a:r>
          </a:p>
        </p:txBody>
      </p:sp>
      <p:sp>
        <p:nvSpPr>
          <p:cNvPr id="153" name="Manifesto for Agile Software Development"/>
          <p:cNvSpPr txBox="1"/>
          <p:nvPr/>
        </p:nvSpPr>
        <p:spPr>
          <a:xfrm>
            <a:off x="1937797" y="548752"/>
            <a:ext cx="20508406" cy="124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1600"/>
              </a:spcBef>
              <a:defRPr sz="7700">
                <a:solidFill>
                  <a:schemeClr val="accent6">
                    <a:satOff val="15236"/>
                    <a:lumOff val="17673"/>
                  </a:schemeClr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</a:lstStyle>
          <a:p>
            <a:pPr/>
            <a:r>
              <a:t>Manifesto for Agile Software Development</a:t>
            </a:r>
          </a:p>
        </p:txBody>
      </p:sp>
      <p:sp>
        <p:nvSpPr>
          <p:cNvPr id="154" name="We are uncovering better ways of developing software by doing it and helping others do it. Through this work we have come to value:"/>
          <p:cNvSpPr txBox="1"/>
          <p:nvPr/>
        </p:nvSpPr>
        <p:spPr>
          <a:xfrm>
            <a:off x="7128599" y="2487836"/>
            <a:ext cx="1012680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3800">
                <a:solidFill>
                  <a:srgbClr val="A9A9A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We are uncovering better ways of developing</a:t>
            </a:r>
            <a:br/>
            <a:r>
              <a:t>software by doing it and helping others do it.</a:t>
            </a:r>
            <a:br/>
            <a:r>
              <a:t>Through this work we have come to value:</a:t>
            </a:r>
          </a:p>
        </p:txBody>
      </p:sp>
      <p:sp>
        <p:nvSpPr>
          <p:cNvPr id="155" name="That is, while there is value in the items on the right, we value the items on the left more."/>
          <p:cNvSpPr txBox="1"/>
          <p:nvPr/>
        </p:nvSpPr>
        <p:spPr>
          <a:xfrm>
            <a:off x="7180237" y="9669370"/>
            <a:ext cx="10023526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3800">
                <a:solidFill>
                  <a:srgbClr val="A9A9A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That is, while there is value in the items on</a:t>
            </a:r>
            <a:br/>
            <a:r>
              <a:t>the right, we value the items on the left more.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ind out where you are…"/>
          <p:cNvSpPr txBox="1"/>
          <p:nvPr/>
        </p:nvSpPr>
        <p:spPr>
          <a:xfrm>
            <a:off x="3690906" y="2678250"/>
            <a:ext cx="15296556" cy="393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 defTabSz="457200">
              <a:lnSpc>
                <a:spcPct val="140000"/>
              </a:lnSpc>
              <a:buSzPct val="123000"/>
              <a:buChar char="•"/>
              <a:defRPr sz="4800"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out where you are</a:t>
            </a:r>
          </a:p>
          <a:p>
            <a:pPr marL="609600" indent="-609600" algn="l" defTabSz="457200">
              <a:lnSpc>
                <a:spcPct val="140000"/>
              </a:lnSpc>
              <a:buSzPct val="123000"/>
              <a:buChar char="•"/>
              <a:defRPr sz="4800"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Take a small step towards your goal</a:t>
            </a:r>
          </a:p>
          <a:p>
            <a:pPr marL="609600" indent="-609600" algn="l" defTabSz="457200">
              <a:lnSpc>
                <a:spcPct val="140000"/>
              </a:lnSpc>
              <a:buSzPct val="123000"/>
              <a:buChar char="•"/>
              <a:defRPr sz="4800"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Adjust your understanding based on what you learned</a:t>
            </a:r>
          </a:p>
          <a:p>
            <a:pPr marL="609600" indent="-609600" algn="l" defTabSz="457200">
              <a:lnSpc>
                <a:spcPct val="140000"/>
              </a:lnSpc>
              <a:buSzPct val="123000"/>
              <a:buChar char="•"/>
              <a:defRPr sz="4800"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Repeat</a:t>
            </a:r>
          </a:p>
        </p:txBody>
      </p:sp>
      <p:sp>
        <p:nvSpPr>
          <p:cNvPr id="159" name="What to do:"/>
          <p:cNvSpPr txBox="1"/>
          <p:nvPr/>
        </p:nvSpPr>
        <p:spPr>
          <a:xfrm>
            <a:off x="2076514" y="1639663"/>
            <a:ext cx="323165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8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to do:</a:t>
            </a:r>
          </a:p>
        </p:txBody>
      </p:sp>
      <p:sp>
        <p:nvSpPr>
          <p:cNvPr id="160" name="FEEDBACK!"/>
          <p:cNvSpPr txBox="1"/>
          <p:nvPr/>
        </p:nvSpPr>
        <p:spPr>
          <a:xfrm rot="20704124">
            <a:off x="8198520" y="4749631"/>
            <a:ext cx="13927837" cy="1562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POSTOFFICE"/>
                <a:ea typeface="POSTOFFICE"/>
                <a:cs typeface="POSTOFFICE"/>
                <a:sym typeface="POSTOFFICE"/>
              </a:defRPr>
            </a:lvl1pPr>
          </a:lstStyle>
          <a:p>
            <a:pPr/>
            <a:r>
              <a:t>FEEDBACK!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2"/>
      <p:bldP build="p" bldLvl="5" animBg="1" rev="0" advAuto="0" spid="1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nd out where you are…"/>
          <p:cNvSpPr txBox="1"/>
          <p:nvPr/>
        </p:nvSpPr>
        <p:spPr>
          <a:xfrm>
            <a:off x="3690906" y="2678250"/>
            <a:ext cx="15296556" cy="3931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 defTabSz="457200">
              <a:lnSpc>
                <a:spcPct val="140000"/>
              </a:lnSpc>
              <a:buSzPct val="123000"/>
              <a:buChar char="•"/>
              <a:defRPr sz="4800"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out where you are</a:t>
            </a:r>
          </a:p>
          <a:p>
            <a:pPr marL="609600" indent="-609600" algn="l" defTabSz="457200">
              <a:lnSpc>
                <a:spcPct val="140000"/>
              </a:lnSpc>
              <a:buSzPct val="123000"/>
              <a:buChar char="•"/>
              <a:defRPr sz="4800"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Take a small step towards your goal</a:t>
            </a:r>
          </a:p>
          <a:p>
            <a:pPr marL="609600" indent="-609600" algn="l" defTabSz="457200">
              <a:lnSpc>
                <a:spcPct val="140000"/>
              </a:lnSpc>
              <a:buSzPct val="123000"/>
              <a:buChar char="•"/>
              <a:defRPr sz="4800"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Adjust your understanding based on what you learned</a:t>
            </a:r>
          </a:p>
          <a:p>
            <a:pPr marL="609600" indent="-609600" algn="l" defTabSz="457200">
              <a:lnSpc>
                <a:spcPct val="140000"/>
              </a:lnSpc>
              <a:buSzPct val="123000"/>
              <a:buChar char="•"/>
              <a:defRPr sz="4800"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Repeat</a:t>
            </a:r>
          </a:p>
        </p:txBody>
      </p:sp>
      <p:sp>
        <p:nvSpPr>
          <p:cNvPr id="163" name="What to do:"/>
          <p:cNvSpPr txBox="1"/>
          <p:nvPr/>
        </p:nvSpPr>
        <p:spPr>
          <a:xfrm>
            <a:off x="2076514" y="1639663"/>
            <a:ext cx="323165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8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to do:</a:t>
            </a:r>
          </a:p>
        </p:txBody>
      </p:sp>
      <p:sp>
        <p:nvSpPr>
          <p:cNvPr id="164" name="How to do it:"/>
          <p:cNvSpPr txBox="1"/>
          <p:nvPr/>
        </p:nvSpPr>
        <p:spPr>
          <a:xfrm>
            <a:off x="2215785" y="7557232"/>
            <a:ext cx="350252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8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do it:</a:t>
            </a:r>
          </a:p>
        </p:txBody>
      </p:sp>
      <p:sp>
        <p:nvSpPr>
          <p:cNvPr id="165" name="When faced with two or more alternatives that deliver roughly the same value, take the path that makes future change easier."/>
          <p:cNvSpPr txBox="1"/>
          <p:nvPr/>
        </p:nvSpPr>
        <p:spPr>
          <a:xfrm>
            <a:off x="3736366" y="8832224"/>
            <a:ext cx="12577991" cy="371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30000"/>
              </a:lnSpc>
              <a:defRPr sz="4800"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When faced with two or more alternatives that deliver roughly the same value, take the path that </a:t>
            </a:r>
            <a:r>
              <a:rPr>
                <a:solidFill>
                  <a:srgbClr val="FFFFFF"/>
                </a:solidFill>
              </a:rPr>
              <a:t>makes future change easier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