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66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rageethmadhu/LVLa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eethmadhu/LVLa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Deep Learning Aided Traffic Violation Detection Using Video Footage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1194" y="5647077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none" dirty="0" smtClean="0">
                <a:solidFill>
                  <a:schemeClr val="bg1"/>
                </a:solidFill>
              </a:rPr>
              <a:t>D.G.P. </a:t>
            </a:r>
            <a:r>
              <a:rPr lang="en-US" cap="none" dirty="0" err="1" smtClean="0">
                <a:solidFill>
                  <a:schemeClr val="bg1"/>
                </a:solidFill>
              </a:rPr>
              <a:t>Madhusanka</a:t>
            </a:r>
            <a:r>
              <a:rPr lang="en-US" cap="none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(MSC/DSA/098)</a:t>
            </a:r>
          </a:p>
          <a:p>
            <a:pPr algn="r"/>
            <a:r>
              <a:rPr lang="en-US" cap="none" dirty="0" smtClean="0">
                <a:solidFill>
                  <a:schemeClr val="bg1"/>
                </a:solidFill>
              </a:rPr>
              <a:t>Supervisor :  Prof.  T.G.I.  Fernando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Remaining Work &amp; Future-Plans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most challenging task is lane violation </a:t>
            </a:r>
            <a:r>
              <a:rPr lang="en-US" dirty="0" smtClean="0"/>
              <a:t>detection also depends the downstream app. (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Working Progress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Now I am starting to fine-tune it for Sri Lankan </a:t>
            </a:r>
            <a:r>
              <a:rPr lang="en-US" dirty="0" smtClean="0"/>
              <a:t>lanes ( data processing annotation time consuming task..)</a:t>
            </a:r>
          </a:p>
          <a:p>
            <a:r>
              <a:rPr lang="en-US" dirty="0"/>
              <a:t>Helmet violation detection started with a pre-existing YOLO model; fine-tuning is needed as well.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(Not started)</a:t>
            </a:r>
          </a:p>
          <a:p>
            <a:r>
              <a:rPr lang="en-US" dirty="0" smtClean="0"/>
              <a:t>Illegal parking violation detection.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Not started)</a:t>
            </a:r>
          </a:p>
          <a:p>
            <a:r>
              <a:rPr lang="en-US" dirty="0"/>
              <a:t>Detecting vehicles turning at junctions without using turn signal lights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/>
              <a:t>This can be aided by a lane detection model in the previous task)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ow to Build Your Social Media Marketing Strategy | Sprout So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67" y="613612"/>
            <a:ext cx="2179734" cy="1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2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</a:t>
            </a:r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Research </a:t>
            </a:r>
            <a:r>
              <a:rPr lang="en-US" b="1" dirty="0" smtClean="0"/>
              <a:t>Problem (</a:t>
            </a:r>
            <a:r>
              <a:rPr lang="en-US" b="1" dirty="0" smtClean="0"/>
              <a:t>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Background</a:t>
            </a:r>
          </a:p>
          <a:p>
            <a:pPr marL="0" indent="0">
              <a:buNone/>
            </a:pPr>
            <a:r>
              <a:rPr lang="en-US" dirty="0"/>
              <a:t>Traffic violations are increasing due to reckless driving and ineffective enforcement, necessitating automated solutions for improved road safety</a:t>
            </a:r>
            <a:r>
              <a:rPr lang="en-US" dirty="0" smtClean="0"/>
              <a:t>.</a:t>
            </a:r>
          </a:p>
          <a:p>
            <a:r>
              <a:rPr lang="en-US" dirty="0"/>
              <a:t>Problem Statement: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Manually analyzing large volumes of traffic violation footage is inefficient, highlighting the need for an AI-powered detection system</a:t>
            </a:r>
            <a:r>
              <a:rPr lang="en-US" dirty="0" smtClean="0"/>
              <a:t>.</a:t>
            </a:r>
          </a:p>
          <a:p>
            <a:r>
              <a:rPr lang="en-US" dirty="0"/>
              <a:t>Why is this important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Automated traffic violation detection can enhance law enforcement efficiency, reduce accidents, and improve road discipline.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Objectives &amp; </a:t>
            </a:r>
            <a:r>
              <a:rPr lang="en-US" b="1" dirty="0" smtClean="0"/>
              <a:t>Scope (</a:t>
            </a:r>
            <a:r>
              <a:rPr lang="en-US" b="1" dirty="0"/>
              <a:t>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We initially planned to detect the following </a:t>
            </a:r>
            <a:r>
              <a:rPr lang="en-US" dirty="0" smtClean="0"/>
              <a:t>violations as objectives: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Detecting violations of illegal lane crossing of vehicle.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riders not wearing helmets.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illegal parking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Detecting vehicles turning at junctions without using signal lights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 descr="https://www.pulse.lk/wp-content/uploads/2021/05/Overta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9" t="17227" r="17311" b="12000"/>
          <a:stretch/>
        </p:blipFill>
        <p:spPr bwMode="auto">
          <a:xfrm>
            <a:off x="9436663" y="2290650"/>
            <a:ext cx="1308101" cy="158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bmkltsly13vb.compat.objectstorage.ap-mumbai-1.oraclecloud.com/cdn.dailymirror.lk/assets/uploads/image_d0cc2e723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17457" r="63498" b="3084"/>
          <a:stretch/>
        </p:blipFill>
        <p:spPr bwMode="auto">
          <a:xfrm>
            <a:off x="8091300" y="2649513"/>
            <a:ext cx="1038058" cy="19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dgy no-parking signs drive motorists round the bend | The Sunday Times Sri  Lank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0" b="13608"/>
          <a:stretch/>
        </p:blipFill>
        <p:spPr bwMode="auto">
          <a:xfrm>
            <a:off x="9760096" y="4277240"/>
            <a:ext cx="1728956" cy="14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Literature Review </a:t>
            </a:r>
            <a:r>
              <a:rPr lang="en-US" b="1" dirty="0" smtClean="0"/>
              <a:t>Summary (MAIN)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3306711"/>
              </p:ext>
            </p:extLst>
          </p:nvPr>
        </p:nvGraphicFramePr>
        <p:xfrm>
          <a:off x="450851" y="2095499"/>
          <a:ext cx="11290300" cy="437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575"/>
                <a:gridCol w="2822575"/>
                <a:gridCol w="2822575"/>
                <a:gridCol w="2822575"/>
              </a:tblGrid>
              <a:tr h="6828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Topic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link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Summary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Why</a:t>
                      </a:r>
                      <a:r>
                        <a:rPr lang="en-US" sz="1800" baseline="0" dirty="0" smtClean="0"/>
                        <a:t> it not matching our need</a:t>
                      </a:r>
                      <a:endParaRPr lang="en-US" sz="1800" dirty="0"/>
                    </a:p>
                  </a:txBody>
                  <a:tcPr marL="44957" marR="44957"/>
                </a:tc>
              </a:tr>
              <a:tr h="10683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Traffic Violation Detection System 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https://journals.sjp.ac.lk/index.php/contre/article/view/7390/5270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This was based on CCTV fix position camera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dynamic nature of the video has not been addressed</a:t>
                      </a:r>
                      <a:endParaRPr lang="en-US" sz="1800" dirty="0"/>
                    </a:p>
                  </a:txBody>
                  <a:tcPr marL="44957" marR="44957"/>
                </a:tc>
              </a:tr>
              <a:tr h="951606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Squad - Smart Traffic Violation Detection System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https://www.ijarp.org/published-research-papers/jun2023/Traffic-Squad-Smart-Traffic-Violation-Detection-System.pdf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 Detail</a:t>
                      </a:r>
                      <a:r>
                        <a:rPr lang="en-US" sz="1800" baseline="0" dirty="0" smtClean="0"/>
                        <a:t> explanation. 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Poor documentation.</a:t>
                      </a:r>
                      <a:endParaRPr lang="en-US" sz="1800" dirty="0"/>
                    </a:p>
                  </a:txBody>
                  <a:tcPr marL="44957" marR="44957"/>
                </a:tc>
              </a:tr>
              <a:tr h="16693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Vision Based Approach for Traffic Violation Detection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http://ir.kdu.ac.lk/bitstream/handle/345/2953/FOC%20136-139.pdf?sequence=1&amp;isAllowed=y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This is based on the mathematical modeling of computer vision-based detection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Lack of deep learning accuracy and challenging environmental conditions</a:t>
                      </a:r>
                      <a:endParaRPr lang="en-US" sz="1800" dirty="0"/>
                    </a:p>
                  </a:txBody>
                  <a:tcPr marL="44957" marR="4495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6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Literature Review </a:t>
            </a:r>
            <a:r>
              <a:rPr lang="en-US" b="1" dirty="0" smtClean="0"/>
              <a:t>Summary (Lane detection)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0306216"/>
              </p:ext>
            </p:extLst>
          </p:nvPr>
        </p:nvGraphicFramePr>
        <p:xfrm>
          <a:off x="441492" y="2063011"/>
          <a:ext cx="11267907" cy="454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73"/>
                <a:gridCol w="1674675"/>
                <a:gridCol w="5442693"/>
                <a:gridCol w="3025366"/>
              </a:tblGrid>
              <a:tr h="3656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Topic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Summary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Why</a:t>
                      </a:r>
                      <a:r>
                        <a:rPr lang="en-US" sz="1400" baseline="0" dirty="0" smtClean="0"/>
                        <a:t> it not matching our need</a:t>
                      </a:r>
                      <a:endParaRPr lang="en-US" sz="1400" dirty="0"/>
                    </a:p>
                  </a:txBody>
                  <a:tcPr marL="44957" marR="44957"/>
                </a:tc>
              </a:tr>
              <a:tr h="11357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SCNN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https://github.com/XingangPan/SCNN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is a common lane detection method.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Like a base library for the lane detection neural networks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This is based on a CNN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All below are derived from this library.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 and lacks lane type detection support.</a:t>
                      </a:r>
                    </a:p>
                  </a:txBody>
                  <a:tcPr marL="44957" marR="44957"/>
                </a:tc>
              </a:tr>
              <a:tr h="7173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Ultra-Fast-Lane-Detection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https://github.com/cfzd/Ultra-Fast-Lane-Detection/tree/master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the beginning, I used this repo and built on it, but later switched to </a:t>
                      </a:r>
                      <a:r>
                        <a:rPr lang="en-US" sz="1400" dirty="0" err="1" smtClean="0"/>
                        <a:t>LVLane</a:t>
                      </a:r>
                      <a:r>
                        <a:rPr lang="en-US" sz="1400" dirty="0" smtClean="0"/>
                        <a:t> due to unsupported lane types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 the positive side, this is super fast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baseline="0" dirty="0" smtClean="0"/>
                        <a:t>Good accuracy.</a:t>
                      </a:r>
                    </a:p>
                    <a:p>
                      <a:r>
                        <a:rPr lang="en-US" sz="1400" dirty="0" smtClean="0"/>
                        <a:t>No lane type categorization support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 marL="44957" marR="44957"/>
                </a:tc>
              </a:tr>
              <a:tr h="9265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 lane variation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https://github.com/yichenchan/Ultra-Fast-Lane-Detection-Attributes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is a variation of Fast Lane, but it is not well-documented and is much more complex.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tool rich.</a:t>
                      </a:r>
                    </a:p>
                    <a:p>
                      <a:r>
                        <a:rPr lang="en-US" sz="1400" baseline="0" dirty="0" smtClean="0"/>
                        <a:t>Complex.</a:t>
                      </a:r>
                    </a:p>
                    <a:p>
                      <a:r>
                        <a:rPr lang="en-US" sz="1400" baseline="0" dirty="0" smtClean="0"/>
                        <a:t>Not well documented.(Repo also in Chinese)</a:t>
                      </a:r>
                      <a:endParaRPr lang="en-US" sz="1400" dirty="0"/>
                    </a:p>
                  </a:txBody>
                  <a:tcPr marL="44957" marR="44957"/>
                </a:tc>
              </a:tr>
              <a:tr h="1344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LVLANE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https://github.com/zillur-av/LVLane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Supports lane type detection</a:t>
                      </a:r>
                    </a:p>
                    <a:p>
                      <a:r>
                        <a:rPr lang="en-US" sz="1400" dirty="0" smtClean="0"/>
                        <a:t>Well-documented.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Rich toolset for the ecosystem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Fairly well reproducible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Pitfall: Not as accurate as </a:t>
                      </a:r>
                      <a:r>
                        <a:rPr lang="en-US" sz="1400" dirty="0" err="1" smtClean="0"/>
                        <a:t>FastLane</a:t>
                      </a:r>
                      <a:r>
                        <a:rPr lang="en-US" sz="1400" dirty="0" smtClean="0"/>
                        <a:t>, but this can be mitigated with fine-tuning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TBD. (currently going with this) </a:t>
                      </a:r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</a:t>
                      </a:r>
                    </a:p>
                    <a:p>
                      <a:r>
                        <a:rPr lang="en-US" sz="1400" dirty="0" smtClean="0"/>
                        <a:t>Fairly new; I was the second to fork it.</a:t>
                      </a:r>
                      <a:endParaRPr lang="en-US" sz="1400" baseline="0" dirty="0" smtClean="0"/>
                    </a:p>
                  </a:txBody>
                  <a:tcPr marL="44957" marR="4495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8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Most traffic violations are captured by vehicle dash cameras, and they are dynamic.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Due to advancements in deep learning (DL) technology for autonomous driving, there are many existing DL models </a:t>
            </a:r>
            <a:r>
              <a:rPr lang="en-US" dirty="0" smtClean="0">
                <a:solidFill>
                  <a:srgbClr val="FF0000"/>
                </a:solidFill>
              </a:rPr>
              <a:t>available</a:t>
            </a:r>
          </a:p>
          <a:p>
            <a:r>
              <a:rPr lang="en-US" smtClean="0">
                <a:solidFill>
                  <a:srgbClr val="FF0000"/>
                </a:solidFill>
              </a:rPr>
              <a:t>Passvive vodice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Illegal Lane change detection:</a:t>
            </a:r>
          </a:p>
          <a:p>
            <a:pPr lvl="1"/>
            <a:r>
              <a:rPr lang="en-US" dirty="0" smtClean="0"/>
              <a:t>We have very short timeline and with scope consideration we try to address this lane violation detection with </a:t>
            </a:r>
            <a:br>
              <a:rPr lang="en-US" dirty="0" smtClean="0"/>
            </a:br>
            <a:r>
              <a:rPr lang="en-US" dirty="0" smtClean="0"/>
              <a:t>lane detection + vehicle position to detect the violation.</a:t>
            </a:r>
          </a:p>
          <a:p>
            <a:pPr lvl="1"/>
            <a:r>
              <a:rPr lang="en-US" dirty="0"/>
              <a:t>Fine-tune the existing lane detection model to make it applicable for Sri Lankan </a:t>
            </a:r>
            <a:r>
              <a:rPr lang="en-US" dirty="0" smtClean="0"/>
              <a:t>roads</a:t>
            </a:r>
          </a:p>
          <a:p>
            <a:pPr lvl="1"/>
            <a:r>
              <a:rPr lang="en-US" dirty="0" smtClean="0"/>
              <a:t>Tools: </a:t>
            </a:r>
            <a:r>
              <a:rPr lang="en-US" b="1" u="sng" dirty="0" err="1" smtClean="0">
                <a:hlinkClick r:id="rId2"/>
              </a:rPr>
              <a:t>LVLane</a:t>
            </a:r>
            <a:r>
              <a:rPr lang="en-US" dirty="0" smtClean="0"/>
              <a:t> (Spatial CNN variation </a:t>
            </a:r>
            <a:r>
              <a:rPr lang="en-US" dirty="0"/>
              <a:t>| </a:t>
            </a:r>
            <a:r>
              <a:rPr lang="en-US" dirty="0" err="1"/>
              <a:t>pytorch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3074" name="Picture 2" descr="15 Process Management Strategies t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316" y="609600"/>
            <a:ext cx="3020010" cy="119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 (Cont.…)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Video footages are highly dynamic.</a:t>
            </a:r>
          </a:p>
          <a:p>
            <a:r>
              <a:rPr lang="en-US" dirty="0" smtClean="0"/>
              <a:t>We narrow the scope to conduct research on vehicle dash camera due to following reason.</a:t>
            </a:r>
          </a:p>
          <a:p>
            <a:pPr lvl="1"/>
            <a:r>
              <a:rPr lang="en-US" dirty="0" smtClean="0"/>
              <a:t>Most of the violations are coming from vehicle dash camera</a:t>
            </a:r>
          </a:p>
          <a:p>
            <a:pPr lvl="1"/>
            <a:r>
              <a:rPr lang="en-US" dirty="0" smtClean="0"/>
              <a:t>Lane detection are highly active area of research due to autonomous drive</a:t>
            </a:r>
          </a:p>
          <a:p>
            <a:pPr lvl="2"/>
            <a:r>
              <a:rPr lang="en-US" dirty="0" smtClean="0"/>
              <a:t>It easy for us to obtain pre-trained models and fine-tune on Sri Lankan roads.</a:t>
            </a:r>
          </a:p>
          <a:p>
            <a:r>
              <a:rPr lang="en-US" dirty="0" smtClean="0"/>
              <a:t>Lane Detection is highly critical for this research </a:t>
            </a:r>
          </a:p>
          <a:p>
            <a:r>
              <a:rPr lang="en-US" dirty="0" smtClean="0"/>
              <a:t>Conducted advance literature review on the subject to cater our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7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 (</a:t>
            </a:r>
            <a:r>
              <a:rPr lang="en-US" b="1" dirty="0"/>
              <a:t>Cont.…)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Lankan roads.</a:t>
            </a:r>
          </a:p>
          <a:p>
            <a:pPr lvl="1"/>
            <a:r>
              <a:rPr lang="en-US" dirty="0" smtClean="0"/>
              <a:t>Tools: </a:t>
            </a:r>
            <a:r>
              <a:rPr lang="en-US" b="1" u="sng" dirty="0" err="1" smtClean="0">
                <a:hlinkClick r:id="rId2"/>
              </a:rPr>
              <a:t>LVLane</a:t>
            </a:r>
            <a:r>
              <a:rPr lang="en-US" dirty="0" smtClean="0"/>
              <a:t> (Spatial CNN variation </a:t>
            </a:r>
            <a:r>
              <a:rPr lang="en-US" dirty="0"/>
              <a:t>| </a:t>
            </a:r>
            <a:r>
              <a:rPr lang="en-US" dirty="0" err="1"/>
              <a:t>pytorch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/>
              <a:t>Helmet violation </a:t>
            </a:r>
            <a:r>
              <a:rPr lang="en-US" dirty="0" smtClean="0"/>
              <a:t>detection.</a:t>
            </a:r>
          </a:p>
          <a:p>
            <a:pPr lvl="1"/>
            <a:r>
              <a:rPr lang="en-US" dirty="0"/>
              <a:t>Planned to use a pre-trained YOLO model and fine-tune it with transfer </a:t>
            </a:r>
            <a:r>
              <a:rPr lang="en-US" dirty="0" smtClean="0"/>
              <a:t>learning.</a:t>
            </a:r>
          </a:p>
          <a:p>
            <a:r>
              <a:rPr lang="en-US" dirty="0"/>
              <a:t>Illegal parking detection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Planned to use a pre-trained YOLO model and fine-tune it with transfer learning.</a:t>
            </a:r>
            <a:endParaRPr lang="en-US" dirty="0" smtClean="0"/>
          </a:p>
          <a:p>
            <a:r>
              <a:rPr lang="en-US" dirty="0" smtClean="0"/>
              <a:t>Illegal turn without signal light</a:t>
            </a:r>
          </a:p>
          <a:p>
            <a:pPr lvl="1"/>
            <a:r>
              <a:rPr lang="en-US" dirty="0"/>
              <a:t>Illegal turn without a turn </a:t>
            </a:r>
            <a:r>
              <a:rPr lang="en-US" dirty="0" smtClean="0"/>
              <a:t>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1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&amp; Key </a:t>
            </a:r>
            <a:r>
              <a:rPr lang="en-US" b="1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Initially, Hough Transformation</a:t>
            </a:r>
            <a:r>
              <a:rPr lang="en-US" dirty="0" smtClean="0"/>
              <a:t> </a:t>
            </a:r>
            <a:r>
              <a:rPr lang="en-US" dirty="0"/>
              <a:t>was used for lane detection, but it is not accurate in challenging conditions, such as curved roads that are not fully visible or roads blocked by vehicles</a:t>
            </a:r>
            <a:r>
              <a:rPr lang="en-US" dirty="0" smtClean="0"/>
              <a:t>.</a:t>
            </a:r>
          </a:p>
          <a:p>
            <a:r>
              <a:rPr lang="en-US" dirty="0"/>
              <a:t>Then, we switched to a deep learning (DL) model for lane detection</a:t>
            </a:r>
            <a:r>
              <a:rPr lang="en-US" dirty="0" smtClean="0"/>
              <a:t>.</a:t>
            </a:r>
          </a:p>
          <a:p>
            <a:r>
              <a:rPr lang="en-US" dirty="0"/>
              <a:t>There were many libraries available for lane detection.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Ultra-Fast-Lane/ SCNN/</a:t>
            </a:r>
            <a:r>
              <a:rPr lang="en-US" dirty="0" err="1" smtClean="0"/>
              <a:t>LVLane</a:t>
            </a:r>
            <a:endParaRPr lang="en-US" dirty="0" smtClean="0"/>
          </a:p>
          <a:p>
            <a:r>
              <a:rPr lang="en-US" dirty="0"/>
              <a:t>But it is critical for us to find the matching lane </a:t>
            </a:r>
            <a:r>
              <a:rPr lang="en-US" dirty="0" smtClean="0"/>
              <a:t>type</a:t>
            </a:r>
          </a:p>
          <a:p>
            <a:r>
              <a:rPr lang="en-US" dirty="0"/>
              <a:t>Conducted an intensive search to find something similar to that one, ensuring it is well-documented</a:t>
            </a:r>
            <a:endParaRPr lang="en-US" dirty="0" smtClean="0"/>
          </a:p>
          <a:p>
            <a:r>
              <a:rPr lang="en-US" dirty="0"/>
              <a:t>Found one and now refining it while understanding the tools to support transfer learning.</a:t>
            </a:r>
          </a:p>
        </p:txBody>
      </p:sp>
      <p:pic>
        <p:nvPicPr>
          <p:cNvPr id="2054" name="Picture 6" descr="Ultraviolet glowing neon loading progress bar icon with smoke or fog  effect. Bar uploading led sign with flashing light and reflection on wet  floor on a black background. Abstract banner animation 4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11" y="629519"/>
            <a:ext cx="2060574" cy="115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237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935</TotalTime>
  <Words>843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Wingdings</vt:lpstr>
      <vt:lpstr>Wingdings 2</vt:lpstr>
      <vt:lpstr>Dividend</vt:lpstr>
      <vt:lpstr>Deep Learning Aided Traffic Violation Detection Using Video Footage</vt:lpstr>
      <vt:lpstr>Introduction &amp; Research Problem (Recap)</vt:lpstr>
      <vt:lpstr>Research Objectives &amp; Scope (Recap)</vt:lpstr>
      <vt:lpstr> Literature Review Summary (MAIN)</vt:lpstr>
      <vt:lpstr> Literature Review Summary (Lane detection)</vt:lpstr>
      <vt:lpstr>Methodology</vt:lpstr>
      <vt:lpstr>Methodology (Cont.…)</vt:lpstr>
      <vt:lpstr>Methodology (Cont.…)</vt:lpstr>
      <vt:lpstr>Progress &amp; Key Findings</vt:lpstr>
      <vt:lpstr>Remaining Work &amp; Future-Plans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Pragiya</dc:creator>
  <cp:lastModifiedBy>Pragiya</cp:lastModifiedBy>
  <cp:revision>170</cp:revision>
  <dcterms:created xsi:type="dcterms:W3CDTF">2025-02-15T08:42:15Z</dcterms:created>
  <dcterms:modified xsi:type="dcterms:W3CDTF">2025-02-19T16:19:23Z</dcterms:modified>
</cp:coreProperties>
</file>