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7" r:id="rId6"/>
    <p:sldId id="264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prageethmadhu/LVLan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Deep Learning Aided Traffic Violation Detection Using Video Footage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81194" y="5647077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cap="none" dirty="0" smtClean="0">
                <a:solidFill>
                  <a:schemeClr val="bg1"/>
                </a:solidFill>
              </a:rPr>
              <a:t>D.G.P. </a:t>
            </a:r>
            <a:r>
              <a:rPr lang="en-US" cap="none" dirty="0" err="1" smtClean="0">
                <a:solidFill>
                  <a:schemeClr val="bg1"/>
                </a:solidFill>
              </a:rPr>
              <a:t>Madhusanka</a:t>
            </a:r>
            <a:r>
              <a:rPr lang="en-US" cap="none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(MSC/DSA/098)</a:t>
            </a:r>
          </a:p>
          <a:p>
            <a:pPr algn="r"/>
            <a:r>
              <a:rPr lang="en-US" cap="none" dirty="0" smtClean="0">
                <a:solidFill>
                  <a:schemeClr val="bg1"/>
                </a:solidFill>
              </a:rPr>
              <a:t>Supervisor :  Prof.  T.G.I.  Fernando</a:t>
            </a:r>
            <a:endParaRPr lang="en-US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30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dirty="0" smtClean="0"/>
              <a:t>you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and </a:t>
            </a:r>
            <a:r>
              <a:rPr lang="en-US" dirty="0" smtClean="0"/>
              <a:t>Answers.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78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&amp; Research </a:t>
            </a:r>
            <a:r>
              <a:rPr lang="en-US" b="1" dirty="0" smtClean="0"/>
              <a:t>Problem (Recap)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Background</a:t>
            </a:r>
          </a:p>
          <a:p>
            <a:pPr marL="0" indent="0">
              <a:buNone/>
            </a:pPr>
            <a:r>
              <a:rPr lang="en-US" dirty="0"/>
              <a:t>Traffic violations are increasing due to reckless driving and ineffective enforcement, necessitating automated solutions for improved road safety</a:t>
            </a:r>
            <a:r>
              <a:rPr lang="en-US" dirty="0" smtClean="0"/>
              <a:t>.</a:t>
            </a:r>
          </a:p>
          <a:p>
            <a:r>
              <a:rPr lang="en-US" dirty="0"/>
              <a:t>Problem Statement: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Manually analyzing large volumes of traffic violation footage is inefficient, highlighting the need for an AI-powered detection system</a:t>
            </a:r>
            <a:r>
              <a:rPr lang="en-US" dirty="0" smtClean="0"/>
              <a:t>.</a:t>
            </a:r>
          </a:p>
          <a:p>
            <a:r>
              <a:rPr lang="en-US" dirty="0"/>
              <a:t>Why is this important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/>
              <a:t>Automated traffic violation detection can enhance law enforcement efficiency, reduce accidents, and improve road discipline.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03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Objectives &amp; </a:t>
            </a:r>
            <a:r>
              <a:rPr lang="en-US" b="1" dirty="0" smtClean="0"/>
              <a:t>Scope (</a:t>
            </a:r>
            <a:r>
              <a:rPr lang="en-US" b="1" dirty="0"/>
              <a:t>Recap)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We </a:t>
            </a:r>
            <a:r>
              <a:rPr lang="en-US" dirty="0"/>
              <a:t>initially planned to detect the following violations as objectives: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Detecting violations of illegal lane crossing of vehicle.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Detecting riders not wearing helmets.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Detecting illegal parking.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Detecting vehicles turning at junctions without using signal lights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/>
              <a:t>The scope is narrowed to conduct research on vehicle dash </a:t>
            </a:r>
            <a:r>
              <a:rPr lang="en-US" dirty="0" smtClean="0"/>
              <a:t>cameras video footages:</a:t>
            </a:r>
          </a:p>
          <a:p>
            <a:pPr lvl="1"/>
            <a:r>
              <a:rPr lang="en-US" dirty="0"/>
              <a:t>Videos captured of traffic violations are highly dynamic and difficult to train on all aspects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Most </a:t>
            </a:r>
            <a:r>
              <a:rPr lang="en-US" dirty="0"/>
              <a:t>of the violations </a:t>
            </a:r>
            <a:r>
              <a:rPr lang="en-US" dirty="0" smtClean="0"/>
              <a:t>videos are </a:t>
            </a:r>
            <a:r>
              <a:rPr lang="en-US" dirty="0"/>
              <a:t>recorded by vehicle dash </a:t>
            </a:r>
            <a:r>
              <a:rPr lang="en-US" dirty="0" smtClean="0"/>
              <a:t>cameras</a:t>
            </a:r>
            <a:r>
              <a:rPr lang="en-US" dirty="0" smtClean="0"/>
              <a:t>.</a:t>
            </a:r>
            <a:endParaRPr lang="en-US" dirty="0"/>
          </a:p>
          <a:p>
            <a:pPr marL="324000" lvl="1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4" name="Picture 3" descr="https://www.pulse.lk/wp-content/uploads/2021/05/Overtakin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59" t="17227" r="17311" b="12000"/>
          <a:stretch/>
        </p:blipFill>
        <p:spPr bwMode="auto">
          <a:xfrm>
            <a:off x="9260066" y="1809245"/>
            <a:ext cx="1055848" cy="127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bmkltsly13vb.compat.objectstorage.ap-mumbai-1.oraclecloud.com/cdn.dailymirror.lk/assets/uploads/image_d0cc2e7237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2" t="17457" r="63498" b="3084"/>
          <a:stretch/>
        </p:blipFill>
        <p:spPr bwMode="auto">
          <a:xfrm>
            <a:off x="8268077" y="2899384"/>
            <a:ext cx="752945" cy="143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dgy no-parking signs drive motorists round the bend | The Sunday Times Sri  Lank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50" b="13608"/>
          <a:stretch/>
        </p:blipFill>
        <p:spPr bwMode="auto">
          <a:xfrm>
            <a:off x="9563100" y="3180751"/>
            <a:ext cx="1712546" cy="142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Literature Review </a:t>
            </a:r>
            <a:r>
              <a:rPr lang="en-US" b="1" dirty="0" smtClean="0"/>
              <a:t>Summary (MAIN)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85854305"/>
              </p:ext>
            </p:extLst>
          </p:nvPr>
        </p:nvGraphicFramePr>
        <p:xfrm>
          <a:off x="450851" y="2095499"/>
          <a:ext cx="11290300" cy="4372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2575"/>
                <a:gridCol w="2822575"/>
                <a:gridCol w="2822575"/>
                <a:gridCol w="2822575"/>
              </a:tblGrid>
              <a:tr h="68282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Topic</a:t>
                      </a:r>
                      <a:endParaRPr lang="en-US" sz="18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link</a:t>
                      </a:r>
                      <a:endParaRPr lang="en-US" sz="18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Summary</a:t>
                      </a:r>
                      <a:endParaRPr lang="en-US" sz="18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Why</a:t>
                      </a:r>
                      <a:r>
                        <a:rPr lang="en-US" sz="1800" baseline="0" dirty="0" smtClean="0"/>
                        <a:t> it not matching our need</a:t>
                      </a:r>
                      <a:endParaRPr lang="en-US" sz="1800" dirty="0"/>
                    </a:p>
                  </a:txBody>
                  <a:tcPr marL="44957" marR="44957"/>
                </a:tc>
              </a:tr>
              <a:tr h="106839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Traffic Violation Detection System </a:t>
                      </a:r>
                      <a:endParaRPr lang="en-US" sz="18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https://journals.sjp.ac.lk/index.php/contre/article/view/7390/5270</a:t>
                      </a:r>
                      <a:endParaRPr lang="en-US" sz="18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This was based on CCTV fix position </a:t>
                      </a:r>
                      <a:r>
                        <a:rPr lang="en-US" sz="1800" dirty="0" smtClean="0"/>
                        <a:t>camera.</a:t>
                      </a:r>
                      <a:endParaRPr lang="en-US" sz="18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The dynamic nature of the video has not been </a:t>
                      </a:r>
                      <a:r>
                        <a:rPr lang="en-US" sz="1800" dirty="0" smtClean="0"/>
                        <a:t>addressed.</a:t>
                      </a:r>
                      <a:endParaRPr lang="en-US" sz="1800" dirty="0"/>
                    </a:p>
                  </a:txBody>
                  <a:tcPr marL="44957" marR="44957"/>
                </a:tc>
              </a:tr>
              <a:tr h="951606">
                <a:tc>
                  <a:txBody>
                    <a:bodyPr/>
                    <a:lstStyle/>
                    <a:p>
                      <a:r>
                        <a:rPr lang="en-US" dirty="0" smtClean="0"/>
                        <a:t>Traffic Squad - Smart Traffic Violation Detection System</a:t>
                      </a:r>
                      <a:endParaRPr lang="en-US" sz="18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https://www.ijarp.org/published-research-papers/jun2023/Traffic-Squad-Smart-Traffic-Violation-Detection-System.pdf</a:t>
                      </a:r>
                      <a:endParaRPr lang="en-US" sz="14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Not Detail</a:t>
                      </a:r>
                      <a:r>
                        <a:rPr lang="en-US" sz="1800" baseline="0" dirty="0" smtClean="0"/>
                        <a:t> explanation. </a:t>
                      </a:r>
                      <a:endParaRPr lang="en-US" sz="18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Poor documentation.</a:t>
                      </a:r>
                      <a:endParaRPr lang="en-US" sz="1800" dirty="0"/>
                    </a:p>
                  </a:txBody>
                  <a:tcPr marL="44957" marR="44957"/>
                </a:tc>
              </a:tr>
              <a:tr h="166937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Vision Based Approach for Traffic Violation Detection</a:t>
                      </a:r>
                      <a:endParaRPr lang="en-US" sz="18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http://ir.kdu.ac.lk/bitstream/handle/345/2953/FOC%20136-139.pdf?sequence=1&amp;isAllowed=y</a:t>
                      </a:r>
                      <a:endParaRPr lang="en-US" sz="18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This is based on the mathematical modeling of computer vision-based </a:t>
                      </a:r>
                      <a:r>
                        <a:rPr lang="en-US" sz="1800" dirty="0" smtClean="0"/>
                        <a:t>detection.</a:t>
                      </a:r>
                      <a:endParaRPr lang="en-US" sz="18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Lack of deep </a:t>
                      </a:r>
                      <a:r>
                        <a:rPr lang="en-US" sz="1800" dirty="0" smtClean="0"/>
                        <a:t>learning. Accuracy </a:t>
                      </a:r>
                      <a:r>
                        <a:rPr lang="en-US" sz="1800" dirty="0" smtClean="0"/>
                        <a:t>and challenging environmental </a:t>
                      </a:r>
                      <a:r>
                        <a:rPr lang="en-US" sz="1800" dirty="0" smtClean="0"/>
                        <a:t>conditions.</a:t>
                      </a:r>
                      <a:endParaRPr lang="en-US" sz="1800" dirty="0"/>
                    </a:p>
                  </a:txBody>
                  <a:tcPr marL="44957" marR="4495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16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Literature Review </a:t>
            </a:r>
            <a:r>
              <a:rPr lang="en-US" b="1" dirty="0" smtClean="0"/>
              <a:t>Summary (Lane detection)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60391244"/>
              </p:ext>
            </p:extLst>
          </p:nvPr>
        </p:nvGraphicFramePr>
        <p:xfrm>
          <a:off x="441492" y="2063011"/>
          <a:ext cx="11267907" cy="454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173"/>
                <a:gridCol w="1674675"/>
                <a:gridCol w="5442693"/>
                <a:gridCol w="3025366"/>
              </a:tblGrid>
              <a:tr h="36561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Topic</a:t>
                      </a:r>
                      <a:endParaRPr lang="en-US" sz="14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link</a:t>
                      </a:r>
                      <a:endParaRPr lang="en-US" sz="14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Summary</a:t>
                      </a:r>
                      <a:endParaRPr lang="en-US" sz="14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Why</a:t>
                      </a:r>
                      <a:r>
                        <a:rPr lang="en-US" sz="1400" baseline="0" dirty="0" smtClean="0"/>
                        <a:t> it not matching our need</a:t>
                      </a:r>
                      <a:endParaRPr lang="en-US" sz="1400" dirty="0"/>
                    </a:p>
                  </a:txBody>
                  <a:tcPr marL="44957" marR="44957"/>
                </a:tc>
              </a:tr>
              <a:tr h="113575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SCNN</a:t>
                      </a:r>
                      <a:endParaRPr lang="en-US" sz="14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https://github.com/XingangPan/SCNN</a:t>
                      </a:r>
                      <a:endParaRPr lang="en-US" sz="10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This is a common lane detection method</a:t>
                      </a:r>
                      <a:r>
                        <a:rPr lang="en-US" sz="1400" dirty="0" smtClean="0"/>
                        <a:t>.</a:t>
                      </a:r>
                      <a:endParaRPr lang="en-US" sz="1400" baseline="0" dirty="0" smtClean="0"/>
                    </a:p>
                    <a:p>
                      <a:r>
                        <a:rPr lang="en-US" sz="1400" dirty="0" smtClean="0"/>
                        <a:t>Like a base library for the lane detection neural networks</a:t>
                      </a:r>
                      <a:r>
                        <a:rPr lang="en-US" sz="1400" baseline="0" dirty="0" smtClean="0"/>
                        <a:t>.</a:t>
                      </a:r>
                    </a:p>
                    <a:p>
                      <a:r>
                        <a:rPr lang="en-US" sz="1400" dirty="0" smtClean="0"/>
                        <a:t>This is based on a CNN</a:t>
                      </a:r>
                      <a:r>
                        <a:rPr lang="en-US" sz="1400" baseline="0" dirty="0" smtClean="0"/>
                        <a:t>.</a:t>
                      </a:r>
                    </a:p>
                    <a:p>
                      <a:r>
                        <a:rPr lang="en-US" sz="1400" dirty="0" smtClean="0"/>
                        <a:t>All below are derived from this library.</a:t>
                      </a:r>
                      <a:endParaRPr lang="en-US" sz="14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Old and lacks lane type detection support.</a:t>
                      </a:r>
                    </a:p>
                  </a:txBody>
                  <a:tcPr marL="44957" marR="44957"/>
                </a:tc>
              </a:tr>
              <a:tr h="71731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Ultra-Fast-Lane-Detection</a:t>
                      </a:r>
                      <a:endParaRPr lang="en-US" sz="14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https://github.com/cfzd/Ultra-Fast-Lane-Detection/tree/master</a:t>
                      </a:r>
                      <a:endParaRPr lang="en-US" sz="10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 the beginning, I used this repo and built on it, but later switched to </a:t>
                      </a:r>
                      <a:r>
                        <a:rPr lang="en-US" sz="1400" dirty="0" err="1" smtClean="0"/>
                        <a:t>LVLane</a:t>
                      </a:r>
                      <a:r>
                        <a:rPr lang="en-US" sz="1400" dirty="0" smtClean="0"/>
                        <a:t> due to unsupported lane types</a:t>
                      </a:r>
                      <a:r>
                        <a:rPr lang="en-US" sz="1400" baseline="0" dirty="0" smtClean="0"/>
                        <a:t>.</a:t>
                      </a:r>
                      <a:endParaRPr lang="en-US" sz="14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On the positive side, this is super fast</a:t>
                      </a:r>
                      <a:r>
                        <a:rPr lang="en-US" sz="1400" baseline="0" dirty="0" smtClean="0"/>
                        <a:t>.</a:t>
                      </a:r>
                    </a:p>
                    <a:p>
                      <a:r>
                        <a:rPr lang="en-US" sz="1400" baseline="0" dirty="0" smtClean="0"/>
                        <a:t>Good accuracy.</a:t>
                      </a:r>
                    </a:p>
                    <a:p>
                      <a:r>
                        <a:rPr lang="en-US" sz="1400" dirty="0" smtClean="0"/>
                        <a:t>No lane type categorization support</a:t>
                      </a:r>
                      <a:r>
                        <a:rPr lang="en-US" sz="1400" baseline="0" dirty="0" smtClean="0"/>
                        <a:t>.</a:t>
                      </a:r>
                      <a:endParaRPr lang="en-US" sz="1400" dirty="0"/>
                    </a:p>
                  </a:txBody>
                  <a:tcPr marL="44957" marR="44957"/>
                </a:tc>
              </a:tr>
              <a:tr h="92653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Fast lane variation</a:t>
                      </a:r>
                      <a:endParaRPr lang="en-US" sz="14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https://github.com/yichenchan/Ultra-Fast-Lane-Detection-Attributes</a:t>
                      </a:r>
                      <a:endParaRPr lang="en-US" sz="10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This is a variation of Fast Lane, but it is not well-documented and is much more complex.</a:t>
                      </a:r>
                      <a:endParaRPr lang="en-US" sz="14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</a:t>
                      </a:r>
                      <a:r>
                        <a:rPr lang="en-US" sz="1400" baseline="0" dirty="0" smtClean="0"/>
                        <a:t> tool rich.</a:t>
                      </a:r>
                    </a:p>
                    <a:p>
                      <a:r>
                        <a:rPr lang="en-US" sz="1400" baseline="0" dirty="0" smtClean="0"/>
                        <a:t>Complex.</a:t>
                      </a:r>
                    </a:p>
                    <a:p>
                      <a:r>
                        <a:rPr lang="en-US" sz="1400" baseline="0" dirty="0" smtClean="0"/>
                        <a:t>Not well </a:t>
                      </a:r>
                      <a:r>
                        <a:rPr lang="en-US" sz="1400" baseline="0" dirty="0" smtClean="0"/>
                        <a:t>documented(Repo </a:t>
                      </a:r>
                      <a:r>
                        <a:rPr lang="en-US" sz="1400" baseline="0" dirty="0" smtClean="0"/>
                        <a:t>also in Chinese</a:t>
                      </a:r>
                      <a:r>
                        <a:rPr lang="en-US" sz="1400" baseline="0" dirty="0" smtClean="0"/>
                        <a:t>).</a:t>
                      </a:r>
                      <a:endParaRPr lang="en-US" sz="1400" dirty="0"/>
                    </a:p>
                  </a:txBody>
                  <a:tcPr marL="44957" marR="44957"/>
                </a:tc>
              </a:tr>
              <a:tr h="134497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LVLANE</a:t>
                      </a:r>
                      <a:endParaRPr lang="en-US" sz="14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https://github.com/zillur-av/LVLane</a:t>
                      </a:r>
                      <a:endParaRPr lang="en-US" sz="10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Supports lane type </a:t>
                      </a:r>
                      <a:r>
                        <a:rPr lang="en-US" sz="1400" dirty="0" smtClean="0"/>
                        <a:t>detections.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Well-documented.</a:t>
                      </a:r>
                      <a:endParaRPr lang="en-US" sz="1400" baseline="0" dirty="0" smtClean="0"/>
                    </a:p>
                    <a:p>
                      <a:r>
                        <a:rPr lang="en-US" sz="1400" dirty="0" smtClean="0"/>
                        <a:t>Rich toolset for the </a:t>
                      </a:r>
                      <a:r>
                        <a:rPr lang="en-US" sz="1400" dirty="0" smtClean="0"/>
                        <a:t>ecosystem.</a:t>
                      </a:r>
                      <a:endParaRPr lang="en-US" sz="1400" baseline="0" dirty="0" smtClean="0"/>
                    </a:p>
                    <a:p>
                      <a:r>
                        <a:rPr lang="en-US" sz="1400" dirty="0" smtClean="0"/>
                        <a:t>Fairly well reproducible</a:t>
                      </a:r>
                      <a:r>
                        <a:rPr lang="en-US" sz="1400" baseline="0" dirty="0" smtClean="0"/>
                        <a:t>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Pitfall: Not as accurate as </a:t>
                      </a:r>
                      <a:r>
                        <a:rPr lang="en-US" sz="1400" dirty="0" err="1" smtClean="0"/>
                        <a:t>FastLane</a:t>
                      </a:r>
                      <a:r>
                        <a:rPr lang="en-US" sz="1400" dirty="0" smtClean="0"/>
                        <a:t>, but this can be mitigated with fine-tuning</a:t>
                      </a:r>
                      <a:endParaRPr lang="en-US" sz="14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TBD. (currently going with this) </a:t>
                      </a:r>
                      <a:r>
                        <a:rPr lang="en-US" sz="1400" baseline="0" dirty="0" smtClean="0">
                          <a:sym typeface="Wingdings" panose="05000000000000000000" pitchFamily="2" charset="2"/>
                        </a:rPr>
                        <a:t></a:t>
                      </a:r>
                    </a:p>
                    <a:p>
                      <a:r>
                        <a:rPr lang="en-US" sz="1400" dirty="0" smtClean="0"/>
                        <a:t>Fairly new; I was the second to fork it.</a:t>
                      </a:r>
                      <a:endParaRPr lang="en-US" sz="1400" baseline="0" dirty="0" smtClean="0"/>
                    </a:p>
                  </a:txBody>
                  <a:tcPr marL="44957" marR="4495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58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 smtClean="0"/>
              <a:t>Illegal Lane change detection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We have very short timeline and with scope consideration we try to address this lane violation detection with </a:t>
            </a:r>
            <a:br>
              <a:rPr lang="en-US" dirty="0" smtClean="0"/>
            </a:br>
            <a:r>
              <a:rPr lang="en-US" dirty="0" smtClean="0"/>
              <a:t>lane detection + vehicle position to detect the violation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/>
              <a:t>Fine-tune the existing lane detection model to make it applicable for Sri Lankan </a:t>
            </a:r>
            <a:r>
              <a:rPr lang="en-US" dirty="0" smtClean="0"/>
              <a:t>roads.</a:t>
            </a:r>
            <a:endParaRPr lang="en-US" dirty="0" smtClean="0"/>
          </a:p>
          <a:p>
            <a:pPr lvl="1"/>
            <a:r>
              <a:rPr lang="en-US" dirty="0" smtClean="0"/>
              <a:t>Tools: </a:t>
            </a:r>
            <a:endParaRPr lang="en-US" dirty="0" smtClean="0"/>
          </a:p>
          <a:p>
            <a:pPr lvl="2"/>
            <a:r>
              <a:rPr lang="en-US" b="1" u="sng" dirty="0" err="1" smtClean="0">
                <a:hlinkClick r:id="rId2"/>
              </a:rPr>
              <a:t>LVLane</a:t>
            </a:r>
            <a:r>
              <a:rPr lang="en-US" dirty="0" smtClean="0"/>
              <a:t> ( Spatial </a:t>
            </a:r>
            <a:r>
              <a:rPr lang="en-US" dirty="0" smtClean="0"/>
              <a:t>CNN </a:t>
            </a:r>
            <a:r>
              <a:rPr lang="en-US" dirty="0" smtClean="0"/>
              <a:t>variation) </a:t>
            </a:r>
          </a:p>
          <a:p>
            <a:pPr lvl="2"/>
            <a:r>
              <a:rPr lang="en-US" dirty="0"/>
              <a:t>Assistive Python libraries like </a:t>
            </a:r>
            <a:r>
              <a:rPr lang="en-US" dirty="0" err="1"/>
              <a:t>PyTorc</a:t>
            </a:r>
            <a:r>
              <a:rPr lang="en-US" dirty="0"/>
              <a:t>, </a:t>
            </a:r>
            <a:r>
              <a:rPr lang="en-US" dirty="0" err="1" smtClean="0"/>
              <a:t>SciPy</a:t>
            </a:r>
            <a:endParaRPr lang="en-US" dirty="0" smtClean="0"/>
          </a:p>
          <a:p>
            <a:pPr lvl="2"/>
            <a:r>
              <a:rPr lang="en-US" dirty="0" smtClean="0"/>
              <a:t>VGG for lane annotations.</a:t>
            </a:r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15 Process Management Strategies to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316" y="609600"/>
            <a:ext cx="3020010" cy="119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921" y="3601662"/>
            <a:ext cx="3976918" cy="225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0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Methodology (</a:t>
            </a:r>
            <a:r>
              <a:rPr lang="en-US" b="1" dirty="0" err="1" smtClean="0"/>
              <a:t>Cont</a:t>
            </a:r>
            <a:r>
              <a:rPr lang="en-US" b="1" dirty="0" smtClean="0"/>
              <a:t>…)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 smtClean="0"/>
              <a:t>Helmet </a:t>
            </a:r>
            <a:r>
              <a:rPr lang="en-US" dirty="0"/>
              <a:t>violation </a:t>
            </a:r>
            <a:r>
              <a:rPr lang="en-US" dirty="0" smtClean="0"/>
              <a:t>detection.</a:t>
            </a:r>
          </a:p>
          <a:p>
            <a:pPr lvl="1"/>
            <a:r>
              <a:rPr lang="en-US" dirty="0"/>
              <a:t>Planned to use a pre-trained YOLO model and fine-tune it with transfer </a:t>
            </a:r>
            <a:r>
              <a:rPr lang="en-US" dirty="0" smtClean="0"/>
              <a:t>learning.</a:t>
            </a:r>
          </a:p>
          <a:p>
            <a:r>
              <a:rPr lang="en-US" dirty="0"/>
              <a:t>Illegal parking detection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Planned to use a pre-trained YOLO model and fine-tune it with transfer learning.</a:t>
            </a:r>
            <a:endParaRPr lang="en-US" dirty="0" smtClean="0"/>
          </a:p>
          <a:p>
            <a:r>
              <a:rPr lang="en-US" dirty="0" smtClean="0"/>
              <a:t>Illegal turn without signal light</a:t>
            </a:r>
          </a:p>
          <a:p>
            <a:pPr lvl="1"/>
            <a:r>
              <a:rPr lang="en-US" dirty="0"/>
              <a:t>Illegal turn without a turn </a:t>
            </a:r>
            <a:r>
              <a:rPr lang="en-US" dirty="0" smtClean="0"/>
              <a:t>signal.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71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Progress &amp; Key </a:t>
            </a:r>
            <a:r>
              <a:rPr lang="en-US" b="1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/>
          </a:bodyPr>
          <a:lstStyle/>
          <a:p>
            <a:r>
              <a:rPr lang="en-US" dirty="0"/>
              <a:t>As previously described, lane detection is highly important in this research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/>
              <a:t>Initially, a manual Hough Transformation was used for lane detection, but it is not accurate in challenging conditions, such as curved roads that are not fully visible or roads blocked by </a:t>
            </a:r>
            <a:r>
              <a:rPr lang="en-US" dirty="0" smtClean="0"/>
              <a:t>vehicles.</a:t>
            </a:r>
            <a:endParaRPr lang="en-US" dirty="0" smtClean="0"/>
          </a:p>
          <a:p>
            <a:r>
              <a:rPr lang="en-US" dirty="0"/>
              <a:t>Then, a deep learning (DL) model was adopted for lane </a:t>
            </a:r>
            <a:r>
              <a:rPr lang="en-US" dirty="0" smtClean="0"/>
              <a:t>detection.</a:t>
            </a:r>
            <a:endParaRPr lang="en-US" dirty="0" smtClean="0"/>
          </a:p>
          <a:p>
            <a:r>
              <a:rPr lang="en-US" dirty="0"/>
              <a:t>Many libraries were made available for lane detection due to advancements in autonomous driving, which is an active research </a:t>
            </a:r>
            <a:r>
              <a:rPr lang="en-US" dirty="0" smtClean="0"/>
              <a:t>field:</a:t>
            </a:r>
          </a:p>
          <a:p>
            <a:pPr lvl="1"/>
            <a:r>
              <a:rPr lang="en-US" dirty="0" smtClean="0"/>
              <a:t>SCNN</a:t>
            </a:r>
            <a:r>
              <a:rPr lang="en-US" dirty="0" smtClean="0"/>
              <a:t>, Ultra-Fast-Lane</a:t>
            </a:r>
            <a:r>
              <a:rPr lang="en-US" dirty="0"/>
              <a:t>, </a:t>
            </a:r>
            <a:r>
              <a:rPr lang="en-US" dirty="0" err="1" smtClean="0"/>
              <a:t>LVLane</a:t>
            </a:r>
            <a:endParaRPr lang="en-US" dirty="0" smtClean="0"/>
          </a:p>
          <a:p>
            <a:r>
              <a:rPr lang="en-US" dirty="0"/>
              <a:t>However, finding a model that is capable of identifying lane types is critical for this research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</a:t>
            </a:r>
            <a:r>
              <a:rPr lang="en-US" dirty="0"/>
              <a:t>intensive search was conducted to find something that caters to our needs while ensuring it was well-documented.</a:t>
            </a:r>
            <a:endParaRPr lang="en-US" dirty="0" smtClean="0"/>
          </a:p>
          <a:p>
            <a:r>
              <a:rPr lang="en-US" dirty="0"/>
              <a:t>One has been found and is now being refined.</a:t>
            </a:r>
            <a:endParaRPr lang="en-US" dirty="0"/>
          </a:p>
        </p:txBody>
      </p:sp>
      <p:pic>
        <p:nvPicPr>
          <p:cNvPr id="2054" name="Picture 6" descr="Ultraviolet glowing neon loading progress bar icon with smoke or fog  effect. Bar uploading led sign with flashing light and reflection on wet  floor on a black background. Abstract banner animation 4k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311" y="629519"/>
            <a:ext cx="2060574" cy="115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82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Remaining Work &amp; Future-Plans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The most challenging task is lane violation </a:t>
            </a:r>
            <a:r>
              <a:rPr lang="en-US" dirty="0" smtClean="0"/>
              <a:t>detection also depends the downstream </a:t>
            </a:r>
            <a:r>
              <a:rPr lang="en-US" dirty="0" smtClean="0"/>
              <a:t>application(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Working Progress</a:t>
            </a:r>
            <a:r>
              <a:rPr lang="en-US" dirty="0" smtClean="0"/>
              <a:t>).</a:t>
            </a:r>
          </a:p>
          <a:p>
            <a:pPr lvl="1"/>
            <a:r>
              <a:rPr lang="en-US" dirty="0"/>
              <a:t>Now I am starting to fine-tune it for Sri Lankan </a:t>
            </a:r>
            <a:r>
              <a:rPr lang="en-US" dirty="0" smtClean="0"/>
              <a:t>lanes ( data processing annotation time consuming </a:t>
            </a:r>
            <a:r>
              <a:rPr lang="en-US" dirty="0" smtClean="0"/>
              <a:t>task).</a:t>
            </a:r>
            <a:endParaRPr lang="en-US" dirty="0" smtClean="0"/>
          </a:p>
          <a:p>
            <a:pPr lvl="1"/>
            <a:r>
              <a:rPr lang="en-US" dirty="0" smtClean="0"/>
              <a:t>Need to cross validate once fined tuned.</a:t>
            </a:r>
          </a:p>
          <a:p>
            <a:r>
              <a:rPr lang="en-US" dirty="0"/>
              <a:t>Helmet violation detection started with a pre-existing YOLO model; fine-tuning is needed as </a:t>
            </a:r>
            <a:r>
              <a:rPr lang="en-US" dirty="0" smtClean="0"/>
              <a:t>well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(Not started).</a:t>
            </a:r>
          </a:p>
          <a:p>
            <a:r>
              <a:rPr lang="en-US" dirty="0" smtClean="0"/>
              <a:t>Illegal parking violation detection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( Not started).</a:t>
            </a:r>
          </a:p>
          <a:p>
            <a:r>
              <a:rPr lang="en-US" dirty="0"/>
              <a:t>Detecting vehicles turning at junctions without using turn signal </a:t>
            </a:r>
            <a:r>
              <a:rPr lang="en-US" dirty="0" smtClean="0"/>
              <a:t>lights (</a:t>
            </a:r>
            <a:r>
              <a:rPr lang="en-US" dirty="0"/>
              <a:t>This can be aided by a lane detection model in the previous task</a:t>
            </a:r>
            <a:r>
              <a:rPr lang="en-US" dirty="0" smtClean="0"/>
              <a:t>)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 Not started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).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 descr="How to Build Your Social Media Marketing Strategy | Sprout Soc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067" y="613612"/>
            <a:ext cx="2179734" cy="119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22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1201</TotalTime>
  <Words>796</Words>
  <Application>Microsoft Office PowerPoint</Application>
  <PresentationFormat>Widescreen</PresentationFormat>
  <Paragraphs>102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Gill Sans MT</vt:lpstr>
      <vt:lpstr>Wingdings</vt:lpstr>
      <vt:lpstr>Wingdings 2</vt:lpstr>
      <vt:lpstr>Dividend</vt:lpstr>
      <vt:lpstr>Deep Learning Aided Traffic Violation Detection Using Video Footage</vt:lpstr>
      <vt:lpstr>Introduction &amp; Research Problem (Recap)</vt:lpstr>
      <vt:lpstr>Research Objectives &amp; Scope (Recap)</vt:lpstr>
      <vt:lpstr> Literature Review Summary (MAIN)</vt:lpstr>
      <vt:lpstr> Literature Review Summary (Lane detection)</vt:lpstr>
      <vt:lpstr>Methodology</vt:lpstr>
      <vt:lpstr>Methodology (Cont…)</vt:lpstr>
      <vt:lpstr>Progress &amp; Key Findings</vt:lpstr>
      <vt:lpstr>Remaining Work &amp; Future-Plans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Pragiya</dc:creator>
  <cp:lastModifiedBy>Pragiya</cp:lastModifiedBy>
  <cp:revision>237</cp:revision>
  <dcterms:created xsi:type="dcterms:W3CDTF">2025-02-15T08:42:15Z</dcterms:created>
  <dcterms:modified xsi:type="dcterms:W3CDTF">2025-02-20T05:42:11Z</dcterms:modified>
</cp:coreProperties>
</file>