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Deep Learning Aided Traffic Violation Detection Using Video Footage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56470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D.G.P. </a:t>
            </a:r>
            <a:r>
              <a:rPr lang="en-US" cap="none" dirty="0" err="1" smtClean="0">
                <a:solidFill>
                  <a:schemeClr val="bg1"/>
                </a:solidFill>
              </a:rPr>
              <a:t>Madhusanka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(MSC/DSA/098)</a:t>
            </a:r>
          </a:p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Supervisor :  Prof.  T.G.I.  Fernando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</a:t>
            </a:r>
            <a:r>
              <a:rPr lang="en-US" dirty="0" smtClean="0"/>
              <a:t>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Research </a:t>
            </a:r>
            <a:r>
              <a:rPr lang="en-US" b="1" dirty="0" smtClean="0"/>
              <a:t>Problem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/>
              <a:t>Traffic violations are increasing due to reckless driving and ineffective enforcement, necessitating automated solutions for improved road safety</a:t>
            </a:r>
            <a:r>
              <a:rPr lang="en-US" dirty="0" smtClean="0"/>
              <a:t>.</a:t>
            </a:r>
          </a:p>
          <a:p>
            <a:r>
              <a:rPr lang="en-US" dirty="0"/>
              <a:t>Problem Statement: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Manually analyzing large volumes of traffic violation footage is inefficient, highlighting the need for an AI-powered detection system</a:t>
            </a:r>
            <a:r>
              <a:rPr lang="en-US" dirty="0" smtClean="0"/>
              <a:t>.</a:t>
            </a:r>
          </a:p>
          <a:p>
            <a:r>
              <a:rPr lang="en-US" dirty="0"/>
              <a:t>Why is this important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Automated traffic violation detection can enhance law enforcement efficiency, reduce accidents, and improve road discipline.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 &amp; </a:t>
            </a:r>
            <a:r>
              <a:rPr lang="en-US" b="1" dirty="0" smtClean="0"/>
              <a:t>Scope (</a:t>
            </a:r>
            <a:r>
              <a:rPr lang="en-US" b="1" dirty="0"/>
              <a:t>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initially planned to detect the following violations as objectives: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vehicles turning at junctions without using signal lights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narrow the scope to conduct research on vehicle dash camera due to following reason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Most of the violations are coming from vehicle dash cameras (assumption)</a:t>
            </a:r>
          </a:p>
          <a:p>
            <a:pPr lvl="1"/>
            <a:r>
              <a:rPr lang="en-US" dirty="0"/>
              <a:t>Videos capture on traffic violation highly dynamic and hard to train on all aspects.</a:t>
            </a:r>
          </a:p>
          <a:p>
            <a:pPr marL="3240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8718927" y="2480633"/>
            <a:ext cx="1055848" cy="12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7443600" y="2946399"/>
            <a:ext cx="752945" cy="14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246851" y="4223390"/>
            <a:ext cx="1728956" cy="14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(MAIN)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3306711"/>
              </p:ext>
            </p:extLst>
          </p:nvPr>
        </p:nvGraphicFramePr>
        <p:xfrm>
          <a:off x="450851" y="2095499"/>
          <a:ext cx="11290300" cy="437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2575"/>
                <a:gridCol w="2822575"/>
                <a:gridCol w="2822575"/>
              </a:tblGrid>
              <a:tr h="68282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link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Summary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Why</a:t>
                      </a:r>
                      <a:r>
                        <a:rPr lang="en-US" sz="1800" baseline="0" dirty="0" smtClean="0"/>
                        <a:t> it not matching our need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0683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Traffic Violation Detection System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https://journals.sjp.ac.lk/index.php/contre/article/view/7390/5270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was based on CCTV fix position camera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dynamic nature of the video has not been addressed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951606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Squad - Smart Traffic Violation Detection System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https://www.ijarp.org/published-research-papers/jun2023/Traffic-Squad-Smart-Traffic-Violation-Detection-System.pdf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 Detail</a:t>
                      </a:r>
                      <a:r>
                        <a:rPr lang="en-US" sz="1800" baseline="0" dirty="0" smtClean="0"/>
                        <a:t> explanation. 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Poor documentation.</a:t>
                      </a:r>
                      <a:endParaRPr lang="en-US" sz="1800" dirty="0"/>
                    </a:p>
                  </a:txBody>
                  <a:tcPr marL="44957" marR="44957"/>
                </a:tc>
              </a:tr>
              <a:tr h="16693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Vision Based Approach for Traffic Violation Detection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http://ir.kdu.ac.lk/bitstream/handle/345/2953/FOC%20136-139.pdf?sequence=1&amp;isAllowed=y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is based on the mathematical modeling of computer vision-based detection</a:t>
                      </a:r>
                      <a:endParaRPr lang="en-US" sz="18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Lack of deep learning accuracy and challenging environmental conditions</a:t>
                      </a:r>
                      <a:endParaRPr lang="en-US" sz="1800" dirty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</a:t>
            </a:r>
            <a:r>
              <a:rPr lang="en-US" b="1" dirty="0" smtClean="0"/>
              <a:t>Summary (Lane detection)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0306216"/>
              </p:ext>
            </p:extLst>
          </p:nvPr>
        </p:nvGraphicFramePr>
        <p:xfrm>
          <a:off x="441492" y="2063011"/>
          <a:ext cx="11267907" cy="45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73"/>
                <a:gridCol w="1674675"/>
                <a:gridCol w="5442693"/>
                <a:gridCol w="3025366"/>
              </a:tblGrid>
              <a:tr h="3656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Summary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Why</a:t>
                      </a:r>
                      <a:r>
                        <a:rPr lang="en-US" sz="1400" baseline="0" dirty="0" smtClean="0"/>
                        <a:t> it not matching our need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13575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SCNN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https://github.com/XingangPan/SCNN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common lane detection method.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Like a base library for the lane detection neural networks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This is based on a CNN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dirty="0" smtClean="0"/>
                        <a:t>All below are derived from this library.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and lacks lane type detection support.</a:t>
                      </a:r>
                    </a:p>
                  </a:txBody>
                  <a:tcPr marL="44957" marR="44957"/>
                </a:tc>
              </a:tr>
              <a:tr h="71731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Ultra-Fast-Lane-Detection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https://github.com/cfzd/Ultra-Fast-Lane-Detection/tree/master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the beginning, I used this repo and built on it, but later switched to </a:t>
                      </a:r>
                      <a:r>
                        <a:rPr lang="en-US" sz="1400" dirty="0" err="1" smtClean="0"/>
                        <a:t>LVLane</a:t>
                      </a:r>
                      <a:r>
                        <a:rPr lang="en-US" sz="1400" dirty="0" smtClean="0"/>
                        <a:t> due to unsupported lane types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the positive side, this is super fast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r>
                        <a:rPr lang="en-US" sz="1400" baseline="0" dirty="0" smtClean="0"/>
                        <a:t>Good accuracy.</a:t>
                      </a:r>
                    </a:p>
                    <a:p>
                      <a:r>
                        <a:rPr lang="en-US" sz="1400" dirty="0" smtClean="0"/>
                        <a:t>No lane type categorization support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9265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 lane variation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https://github.com/yichenchan/Ultra-Fast-Lane-Detection-Attributes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is a variation of Fast Lane, but it is not well-documented and is much more complex.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tool rich.</a:t>
                      </a:r>
                    </a:p>
                    <a:p>
                      <a:r>
                        <a:rPr lang="en-US" sz="1400" baseline="0" dirty="0" smtClean="0"/>
                        <a:t>Complex.</a:t>
                      </a:r>
                    </a:p>
                    <a:p>
                      <a:r>
                        <a:rPr lang="en-US" sz="1400" baseline="0" dirty="0" smtClean="0"/>
                        <a:t>Not well documented.(Repo also in Chinese)</a:t>
                      </a:r>
                      <a:endParaRPr lang="en-US" sz="1400" dirty="0"/>
                    </a:p>
                  </a:txBody>
                  <a:tcPr marL="44957" marR="44957"/>
                </a:tc>
              </a:tr>
              <a:tr h="13449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LVLANE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https://github.com/zillur-av/LVLane</a:t>
                      </a:r>
                      <a:endParaRPr lang="en-US" sz="10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Supports lane type detection</a:t>
                      </a:r>
                    </a:p>
                    <a:p>
                      <a:r>
                        <a:rPr lang="en-US" sz="1400" dirty="0" smtClean="0"/>
                        <a:t>Well-documented.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Rich toolset for the ecosystem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Fairly well reproducible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Pitfall: Not as accurate as </a:t>
                      </a:r>
                      <a:r>
                        <a:rPr lang="en-US" sz="1400" dirty="0" err="1" smtClean="0"/>
                        <a:t>FastLane</a:t>
                      </a:r>
                      <a:r>
                        <a:rPr lang="en-US" sz="1400" dirty="0" smtClean="0"/>
                        <a:t>, but this can be mitigated with fine-tuning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TBD. (currently going with this)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</a:t>
                      </a:r>
                    </a:p>
                    <a:p>
                      <a:r>
                        <a:rPr lang="en-US" sz="1400" dirty="0" smtClean="0"/>
                        <a:t>Fairly new; I was the second to fork it.</a:t>
                      </a:r>
                      <a:endParaRPr lang="en-US" sz="1400" baseline="0" dirty="0" smtClean="0"/>
                    </a:p>
                  </a:txBody>
                  <a:tcPr marL="44957" marR="4495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Illegal </a:t>
            </a:r>
            <a:r>
              <a:rPr lang="en-US" dirty="0" smtClean="0"/>
              <a:t>Lane change detection:</a:t>
            </a:r>
          </a:p>
          <a:p>
            <a:pPr lvl="1"/>
            <a:r>
              <a:rPr lang="en-US" dirty="0" smtClean="0"/>
              <a:t>We have very short timeline and with scope consideration we try to address this lane violation detection with </a:t>
            </a:r>
            <a:br>
              <a:rPr lang="en-US" dirty="0" smtClean="0"/>
            </a:br>
            <a:r>
              <a:rPr lang="en-US" dirty="0" smtClean="0"/>
              <a:t>lane detection + vehicle position to detect the violation.</a:t>
            </a:r>
          </a:p>
          <a:p>
            <a:pPr lvl="1"/>
            <a:r>
              <a:rPr lang="en-US" dirty="0"/>
              <a:t>Fine-tune the existing lane detection model to make it applicable for Sri Lankan </a:t>
            </a:r>
            <a:r>
              <a:rPr lang="en-US" dirty="0" smtClean="0"/>
              <a:t>roads</a:t>
            </a:r>
          </a:p>
          <a:p>
            <a:pPr lvl="1"/>
            <a:r>
              <a:rPr lang="en-US" dirty="0" smtClean="0"/>
              <a:t>Tools: </a:t>
            </a:r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(Spatial CNN variation </a:t>
            </a:r>
            <a:r>
              <a:rPr lang="en-US" dirty="0"/>
              <a:t>| </a:t>
            </a:r>
            <a:r>
              <a:rPr lang="en-US" dirty="0" err="1"/>
              <a:t>pytorch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074" name="Picture 2" descr="15 Process Management Strategies 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16" y="609600"/>
            <a:ext cx="3020010" cy="11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</a:t>
            </a:r>
            <a:r>
              <a:rPr lang="en-US" b="1" dirty="0" smtClean="0"/>
              <a:t>(</a:t>
            </a:r>
            <a:r>
              <a:rPr lang="en-US" b="1" dirty="0" err="1" smtClean="0"/>
              <a:t>Cont</a:t>
            </a:r>
            <a:r>
              <a:rPr lang="en-US" b="1" dirty="0" smtClean="0"/>
              <a:t>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violation </a:t>
            </a:r>
            <a:r>
              <a:rPr lang="en-US" dirty="0" smtClean="0"/>
              <a:t>detection.</a:t>
            </a:r>
          </a:p>
          <a:p>
            <a:pPr lvl="1"/>
            <a:r>
              <a:rPr lang="en-US" dirty="0"/>
              <a:t>Planned to use a pre-trained YOLO model and fine-tune it with transfer </a:t>
            </a:r>
            <a:r>
              <a:rPr lang="en-US" dirty="0" smtClean="0"/>
              <a:t>learning.</a:t>
            </a:r>
          </a:p>
          <a:p>
            <a:r>
              <a:rPr lang="en-US" dirty="0"/>
              <a:t>Illegal parking detection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Planned to use a pre-trained YOLO model and fine-tune it with transfer learning.</a:t>
            </a:r>
            <a:endParaRPr lang="en-US" dirty="0" smtClean="0"/>
          </a:p>
          <a:p>
            <a:r>
              <a:rPr lang="en-US" dirty="0" smtClean="0"/>
              <a:t>Illegal turn without signal light</a:t>
            </a:r>
          </a:p>
          <a:p>
            <a:pPr lvl="1"/>
            <a:r>
              <a:rPr lang="en-US" dirty="0"/>
              <a:t>Illegal turn without a turn </a:t>
            </a:r>
            <a:r>
              <a:rPr lang="en-US" dirty="0" smtClean="0"/>
              <a:t>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&amp; Key </a:t>
            </a:r>
            <a:r>
              <a:rPr lang="en-US" b="1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As with previously described lane detection is highly important in this research.</a:t>
            </a:r>
          </a:p>
          <a:p>
            <a:r>
              <a:rPr lang="en-US" dirty="0" smtClean="0"/>
              <a:t>Initially manual Hough </a:t>
            </a:r>
            <a:r>
              <a:rPr lang="en-US" dirty="0"/>
              <a:t>Transformation</a:t>
            </a:r>
            <a:r>
              <a:rPr lang="en-US" dirty="0" smtClean="0"/>
              <a:t> </a:t>
            </a:r>
            <a:r>
              <a:rPr lang="en-US" dirty="0"/>
              <a:t>was used for lane detection, but it is not accurate in challenging conditions, such as curved roads that are not fully visible or roads blocked by vehicles</a:t>
            </a:r>
            <a:r>
              <a:rPr lang="en-US" dirty="0" smtClean="0"/>
              <a:t>.</a:t>
            </a:r>
          </a:p>
          <a:p>
            <a:r>
              <a:rPr lang="en-US" dirty="0"/>
              <a:t>Then, we switched to a deep learning (DL) model for lane </a:t>
            </a:r>
            <a:r>
              <a:rPr lang="en-US" dirty="0" smtClean="0"/>
              <a:t>detection.</a:t>
            </a:r>
            <a:endParaRPr lang="en-US" dirty="0" smtClean="0"/>
          </a:p>
          <a:p>
            <a:r>
              <a:rPr lang="en-US" dirty="0"/>
              <a:t>There were many libraries available for lane </a:t>
            </a:r>
            <a:r>
              <a:rPr lang="en-US" dirty="0" smtClean="0"/>
              <a:t>detection thanks to autonomous drive development (active research field).</a:t>
            </a:r>
            <a:endParaRPr lang="en-US" dirty="0" smtClean="0"/>
          </a:p>
          <a:p>
            <a:pPr lvl="1"/>
            <a:r>
              <a:rPr lang="en-US" dirty="0" smtClean="0"/>
              <a:t>SCNN, Ultra-Fast-Lane</a:t>
            </a:r>
            <a:r>
              <a:rPr lang="en-US" dirty="0"/>
              <a:t>, </a:t>
            </a:r>
            <a:r>
              <a:rPr lang="en-US" dirty="0" smtClean="0"/>
              <a:t>, </a:t>
            </a:r>
            <a:r>
              <a:rPr lang="en-US" dirty="0" err="1" smtClean="0"/>
              <a:t>LVLane</a:t>
            </a:r>
            <a:endParaRPr lang="en-US" dirty="0" smtClean="0"/>
          </a:p>
          <a:p>
            <a:r>
              <a:rPr lang="en-US" dirty="0"/>
              <a:t>But it is critical for us to find the matching lane </a:t>
            </a:r>
            <a:r>
              <a:rPr lang="en-US" dirty="0" smtClean="0"/>
              <a:t>type for thi</a:t>
            </a:r>
            <a:r>
              <a:rPr lang="en-US" dirty="0" smtClean="0"/>
              <a:t>s research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Conducted an intensive search to find something similar to that one, ensuring it is </a:t>
            </a:r>
            <a:r>
              <a:rPr lang="en-US" dirty="0" smtClean="0"/>
              <a:t>well-documented.</a:t>
            </a:r>
            <a:endParaRPr lang="en-US" dirty="0" smtClean="0"/>
          </a:p>
          <a:p>
            <a:r>
              <a:rPr lang="en-US" dirty="0"/>
              <a:t>Found one and now refining it while understanding the tools to support transfer learning.</a:t>
            </a:r>
          </a:p>
        </p:txBody>
      </p:sp>
      <p:pic>
        <p:nvPicPr>
          <p:cNvPr id="2054" name="Picture 6" descr="Ultraviolet glowing neon loading progress bar icon with smoke or fog  effect. Bar uploading led sign with flashing light and reflection on wet  floor on a black background. Abstract banner animation 4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11" y="629519"/>
            <a:ext cx="2060574" cy="115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Work &amp; Future-Plans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most challenging task is lane violation </a:t>
            </a:r>
            <a:r>
              <a:rPr lang="en-US" dirty="0" smtClean="0"/>
              <a:t>detection also depends the downstream </a:t>
            </a:r>
            <a:r>
              <a:rPr lang="en-US" dirty="0" smtClean="0"/>
              <a:t>app(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Working Progress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/>
              <a:t>Now I am starting to fine-tune it for Sri Lankan </a:t>
            </a:r>
            <a:r>
              <a:rPr lang="en-US" dirty="0" smtClean="0"/>
              <a:t>lanes ( data processing annotation time consuming task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Need to cross validate once fined tuned.</a:t>
            </a:r>
            <a:endParaRPr lang="en-US" dirty="0" smtClean="0"/>
          </a:p>
          <a:p>
            <a:r>
              <a:rPr lang="en-US" dirty="0"/>
              <a:t>Helmet violation detection started with a pre-existing YOLO model; fine-tuning is needed as </a:t>
            </a:r>
            <a:r>
              <a:rPr lang="en-US" dirty="0" smtClean="0"/>
              <a:t>well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started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Illegal parking violation </a:t>
            </a:r>
            <a:r>
              <a:rPr lang="en-US" dirty="0" smtClean="0"/>
              <a:t>detection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Not started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Detecting vehicles turning at junctions without using turn signal </a:t>
            </a:r>
            <a:r>
              <a:rPr lang="en-US" dirty="0" smtClean="0"/>
              <a:t>lights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 Not started).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This can be aided by a lane detection model in the previous task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ow to Build Your Social Media Marketing Strategy | Sprout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67" y="613612"/>
            <a:ext cx="2179734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245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1103</TotalTime>
  <Words>775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Deep Learning Aided Traffic Violation Detection Using Video Footage</vt:lpstr>
      <vt:lpstr>Introduction &amp; Research Problem (Recap)</vt:lpstr>
      <vt:lpstr>Research Objectives &amp; Scope (Recap)</vt:lpstr>
      <vt:lpstr> Literature Review Summary (MAIN)</vt:lpstr>
      <vt:lpstr> Literature Review Summary (Lane detection)</vt:lpstr>
      <vt:lpstr>Methodology</vt:lpstr>
      <vt:lpstr>Methodology (Cont…)</vt:lpstr>
      <vt:lpstr>Progress &amp; Key Findings</vt:lpstr>
      <vt:lpstr>Remaining Work &amp; Future-Plans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Pragiya</dc:creator>
  <cp:lastModifiedBy>Pragiya</cp:lastModifiedBy>
  <cp:revision>202</cp:revision>
  <dcterms:created xsi:type="dcterms:W3CDTF">2025-02-15T08:42:15Z</dcterms:created>
  <dcterms:modified xsi:type="dcterms:W3CDTF">2025-02-20T03:50:07Z</dcterms:modified>
</cp:coreProperties>
</file>