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37"/>
  </p:notesMasterIdLst>
  <p:handoutMasterIdLst>
    <p:handoutMasterId r:id="rId38"/>
  </p:handoutMasterIdLst>
  <p:sldIdLst>
    <p:sldId id="357" r:id="rId2"/>
    <p:sldId id="398" r:id="rId3"/>
    <p:sldId id="405" r:id="rId4"/>
    <p:sldId id="407" r:id="rId5"/>
    <p:sldId id="408" r:id="rId6"/>
    <p:sldId id="367" r:id="rId7"/>
    <p:sldId id="409" r:id="rId8"/>
    <p:sldId id="410" r:id="rId9"/>
    <p:sldId id="411" r:id="rId10"/>
    <p:sldId id="412" r:id="rId11"/>
    <p:sldId id="413" r:id="rId12"/>
    <p:sldId id="436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03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04" r:id="rId35"/>
    <p:sldId id="437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C0400"/>
    <a:srgbClr val="000000"/>
    <a:srgbClr val="00FF00"/>
    <a:srgbClr val="D8FA0A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9E441-7BD0-4757-894F-90A3AA20C2E8}" v="4" dt="2019-01-17T03:52:10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5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Bradley" userId="67631ef6f7de5316" providerId="LiveId" clId="{0BE0C240-2CC3-43B9-A2F2-FB9AD4922763}"/>
    <pc:docChg chg="custSel addSld modSld">
      <pc:chgData name="Larry Bradley" userId="67631ef6f7de5316" providerId="LiveId" clId="{0BE0C240-2CC3-43B9-A2F2-FB9AD4922763}" dt="2019-01-17T03:52:52.643" v="12" actId="14100"/>
      <pc:docMkLst>
        <pc:docMk/>
      </pc:docMkLst>
      <pc:sldChg chg="modSp">
        <pc:chgData name="Larry Bradley" userId="67631ef6f7de5316" providerId="LiveId" clId="{0BE0C240-2CC3-43B9-A2F2-FB9AD4922763}" dt="2019-01-17T03:48:30.153" v="1" actId="20577"/>
        <pc:sldMkLst>
          <pc:docMk/>
          <pc:sldMk cId="4008985507" sldId="420"/>
        </pc:sldMkLst>
        <pc:spChg chg="mod">
          <ac:chgData name="Larry Bradley" userId="67631ef6f7de5316" providerId="LiveId" clId="{0BE0C240-2CC3-43B9-A2F2-FB9AD4922763}" dt="2019-01-17T03:48:30.153" v="1" actId="20577"/>
          <ac:spMkLst>
            <pc:docMk/>
            <pc:sldMk cId="4008985507" sldId="420"/>
            <ac:spMk id="11268" creationId="{00000000-0000-0000-0000-000000000000}"/>
          </ac:spMkLst>
        </pc:spChg>
      </pc:sldChg>
      <pc:sldChg chg="addSp delSp modSp add">
        <pc:chgData name="Larry Bradley" userId="67631ef6f7de5316" providerId="LiveId" clId="{0BE0C240-2CC3-43B9-A2F2-FB9AD4922763}" dt="2019-01-17T03:52:52.643" v="12" actId="14100"/>
        <pc:sldMkLst>
          <pc:docMk/>
          <pc:sldMk cId="3909512591" sldId="437"/>
        </pc:sldMkLst>
        <pc:spChg chg="del">
          <ac:chgData name="Larry Bradley" userId="67631ef6f7de5316" providerId="LiveId" clId="{0BE0C240-2CC3-43B9-A2F2-FB9AD4922763}" dt="2019-01-17T03:51:43.313" v="4" actId="478"/>
          <ac:spMkLst>
            <pc:docMk/>
            <pc:sldMk cId="3909512591" sldId="437"/>
            <ac:spMk id="2" creationId="{90F70E0A-3864-407B-8B1F-2015A30D0C9E}"/>
          </ac:spMkLst>
        </pc:spChg>
        <pc:spChg chg="del">
          <ac:chgData name="Larry Bradley" userId="67631ef6f7de5316" providerId="LiveId" clId="{0BE0C240-2CC3-43B9-A2F2-FB9AD4922763}" dt="2019-01-17T03:51:36.768" v="3"/>
          <ac:spMkLst>
            <pc:docMk/>
            <pc:sldMk cId="3909512591" sldId="437"/>
            <ac:spMk id="3" creationId="{06E155A3-9D71-4E8C-9C39-7F5967A6390B}"/>
          </ac:spMkLst>
        </pc:spChg>
        <pc:spChg chg="del">
          <ac:chgData name="Larry Bradley" userId="67631ef6f7de5316" providerId="LiveId" clId="{0BE0C240-2CC3-43B9-A2F2-FB9AD4922763}" dt="2019-01-17T03:51:54.252" v="5" actId="478"/>
          <ac:spMkLst>
            <pc:docMk/>
            <pc:sldMk cId="3909512591" sldId="437"/>
            <ac:spMk id="4" creationId="{CA56690B-38AA-4FD5-B99A-8259CC1FD6FF}"/>
          </ac:spMkLst>
        </pc:spChg>
        <pc:spChg chg="add">
          <ac:chgData name="Larry Bradley" userId="67631ef6f7de5316" providerId="LiveId" clId="{0BE0C240-2CC3-43B9-A2F2-FB9AD4922763}" dt="2019-01-17T03:52:00.934" v="6"/>
          <ac:spMkLst>
            <pc:docMk/>
            <pc:sldMk cId="3909512591" sldId="437"/>
            <ac:spMk id="6" creationId="{623A3118-8232-4D86-84E1-FB8EAD3C6A9B}"/>
          </ac:spMkLst>
        </pc:spChg>
        <pc:spChg chg="add">
          <ac:chgData name="Larry Bradley" userId="67631ef6f7de5316" providerId="LiveId" clId="{0BE0C240-2CC3-43B9-A2F2-FB9AD4922763}" dt="2019-01-17T03:52:10.291" v="7"/>
          <ac:spMkLst>
            <pc:docMk/>
            <pc:sldMk cId="3909512591" sldId="437"/>
            <ac:spMk id="7" creationId="{47869DE6-6AF7-4B79-9B96-FFA45D8802EE}"/>
          </ac:spMkLst>
        </pc:spChg>
        <pc:picChg chg="add mod">
          <ac:chgData name="Larry Bradley" userId="67631ef6f7de5316" providerId="LiveId" clId="{0BE0C240-2CC3-43B9-A2F2-FB9AD4922763}" dt="2019-01-17T03:52:52.643" v="12" actId="14100"/>
          <ac:picMkLst>
            <pc:docMk/>
            <pc:sldMk cId="3909512591" sldId="437"/>
            <ac:picMk id="5" creationId="{4477B9A0-4357-44C0-9FDA-E4C5A1FE37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D918549E-9737-4051-A613-85F85C6927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264EB337-FA75-4C85-9AF4-C9BB52FF0C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EDE4A7-0350-485D-994E-4990FC4891B4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976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28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443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060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6017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9136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619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0741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952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3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077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5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5394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1094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933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344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1891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091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031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3743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9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82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754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605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090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155E4B-07EB-4F19-BD8B-B5272FEB1534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826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52963"/>
            <a:ext cx="7578725" cy="100965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5662613"/>
            <a:ext cx="7553325" cy="936625"/>
          </a:xfrm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A4B9-75C9-457C-AE38-0E21F2B680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9042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F4BC-7893-4812-940D-6E4D72891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6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60350"/>
            <a:ext cx="2160587" cy="6408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29363" cy="6408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E8FFB-2A1D-465F-8729-E7E6F357F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1EDCB-E303-470F-8A33-8719BD0B9A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27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B452D-30A4-4E68-95A8-76D7C2AE8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4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0656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563"/>
            <a:ext cx="4244975" cy="4962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7718A-ED64-48FE-9AE4-33E823A86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01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31C9-937B-417C-A7D8-42170AAFD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69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9BC70-E956-42DC-AECB-1F17BDE9B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14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B0013-828B-4CCE-8BC6-F0F514DF1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5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A27AB-D55D-4FFF-AEF3-C6DE50F430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76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1722A-A272-4A07-8E15-51FC883F2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7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706563"/>
            <a:ext cx="86423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DD16C475-BA96-4230-8E97-051E7703B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1515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6B4958-180C-4331-8762-B6F0EB387945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 eaLnBrk="1" hangingPunct="1"/>
            <a:r>
              <a:rPr lang="en-US" altLang="en-US" sz="6000" b="1" dirty="0">
                <a:ea typeface="ＭＳ Ｐゴシック" panose="020B0600070205080204" pitchFamily="34" charset="-128"/>
              </a:rPr>
              <a:t>Chapter 7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55131"/>
            <a:ext cx="8642350" cy="5313958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0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Licensing Regulations</a:t>
            </a:r>
          </a:p>
          <a:p>
            <a:pPr algn="ctr" eaLnBrk="1" hangingPunct="1">
              <a:buFontTx/>
              <a:buNone/>
            </a:pPr>
            <a:r>
              <a:rPr lang="en-US" altLang="en-US" sz="4000" b="1" dirty="0"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>
              <a:buFontTx/>
              <a:buNone/>
            </a:pPr>
            <a:r>
              <a:rPr lang="en-US" altLang="en-US" sz="36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Name, Callsign</a:t>
            </a:r>
          </a:p>
          <a:p>
            <a:pPr algn="ctr" eaLnBrk="1" hangingPunct="1">
              <a:buFontTx/>
              <a:buNone/>
            </a:pPr>
            <a:r>
              <a:rPr lang="en-US" altLang="en-US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Discussion Leader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4389120"/>
            <a:ext cx="877824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A1F8B-83F6-480E-A336-DEFC6DB8F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389120"/>
            <a:ext cx="2235828" cy="1645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2C2D4E-D52A-49D3-8FD8-D3FDBF45D9F4}"/>
              </a:ext>
            </a:extLst>
          </p:cNvPr>
          <p:cNvSpPr txBox="1"/>
          <p:nvPr/>
        </p:nvSpPr>
        <p:spPr>
          <a:xfrm>
            <a:off x="1246632" y="5939185"/>
            <a:ext cx="16764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American Radio Relay League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7.1 Licensing Terms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8170">
                <a:srgbClr val="D8FA0A"/>
              </a:gs>
              <a:gs pos="94340">
                <a:srgbClr val="C00000">
                  <a:alpha val="56000"/>
                </a:srgbClr>
              </a:gs>
              <a:gs pos="82000">
                <a:srgbClr val="D8FA0A"/>
              </a:gs>
              <a:gs pos="52000">
                <a:srgbClr val="92D050"/>
              </a:gs>
            </a:gsLst>
            <a:lin ang="2700000" scaled="1"/>
          </a:gra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</a:rPr>
              <a:t>Volunteer Examiners (VE)s</a:t>
            </a:r>
          </a:p>
          <a:p>
            <a:pPr lvl="1" eaLnBrk="1" hangingPunct="1">
              <a:lnSpc>
                <a:spcPct val="80000"/>
              </a:lnSpc>
              <a:buClrTx/>
              <a:defRPr/>
            </a:pPr>
            <a:r>
              <a:rPr lang="en-US" altLang="en-US" sz="3600" dirty="0"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VEs must hold a license class higher than the those of the prospective licensees</a:t>
            </a:r>
            <a:r>
              <a:rPr lang="en-US" altLang="en-US" sz="3600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………….</a:t>
            </a:r>
          </a:p>
          <a:p>
            <a:pPr marL="1371600" lvl="3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  ……..</a:t>
            </a:r>
            <a:r>
              <a:rPr lang="en-US" altLang="en-US" sz="3600" b="1" i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except that</a:t>
            </a:r>
          </a:p>
          <a:p>
            <a:pPr marL="1371600" lvl="3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ClrTx/>
              <a:defRPr/>
            </a:pPr>
            <a:r>
              <a:rPr lang="en-US" altLang="en-US" sz="3600" dirty="0">
                <a:ea typeface="ＭＳ Ｐゴシック" charset="-128"/>
              </a:rPr>
              <a:t>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Amateur Extra VEs may give Technician, General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and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 Amateur Extra license exams.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en-US" altLang="en-US" sz="2800" dirty="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ClrTx/>
              <a:defRPr/>
            </a:pPr>
            <a:r>
              <a:rPr lang="en-US" altLang="en-US" sz="3600" dirty="0">
                <a:ea typeface="ＭＳ Ｐゴシック" charset="-128"/>
              </a:rPr>
              <a:t>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Many of the class Elmers are Volunteer Examiners</a:t>
            </a:r>
            <a:r>
              <a:rPr lang="en-US" altLang="en-US" dirty="0">
                <a:ea typeface="ＭＳ Ｐゴシック" charset="-128"/>
              </a:rPr>
              <a:t>.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32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marL="1371600" lvl="3" indent="0" eaLnBrk="1" hangingPunct="1"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5CC187C9-6256-4192-AC2A-7D9D41D0DF55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423813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7.1 Licensing Terms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8170">
                <a:srgbClr val="D8FA0A"/>
              </a:gs>
              <a:gs pos="89000">
                <a:srgbClr val="C00000">
                  <a:alpha val="55000"/>
                </a:srgbClr>
              </a:gs>
              <a:gs pos="67000">
                <a:srgbClr val="D8FA0A"/>
              </a:gs>
              <a:gs pos="52000">
                <a:srgbClr val="92D050"/>
              </a:gs>
            </a:gsLst>
            <a:lin ang="2700000" scaled="1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Taking the Exam</a:t>
            </a:r>
          </a:p>
          <a:p>
            <a:pPr lvl="1" eaLnBrk="1" hangingPunct="1">
              <a:lnSpc>
                <a:spcPct val="90000"/>
              </a:lnSpc>
              <a:buClrTx/>
              <a:defRPr/>
            </a:pP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To take the Technician License exam, bring the following:</a:t>
            </a:r>
          </a:p>
          <a:p>
            <a:pPr lvl="3" eaLnBrk="1" hangingPunct="1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altLang="en-US" sz="2800" i="1" dirty="0">
                <a:ea typeface="ＭＳ Ｐゴシック" charset="-128"/>
              </a:rPr>
              <a:t> </a:t>
            </a:r>
            <a:r>
              <a:rPr lang="en-US" altLang="en-US" sz="2800" b="1" i="1" u="sng" dirty="0">
                <a:solidFill>
                  <a:srgbClr val="3333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One form </a:t>
            </a:r>
            <a:r>
              <a:rPr lang="en-US" altLang="en-US" sz="2800" i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of government- issued Picture ID like a driver’s license or passport </a:t>
            </a:r>
            <a:r>
              <a:rPr lang="en-US" altLang="en-US" sz="2800" i="1" dirty="0">
                <a:highlight>
                  <a:srgbClr val="00FFFF"/>
                </a:highlight>
                <a:ea typeface="ＭＳ Ｐゴシック" charset="-128"/>
              </a:rPr>
              <a:t>OR</a:t>
            </a:r>
            <a:r>
              <a:rPr lang="en-US" altLang="en-US" sz="2800" i="1" dirty="0">
                <a:ea typeface="ＭＳ Ｐゴシック" charset="-128"/>
              </a:rPr>
              <a:t> </a:t>
            </a:r>
            <a:r>
              <a:rPr lang="en-US" altLang="en-US" sz="2800" b="1" i="1" u="sng" dirty="0">
                <a:solidFill>
                  <a:srgbClr val="3333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Two other forms </a:t>
            </a:r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of identification like a library card, social security card, birth certificate with seal.</a:t>
            </a:r>
          </a:p>
          <a:p>
            <a:pPr lvl="3" eaLnBrk="1" hangingPunct="1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 altLang="en-US" sz="2800" dirty="0">
              <a:solidFill>
                <a:schemeClr val="tx1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3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2800" i="1" dirty="0">
                <a:ea typeface="ＭＳ Ｐゴシック" charset="-128"/>
              </a:rPr>
              <a:t> </a:t>
            </a:r>
            <a:r>
              <a:rPr lang="en-US" altLang="en-US" sz="2800" i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$15 cash to pay the exam fee</a:t>
            </a:r>
          </a:p>
          <a:p>
            <a:pPr marL="1371600" lvl="3" indent="0" eaLnBrk="1" hangingPunct="1">
              <a:lnSpc>
                <a:spcPct val="90000"/>
              </a:lnSpc>
              <a:buClr>
                <a:schemeClr val="accent2"/>
              </a:buClr>
              <a:buNone/>
              <a:defRPr/>
            </a:pPr>
            <a:endParaRPr lang="en-US" altLang="en-US" sz="28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marL="1371600" lvl="3" indent="0" eaLnBrk="1" hangingPunct="1"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88DD446-2473-428C-B3CE-699B066BC193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70120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7.1 Licensing Terms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8170">
                <a:srgbClr val="D8FA0A"/>
              </a:gs>
              <a:gs pos="89000">
                <a:srgbClr val="C00000">
                  <a:alpha val="55000"/>
                </a:srgbClr>
              </a:gs>
              <a:gs pos="67000">
                <a:srgbClr val="D8FA0A"/>
              </a:gs>
              <a:gs pos="52000">
                <a:srgbClr val="92D050"/>
              </a:gs>
            </a:gsLst>
            <a:lin ang="2700000" scaled="1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Taking the Exam</a:t>
            </a:r>
          </a:p>
          <a:p>
            <a:pPr lvl="1" eaLnBrk="1" hangingPunct="1">
              <a:lnSpc>
                <a:spcPct val="90000"/>
              </a:lnSpc>
              <a:buClrTx/>
              <a:defRPr/>
            </a:pP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To take the Technician License exam, bring the following:</a:t>
            </a:r>
          </a:p>
          <a:p>
            <a:pPr lvl="3" eaLnBrk="1" hangingPunct="1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altLang="en-US" sz="2800" i="1" dirty="0">
                <a:ea typeface="ＭＳ Ｐゴシック" charset="-128"/>
              </a:rPr>
              <a:t> </a:t>
            </a:r>
            <a:r>
              <a:rPr lang="en-US" altLang="en-US" sz="2800" i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Two pencils (scratch paper will be provided)</a:t>
            </a:r>
          </a:p>
          <a:p>
            <a:pPr lvl="3" eaLnBrk="1" hangingPunct="1"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 altLang="en-US" sz="2800" i="1" dirty="0">
              <a:ea typeface="ＭＳ Ｐゴシック" charset="-128"/>
            </a:endParaRPr>
          </a:p>
          <a:p>
            <a:pPr lvl="3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2800" i="1" dirty="0">
                <a:ea typeface="ＭＳ Ｐゴシック" charset="-128"/>
              </a:rPr>
              <a:t> </a:t>
            </a:r>
            <a:r>
              <a:rPr lang="en-US" altLang="en-US" sz="2800" i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A calculator, if you desire . . . You must demonstrate that the calculator memory is empty</a:t>
            </a:r>
            <a:r>
              <a:rPr lang="en-US" altLang="en-US" sz="2800" i="1" dirty="0">
                <a:ea typeface="ＭＳ Ｐゴシック" charset="-128"/>
              </a:rPr>
              <a:t>.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marL="1371600" lvl="3" indent="0" eaLnBrk="1" hangingPunct="1"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5AA13D6-88D6-4944-AA7D-0D08D945F358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06828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7.1 Licensing Terms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7607">
                <a:srgbClr val="FFFF00"/>
              </a:gs>
              <a:gs pos="100000">
                <a:schemeClr val="accent1">
                  <a:lumMod val="50000"/>
                </a:schemeClr>
              </a:gs>
              <a:gs pos="100000">
                <a:srgbClr val="C00000">
                  <a:alpha val="56000"/>
                </a:srgbClr>
              </a:gs>
              <a:gs pos="73000">
                <a:srgbClr val="D8FA0A"/>
              </a:gs>
              <a:gs pos="52000">
                <a:srgbClr val="92D050"/>
              </a:gs>
            </a:gsLst>
            <a:lin ang="2700000" scaled="1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  <a:cs typeface="ＭＳ Ｐゴシック" charset="0"/>
              </a:rPr>
              <a:t>CSCE and Form 605</a:t>
            </a:r>
          </a:p>
          <a:p>
            <a:pPr lvl="1" eaLnBrk="1" hangingPunct="1">
              <a:buClrTx/>
              <a:defRPr/>
            </a:pP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C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ertificate of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S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uccessful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C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ompletion of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E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xamination (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CSCE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)</a:t>
            </a:r>
          </a:p>
          <a:p>
            <a:pPr lvl="1" eaLnBrk="1" hangingPunct="1">
              <a:buClrTx/>
              <a:defRPr/>
            </a:pP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N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ational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C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onference of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V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olunteer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E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xaminer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C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oordinators (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NCVEC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) and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Quick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Form 605 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is the Application for Amateur Operator/Primary Station License</a:t>
            </a:r>
            <a:r>
              <a:rPr lang="en-US" altLang="en-US" dirty="0">
                <a:ea typeface="ＭＳ Ｐゴシック" charset="-128"/>
              </a:rPr>
              <a:t>.</a:t>
            </a:r>
          </a:p>
          <a:p>
            <a:pPr lvl="1" eaLnBrk="1" hangingPunct="1">
              <a:buClrTx/>
              <a:defRPr/>
            </a:pPr>
            <a:endParaRPr lang="en-US" altLang="en-US" dirty="0">
              <a:ea typeface="ＭＳ Ｐゴシック" charset="-128"/>
            </a:endParaRPr>
          </a:p>
          <a:p>
            <a:pPr marL="0" lvl="2" indent="0" eaLnBrk="1" hangingPunct="1"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  <a:cs typeface="ＭＳ Ｐゴシック" charset="0"/>
              </a:rPr>
              <a:t>Term of License &amp; Renewal</a:t>
            </a:r>
          </a:p>
          <a:p>
            <a:pPr lvl="1" eaLnBrk="1" hangingPunct="1">
              <a:buClrTx/>
              <a:defRPr/>
            </a:pP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Amateur licenses are valid for a 10-year term.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marL="1371600" lvl="3" indent="0" eaLnBrk="1" hangingPunct="1"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73B8897-1581-4CB9-9FA9-D11A320F9E2F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42110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7.1 Licensing Terms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100000">
                <a:srgbClr val="FFFF00"/>
              </a:gs>
              <a:gs pos="91000">
                <a:srgbClr val="C00000">
                  <a:alpha val="56000"/>
                </a:srgbClr>
              </a:gs>
              <a:gs pos="83000">
                <a:srgbClr val="D8FA0A"/>
              </a:gs>
              <a:gs pos="0">
                <a:srgbClr val="92D050"/>
              </a:gs>
            </a:gsLst>
            <a:lin ang="2700000" scaled="1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6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  <a:cs typeface="ＭＳ Ｐゴシック" charset="0"/>
              </a:rPr>
              <a:t>Responsibilities</a:t>
            </a:r>
          </a:p>
          <a:p>
            <a:pPr lvl="2" eaLnBrk="1" hangingPunct="1">
              <a:buClrTx/>
              <a:buFont typeface="Wingdings" panose="05000000000000000000" pitchFamily="2" charset="2"/>
              <a:buChar char="q"/>
              <a:defRPr/>
            </a:pPr>
            <a:r>
              <a:rPr lang="en-US" altLang="en-US" sz="3200" b="1" dirty="0">
                <a:ea typeface="ＭＳ Ｐゴシック" charset="-128"/>
              </a:rPr>
              <a:t>  </a:t>
            </a:r>
            <a:r>
              <a:rPr lang="en-US" altLang="en-US" sz="2800" b="1" dirty="0">
                <a:ea typeface="ＭＳ Ｐゴシック" charset="-128"/>
              </a:rPr>
              <a:t>Unauthorized Operation</a:t>
            </a:r>
            <a:r>
              <a:rPr lang="en-US" altLang="en-US" sz="2800" dirty="0">
                <a:ea typeface="ＭＳ Ｐゴシック" charset="-128"/>
              </a:rPr>
              <a:t> of your station is prohibited.</a:t>
            </a:r>
          </a:p>
          <a:p>
            <a:pPr lvl="2" eaLnBrk="1" hangingPunct="1">
              <a:buClrTx/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ea typeface="ＭＳ Ｐゴシック" charset="-128"/>
              </a:rPr>
              <a:t>  Personal Information</a:t>
            </a:r>
            <a:r>
              <a:rPr lang="en-US" altLang="en-US" sz="2800" dirty="0">
                <a:ea typeface="ＭＳ Ｐゴシック" charset="-128"/>
              </a:rPr>
              <a:t> must be maintained including a current mailing address on file with the FCC.</a:t>
            </a:r>
          </a:p>
          <a:p>
            <a:pPr lvl="2" eaLnBrk="1" hangingPunct="1">
              <a:buClrTx/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ea typeface="ＭＳ Ｐゴシック" charset="-128"/>
              </a:rPr>
              <a:t>  Station Inspection</a:t>
            </a:r>
            <a:r>
              <a:rPr lang="en-US" altLang="en-US" sz="2800" dirty="0">
                <a:ea typeface="ＭＳ Ｐゴシック" charset="-128"/>
              </a:rPr>
              <a:t> availability must be maintained for inspection, if requested by an FCC representative or US government official.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marL="1371600" lvl="3" indent="0" eaLnBrk="1" hangingPunct="1"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0F20A17-0668-423C-9B07-1D0872D8CA18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92240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4"/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7.2 Working with the FCC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100000">
                <a:srgbClr val="D8FA0A"/>
              </a:gs>
              <a:gs pos="40000">
                <a:srgbClr val="92D050"/>
              </a:gs>
            </a:gsLst>
            <a:lin ang="2700000" scaled="1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The FCC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U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niversal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L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icensing </a:t>
            </a: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S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ystem (</a:t>
            </a:r>
            <a:r>
              <a:rPr lang="en-US" altLang="en-US" b="1" dirty="0">
                <a:solidFill>
                  <a:srgbClr val="0C0400"/>
                </a:solidFill>
                <a:ea typeface="ＭＳ Ｐゴシック" charset="-128"/>
              </a:rPr>
              <a:t>ULS</a:t>
            </a: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) Web Site</a:t>
            </a:r>
          </a:p>
          <a:p>
            <a:pPr lvl="1" eaLnBrk="1" hangingPunct="1">
              <a:defRPr/>
            </a:pPr>
            <a:endParaRPr lang="en-US" altLang="en-US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8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 Register</a:t>
            </a:r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 for online access to your license information.</a:t>
            </a:r>
          </a:p>
          <a:p>
            <a:pPr marL="914400" lvl="2" indent="0" eaLnBrk="1" hangingPunct="1">
              <a:buNone/>
              <a:defRPr/>
            </a:pPr>
            <a:endParaRPr lang="en-US" altLang="en-US" sz="2800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 Using your </a:t>
            </a:r>
            <a:r>
              <a:rPr lang="en-US" altLang="en-US" sz="28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F</a:t>
            </a:r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ederal </a:t>
            </a:r>
            <a:r>
              <a:rPr lang="en-US" altLang="en-US" sz="28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R</a:t>
            </a:r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egistration </a:t>
            </a:r>
            <a:r>
              <a:rPr lang="en-US" altLang="en-US" sz="28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N</a:t>
            </a:r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umber (</a:t>
            </a:r>
            <a:r>
              <a:rPr lang="en-US" altLang="en-US" sz="28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FRN</a:t>
            </a:r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)</a:t>
            </a:r>
          </a:p>
          <a:p>
            <a:pPr marL="1371600" lvl="3" indent="0" eaLnBrk="1" hangingPunct="1">
              <a:buFontTx/>
              <a:buNone/>
              <a:defRPr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- Your FRN replaces the need to use your Social Security Number when filing FCC forms.</a:t>
            </a:r>
          </a:p>
          <a:p>
            <a:pPr marL="1371600" lvl="3" indent="0" eaLnBrk="1" hangingPunct="1"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A8599B5-D4FF-47A7-A717-045C0E35C264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421410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-58994" y="-1"/>
            <a:ext cx="9202994" cy="1474840"/>
          </a:xfrm>
          <a:solidFill>
            <a:srgbClr val="FFFF00"/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7.3 Bands and Privileges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 flip="none" rotWithShape="1">
            <a:gsLst>
              <a:gs pos="17000">
                <a:schemeClr val="bg1">
                  <a:lumMod val="50000"/>
                </a:schemeClr>
              </a:gs>
              <a:gs pos="40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Band Plans: Making the best use of the radio frequencies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32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marL="800100" lvl="3" indent="-342900">
              <a:defRPr/>
            </a:pPr>
            <a:r>
              <a:rPr lang="en-US" altLang="en-US" sz="3200" b="1" dirty="0">
                <a:ea typeface="ＭＳ Ｐゴシック" charset="-128"/>
              </a:rPr>
              <a:t>Band Plans</a:t>
            </a:r>
            <a:r>
              <a:rPr lang="en-US" altLang="en-US" sz="3200" dirty="0">
                <a:ea typeface="ＭＳ Ｐゴシック" charset="-128"/>
              </a:rPr>
              <a:t> are voluntary arrangements by amateurs for using different modes or for different activities.</a:t>
            </a:r>
          </a:p>
          <a:p>
            <a:pPr marL="1371600" lvl="3" indent="0" eaLnBrk="1" hangingPunct="1"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FCC7183-2C74-4A4A-905D-4300B35F37BF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22297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220" y="-1"/>
            <a:ext cx="9334220" cy="1854395"/>
          </a:xfrm>
          <a:solidFill>
            <a:srgbClr val="FFFF00"/>
          </a:solidFill>
        </p:spPr>
        <p:txBody>
          <a:bodyPr/>
          <a:lstStyle/>
          <a:p>
            <a:pPr algn="ctr" eaLnBrk="1" hangingPunct="1"/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7.3 Bands and Privileges</a:t>
            </a:r>
            <a:b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The Bands and Privileges</a:t>
            </a:r>
            <a:b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 for all Amateur Radio licenses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90220" y="1854393"/>
            <a:ext cx="9334220" cy="5003607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marL="1371600" lvl="3" indent="0" eaLnBrk="1" hangingPunct="1"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5EBD1D-D997-4EF2-B32F-9863FBA4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9405107-952F-41C9-A6A3-A06C80BFAF23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0846E-6442-47E6-BE31-E4BA8747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16" y="1580071"/>
            <a:ext cx="6584748" cy="50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4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rgbClr val="FFC000"/>
            </a:gs>
            <a:gs pos="94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4000">
                <a:srgbClr val="FFC000"/>
              </a:gs>
              <a:gs pos="94000">
                <a:srgbClr val="002060"/>
              </a:gs>
            </a:gsLst>
            <a:lin ang="2700000" scaled="0"/>
          </a:gra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This will come in handy….</a:t>
            </a:r>
          </a:p>
        </p:txBody>
      </p:sp>
      <p:pic>
        <p:nvPicPr>
          <p:cNvPr id="6" name="Picture 2" descr="Tech Band Cha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16203" r="-801" b="1852"/>
          <a:stretch>
            <a:fillRect/>
          </a:stretch>
        </p:blipFill>
        <p:spPr bwMode="auto">
          <a:xfrm>
            <a:off x="-448665" y="1852537"/>
            <a:ext cx="4621648" cy="463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688685" y="2862534"/>
            <a:ext cx="5455315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/>
              <a:t>We saw this in Session One and it still holds true…….many, many opportunities to have fun.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4" y="0"/>
            <a:ext cx="8745691" cy="112871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 eaLnBrk="1" hangingPunct="1"/>
            <a:br>
              <a:rPr lang="en-US" altLang="en-US" b="1" dirty="0">
                <a:solidFill>
                  <a:schemeClr val="tx1">
                    <a:lumMod val="50000"/>
                  </a:schemeClr>
                </a:solidFill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58994" y="-1"/>
            <a:ext cx="9202994" cy="147484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 b="1" kern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7.3 Bands and Privileges</a:t>
            </a:r>
            <a:br>
              <a:rPr lang="en-US" altLang="en-US" sz="3200" b="1" kern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D2E99D6-990B-4F7A-A038-59533DF5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B53AAA2-5A08-47DC-A5F4-712BF0BBAAD1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5779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FFC000"/>
            </a:gs>
            <a:gs pos="94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7000">
                <a:schemeClr val="accent3">
                  <a:lumMod val="95000"/>
                </a:schemeClr>
              </a:gs>
              <a:gs pos="94000">
                <a:srgbClr val="002060"/>
              </a:gs>
            </a:gsLst>
            <a:lin ang="2700000" scaled="0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ea typeface="ＭＳ Ｐゴシック" charset="-128"/>
              </a:rPr>
              <a:t>Emission Privileges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ea typeface="ＭＳ Ｐゴシック" charset="-128"/>
              </a:rPr>
              <a:t> Emission</a:t>
            </a:r>
            <a:r>
              <a:rPr lang="en-US" altLang="en-US" dirty="0">
                <a:ea typeface="ＭＳ Ｐゴシック" charset="-128"/>
              </a:rPr>
              <a:t> is the term for any radio signal from a transmitter.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 Emission type is permission to communicate using a particular </a:t>
            </a:r>
            <a:r>
              <a:rPr lang="en-US" altLang="en-US" b="1" dirty="0">
                <a:solidFill>
                  <a:schemeClr val="accent4">
                    <a:lumMod val="50000"/>
                    <a:lumOff val="50000"/>
                  </a:schemeClr>
                </a:solidFill>
                <a:ea typeface="ＭＳ Ｐゴシック" charset="-128"/>
              </a:rPr>
              <a:t>mode</a:t>
            </a:r>
            <a:r>
              <a:rPr lang="en-US" altLang="en-US" dirty="0">
                <a:ea typeface="ＭＳ Ｐゴシック" charset="-128"/>
              </a:rPr>
              <a:t>, such as phone, CW, data or image.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 Refer to </a:t>
            </a:r>
            <a:r>
              <a:rPr lang="en-US" altLang="en-US" b="1" dirty="0">
                <a:ea typeface="ＭＳ Ｐゴシック" charset="-128"/>
              </a:rPr>
              <a:t>Table 7-4</a:t>
            </a:r>
            <a:r>
              <a:rPr lang="en-US" altLang="en-US" dirty="0">
                <a:ea typeface="ＭＳ Ｐゴシック" charset="-128"/>
              </a:rPr>
              <a:t> in the manual on page 7-12 for all of the modes that can be used by amateur radio operators . . . </a:t>
            </a:r>
            <a:r>
              <a:rPr lang="en-US" altLang="en-US" u="sng" dirty="0">
                <a:ea typeface="ＭＳ Ｐゴシック" charset="-128"/>
              </a:rPr>
              <a:t>as a Technician class licensee you may use all of the modes shown.</a:t>
            </a: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58994" y="-1"/>
            <a:ext cx="9202994" cy="147484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 b="1" kern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7.3 Bands and Privileges</a:t>
            </a:r>
            <a:br>
              <a:rPr lang="en-US" altLang="en-US" sz="3200" b="1" kern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7CD96EF-2A25-457D-92CB-4474EA01BC9A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40089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50824" y="87765"/>
            <a:ext cx="8642351" cy="1305770"/>
          </a:xfrm>
          <a:solidFill>
            <a:schemeClr val="accent5">
              <a:lumMod val="10000"/>
            </a:schemeClr>
          </a:solidFill>
        </p:spPr>
        <p:txBody>
          <a:bodyPr/>
          <a:lstStyle/>
          <a:p>
            <a:r>
              <a:rPr lang="en-US" altLang="en-US" sz="3000" b="1" dirty="0">
                <a:latin typeface="+mn-lt"/>
                <a:ea typeface="ＭＳ Ｐゴシック" panose="020B0600070205080204" pitchFamily="34" charset="-128"/>
              </a:rPr>
              <a:t>Not on the license exam, but thinking of what you learned in Chapter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93535"/>
            <a:ext cx="8642350" cy="5195887"/>
          </a:xfrm>
          <a:gradFill flip="none" rotWithShape="1">
            <a:gsLst>
              <a:gs pos="79000">
                <a:schemeClr val="tx2">
                  <a:lumMod val="20000"/>
                  <a:lumOff val="80000"/>
                </a:schemeClr>
              </a:gs>
              <a:gs pos="100000">
                <a:srgbClr val="FF0000"/>
              </a:gs>
            </a:gsLst>
            <a:lin ang="2700000" scaled="1"/>
            <a:tileRect/>
          </a:gradFill>
        </p:spPr>
        <p:txBody>
          <a:bodyPr/>
          <a:lstStyle/>
          <a:p>
            <a:pPr marL="0" lvl="1" indent="0">
              <a:buFontTx/>
              <a:buNone/>
              <a:defRPr/>
            </a:pPr>
            <a:r>
              <a:rPr lang="en-US" b="1" dirty="0"/>
              <a:t>You should get an Amateur Radio License because……..</a:t>
            </a:r>
          </a:p>
          <a:p>
            <a:pPr marL="457200" lvl="1" indent="-457200">
              <a:defRPr/>
            </a:pPr>
            <a:r>
              <a:rPr lang="en-US" sz="2400" b="1" dirty="0"/>
              <a:t>Most Home Owner Associations [HOA] require it for amateur radio operation.</a:t>
            </a:r>
          </a:p>
          <a:p>
            <a:pPr marL="457200" lvl="1" indent="-457200">
              <a:defRPr/>
            </a:pPr>
            <a:r>
              <a:rPr lang="en-US" sz="2400" b="1" dirty="0"/>
              <a:t>You have the right to be protected from interference by signals from unlicensed devices, such as consumer electronics.</a:t>
            </a:r>
          </a:p>
          <a:p>
            <a:pPr marL="457200" lvl="1" indent="-457200">
              <a:defRPr/>
            </a:pPr>
            <a:r>
              <a:rPr lang="en-US" sz="2400" b="1" dirty="0"/>
              <a:t>You need a license to purchase an Amateur Radio.</a:t>
            </a:r>
          </a:p>
          <a:p>
            <a:pPr marL="457200" lvl="1" indent="-457200">
              <a:defRPr/>
            </a:pPr>
            <a:r>
              <a:rPr lang="en-US" sz="2400" b="1" dirty="0"/>
              <a:t>Amateur Radio antennas are registered by the FCC only for licensed operators.</a:t>
            </a:r>
          </a:p>
          <a:p>
            <a:pPr marL="457200" lvl="1" indent="-457200">
              <a:defRPr/>
            </a:pPr>
            <a:endParaRPr 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DDA63398-4170-47E6-A8C7-C1055864EFBF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D83428E-BB82-40DD-83CA-490742746A23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6000">
                <a:schemeClr val="accent3">
                  <a:lumMod val="95000"/>
                </a:schemeClr>
              </a:gs>
              <a:gs pos="100000">
                <a:srgbClr val="002060"/>
              </a:gs>
            </a:gsLst>
            <a:lin ang="2700000" scaled="0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None/>
              <a:defRPr/>
            </a:pPr>
            <a:r>
              <a:rPr lang="en-US" altLang="en-US" sz="3200" b="1" dirty="0">
                <a:ea typeface="ＭＳ Ｐゴシック" charset="-128"/>
              </a:rPr>
              <a:t>Power Limits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charset="-128"/>
              </a:rPr>
              <a:t>The </a:t>
            </a:r>
            <a:r>
              <a:rPr lang="en-US" altLang="en-US" b="1" dirty="0">
                <a:ea typeface="ＭＳ Ｐゴシック" charset="-128"/>
              </a:rPr>
              <a:t>maximum power</a:t>
            </a:r>
            <a:r>
              <a:rPr lang="en-US" altLang="en-US" dirty="0">
                <a:ea typeface="ＭＳ Ｐゴシック" charset="-128"/>
              </a:rPr>
              <a:t> an amateur is allowed to generate at the output of a transmitter or amplifier </a:t>
            </a:r>
            <a:r>
              <a:rPr lang="en-US" altLang="en-US" b="1" dirty="0">
                <a:ea typeface="ＭＳ Ｐゴシック" charset="-128"/>
              </a:rPr>
              <a:t>is 1,500 watts</a:t>
            </a:r>
            <a:r>
              <a:rPr lang="en-US" altLang="en-US" dirty="0">
                <a:ea typeface="ＭＳ Ｐゴシック" charset="-128"/>
              </a:rPr>
              <a:t> of </a:t>
            </a:r>
            <a:r>
              <a:rPr lang="en-US" altLang="en-US" i="1" dirty="0">
                <a:ea typeface="ＭＳ Ｐゴシック" charset="-128"/>
              </a:rPr>
              <a:t>peak envelope power</a:t>
            </a:r>
            <a:r>
              <a:rPr lang="en-US" altLang="en-US" dirty="0">
                <a:ea typeface="ＭＳ Ｐゴシック" charset="-128"/>
              </a:rPr>
              <a:t> (PEP).</a:t>
            </a:r>
          </a:p>
          <a:p>
            <a:pPr lvl="1" eaLnBrk="1" hangingPunct="1">
              <a:defRPr/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en-US" b="1" dirty="0">
                <a:ea typeface="ＭＳ Ｐゴシック" charset="-128"/>
              </a:rPr>
              <a:t>Peak Envelope Power</a:t>
            </a:r>
            <a:r>
              <a:rPr lang="en-US" altLang="en-US" dirty="0">
                <a:ea typeface="ＭＳ Ｐゴシック" charset="-128"/>
              </a:rPr>
              <a:t> (PEP) is defined as the average </a:t>
            </a:r>
            <a:r>
              <a:rPr lang="en-US" altLang="en-US" i="1" dirty="0">
                <a:ea typeface="ＭＳ Ｐゴシック" charset="-128"/>
              </a:rPr>
              <a:t>power</a:t>
            </a:r>
            <a:r>
              <a:rPr lang="en-US" altLang="en-US" dirty="0">
                <a:ea typeface="ＭＳ Ｐゴシック" charset="-128"/>
              </a:rPr>
              <a:t> during one Radio Frequency (RF) cycle of a radio signal at the crest of the modulated waveform.</a:t>
            </a: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58994" y="-1"/>
            <a:ext cx="9202994" cy="147484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 b="1" kern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7.3 Bands and Privileges</a:t>
            </a:r>
            <a:br>
              <a:rPr lang="en-US" altLang="en-US" sz="3200" b="1" kern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774F3BB-478B-4EBA-A049-08617211F4FE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768134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FFC000"/>
            </a:gs>
            <a:gs pos="94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Chapter 7 Take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Aways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ea typeface="ＭＳ Ｐゴシック" panose="020B0600070205080204" pitchFamily="34" charset="-128"/>
              </a:rPr>
              <a:t>cont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245" y="1666568"/>
            <a:ext cx="4007055" cy="94963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VHF/UHF (1500W PEP Maximum)</a:t>
            </a:r>
          </a:p>
        </p:txBody>
      </p:sp>
      <p:sp>
        <p:nvSpPr>
          <p:cNvPr id="36871" name="TextBox 12"/>
          <p:cNvSpPr txBox="1">
            <a:spLocks noChangeArrowheads="1"/>
          </p:cNvSpPr>
          <p:nvPr/>
        </p:nvSpPr>
        <p:spPr bwMode="auto">
          <a:xfrm>
            <a:off x="4225925" y="1662113"/>
            <a:ext cx="4033838" cy="9540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HF (200W PEP Maximum)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9372" y="5211805"/>
            <a:ext cx="4580391" cy="86793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2" algn="ctr" eaLnBrk="1" hangingPunct="1">
              <a:lnSpc>
                <a:spcPct val="90000"/>
              </a:lnSpc>
              <a:spcBef>
                <a:spcPct val="20000"/>
              </a:spcBef>
              <a:buClr>
                <a:srgbClr val="FF1515"/>
              </a:buClr>
              <a:defRPr/>
            </a:pPr>
            <a:r>
              <a:rPr lang="en-US" sz="2800" b="1" dirty="0">
                <a:latin typeface="+mn-lt"/>
                <a:ea typeface="ＭＳ Ｐゴシック" charset="-128"/>
              </a:rPr>
              <a:t>Transmission power limits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-58994" y="-1"/>
            <a:ext cx="9202994" cy="147484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 b="1" kern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7.3 Bands and Privileges</a:t>
            </a:r>
            <a:br>
              <a:rPr lang="en-US" altLang="en-US" sz="3200" b="1" kern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EABFD544-7D4A-4BDC-98F4-CB16C00B6508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8750CA6F-E24C-446A-A936-D56EA0123259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D05C4-C45C-438F-9ECC-40CD80CA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75" y="2803474"/>
            <a:ext cx="5278205" cy="190438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7C144F-411D-4BC2-BFF2-8B8481FE5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825" y="2756500"/>
            <a:ext cx="2249502" cy="410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D836E-0D7A-4562-AA57-3C3331A3C7DE}"/>
              </a:ext>
            </a:extLst>
          </p:cNvPr>
          <p:cNvSpPr txBox="1"/>
          <p:nvPr/>
        </p:nvSpPr>
        <p:spPr>
          <a:xfrm>
            <a:off x="7391376" y="2833561"/>
            <a:ext cx="169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7-3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rgbClr val="FFC000"/>
            </a:gs>
            <a:gs pos="94000">
              <a:srgbClr val="00206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2000">
                <a:schemeClr val="accent3">
                  <a:lumMod val="95000"/>
                </a:schemeClr>
              </a:gs>
              <a:gs pos="94000">
                <a:srgbClr val="002060"/>
              </a:gs>
            </a:gsLst>
            <a:lin ang="2700000" scaled="0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None/>
              <a:defRPr/>
            </a:pPr>
            <a:r>
              <a:rPr lang="en-US" altLang="en-US" sz="3200" b="1" dirty="0">
                <a:ea typeface="ＭＳ Ｐゴシック" charset="-128"/>
              </a:rPr>
              <a:t>Primary &amp; Secondary Allocations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sz="3600" dirty="0">
                <a:ea typeface="ＭＳ Ｐゴシック" charset="-128"/>
              </a:rPr>
              <a:t>  </a:t>
            </a:r>
            <a:r>
              <a:rPr lang="en-US" altLang="en-US" dirty="0">
                <a:ea typeface="ＭＳ Ｐゴシック" charset="-128"/>
              </a:rPr>
              <a:t>When a frequency band is shared among two or more different radio services, the </a:t>
            </a:r>
            <a:r>
              <a:rPr lang="en-US" altLang="en-US" b="1" dirty="0">
                <a:ea typeface="ＭＳ Ｐゴシック" charset="-128"/>
              </a:rPr>
              <a:t>primary service</a:t>
            </a:r>
            <a:r>
              <a:rPr lang="en-US" altLang="en-US" dirty="0">
                <a:ea typeface="ＭＳ Ｐゴシック" charset="-128"/>
              </a:rPr>
              <a:t> is preferred. </a:t>
            </a:r>
          </a:p>
          <a:p>
            <a:pPr marL="457200" lvl="1" indent="0" eaLnBrk="1" hangingPunct="1">
              <a:buNone/>
              <a:defRPr/>
            </a:pPr>
            <a:r>
              <a:rPr lang="en-US" altLang="en-US" dirty="0">
                <a:ea typeface="ＭＳ Ｐゴシック" charset="-128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ea typeface="ＭＳ Ｐゴシック" charset="-128"/>
              </a:rPr>
              <a:t>   Stations in a </a:t>
            </a:r>
            <a:r>
              <a:rPr lang="en-US" altLang="en-US" b="1" dirty="0">
                <a:ea typeface="ＭＳ Ｐゴシック" charset="-128"/>
              </a:rPr>
              <a:t>secondary service</a:t>
            </a:r>
            <a:r>
              <a:rPr lang="en-US" altLang="en-US" dirty="0">
                <a:ea typeface="ＭＳ Ｐゴシック" charset="-128"/>
              </a:rPr>
              <a:t> must not cause harmful interference to, and must accept interference from stations in the primary service.</a:t>
            </a: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58994" y="-1"/>
            <a:ext cx="9202994" cy="147484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 b="1" kern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7.3 Bands and Privileges</a:t>
            </a:r>
            <a:br>
              <a:rPr lang="en-US" altLang="en-US" sz="3200" b="1" kern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2BB058E9-E821-4413-BC0D-094816AC1BB5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4060802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4000">
                <a:schemeClr val="accent3">
                  <a:lumMod val="95000"/>
                </a:schemeClr>
              </a:gs>
              <a:gs pos="94000">
                <a:srgbClr val="002060"/>
              </a:gs>
            </a:gsLst>
            <a:lin ang="2700000" scaled="0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None/>
              <a:defRPr/>
            </a:pPr>
            <a:r>
              <a:rPr lang="en-US" altLang="en-US" sz="3200" b="1" dirty="0">
                <a:ea typeface="ＭＳ Ｐゴシック" charset="-128"/>
              </a:rPr>
              <a:t>Repeater Coordination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3200" b="1" dirty="0">
              <a:solidFill>
                <a:srgbClr val="0070C0"/>
              </a:solidFill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en-US" dirty="0">
                <a:ea typeface="ＭＳ Ｐゴシック" charset="-128"/>
              </a:rPr>
              <a:t>Amateur Radio operators developed a system of regional frequency coordination to insure that repeaters use the amateur bands wisely and avoid interference to the greatest degree possible.</a:t>
            </a:r>
          </a:p>
          <a:p>
            <a:pPr marL="0" lvl="2" indent="0" eaLnBrk="1" hangingPunct="1">
              <a:lnSpc>
                <a:spcPct val="9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58994" y="-1"/>
            <a:ext cx="9202994" cy="147484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 b="1" kern="0">
                <a:solidFill>
                  <a:schemeClr val="tx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7.3 Bands and Privileges</a:t>
            </a:r>
            <a:br>
              <a:rPr lang="en-US" altLang="en-US" sz="3200" b="1" kern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0D6DC32-9ECB-48E8-B568-EE8F73B881EE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96259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1"/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7.4 International Rules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 marL="0" lvl="2" indent="0" eaLnBrk="1" hangingPunct="1">
              <a:lnSpc>
                <a:spcPct val="90000"/>
              </a:lnSpc>
              <a:buNone/>
              <a:defRPr/>
            </a:pPr>
            <a:r>
              <a:rPr lang="en-US" altLang="en-US" sz="3200" b="1" dirty="0">
                <a:solidFill>
                  <a:schemeClr val="bg2"/>
                </a:solidFill>
                <a:ea typeface="ＭＳ Ｐゴシック" charset="-128"/>
              </a:rPr>
              <a:t>International Rules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u="sng" dirty="0">
                <a:solidFill>
                  <a:srgbClr val="0C0400"/>
                </a:solidFill>
                <a:ea typeface="ＭＳ Ｐゴシック" charset="-128"/>
              </a:rPr>
              <a:t>The </a:t>
            </a:r>
            <a:r>
              <a:rPr lang="en-US" altLang="en-US" b="1" u="sng" dirty="0">
                <a:solidFill>
                  <a:srgbClr val="0C0400"/>
                </a:solidFill>
                <a:ea typeface="ＭＳ Ｐゴシック" charset="-128"/>
              </a:rPr>
              <a:t>I</a:t>
            </a:r>
            <a:r>
              <a:rPr lang="en-US" altLang="en-US" u="sng" dirty="0">
                <a:solidFill>
                  <a:srgbClr val="0C0400"/>
                </a:solidFill>
                <a:ea typeface="ＭＳ Ｐゴシック" charset="-128"/>
              </a:rPr>
              <a:t>nternational </a:t>
            </a:r>
            <a:r>
              <a:rPr lang="en-US" altLang="en-US" b="1" u="sng" dirty="0">
                <a:solidFill>
                  <a:srgbClr val="0C0400"/>
                </a:solidFill>
                <a:ea typeface="ＭＳ Ｐゴシック" charset="-128"/>
              </a:rPr>
              <a:t>T</a:t>
            </a:r>
            <a:r>
              <a:rPr lang="en-US" altLang="en-US" u="sng" dirty="0">
                <a:solidFill>
                  <a:srgbClr val="0C0400"/>
                </a:solidFill>
                <a:ea typeface="ＭＳ Ｐゴシック" charset="-128"/>
              </a:rPr>
              <a:t>elecommunication </a:t>
            </a:r>
            <a:r>
              <a:rPr lang="en-US" altLang="en-US" b="1" u="sng" dirty="0">
                <a:solidFill>
                  <a:srgbClr val="0C0400"/>
                </a:solidFill>
                <a:ea typeface="ＭＳ Ｐゴシック" charset="-128"/>
              </a:rPr>
              <a:t>U</a:t>
            </a:r>
            <a:r>
              <a:rPr lang="en-US" altLang="en-US" u="sng" dirty="0">
                <a:solidFill>
                  <a:srgbClr val="0C0400"/>
                </a:solidFill>
                <a:ea typeface="ＭＳ Ｐゴシック" charset="-128"/>
              </a:rPr>
              <a:t>nion (ITU)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3200" dirty="0">
                <a:solidFill>
                  <a:srgbClr val="0C0400"/>
                </a:solidFill>
                <a:ea typeface="ＭＳ Ｐゴシック" charset="-128"/>
              </a:rPr>
              <a:t>  </a:t>
            </a:r>
            <a:r>
              <a:rPr lang="en-US" altLang="en-US" dirty="0">
                <a:solidFill>
                  <a:srgbClr val="0C0400"/>
                </a:solidFill>
                <a:ea typeface="ＭＳ Ｐゴシック" charset="-128"/>
              </a:rPr>
              <a:t>The ITU is an administrative forum for working out international telecommunications treaties and laws, including frequency allocations.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solidFill>
                  <a:srgbClr val="0C0400"/>
                </a:solidFill>
                <a:ea typeface="ＭＳ Ｐゴシック" charset="-128"/>
              </a:rPr>
              <a:t>  The ITU divides the world into three regions.</a:t>
            </a: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C4A8A56-80D2-40E8-BCDE-FF796A2B1889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7559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1"/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7.4 International Rules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9928" y="1470344"/>
            <a:ext cx="56925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800" b="1" i="1" dirty="0"/>
              <a:t>The world in three sections</a:t>
            </a:r>
            <a:endParaRPr lang="en-US" altLang="en-US" sz="2800" b="1" dirty="0"/>
          </a:p>
          <a:p>
            <a:pPr algn="ctr" eaLnBrk="1" hangingPunct="1"/>
            <a:r>
              <a:rPr lang="en-US" altLang="en-US" sz="2000" i="1" dirty="0"/>
              <a:t>Similar to Figure 7-5 on page 7-18</a:t>
            </a:r>
          </a:p>
        </p:txBody>
      </p:sp>
      <p:pic>
        <p:nvPicPr>
          <p:cNvPr id="7" name="Picture 2" descr="C:\Users\JPC-2010\Desktop\regions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8" y="2301341"/>
            <a:ext cx="7960161" cy="428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DB32043-E580-4059-AECA-B18016E30D74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843241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1"/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7.4 International Rules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  <a:cs typeface="ＭＳ Ｐゴシック" charset="0"/>
              </a:rPr>
              <a:t>International Operating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>
                <a:solidFill>
                  <a:srgbClr val="0C0400"/>
                </a:solidFill>
                <a:ea typeface="ＭＳ Ｐゴシック" charset="-128"/>
              </a:rPr>
              <a:t>To operate using your US amateur license, there must be a reciprocal operating agreement between the countries.</a:t>
            </a:r>
            <a:r>
              <a:rPr lang="en-US" altLang="en-US" dirty="0">
                <a:solidFill>
                  <a:srgbClr val="0C0400"/>
                </a:solidFill>
                <a:ea typeface="ＭＳ Ｐゴシック" charset="-128"/>
              </a:rPr>
              <a:t> </a:t>
            </a:r>
          </a:p>
          <a:p>
            <a:pPr lvl="2" eaLnBrk="1" hangingPunct="1">
              <a:defRPr/>
            </a:pPr>
            <a:endParaRPr lang="en-US" altLang="en-US" dirty="0">
              <a:ea typeface="ＭＳ Ｐゴシック" charset="-128"/>
            </a:endParaRP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  <a:cs typeface="ＭＳ Ｐゴシック" charset="0"/>
              </a:rPr>
              <a:t> Reciprocal Operating Authority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>
                <a:solidFill>
                  <a:srgbClr val="0C0400"/>
                </a:solidFill>
                <a:ea typeface="ＭＳ Ｐゴシック" charset="-128"/>
              </a:rPr>
              <a:t>This is a government-to-government agreement recognizing each other’s amateur licenses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C5F9A6F-9287-4824-9B44-9545E9B85DCC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890037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1"/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7.4 International Rules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82000">
                <a:schemeClr val="bg2">
                  <a:lumMod val="50000"/>
                  <a:lumOff val="50000"/>
                </a:schemeClr>
              </a:gs>
              <a:gs pos="94000">
                <a:srgbClr val="FFFF00"/>
              </a:gs>
            </a:gsLst>
            <a:lin ang="2700000" scaled="0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85" y="2046420"/>
            <a:ext cx="8988575" cy="3576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  <a:cs typeface="ＭＳ Ｐゴシック" charset="0"/>
              </a:rPr>
              <a:t>International Amateur Radio Permit (IARP)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3200" b="1" dirty="0">
              <a:solidFill>
                <a:schemeClr val="accent6"/>
              </a:solidFill>
              <a:ea typeface="ＭＳ Ｐゴシック" charset="-128"/>
              <a:cs typeface="ＭＳ Ｐゴシック" charset="0"/>
            </a:endParaRPr>
          </a:p>
          <a:p>
            <a:pPr lvl="2" eaLnBrk="1" hangingPunct="1">
              <a:defRPr/>
            </a:pPr>
            <a:r>
              <a:rPr lang="en-US" altLang="en-US" sz="2800" dirty="0">
                <a:solidFill>
                  <a:srgbClr val="0C0400"/>
                </a:solidFill>
                <a:ea typeface="ＭＳ Ｐゴシック" charset="-128"/>
              </a:rPr>
              <a:t>In some </a:t>
            </a:r>
            <a:r>
              <a:rPr lang="en-US" altLang="en-US" sz="2800" b="1" dirty="0">
                <a:solidFill>
                  <a:srgbClr val="0C0400"/>
                </a:solidFill>
                <a:ea typeface="ＭＳ Ｐゴシック" charset="-128"/>
              </a:rPr>
              <a:t>North</a:t>
            </a:r>
            <a:r>
              <a:rPr lang="en-US" altLang="en-US" sz="2800" dirty="0">
                <a:solidFill>
                  <a:srgbClr val="0C0400"/>
                </a:solidFill>
                <a:ea typeface="ＭＳ Ｐゴシック" charset="-128"/>
              </a:rPr>
              <a:t> and </a:t>
            </a:r>
            <a:r>
              <a:rPr lang="en-US" altLang="en-US" sz="2800" b="1" dirty="0">
                <a:solidFill>
                  <a:srgbClr val="0C0400"/>
                </a:solidFill>
                <a:ea typeface="ＭＳ Ｐゴシック" charset="-128"/>
              </a:rPr>
              <a:t>South American</a:t>
            </a:r>
            <a:r>
              <a:rPr lang="en-US" altLang="en-US" sz="2800" dirty="0">
                <a:solidFill>
                  <a:srgbClr val="0C0400"/>
                </a:solidFill>
                <a:ea typeface="ＭＳ Ｐゴシック" charset="-128"/>
              </a:rPr>
              <a:t> countries an IARP allows US amateurs to operate without seeking a special license or permit to enter and operate from that country.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7BDC8C0-578B-41E9-BB1F-023671796BF7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37793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1"/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7.4 International Rules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69000">
                <a:schemeClr val="accent1">
                  <a:lumMod val="20000"/>
                  <a:lumOff val="80000"/>
                </a:schemeClr>
              </a:gs>
              <a:gs pos="94000">
                <a:srgbClr val="FFFF00"/>
              </a:gs>
            </a:gsLst>
            <a:lin ang="2700000" scaled="0"/>
          </a:gradFill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kern="12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charset="-128"/>
                <a:cs typeface="ＭＳ Ｐゴシック" charset="0"/>
              </a:rPr>
              <a:t>European Conference of Postal and Telecommunications Administrations (CEPT)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>
                <a:solidFill>
                  <a:srgbClr val="0C0400"/>
                </a:solidFill>
                <a:ea typeface="ＭＳ Ｐゴシック" charset="-128"/>
              </a:rPr>
              <a:t>A radio-amateur license -- allows US Amateurs to travel to and operate from most </a:t>
            </a:r>
            <a:r>
              <a:rPr lang="en-US" altLang="en-US" sz="2800" b="1" dirty="0">
                <a:solidFill>
                  <a:srgbClr val="0C0400"/>
                </a:solidFill>
                <a:ea typeface="ＭＳ Ｐゴシック" charset="-128"/>
              </a:rPr>
              <a:t>European</a:t>
            </a:r>
            <a:r>
              <a:rPr lang="en-US" altLang="en-US" sz="2800" dirty="0">
                <a:solidFill>
                  <a:srgbClr val="0C0400"/>
                </a:solidFill>
                <a:ea typeface="ＭＳ Ｐゴシック" charset="-128"/>
              </a:rPr>
              <a:t> countries without obtaining an additional license or permit.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endParaRPr lang="en-US" altLang="en-US" sz="2800" dirty="0">
              <a:ea typeface="ＭＳ Ｐゴシック" charset="-128"/>
            </a:endParaRP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kern="12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charset="-128"/>
              </a:rPr>
              <a:t>Permitted Contacts and Communications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>
                <a:solidFill>
                  <a:srgbClr val="0C0400"/>
                </a:solidFill>
                <a:ea typeface="ＭＳ Ｐゴシック" charset="-128"/>
              </a:rPr>
              <a:t>Unless specifically prohibited by either country, any ham can talk to any other ham</a:t>
            </a:r>
            <a:r>
              <a:rPr lang="en-US" altLang="en-US" dirty="0">
                <a:solidFill>
                  <a:srgbClr val="0C0400"/>
                </a:solidFill>
                <a:ea typeface="ＭＳ Ｐゴシック" charset="-128"/>
              </a:rPr>
              <a:t>.</a:t>
            </a: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9329DF5-F1E8-4774-85A8-307CE0D31458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71325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4">
              <a:lumMod val="25000"/>
              <a:lumOff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chemeClr val="bg2"/>
                </a:solidFill>
                <a:highlight>
                  <a:srgbClr val="FFFF00"/>
                </a:highlight>
                <a:latin typeface="+mn-lt"/>
                <a:ea typeface="ＭＳ Ｐゴシック" panose="020B0600070205080204" pitchFamily="34" charset="-128"/>
              </a:rPr>
              <a:t>7.5 Call Signs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endParaRPr lang="en-US" altLang="en-US" b="1" u="sng" dirty="0">
              <a:solidFill>
                <a:schemeClr val="bg2"/>
              </a:solidFill>
              <a:ea typeface="ＭＳ Ｐゴシック" charset="-128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b="1" u="sng" dirty="0">
                <a:solidFill>
                  <a:schemeClr val="bg2"/>
                </a:solidFill>
                <a:ea typeface="ＭＳ Ｐゴシック" charset="-128"/>
              </a:rPr>
              <a:t>Prefix and Suffix</a:t>
            </a:r>
          </a:p>
          <a:p>
            <a:pPr lvl="2" eaLnBrk="1" hangingPunct="1"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solidFill>
                  <a:schemeClr val="bg2"/>
                </a:solidFill>
                <a:ea typeface="ＭＳ Ｐゴシック" charset="-128"/>
              </a:rPr>
              <a:t> </a:t>
            </a:r>
            <a:r>
              <a:rPr lang="en-US" altLang="en-US" sz="2800" dirty="0">
                <a:solidFill>
                  <a:schemeClr val="bg2"/>
                </a:solidFill>
                <a:ea typeface="ＭＳ Ｐゴシック" charset="-128"/>
              </a:rPr>
              <a:t>In the US, the </a:t>
            </a:r>
            <a:r>
              <a:rPr lang="en-US" altLang="en-US" sz="2800" b="1" i="1" dirty="0">
                <a:solidFill>
                  <a:schemeClr val="bg2"/>
                </a:solidFill>
                <a:ea typeface="ＭＳ Ｐゴシック" charset="-128"/>
              </a:rPr>
              <a:t>Prefix</a:t>
            </a:r>
            <a:r>
              <a:rPr lang="en-US" altLang="en-US" sz="2800" dirty="0">
                <a:solidFill>
                  <a:schemeClr val="bg2"/>
                </a:solidFill>
                <a:ea typeface="ＭＳ Ｐゴシック" charset="-128"/>
              </a:rPr>
              <a:t> consists of one or two letters and a numeral.  The </a:t>
            </a:r>
            <a:r>
              <a:rPr lang="en-US" altLang="en-US" sz="2800" b="1" i="1" dirty="0">
                <a:solidFill>
                  <a:schemeClr val="bg2"/>
                </a:solidFill>
                <a:ea typeface="ＭＳ Ｐゴシック" charset="-128"/>
              </a:rPr>
              <a:t>suffix</a:t>
            </a:r>
            <a:r>
              <a:rPr lang="en-US" altLang="en-US" sz="2800" dirty="0">
                <a:solidFill>
                  <a:schemeClr val="bg2"/>
                </a:solidFill>
                <a:ea typeface="ＭＳ Ｐゴシック" charset="-128"/>
              </a:rPr>
              <a:t> consists of one to three letters.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endParaRPr lang="en-US" altLang="en-US" sz="2800" dirty="0">
              <a:solidFill>
                <a:schemeClr val="bg2"/>
              </a:solidFill>
              <a:ea typeface="ＭＳ Ｐゴシック" charset="-128"/>
            </a:endParaRPr>
          </a:p>
          <a:p>
            <a:pPr lvl="2" eaLnBrk="1" hangingPunct="1">
              <a:buClrTx/>
              <a:buFont typeface="Wingdings" panose="05000000000000000000" pitchFamily="2" charset="2"/>
              <a:buChar char="ü"/>
              <a:defRPr/>
            </a:pPr>
            <a:r>
              <a:rPr lang="en-US" altLang="en-US" sz="2800" dirty="0">
                <a:solidFill>
                  <a:schemeClr val="bg2"/>
                </a:solidFill>
                <a:ea typeface="ＭＳ Ｐゴシック" charset="-128"/>
              </a:rPr>
              <a:t> The combination of prefix and suffix uniquely identify a station anywhere on Earth.</a:t>
            </a: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BAAFB37-D2BB-47F4-B3E7-4638794DD1CA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9709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50824" y="87765"/>
            <a:ext cx="8776155" cy="1305770"/>
          </a:xfrm>
          <a:solidFill>
            <a:schemeClr val="accent5">
              <a:lumMod val="10000"/>
            </a:schemeClr>
          </a:solidFill>
        </p:spPr>
        <p:txBody>
          <a:bodyPr/>
          <a:lstStyle/>
          <a:p>
            <a:pPr algn="ctr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Did you get the right answer?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93535"/>
            <a:ext cx="8776154" cy="5195887"/>
          </a:xfrm>
          <a:gradFill flip="none" rotWithShape="1">
            <a:gsLst>
              <a:gs pos="64000">
                <a:schemeClr val="tx2">
                  <a:lumMod val="20000"/>
                  <a:lumOff val="80000"/>
                </a:schemeClr>
              </a:gs>
              <a:gs pos="87000">
                <a:srgbClr val="FF0000"/>
              </a:gs>
            </a:gsLst>
            <a:lin ang="2700000" scaled="1"/>
            <a:tileRect/>
          </a:gradFill>
        </p:spPr>
        <p:txBody>
          <a:bodyPr/>
          <a:lstStyle/>
          <a:p>
            <a:pPr marL="0" lvl="2" indent="0">
              <a:buFontTx/>
              <a:buNone/>
              <a:defRPr/>
            </a:pPr>
            <a:endParaRPr lang="en-US" sz="3200" dirty="0"/>
          </a:p>
          <a:p>
            <a:pPr marL="0" lvl="2" indent="0">
              <a:buFontTx/>
              <a:buNone/>
              <a:defRPr/>
            </a:pPr>
            <a:r>
              <a:rPr lang="en-US" sz="3200" b="1" dirty="0"/>
              <a:t>You should get an Amateur Radio License because……..</a:t>
            </a:r>
          </a:p>
          <a:p>
            <a:pPr marL="0" lvl="2" indent="0">
              <a:buFontTx/>
              <a:buNone/>
              <a:defRPr/>
            </a:pPr>
            <a:endParaRPr lang="en-US" dirty="0"/>
          </a:p>
          <a:p>
            <a:pPr marL="457200" lvl="1" indent="-457200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DDA63398-4170-47E6-A8C7-C1055864EFBF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9BC1A-07E1-44AC-BD70-6EF21950EF1C}"/>
              </a:ext>
            </a:extLst>
          </p:cNvPr>
          <p:cNvSpPr txBox="1"/>
          <p:nvPr/>
        </p:nvSpPr>
        <p:spPr>
          <a:xfrm>
            <a:off x="462664" y="3402362"/>
            <a:ext cx="8224135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lvl="2" indent="-342900">
              <a:defRPr/>
            </a:pPr>
            <a:r>
              <a:rPr lang="en-US" sz="3200" b="1" dirty="0">
                <a:solidFill>
                  <a:schemeClr val="tx1">
                    <a:lumMod val="50000"/>
                  </a:schemeClr>
                </a:solidFill>
              </a:rPr>
              <a:t>You have the right to be protected from interference by signals from unlicensed devices, such as consumer electronics.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2EFB883-D951-4525-8F5C-41117BD17D99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970108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4">
              <a:lumMod val="25000"/>
              <a:lumOff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200" b="1" dirty="0">
                <a:solidFill>
                  <a:schemeClr val="bg2"/>
                </a:solidFill>
                <a:highlight>
                  <a:srgbClr val="FFFF00"/>
                </a:highlight>
                <a:latin typeface="+mn-lt"/>
                <a:ea typeface="ＭＳ Ｐゴシック" panose="020B0600070205080204" pitchFamily="34" charset="-128"/>
              </a:rPr>
              <a:t>7.5 Call Signs</a:t>
            </a:r>
            <a:br>
              <a:rPr lang="en-US" altLang="en-US" sz="3200" b="1" dirty="0">
                <a:solidFill>
                  <a:schemeClr val="bg2"/>
                </a:solidFill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solidFill>
                <a:schemeClr val="bg2"/>
              </a:solidFill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800" b="1" dirty="0">
                <a:solidFill>
                  <a:schemeClr val="bg2"/>
                </a:solidFill>
                <a:ea typeface="ＭＳ Ｐゴシック" charset="-128"/>
              </a:rPr>
              <a:t>US Call Districts and Call Signs</a:t>
            </a:r>
            <a:endParaRPr lang="en-US" altLang="en-US" sz="2600" b="1" dirty="0">
              <a:solidFill>
                <a:schemeClr val="bg2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pic>
        <p:nvPicPr>
          <p:cNvPr id="6" name="Picture 1" descr="WASmap_Colo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77" y="1921418"/>
            <a:ext cx="5778603" cy="448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C2A9A5E-9A21-4C64-9A95-B5BF6C51E7D9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93354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4">
              <a:lumMod val="25000"/>
              <a:lumOff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chemeClr val="bg2"/>
                </a:solidFill>
                <a:highlight>
                  <a:srgbClr val="FFFF00"/>
                </a:highlight>
                <a:latin typeface="+mn-lt"/>
                <a:ea typeface="ＭＳ Ｐゴシック" panose="020B0600070205080204" pitchFamily="34" charset="-128"/>
              </a:rPr>
              <a:t>7.5 Call Signs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dirty="0">
                <a:solidFill>
                  <a:schemeClr val="bg2"/>
                </a:solidFill>
                <a:ea typeface="ＭＳ Ｐゴシック" charset="-128"/>
                <a:cs typeface="ＭＳ Ｐゴシック" charset="0"/>
              </a:rPr>
              <a:t>Portable &amp; Upgrade</a:t>
            </a:r>
          </a:p>
          <a:p>
            <a:pPr lvl="2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ea typeface="ＭＳ Ｐゴシック" charset="-128"/>
              </a:rPr>
              <a:t> If operating within the US, there is no requirement for indicating where in the country you happen to be located.</a:t>
            </a:r>
          </a:p>
          <a:p>
            <a:pPr lvl="2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ea typeface="ＭＳ Ｐゴシック" charset="-128"/>
              </a:rPr>
              <a:t> If operating outside the continental US, you must add the prefix of the country to your call sign.</a:t>
            </a:r>
          </a:p>
          <a:p>
            <a:pPr lvl="2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ea typeface="ＭＳ Ｐゴシック" charset="-128"/>
              </a:rPr>
              <a:t> When you earn a higher license, you must add a portable designator until your new license class is posted on the FCC Database.</a:t>
            </a:r>
          </a:p>
          <a:p>
            <a:pPr lvl="3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ea typeface="ＭＳ Ｐゴシック" charset="-128"/>
              </a:rPr>
              <a:t> General . . . Add /AG to your call sign</a:t>
            </a:r>
          </a:p>
          <a:p>
            <a:pPr lvl="3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ea typeface="ＭＳ Ｐゴシック" charset="-128"/>
              </a:rPr>
              <a:t> Amateur Extra . . . Add /AE to your call sign</a:t>
            </a: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588C716-F53E-465B-BAEA-727374CC8CAB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32580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4">
              <a:lumMod val="25000"/>
              <a:lumOff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chemeClr val="bg2"/>
                </a:solidFill>
                <a:highlight>
                  <a:srgbClr val="FFFF00"/>
                </a:highlight>
                <a:latin typeface="+mn-lt"/>
                <a:ea typeface="ＭＳ Ｐゴシック" panose="020B0600070205080204" pitchFamily="34" charset="-128"/>
              </a:rPr>
              <a:t>7.5 Call Signs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dirty="0">
                <a:solidFill>
                  <a:schemeClr val="bg2"/>
                </a:solidFill>
                <a:ea typeface="ＭＳ Ｐゴシック" charset="-128"/>
              </a:rPr>
              <a:t>Vanity, Club, and Special Event Call Signs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b="1" dirty="0">
              <a:solidFill>
                <a:schemeClr val="bg2"/>
              </a:solidFill>
              <a:ea typeface="ＭＳ Ｐゴシック" charset="-128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ＭＳ Ｐゴシック" charset="-128"/>
              </a:rPr>
              <a:t> A </a:t>
            </a:r>
            <a:r>
              <a:rPr lang="en-US" altLang="en-US" b="1" dirty="0">
                <a:ea typeface="ＭＳ Ｐゴシック" charset="-128"/>
              </a:rPr>
              <a:t>Vanity</a:t>
            </a:r>
            <a:r>
              <a:rPr lang="en-US" altLang="en-US" dirty="0">
                <a:ea typeface="ＭＳ Ｐゴシック" charset="-128"/>
              </a:rPr>
              <a:t> Call sign is one selected by the amateur instead of one sequentially assigned by the FCC.</a:t>
            </a:r>
          </a:p>
          <a:p>
            <a:pPr lvl="1" eaLnBrk="1" hangingPunct="1">
              <a:defRPr/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ＭＳ Ｐゴシック" charset="-128"/>
              </a:rPr>
              <a:t> A </a:t>
            </a:r>
            <a:r>
              <a:rPr lang="en-US" altLang="en-US" b="1" dirty="0">
                <a:ea typeface="ＭＳ Ｐゴシック" charset="-128"/>
              </a:rPr>
              <a:t>Club</a:t>
            </a:r>
            <a:r>
              <a:rPr lang="en-US" altLang="en-US" dirty="0">
                <a:ea typeface="ＭＳ Ｐゴシック" charset="-128"/>
              </a:rPr>
              <a:t> Call sign can be obtained for a group with at least 4 members that has been recognized as a club by the FCC.</a:t>
            </a: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17820E7-1850-4ECC-BE68-6FE8657BD79E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151778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4">
              <a:lumMod val="25000"/>
              <a:lumOff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chemeClr val="bg2"/>
                </a:solidFill>
                <a:highlight>
                  <a:srgbClr val="FFFF00"/>
                </a:highlight>
                <a:latin typeface="+mn-lt"/>
                <a:ea typeface="ＭＳ Ｐゴシック" panose="020B0600070205080204" pitchFamily="34" charset="-128"/>
              </a:rPr>
              <a:t>7.5 Call Signs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Ø"/>
            </a:pP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 Special Event</a:t>
            </a:r>
            <a:r>
              <a:rPr lang="en-US" altLang="en-US" sz="2800" dirty="0">
                <a:ea typeface="ＭＳ Ｐゴシック" panose="020B0600070205080204" pitchFamily="34" charset="-128"/>
              </a:rPr>
              <a:t> Call Sign is a call sign for a short duration special event of significance to the amateur community</a:t>
            </a:r>
          </a:p>
          <a:p>
            <a:pPr lvl="2"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 For example:</a:t>
            </a:r>
          </a:p>
          <a:p>
            <a:pPr marL="1371600" lvl="3" indent="0" eaLnBrk="1" hangingPunct="1">
              <a:buFontTx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Pacificon 2017 in San Ramon (October 20-22) received the Special Event Call Sign of </a:t>
            </a:r>
            <a:r>
              <a:rPr lang="en-US" altLang="en-US" sz="3200" b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W6P</a:t>
            </a:r>
            <a:r>
              <a:rPr lang="en-US" altLang="en-US" sz="2800" dirty="0">
                <a:ea typeface="ＭＳ Ｐゴシック" panose="020B0600070205080204" pitchFamily="34" charset="-128"/>
              </a:rPr>
              <a:t> (and also used W1AW/6)  </a:t>
            </a: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algn="r" eaLnBrk="1" hangingPunct="1">
              <a:buFontTx/>
              <a:buNone/>
            </a:pPr>
            <a:endParaRPr lang="en-US" altLang="en-US" sz="2600" b="1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456E47E-C30B-4444-8D5C-E3B79555C04D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647836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752600"/>
            <a:ext cx="20764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300038" y="0"/>
            <a:ext cx="8642350" cy="1276350"/>
          </a:xfrm>
          <a:solidFill>
            <a:schemeClr val="bg1"/>
          </a:solidFill>
        </p:spPr>
        <p:txBody>
          <a:bodyPr/>
          <a:lstStyle/>
          <a:p>
            <a:r>
              <a:rPr lang="en-US" altLang="en-US" b="1" dirty="0">
                <a:solidFill>
                  <a:schemeClr val="bg2"/>
                </a:solidFill>
                <a:ea typeface="ＭＳ Ｐゴシック" panose="020B0600070205080204" pitchFamily="34" charset="-128"/>
              </a:rPr>
              <a:t>The Technician Class License opens the door to amateur radio</a:t>
            </a:r>
          </a:p>
        </p:txBody>
      </p:sp>
      <p:pic>
        <p:nvPicPr>
          <p:cNvPr id="6349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8551" y="4777454"/>
            <a:ext cx="2209800" cy="1628775"/>
          </a:xfrm>
        </p:spPr>
      </p:pic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906A8E4F-3D04-4466-A5DB-F1757491B0C9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pic>
        <p:nvPicPr>
          <p:cNvPr id="6349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2611438"/>
            <a:ext cx="22574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5495710"/>
            <a:ext cx="18176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2478088"/>
            <a:ext cx="1333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3867150"/>
            <a:ext cx="21526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4932363"/>
            <a:ext cx="25574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0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2638425"/>
            <a:ext cx="2408238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1" name="TextBox 14"/>
          <p:cNvSpPr txBox="1">
            <a:spLocks noChangeArrowheads="1"/>
          </p:cNvSpPr>
          <p:nvPr/>
        </p:nvSpPr>
        <p:spPr bwMode="auto">
          <a:xfrm>
            <a:off x="2878138" y="1716088"/>
            <a:ext cx="4154487" cy="646112"/>
          </a:xfrm>
          <a:prstGeom prst="rect">
            <a:avLst/>
          </a:prstGeom>
          <a:solidFill>
            <a:srgbClr val="00206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chemeClr val="bg1"/>
                </a:solidFill>
              </a:rPr>
              <a:t>You are next!</a:t>
            </a:r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762375"/>
            <a:ext cx="21717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8B0CC44E-502E-4C62-8984-54705FC7A3C8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7B9A0-4357-44C0-9FDA-E4C5A1FE3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23A3118-8232-4D86-84E1-FB8EAD3C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906A8E4F-3D04-4466-A5DB-F1757491B0C9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7869DE6-6AF7-4B79-9B96-FFA45D8802EE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9095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50824" y="87765"/>
            <a:ext cx="8776155" cy="1305770"/>
          </a:xfrm>
          <a:solidFill>
            <a:schemeClr val="accent5">
              <a:lumMod val="10000"/>
            </a:schemeClr>
          </a:solidFill>
        </p:spPr>
        <p:txBody>
          <a:bodyPr/>
          <a:lstStyle/>
          <a:p>
            <a:pPr algn="ctr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Here is one more review question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93535"/>
            <a:ext cx="8642350" cy="5195887"/>
          </a:xfrm>
          <a:gradFill flip="none" rotWithShape="1">
            <a:gsLst>
              <a:gs pos="48000">
                <a:schemeClr val="tx2">
                  <a:lumMod val="20000"/>
                  <a:lumOff val="80000"/>
                </a:schemeClr>
              </a:gs>
              <a:gs pos="72000">
                <a:srgbClr val="FF0000"/>
              </a:gs>
            </a:gsLst>
            <a:lin ang="2700000" scaled="1"/>
            <a:tileRect/>
          </a:gradFill>
        </p:spPr>
        <p:txBody>
          <a:bodyPr/>
          <a:lstStyle/>
          <a:p>
            <a:pPr marL="0" lvl="2" indent="0">
              <a:buFontTx/>
              <a:buNone/>
              <a:defRPr/>
            </a:pPr>
            <a:endParaRPr lang="en-US" sz="3200" dirty="0"/>
          </a:p>
          <a:p>
            <a:pPr marL="0" indent="0">
              <a:buFontTx/>
              <a:buNone/>
              <a:defRPr/>
            </a:pPr>
            <a:r>
              <a:rPr lang="en-US" b="1" dirty="0"/>
              <a:t>Which of these is </a:t>
            </a:r>
            <a:r>
              <a:rPr lang="en-US" b="1" u="sng" dirty="0"/>
              <a:t>not</a:t>
            </a:r>
            <a:r>
              <a:rPr lang="en-US" b="1" dirty="0"/>
              <a:t> a bona fide Amateur Radio license class?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Technician</a:t>
            </a:r>
          </a:p>
          <a:p>
            <a:pPr>
              <a:defRPr/>
            </a:pPr>
            <a:r>
              <a:rPr lang="en-US" b="1" dirty="0"/>
              <a:t>General </a:t>
            </a:r>
          </a:p>
          <a:p>
            <a:pPr>
              <a:defRPr/>
            </a:pPr>
            <a:r>
              <a:rPr lang="en-US" b="1" dirty="0"/>
              <a:t>Technician, 1</a:t>
            </a:r>
            <a:r>
              <a:rPr lang="en-US" b="1" baseline="30000" dirty="0"/>
              <a:t>st</a:t>
            </a:r>
            <a:r>
              <a:rPr lang="en-US" b="1" dirty="0"/>
              <a:t> Class</a:t>
            </a:r>
          </a:p>
          <a:p>
            <a:pPr>
              <a:defRPr/>
            </a:pPr>
            <a:r>
              <a:rPr lang="en-US" b="1" dirty="0"/>
              <a:t>Amateur Extra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DDA63398-4170-47E6-A8C7-C1055864EFBF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D9F3F33-AB3E-4627-A246-315A311D23A6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23265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50824" y="87765"/>
            <a:ext cx="8776155" cy="1305770"/>
          </a:xfrm>
          <a:solidFill>
            <a:schemeClr val="accent5">
              <a:lumMod val="10000"/>
            </a:schemeClr>
          </a:solidFill>
        </p:spPr>
        <p:txBody>
          <a:bodyPr/>
          <a:lstStyle/>
          <a:p>
            <a:pPr algn="ctr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Not all questions are so easy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93535"/>
            <a:ext cx="8642350" cy="5195887"/>
          </a:xfrm>
          <a:gradFill flip="none" rotWithShape="1">
            <a:gsLst>
              <a:gs pos="96226">
                <a:srgbClr val="D8FA0A"/>
              </a:gs>
              <a:gs pos="48000">
                <a:schemeClr val="tx2">
                  <a:lumMod val="20000"/>
                  <a:lumOff val="80000"/>
                </a:schemeClr>
              </a:gs>
              <a:gs pos="72000">
                <a:srgbClr val="FF0000"/>
              </a:gs>
            </a:gsLst>
            <a:lin ang="2700000" scaled="1"/>
            <a:tileRect/>
          </a:gradFill>
        </p:spPr>
        <p:txBody>
          <a:bodyPr/>
          <a:lstStyle/>
          <a:p>
            <a:pPr marL="0" lvl="2" indent="0">
              <a:buFontTx/>
              <a:buNone/>
              <a:defRPr/>
            </a:pPr>
            <a:endParaRPr lang="en-US" sz="3200" dirty="0"/>
          </a:p>
          <a:p>
            <a:pPr marL="0" indent="0">
              <a:buFontTx/>
              <a:buNone/>
              <a:defRPr/>
            </a:pPr>
            <a:r>
              <a:rPr lang="en-US" b="1" dirty="0"/>
              <a:t>Which of these is </a:t>
            </a:r>
            <a:r>
              <a:rPr lang="en-US" b="1" u="sng" dirty="0"/>
              <a:t>not</a:t>
            </a:r>
            <a:r>
              <a:rPr lang="en-US" b="1" dirty="0"/>
              <a:t> a bona fide Amateur Radio license class?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DDA63398-4170-47E6-A8C7-C1055864EFBF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CCEAB-9F94-4D84-8F5F-D88F4B026D86}"/>
              </a:ext>
            </a:extLst>
          </p:cNvPr>
          <p:cNvSpPr txBox="1"/>
          <p:nvPr/>
        </p:nvSpPr>
        <p:spPr>
          <a:xfrm>
            <a:off x="1345980" y="3851455"/>
            <a:ext cx="59911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/>
              <a:t>Technician, 1</a:t>
            </a:r>
            <a:r>
              <a:rPr lang="en-US" sz="3600" b="1" baseline="30000" dirty="0"/>
              <a:t>st</a:t>
            </a:r>
            <a:r>
              <a:rPr lang="en-US" sz="3600" b="1" dirty="0"/>
              <a:t> Class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E44A494E-FA86-4E6A-BA7B-47A5A958FA00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80123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7.1 Licensing Terms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solidFill>
            <a:srgbClr val="92D050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  <a:highlight>
                  <a:srgbClr val="C0C0C0"/>
                </a:highlight>
                <a:ea typeface="ＭＳ Ｐゴシック" charset="-128"/>
              </a:rPr>
              <a:t>Part 97</a:t>
            </a: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ea typeface="ＭＳ Ｐゴシック" charset="-128"/>
              </a:rPr>
              <a:t>   Part 97 is a section of the FCC’s rules that regulate Amateur Radio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marL="914400" lvl="2" indent="0" eaLnBrk="1" hangingPunct="1">
              <a:lnSpc>
                <a:spcPct val="90000"/>
              </a:lnSpc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  <a:p>
            <a:pPr lvl="2" eaLnBrk="1" hangingPunct="1">
              <a:lnSpc>
                <a:spcPct val="90000"/>
              </a:lnSpc>
              <a:buClrTx/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>
                <a:ea typeface="ＭＳ Ｐゴシック" charset="-128"/>
              </a:rPr>
              <a:t>   Basis</a:t>
            </a:r>
            <a:r>
              <a:rPr lang="en-US" altLang="en-US" sz="2800" dirty="0">
                <a:ea typeface="ＭＳ Ｐゴシック" charset="-128"/>
              </a:rPr>
              <a:t> and </a:t>
            </a:r>
            <a:r>
              <a:rPr lang="en-US" altLang="en-US" sz="2800" b="1" dirty="0">
                <a:ea typeface="ＭＳ Ｐゴシック" charset="-128"/>
              </a:rPr>
              <a:t>Purpose</a:t>
            </a:r>
          </a:p>
          <a:p>
            <a:pPr marL="1371600" lvl="3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-</a:t>
            </a:r>
            <a:r>
              <a:rPr lang="en-US" altLang="en-US" sz="2400" b="1" dirty="0">
                <a:ea typeface="ＭＳ Ｐゴシック" charset="-128"/>
              </a:rPr>
              <a:t>Amateur Radio Service is a voluntary, noncommercial communications service.</a:t>
            </a:r>
          </a:p>
          <a:p>
            <a:pPr marL="1371600" lvl="3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charset="-128"/>
              </a:rPr>
              <a:t>-Part 97 also establishes the basic constraints and rights that pertain to amateur licensing and conduct.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B5965A5-3789-43F6-8969-C846E536F3B9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8FA0A"/>
            </a:gs>
            <a:gs pos="86000">
              <a:srgbClr val="92D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7.1 Licensing Terms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706563"/>
            <a:ext cx="8660939" cy="5151437"/>
          </a:xfrm>
          <a:gradFill>
            <a:gsLst>
              <a:gs pos="100000">
                <a:srgbClr val="D8FA0A"/>
              </a:gs>
              <a:gs pos="86000">
                <a:srgbClr val="92D050"/>
              </a:gs>
            </a:gsLst>
            <a:lin ang="2700000" scaled="1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Definitions</a:t>
            </a:r>
          </a:p>
          <a:p>
            <a:pPr lvl="3" eaLnBrk="1" hangingPunct="1">
              <a:buClrTx/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ea typeface="ＭＳ Ｐゴシック" charset="-128"/>
              </a:rPr>
              <a:t>  </a:t>
            </a:r>
            <a:r>
              <a:rPr lang="en-US" altLang="en-US" sz="2400" b="1" dirty="0">
                <a:ea typeface="ＭＳ Ｐゴシック" charset="-128"/>
              </a:rPr>
              <a:t>The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b="1" dirty="0">
                <a:highlight>
                  <a:srgbClr val="00FFFF"/>
                </a:highlight>
                <a:ea typeface="ＭＳ Ｐゴシック" charset="-128"/>
              </a:rPr>
              <a:t>Federal Communications Commission</a:t>
            </a:r>
            <a:r>
              <a:rPr lang="en-US" altLang="en-US" sz="2800" dirty="0">
                <a:highlight>
                  <a:srgbClr val="00FFFF"/>
                </a:highlight>
                <a:ea typeface="ＭＳ Ｐゴシック" charset="-128"/>
              </a:rPr>
              <a:t> (</a:t>
            </a:r>
            <a:r>
              <a:rPr lang="en-US" altLang="en-US" sz="2400" b="1" dirty="0">
                <a:highlight>
                  <a:srgbClr val="00FFFF"/>
                </a:highlight>
                <a:ea typeface="ＭＳ Ｐゴシック" charset="-128"/>
              </a:rPr>
              <a:t>FCC) </a:t>
            </a:r>
            <a:r>
              <a:rPr lang="en-US" altLang="en-US" sz="2400" b="1" dirty="0">
                <a:ea typeface="ＭＳ Ｐゴシック" charset="-128"/>
              </a:rPr>
              <a:t>makes and enforces the rules for the Amateur Radio Service in the U.S.</a:t>
            </a:r>
          </a:p>
          <a:p>
            <a:pPr lvl="3" eaLnBrk="1" hangingPunct="1">
              <a:buClrTx/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ea typeface="ＭＳ Ｐゴシック" charset="-128"/>
              </a:rPr>
              <a:t>   </a:t>
            </a:r>
            <a:r>
              <a:rPr lang="en-US" altLang="en-US" sz="2400" b="1" dirty="0">
                <a:ea typeface="ＭＳ Ｐゴシック" charset="-128"/>
              </a:rPr>
              <a:t>An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b="1" dirty="0">
                <a:highlight>
                  <a:srgbClr val="00FFFF"/>
                </a:highlight>
                <a:ea typeface="ＭＳ Ｐゴシック" charset="-128"/>
              </a:rPr>
              <a:t>Amateur Operator</a:t>
            </a:r>
            <a:r>
              <a:rPr lang="en-US" altLang="en-US" sz="2800" dirty="0">
                <a:highlight>
                  <a:srgbClr val="00FFFF"/>
                </a:highlight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is a </a:t>
            </a:r>
            <a:r>
              <a:rPr lang="en-US" altLang="en-US" sz="2800" b="1" i="1" u="sng" dirty="0">
                <a:ea typeface="ＭＳ Ｐゴシック" charset="-128"/>
              </a:rPr>
              <a:t>person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named in an operator/primary station license grant on the ULS consolidated licensee database to be the </a:t>
            </a:r>
            <a:r>
              <a:rPr lang="en-US" altLang="en-US" sz="2800" b="1" i="1" u="sng" dirty="0">
                <a:ea typeface="ＭＳ Ｐゴシック" charset="-128"/>
              </a:rPr>
              <a:t>control operator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of an amateur station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0224D5D-6AE6-454B-8359-B0C8109183B3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9259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7.1 Licensing Terms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100000">
                <a:srgbClr val="D8FA0A"/>
              </a:gs>
              <a:gs pos="71000">
                <a:srgbClr val="92D050"/>
              </a:gs>
            </a:gsLst>
            <a:lin ang="2700000" scaled="1"/>
          </a:gradFill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Type and Class of Licenses</a:t>
            </a:r>
          </a:p>
          <a:p>
            <a:pPr lvl="3" eaLnBrk="1" hangingPunct="1">
              <a:buClrTx/>
              <a:defRPr/>
            </a:pP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An Amateur Radio license consists of two parts:</a:t>
            </a:r>
          </a:p>
          <a:p>
            <a:pPr marL="1828800" lvl="4" indent="0" eaLnBrk="1" hangingPunct="1">
              <a:buFontTx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- An </a:t>
            </a:r>
            <a:r>
              <a:rPr lang="en-US" altLang="en-US" sz="2800" b="1" dirty="0">
                <a:ea typeface="ＭＳ Ｐゴシック" charset="-128"/>
              </a:rPr>
              <a:t>Operator</a:t>
            </a:r>
            <a:r>
              <a:rPr lang="en-US" altLang="en-US" sz="2800" dirty="0">
                <a:ea typeface="ＭＳ Ｐゴシック" charset="-128"/>
              </a:rPr>
              <a:t> license</a:t>
            </a:r>
          </a:p>
          <a:p>
            <a:pPr marL="1828800" lvl="4" indent="0" eaLnBrk="1" hangingPunct="1">
              <a:buFontTx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- A </a:t>
            </a:r>
            <a:r>
              <a:rPr lang="en-US" altLang="en-US" sz="2800" b="1" dirty="0">
                <a:ea typeface="ＭＳ Ｐゴシック" charset="-128"/>
              </a:rPr>
              <a:t>Station</a:t>
            </a:r>
            <a:r>
              <a:rPr lang="en-US" altLang="en-US" sz="2800" dirty="0">
                <a:ea typeface="ＭＳ Ｐゴシック" charset="-128"/>
              </a:rPr>
              <a:t> license</a:t>
            </a:r>
          </a:p>
          <a:p>
            <a:pPr lvl="3" eaLnBrk="1" hangingPunct="1">
              <a:buClrTx/>
              <a:defRPr/>
            </a:pP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There are three current classes of Amateur Radio licenses</a:t>
            </a:r>
            <a:r>
              <a:rPr lang="en-US" altLang="en-US" sz="2800" dirty="0">
                <a:ea typeface="ＭＳ Ｐゴシック" charset="-128"/>
              </a:rPr>
              <a:t>:</a:t>
            </a:r>
          </a:p>
          <a:p>
            <a:pPr marL="1828800" lvl="4" indent="0" eaLnBrk="1" hangingPunct="1">
              <a:buFontTx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- Technician</a:t>
            </a:r>
          </a:p>
          <a:p>
            <a:pPr marL="1828800" lvl="4" indent="0" eaLnBrk="1" hangingPunct="1">
              <a:buFontTx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- General</a:t>
            </a:r>
          </a:p>
          <a:p>
            <a:pPr marL="1828800" lvl="4" indent="0" eaLnBrk="1" hangingPunct="1">
              <a:buFontTx/>
              <a:buNone/>
              <a:defRPr/>
            </a:pPr>
            <a:r>
              <a:rPr lang="en-US" altLang="en-US" sz="2800" dirty="0">
                <a:ea typeface="ＭＳ Ｐゴシック" charset="-128"/>
              </a:rPr>
              <a:t>- Amateur Extra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6A2FBCF-A9E2-4917-9C35-88B5507008EA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393275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70345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  <a:t>7.1 Licensing Terms</a:t>
            </a:r>
            <a:br>
              <a:rPr lang="en-US" altLang="en-US" sz="3200" b="1" dirty="0">
                <a:latin typeface="+mn-lt"/>
                <a:ea typeface="ＭＳ Ｐゴシック" panose="020B0600070205080204" pitchFamily="34" charset="-128"/>
              </a:rPr>
            </a:br>
            <a:endParaRPr lang="en-US" altLang="en-US" sz="3200" b="1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0345"/>
            <a:ext cx="9144000" cy="5387656"/>
          </a:xfrm>
          <a:gradFill>
            <a:gsLst>
              <a:gs pos="97000">
                <a:srgbClr val="D8FA0A"/>
              </a:gs>
              <a:gs pos="52000">
                <a:srgbClr val="92D050"/>
              </a:gs>
            </a:gsLst>
            <a:lin ang="2700000" scaled="1"/>
          </a:gra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ea typeface="ＭＳ Ｐゴシック" charset="-128"/>
              </a:rPr>
              <a:t>Examinations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dirty="0">
                <a:solidFill>
                  <a:schemeClr val="tx1">
                    <a:lumMod val="50000"/>
                  </a:schemeClr>
                </a:solidFill>
              </a:rPr>
              <a:t>Volunteer Examiners (VE)s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A minimum of three accredited 			  Volunteer Examiners are required to 		  conduct amateur radio license 			  exams.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	</a:t>
            </a:r>
          </a:p>
          <a:p>
            <a:pPr marL="0" lvl="2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3200" b="1" dirty="0">
              <a:solidFill>
                <a:schemeClr val="tx1">
                  <a:lumMod val="50000"/>
                </a:schemeClr>
              </a:solidFill>
              <a:ea typeface="ＭＳ Ｐゴシック" charset="-128"/>
            </a:endParaRPr>
          </a:p>
          <a:p>
            <a:pPr marL="1371600" lvl="3" indent="0" eaLnBrk="1" hangingPunct="1">
              <a:buClrTx/>
              <a:buNone/>
              <a:defRPr/>
            </a:pP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92240"/>
            <a:ext cx="365760" cy="365760"/>
          </a:xfrm>
          <a:solidFill>
            <a:schemeClr val="bg1"/>
          </a:solidFill>
          <a:extLst/>
        </p:spPr>
        <p:txBody>
          <a:bodyPr/>
          <a:lstStyle>
            <a:lvl1pPr>
              <a:spcBef>
                <a:spcPct val="20000"/>
              </a:spcBef>
              <a:buClr>
                <a:srgbClr val="FF1515"/>
              </a:buClr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1515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1515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1515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CF30DC42-2EE5-40D0-ABD2-D42E676E322A}" type="slidenum">
              <a:rPr lang="en-US" altLang="en-US" sz="1400" b="1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 b="1" dirty="0">
              <a:latin typeface="Times New Roman" panose="02020603050405020304" pitchFamily="18" charset="0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57" y="2276850"/>
            <a:ext cx="6721475" cy="1766888"/>
          </a:xfrm>
          <a:prstGeom prst="rect">
            <a:avLst/>
          </a:prstGeom>
          <a:noFill/>
          <a:ln w="635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C3470FF-5D51-4B20-B49E-CD7B34F4035E}"/>
              </a:ext>
            </a:extLst>
          </p:cNvPr>
          <p:cNvSpPr txBox="1">
            <a:spLocks/>
          </p:cNvSpPr>
          <p:nvPr/>
        </p:nvSpPr>
        <p:spPr bwMode="auto">
          <a:xfrm>
            <a:off x="2926080" y="6583680"/>
            <a:ext cx="393192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/>
              <a:t>2019 MDARC Technician License Course</a:t>
            </a:r>
          </a:p>
        </p:txBody>
      </p:sp>
    </p:spTree>
    <p:extLst>
      <p:ext uri="{BB962C8B-B14F-4D97-AF65-F5344CB8AC3E}">
        <p14:creationId xmlns:p14="http://schemas.microsoft.com/office/powerpoint/2010/main" val="1023279993"/>
      </p:ext>
    </p:extLst>
  </p:cSld>
  <p:clrMapOvr>
    <a:masterClrMapping/>
  </p:clrMapOvr>
</p:sld>
</file>

<file path=ppt/theme/theme1.xml><?xml version="1.0" encoding="utf-8"?>
<a:theme xmlns:a="http://schemas.openxmlformats.org/drawingml/2006/main" name="Competition">
  <a:themeElements>
    <a:clrScheme name="Competition 1">
      <a:dk1>
        <a:srgbClr val="000066"/>
      </a:dk1>
      <a:lt1>
        <a:srgbClr val="FFFFFF"/>
      </a:lt1>
      <a:dk2>
        <a:srgbClr val="000066"/>
      </a:dk2>
      <a:lt2>
        <a:srgbClr val="5C1F00"/>
      </a:lt2>
      <a:accent1>
        <a:srgbClr val="FF1515"/>
      </a:accent1>
      <a:accent2>
        <a:srgbClr val="381AEA"/>
      </a:accent2>
      <a:accent3>
        <a:srgbClr val="FFFFFF"/>
      </a:accent3>
      <a:accent4>
        <a:srgbClr val="000056"/>
      </a:accent4>
      <a:accent5>
        <a:srgbClr val="FFAAAA"/>
      </a:accent5>
      <a:accent6>
        <a:srgbClr val="3216D4"/>
      </a:accent6>
      <a:hlink>
        <a:srgbClr val="FFFFFF"/>
      </a:hlink>
      <a:folHlink>
        <a:srgbClr val="0000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000066"/>
        </a:dk1>
        <a:lt1>
          <a:srgbClr val="FFFFFF"/>
        </a:lt1>
        <a:dk2>
          <a:srgbClr val="000066"/>
        </a:dk2>
        <a:lt2>
          <a:srgbClr val="5C1F00"/>
        </a:lt2>
        <a:accent1>
          <a:srgbClr val="FF1515"/>
        </a:accent1>
        <a:accent2>
          <a:srgbClr val="381AEA"/>
        </a:accent2>
        <a:accent3>
          <a:srgbClr val="FFFFFF"/>
        </a:accent3>
        <a:accent4>
          <a:srgbClr val="000056"/>
        </a:accent4>
        <a:accent5>
          <a:srgbClr val="FFAAAA"/>
        </a:accent5>
        <a:accent6>
          <a:srgbClr val="3216D4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U.S. flag design template</Template>
  <TotalTime>18963</TotalTime>
  <Words>1659</Words>
  <Application>Microsoft Office PowerPoint</Application>
  <PresentationFormat>On-screen Show (4:3)</PresentationFormat>
  <Paragraphs>284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Times New Roman</vt:lpstr>
      <vt:lpstr>Verdana</vt:lpstr>
      <vt:lpstr>Wingdings</vt:lpstr>
      <vt:lpstr>Competition</vt:lpstr>
      <vt:lpstr>Chapter 7</vt:lpstr>
      <vt:lpstr>Not on the license exam, but thinking of what you learned in Chapter 1</vt:lpstr>
      <vt:lpstr>Did you get the right answer? </vt:lpstr>
      <vt:lpstr>Here is one more review question </vt:lpstr>
      <vt:lpstr>Not all questions are so easy </vt:lpstr>
      <vt:lpstr>7.1 Licensing Terms </vt:lpstr>
      <vt:lpstr>7.1 Licensing Terms </vt:lpstr>
      <vt:lpstr>7.1 Licensing Terms </vt:lpstr>
      <vt:lpstr>7.1 Licensing Terms </vt:lpstr>
      <vt:lpstr>7.1 Licensing Terms </vt:lpstr>
      <vt:lpstr>7.1 Licensing Terms </vt:lpstr>
      <vt:lpstr>7.1 Licensing Terms </vt:lpstr>
      <vt:lpstr>7.1 Licensing Terms </vt:lpstr>
      <vt:lpstr>7.1 Licensing Terms </vt:lpstr>
      <vt:lpstr>7.2 Working with the FCC </vt:lpstr>
      <vt:lpstr>7.3 Bands and Privileges </vt:lpstr>
      <vt:lpstr>              7.3 Bands and Privileges  The Bands and Privileges  for all Amateur Radio licenses </vt:lpstr>
      <vt:lpstr>   </vt:lpstr>
      <vt:lpstr>PowerPoint Presentation</vt:lpstr>
      <vt:lpstr>PowerPoint Presentation</vt:lpstr>
      <vt:lpstr>Chapter 7 Take Aways (cont)</vt:lpstr>
      <vt:lpstr>PowerPoint Presentation</vt:lpstr>
      <vt:lpstr>PowerPoint Presentation</vt:lpstr>
      <vt:lpstr>7.4 International Rules </vt:lpstr>
      <vt:lpstr>7.4 International Rules </vt:lpstr>
      <vt:lpstr>7.4 International Rules </vt:lpstr>
      <vt:lpstr>7.4 International Rules </vt:lpstr>
      <vt:lpstr>7.4 International Rules </vt:lpstr>
      <vt:lpstr>7.5 Call Signs </vt:lpstr>
      <vt:lpstr>7.5 Call Signs </vt:lpstr>
      <vt:lpstr>7.5 Call Signs </vt:lpstr>
      <vt:lpstr>7.5 Call Signs </vt:lpstr>
      <vt:lpstr>7.5 Call Signs </vt:lpstr>
      <vt:lpstr>The Technician Class License opens the door to amateur radio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Amateur Radio Technician Class Element 2 Course Presentation</dc:title>
  <dc:creator>K3DIO, N8KBR, N5NA, WB5QNG, W5ADC, N5IUT</dc:creator>
  <dc:description>http://www.rtsi.com/~HRInstructor/</dc:description>
  <cp:lastModifiedBy>Larry Bradley</cp:lastModifiedBy>
  <cp:revision>5641</cp:revision>
  <cp:lastPrinted>2011-08-01T16:44:32Z</cp:lastPrinted>
  <dcterms:created xsi:type="dcterms:W3CDTF">2006-06-22T17:50:50Z</dcterms:created>
  <dcterms:modified xsi:type="dcterms:W3CDTF">2019-03-07T01:28:24Z</dcterms:modified>
  <cp:contentStatus/>
</cp:coreProperties>
</file>