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7"/>
  </p:notesMasterIdLst>
  <p:handoutMasterIdLst>
    <p:handoutMasterId r:id="rId28"/>
  </p:handoutMasterIdLst>
  <p:sldIdLst>
    <p:sldId id="357" r:id="rId2"/>
    <p:sldId id="383" r:id="rId3"/>
    <p:sldId id="420" r:id="rId4"/>
    <p:sldId id="421" r:id="rId5"/>
    <p:sldId id="423" r:id="rId6"/>
    <p:sldId id="399" r:id="rId7"/>
    <p:sldId id="427" r:id="rId8"/>
    <p:sldId id="428" r:id="rId9"/>
    <p:sldId id="445" r:id="rId10"/>
    <p:sldId id="446" r:id="rId11"/>
    <p:sldId id="447" r:id="rId12"/>
    <p:sldId id="432" r:id="rId13"/>
    <p:sldId id="433" r:id="rId14"/>
    <p:sldId id="448" r:id="rId15"/>
    <p:sldId id="435" r:id="rId16"/>
    <p:sldId id="436" r:id="rId17"/>
    <p:sldId id="437" r:id="rId18"/>
    <p:sldId id="438" r:id="rId19"/>
    <p:sldId id="440" r:id="rId20"/>
    <p:sldId id="439" r:id="rId21"/>
    <p:sldId id="441" r:id="rId22"/>
    <p:sldId id="442" r:id="rId23"/>
    <p:sldId id="443" r:id="rId24"/>
    <p:sldId id="444" r:id="rId25"/>
    <p:sldId id="449" r:id="rId26"/>
  </p:sldIdLst>
  <p:sldSz cx="9144000" cy="6858000" type="screen4x3"/>
  <p:notesSz cx="6858000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FF00"/>
    <a:srgbClr val="0099FF"/>
    <a:srgbClr val="D8F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6427" autoAdjust="0"/>
  </p:normalViewPr>
  <p:slideViewPr>
    <p:cSldViewPr>
      <p:cViewPr varScale="1">
        <p:scale>
          <a:sx n="77" d="100"/>
          <a:sy n="77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50"/>
    </p:cViewPr>
  </p:sorterViewPr>
  <p:notesViewPr>
    <p:cSldViewPr>
      <p:cViewPr varScale="1">
        <p:scale>
          <a:sx n="49" d="100"/>
          <a:sy n="49" d="100"/>
        </p:scale>
        <p:origin x="-2388" y="-96"/>
      </p:cViewPr>
      <p:guideLst>
        <p:guide orient="horz" pos="291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2971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5700"/>
            <a:ext cx="2971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B68197-156B-4E4D-85AA-BD431522E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9438"/>
            <a:ext cx="5486400" cy="41576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71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5700"/>
            <a:ext cx="2971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902E18-3494-42E1-92E1-86379065A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9D1FF-0562-45A4-B4CE-A5BF79C4BB2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3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20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9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00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7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8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73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16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34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CFF7D9-5D18-4557-98A1-033D046AACD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33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90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62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70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CFF7D9-5D18-4557-98A1-033D046AACD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6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CFF7D9-5D18-4557-98A1-033D046AACD3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2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CFF7D9-5D18-4557-98A1-033D046AACD3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5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19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68483-F0EB-4CAD-8136-D38121AA873F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3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52963"/>
            <a:ext cx="7578725" cy="100965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5662613"/>
            <a:ext cx="7553325" cy="936625"/>
          </a:xfrm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616D0-32F9-46B3-A809-3DB5973AB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3443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4F5D4-7773-4EC7-85F7-907BB19FB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2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160587" cy="6408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29363" cy="6408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DA4D9-E7D0-4CD9-B365-13C87C0D3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14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CCFA-13C8-4453-9B14-FB2A43EC8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8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C06B-19E1-4B97-AEB0-7E25F602BF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14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0656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56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3A68F-4549-4A56-8DC1-3BE2ACC2F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43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E76FA-9DF7-4906-9510-3C45EF54DE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5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10A6-AFAA-488D-90F5-A6E66994DA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5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BD54-6884-416C-BE96-F88717D2F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7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EE69-3B4D-41CF-8CBE-F5C679E52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9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DFC57-E63D-4A42-A6F6-B551E60C0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02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6563"/>
            <a:ext cx="86423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8BAE74-ABC3-4BAE-BF79-8747B07F0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6000" b="1"/>
              <a:t>Chapter 8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73023"/>
            <a:ext cx="8686800" cy="5486400"/>
          </a:xfr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400" b="1" dirty="0"/>
              <a:t>Operating Regulations</a:t>
            </a:r>
          </a:p>
          <a:p>
            <a:pPr algn="ctr" eaLnBrk="1" hangingPunct="1">
              <a:buFontTx/>
              <a:buNone/>
            </a:pPr>
            <a:endParaRPr lang="en-US" altLang="en-US" sz="4000" b="1" dirty="0"/>
          </a:p>
          <a:p>
            <a:pPr algn="ctr" eaLnBrk="1" hangingPunct="1">
              <a:buFontTx/>
              <a:buNone/>
            </a:pPr>
            <a:r>
              <a:rPr lang="en-US" altLang="en-US" sz="3600" b="1" dirty="0"/>
              <a:t>Name</a:t>
            </a:r>
            <a:r>
              <a:rPr lang="en-US" altLang="en-US" sz="3600" b="1"/>
              <a:t>, Callsign</a:t>
            </a:r>
            <a:endParaRPr lang="en-US" altLang="en-US" sz="3600" b="1" dirty="0"/>
          </a:p>
          <a:p>
            <a:pPr algn="ctr" eaLnBrk="1" hangingPunct="1">
              <a:buFontTx/>
              <a:buNone/>
            </a:pPr>
            <a:r>
              <a:rPr lang="en-US" altLang="en-US" b="1" dirty="0"/>
              <a:t>Discussion Leader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389120"/>
            <a:ext cx="877824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A1F8B-83F6-480E-A336-DEFC6DB8F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013" y="4389120"/>
            <a:ext cx="2235828" cy="1645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848223-55D7-4655-971B-4FB466FE493B}"/>
              </a:ext>
            </a:extLst>
          </p:cNvPr>
          <p:cNvSpPr txBox="1"/>
          <p:nvPr/>
        </p:nvSpPr>
        <p:spPr>
          <a:xfrm>
            <a:off x="1246631" y="5963730"/>
            <a:ext cx="16764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American Radio Relay League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8.2 Identification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80000">
                <a:srgbClr val="FFFF00"/>
              </a:gs>
              <a:gs pos="100000">
                <a:srgbClr val="FF0000"/>
              </a:gs>
            </a:gsLst>
            <a:lin ang="3000000" scaled="0"/>
          </a:gradFill>
        </p:spPr>
        <p:txBody>
          <a:bodyPr/>
          <a:lstStyle/>
          <a:p>
            <a:pPr marL="11430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dirty="0"/>
              <a:t>Miscellaneous Identification Rules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 </a:t>
            </a:r>
            <a:r>
              <a:rPr lang="en-US" altLang="en-US" sz="2800" b="1" u="sng" dirty="0">
                <a:solidFill>
                  <a:srgbClr val="000000"/>
                </a:solidFill>
              </a:rPr>
              <a:t>Two exceptions </a:t>
            </a:r>
            <a:r>
              <a:rPr lang="en-US" altLang="en-US" sz="2800" b="1" dirty="0">
                <a:solidFill>
                  <a:srgbClr val="000000"/>
                </a:solidFill>
              </a:rPr>
              <a:t>to the identification rules.  The exceptions are</a:t>
            </a:r>
            <a:r>
              <a:rPr lang="en-US" altLang="en-US" dirty="0">
                <a:solidFill>
                  <a:srgbClr val="000000"/>
                </a:solidFill>
              </a:rPr>
              <a:t>: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Remote Control Signals </a:t>
            </a:r>
            <a:r>
              <a:rPr lang="en-US" altLang="en-US" dirty="0">
                <a:solidFill>
                  <a:srgbClr val="000000"/>
                </a:solidFill>
              </a:rPr>
              <a:t>result from the operation of a station in which the control functions of the station are operated by a control operator over a control link (i.e. model aircraft)</a:t>
            </a:r>
          </a:p>
          <a:p>
            <a:pPr marL="914400" lvl="2" indent="0" eaLnBrk="1" hangingPunct="1">
              <a:lnSpc>
                <a:spcPct val="90000"/>
              </a:lnSpc>
              <a:buClrTx/>
              <a:buNone/>
              <a:defRPr/>
            </a:pPr>
            <a:endParaRPr lang="en-US" altLang="en-US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</a:rPr>
              <a:t>Signals transmitted through space stations</a:t>
            </a:r>
            <a:r>
              <a:rPr lang="en-US" altLang="en-US" dirty="0">
                <a:solidFill>
                  <a:srgbClr val="000000"/>
                </a:solidFill>
              </a:rPr>
              <a:t> . . . Those stations located more than 50 kilometers above the earth’s surface </a:t>
            </a:r>
            <a:r>
              <a:rPr lang="en-US" altLang="en-US" i="1" dirty="0">
                <a:solidFill>
                  <a:srgbClr val="000000"/>
                </a:solidFill>
              </a:rPr>
              <a:t>(31.07 miles)</a:t>
            </a:r>
            <a:endParaRPr lang="en-US" altLang="en-US" dirty="0">
              <a:solidFill>
                <a:srgbClr val="00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en-US" sz="3200" b="1" u="sng" dirty="0">
              <a:solidFill>
                <a:schemeClr val="tx2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0540AF5-D105-4316-98FC-ADF543AC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98637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8.2 Identification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80000">
                <a:srgbClr val="FFFF00"/>
              </a:gs>
              <a:gs pos="100000">
                <a:srgbClr val="FF0000"/>
              </a:gs>
            </a:gsLst>
            <a:lin ang="3000000" scaled="0"/>
          </a:gradFill>
        </p:spPr>
        <p:txBody>
          <a:bodyPr/>
          <a:lstStyle/>
          <a:p>
            <a:pPr marL="11430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dirty="0"/>
              <a:t>Miscellaneous Identification Rules</a:t>
            </a:r>
          </a:p>
          <a:p>
            <a:pPr lvl="1" eaLnBrk="1" hangingPunct="1"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en-US" dirty="0">
                <a:solidFill>
                  <a:srgbClr val="000000"/>
                </a:solidFill>
              </a:rPr>
              <a:t>Identification rules apply to </a:t>
            </a:r>
            <a:r>
              <a:rPr lang="en-US" altLang="en-US" b="1" dirty="0">
                <a:solidFill>
                  <a:srgbClr val="000000"/>
                </a:solidFill>
              </a:rPr>
              <a:t>Test Transmissions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en-US" dirty="0">
                <a:solidFill>
                  <a:srgbClr val="000000"/>
                </a:solidFill>
              </a:rPr>
              <a:t> Stations under </a:t>
            </a:r>
            <a:r>
              <a:rPr lang="en-US" altLang="en-US" b="1" dirty="0">
                <a:solidFill>
                  <a:srgbClr val="000000"/>
                </a:solidFill>
              </a:rPr>
              <a:t>automatic control</a:t>
            </a:r>
            <a:r>
              <a:rPr lang="en-US" altLang="en-US" dirty="0">
                <a:solidFill>
                  <a:srgbClr val="000000"/>
                </a:solidFill>
              </a:rPr>
              <a:t> must also identify themselves (i.e. repeaters)</a:t>
            </a:r>
          </a:p>
          <a:p>
            <a:pPr lvl="1" eaLnBrk="1" hangingPunct="1"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en-US" dirty="0">
                <a:solidFill>
                  <a:srgbClr val="000000"/>
                </a:solidFill>
              </a:rPr>
              <a:t> Both the </a:t>
            </a:r>
            <a:r>
              <a:rPr lang="en-US" altLang="en-US" b="1" dirty="0">
                <a:solidFill>
                  <a:srgbClr val="000000"/>
                </a:solidFill>
              </a:rPr>
              <a:t>Special Event Call Sign</a:t>
            </a:r>
            <a:r>
              <a:rPr lang="en-US" altLang="en-US" dirty="0">
                <a:solidFill>
                  <a:srgbClr val="000000"/>
                </a:solidFill>
              </a:rPr>
              <a:t> and the </a:t>
            </a:r>
            <a:r>
              <a:rPr lang="en-US" altLang="en-US" b="1" dirty="0">
                <a:solidFill>
                  <a:srgbClr val="000000"/>
                </a:solidFill>
              </a:rPr>
              <a:t>regular call sign </a:t>
            </a:r>
            <a:r>
              <a:rPr lang="en-US" altLang="en-US" dirty="0">
                <a:solidFill>
                  <a:srgbClr val="000000"/>
                </a:solidFill>
              </a:rPr>
              <a:t>must be given once per hour to comply with the required Identification rules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sz="3200" b="1" u="sng" dirty="0">
              <a:solidFill>
                <a:schemeClr val="tx2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8588522-F032-4F91-BEAD-F8DDDE8A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17787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8.3 Interference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79000">
                <a:srgbClr val="FFFF00"/>
              </a:gs>
            </a:gsLst>
            <a:lin ang="3000000" scaled="0"/>
          </a:gradFill>
        </p:spPr>
        <p:txBody>
          <a:bodyPr/>
          <a:lstStyle/>
          <a:p>
            <a:pPr lvl="1" eaLnBrk="1" hangingPunct="1">
              <a:buClr>
                <a:schemeClr val="accent4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 Harmful Interference</a:t>
            </a:r>
            <a:r>
              <a:rPr lang="en-US" altLang="en-US" dirty="0">
                <a:solidFill>
                  <a:srgbClr val="000000"/>
                </a:solidFill>
              </a:rPr>
              <a:t> is interference that seriously degrades, obstructs or repeatedly interrupts a radio communication service operating in accordance with the Radio Regulations.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Clr>
                <a:schemeClr val="accent4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  Willful Interference</a:t>
            </a:r>
            <a:r>
              <a:rPr lang="en-US" altLang="en-US" dirty="0">
                <a:solidFill>
                  <a:srgbClr val="000000"/>
                </a:solidFill>
              </a:rPr>
              <a:t> is intentional, deliberate obstruction of radio communications.</a:t>
            </a:r>
          </a:p>
          <a:p>
            <a:pPr marL="457200" lvl="1" indent="0" eaLnBrk="1" hangingPunct="1">
              <a:lnSpc>
                <a:spcPct val="90000"/>
              </a:lnSpc>
              <a:buClrTx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CDFA6EC-01CA-4BDD-B4FD-CE9A6C3E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06125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solidFill>
                  <a:srgbClr val="000000"/>
                </a:solidFill>
                <a:highlight>
                  <a:srgbClr val="00FFFF"/>
                </a:highlight>
                <a:latin typeface="+mn-lt"/>
              </a:rPr>
              <a:t>8.4 Third-Party Communications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7000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  <a:gs pos="86000">
                <a:srgbClr val="FFFF00"/>
              </a:gs>
            </a:gsLst>
            <a:lin ang="3000000" scaled="0"/>
          </a:gradFill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en-US" sz="2800" b="1" dirty="0"/>
              <a:t>Third-Party Communications</a:t>
            </a:r>
            <a:r>
              <a:rPr lang="en-US" altLang="en-US" sz="2800" dirty="0"/>
              <a:t> are messages passed from one licensed amateur operator to another on behalf of a third person.</a:t>
            </a:r>
          </a:p>
          <a:p>
            <a:pPr lvl="1" eaLnBrk="1" hangingPunct="1">
              <a:lnSpc>
                <a:spcPct val="90000"/>
              </a:lnSpc>
              <a:buClrTx/>
              <a:buFont typeface="Courier New" panose="02070309020205020404" pitchFamily="49" charset="0"/>
              <a:buChar char="o"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en-US" b="1" dirty="0"/>
              <a:t> </a:t>
            </a:r>
            <a:r>
              <a:rPr lang="en-US" altLang="en-US" sz="2800" b="1" dirty="0"/>
              <a:t>International Third-Party Communications</a:t>
            </a:r>
            <a:r>
              <a:rPr lang="en-US" altLang="en-US" sz="2800" dirty="0"/>
              <a:t> are restricted to those countries that specifically allow Third-Party Communications with US licensed amateur radio operators.</a:t>
            </a:r>
          </a:p>
          <a:p>
            <a:pPr marL="457200" lvl="1" indent="0" eaLnBrk="1" hangingPunct="1">
              <a:lnSpc>
                <a:spcPct val="90000"/>
              </a:lnSpc>
              <a:buClrTx/>
              <a:buNone/>
              <a:defRPr/>
            </a:pPr>
            <a:r>
              <a:rPr lang="en-US" altLang="en-US" dirty="0"/>
              <a:t>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19F5853-F7BF-428F-937D-C8E20F3B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18003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solidFill>
                  <a:srgbClr val="000000"/>
                </a:solidFill>
                <a:highlight>
                  <a:srgbClr val="00FFFF"/>
                </a:highlight>
                <a:latin typeface="+mn-lt"/>
              </a:rPr>
              <a:t>8.4 Third-Party Communications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7000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  <a:gs pos="86000">
                <a:srgbClr val="FFFF00"/>
              </a:gs>
            </a:gsLst>
            <a:lin ang="3000000" scaled="0"/>
          </a:gradFill>
        </p:spPr>
        <p:txBody>
          <a:bodyPr/>
          <a:lstStyle/>
          <a:p>
            <a:pPr marL="457200" lvl="1" indent="0" algn="ctr" eaLnBrk="1" hangingPunct="1">
              <a:buClr>
                <a:schemeClr val="accent4">
                  <a:lumMod val="90000"/>
                  <a:lumOff val="10000"/>
                </a:schemeClr>
              </a:buClr>
              <a:buNone/>
              <a:defRPr/>
            </a:pPr>
            <a:r>
              <a:rPr lang="en-US" altLang="en-US" b="1" dirty="0"/>
              <a:t>International Third-Party Communications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08BD7-C28E-4BDA-B2D7-588A663FADC0}"/>
              </a:ext>
            </a:extLst>
          </p:cNvPr>
          <p:cNvSpPr/>
          <p:nvPr/>
        </p:nvSpPr>
        <p:spPr>
          <a:xfrm>
            <a:off x="3765776" y="2381016"/>
            <a:ext cx="3071217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/>
              <a:t>Lots of countries which allow for third-party communications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D63595-7700-48D3-9008-1638BF4102B9}"/>
              </a:ext>
            </a:extLst>
          </p:cNvPr>
          <p:cNvSpPr/>
          <p:nvPr/>
        </p:nvSpPr>
        <p:spPr>
          <a:xfrm>
            <a:off x="3539584" y="4630917"/>
            <a:ext cx="514721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Refer to Table 8-1 for the complete list</a:t>
            </a:r>
          </a:p>
        </p:txBody>
      </p:sp>
      <p:pic>
        <p:nvPicPr>
          <p:cNvPr id="1026" name="Picture 2" descr="C:\Users\LARRYA~1\AppData\Local\Temp\SNAGHTMLa177422.PNG">
            <a:extLst>
              <a:ext uri="{FF2B5EF4-FFF2-40B4-BE49-F238E27FC236}">
                <a16:creationId xmlns:a16="http://schemas.microsoft.com/office/drawing/2014/main" id="{60790FF0-6585-4D38-A372-5D459A8C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7" y="1596628"/>
            <a:ext cx="3071217" cy="4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2970E14-1E4B-4B24-841C-6E319F5D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417504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8.5 Remote and Automatic Operation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73000">
                <a:schemeClr val="bg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3000000" scaled="0"/>
          </a:gradFill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r>
              <a:rPr lang="en-US" altLang="en-US" sz="3200" b="1" u="sng" dirty="0">
                <a:solidFill>
                  <a:srgbClr val="000000"/>
                </a:solidFill>
              </a:rPr>
              <a:t>Definitions</a:t>
            </a:r>
          </a:p>
          <a:p>
            <a:pPr marL="914400" lvl="2" indent="0" eaLnBrk="1" hangingPunct="1">
              <a:buClrTx/>
              <a:buNone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914400" lvl="2" indent="0" eaLnBrk="1" hangingPunct="1">
              <a:buClrTx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401DC-49D3-4E57-BAF7-3219D488CC25}"/>
              </a:ext>
            </a:extLst>
          </p:cNvPr>
          <p:cNvSpPr txBox="1"/>
          <p:nvPr/>
        </p:nvSpPr>
        <p:spPr>
          <a:xfrm>
            <a:off x="301731" y="2246769"/>
            <a:ext cx="8567949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2"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solidFill>
                  <a:srgbClr val="000000"/>
                </a:solidFill>
              </a:rPr>
              <a:t>Local Control</a:t>
            </a:r>
            <a:r>
              <a:rPr lang="en-US" altLang="en-US" sz="2800" dirty="0">
                <a:solidFill>
                  <a:srgbClr val="000000"/>
                </a:solidFill>
              </a:rPr>
              <a:t> occurs when a licensed control operator is physically present at the control point.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3635A-1E45-434A-8323-72333B0A142F}"/>
              </a:ext>
            </a:extLst>
          </p:cNvPr>
          <p:cNvSpPr txBox="1"/>
          <p:nvPr/>
        </p:nvSpPr>
        <p:spPr>
          <a:xfrm>
            <a:off x="288025" y="3892897"/>
            <a:ext cx="8567949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2"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solidFill>
                  <a:srgbClr val="000000"/>
                </a:solidFill>
              </a:rPr>
              <a:t>Remote Operation</a:t>
            </a:r>
            <a:r>
              <a:rPr lang="en-US" altLang="en-US" sz="2800" dirty="0">
                <a:solidFill>
                  <a:srgbClr val="000000"/>
                </a:solidFill>
              </a:rPr>
              <a:t> occurs when the control point is located away from the transmitter, but a control operator is present at the control point (i.e. Internet link).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6AAFE32-A61B-4BDF-90C6-88F55C10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20824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8.5 Remote and Automatic Operation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73000">
                <a:schemeClr val="bg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3000000" scaled="0"/>
          </a:gradFill>
        </p:spPr>
        <p:txBody>
          <a:bodyPr/>
          <a:lstStyle/>
          <a:p>
            <a:pPr marL="914400" lvl="2" indent="0" eaLnBrk="1" hangingPunct="1"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</a:p>
          <a:p>
            <a:pPr marL="457200" lvl="1" indent="0" eaLnBrk="1" hangingPunct="1">
              <a:buClr>
                <a:schemeClr val="accent4">
                  <a:lumMod val="90000"/>
                  <a:lumOff val="10000"/>
                </a:schemeClr>
              </a:buClr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46" y="4239076"/>
            <a:ext cx="8487505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 eaLnBrk="1" hangingPunct="1">
              <a:defRPr/>
            </a:pPr>
            <a:r>
              <a:rPr lang="en-US" altLang="en-US" sz="2800" i="1" dirty="0">
                <a:solidFill>
                  <a:schemeClr val="accent6">
                    <a:lumMod val="75000"/>
                  </a:schemeClr>
                </a:solidFill>
              </a:rPr>
              <a:t>No matter what type of control --- local, remote or automatic --- the amateur radio station must operate in compliance with FCC rules at all times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D0DCA-4274-454A-8FC2-D7B188F933A3}"/>
              </a:ext>
            </a:extLst>
          </p:cNvPr>
          <p:cNvSpPr txBox="1"/>
          <p:nvPr/>
        </p:nvSpPr>
        <p:spPr>
          <a:xfrm>
            <a:off x="9795080" y="2238445"/>
            <a:ext cx="4147740" cy="176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62E1-CD53-47B2-A4C0-B285E75C1701}"/>
              </a:ext>
            </a:extLst>
          </p:cNvPr>
          <p:cNvSpPr txBox="1"/>
          <p:nvPr/>
        </p:nvSpPr>
        <p:spPr>
          <a:xfrm>
            <a:off x="328246" y="1700775"/>
            <a:ext cx="848750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2"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3200" b="1" dirty="0"/>
              <a:t> </a:t>
            </a:r>
            <a:r>
              <a:rPr lang="en-US" altLang="en-US" sz="2800" b="1" dirty="0">
                <a:solidFill>
                  <a:srgbClr val="000000"/>
                </a:solidFill>
              </a:rPr>
              <a:t>Automatic Operation</a:t>
            </a:r>
            <a:r>
              <a:rPr lang="en-US" altLang="en-US" sz="2800" dirty="0">
                <a:solidFill>
                  <a:srgbClr val="000000"/>
                </a:solidFill>
              </a:rPr>
              <a:t> occurs when the amateur radio station operates completely under the control of devices and procedures that ensure compliance with FCC rules (i.e. repeaters).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FD3EBE6-AFA1-4317-8896-CC5FE68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32459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8.6 Prohibited Transmissions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86000">
                <a:srgbClr val="FFC000"/>
              </a:gs>
              <a:gs pos="64000">
                <a:srgbClr val="000000"/>
              </a:gs>
            </a:gsLst>
            <a:lin ang="3000000" scaled="0"/>
          </a:gradFill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endParaRPr lang="en-US" altLang="en-US" sz="2800" dirty="0"/>
          </a:p>
          <a:p>
            <a:pPr marL="457200" lvl="1" indent="0" algn="ctr" eaLnBrk="1" hangingPunct="1">
              <a:buClr>
                <a:schemeClr val="bg1"/>
              </a:buClr>
              <a:buNone/>
              <a:defRPr/>
            </a:pPr>
            <a:r>
              <a:rPr lang="en-US" altLang="en-US" sz="3200" b="1" dirty="0">
                <a:highlight>
                  <a:srgbClr val="FFFF00"/>
                </a:highlight>
              </a:rPr>
              <a:t>Four Obvious Types</a:t>
            </a:r>
          </a:p>
          <a:p>
            <a:pPr lvl="1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endParaRPr lang="en-US" altLang="en-US" sz="3000" b="1" dirty="0">
              <a:solidFill>
                <a:schemeClr val="bg1"/>
              </a:solidFill>
            </a:endParaRPr>
          </a:p>
          <a:p>
            <a:pPr lvl="1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3000" b="1" dirty="0">
                <a:solidFill>
                  <a:schemeClr val="bg1"/>
                </a:solidFill>
              </a:rPr>
              <a:t>Unidentified Transmissions</a:t>
            </a:r>
          </a:p>
          <a:p>
            <a:pPr lvl="1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3000" b="1" dirty="0">
                <a:solidFill>
                  <a:schemeClr val="bg1"/>
                </a:solidFill>
              </a:rPr>
              <a:t> False or Deceptive Signals</a:t>
            </a:r>
          </a:p>
          <a:p>
            <a:pPr lvl="1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3000" b="1" dirty="0">
                <a:solidFill>
                  <a:schemeClr val="bg1"/>
                </a:solidFill>
              </a:rPr>
              <a:t> False Distress or Emergency Signals</a:t>
            </a:r>
          </a:p>
          <a:p>
            <a:pPr lvl="1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3000" b="1" dirty="0">
                <a:solidFill>
                  <a:schemeClr val="bg1"/>
                </a:solidFill>
              </a:rPr>
              <a:t> Obscene or Indecent Speech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C94B438-EB10-42E6-90AC-1B021E3B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47531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8.6 Prohibited Transmissions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86000">
                <a:srgbClr val="FFC000"/>
              </a:gs>
              <a:gs pos="64000">
                <a:srgbClr val="000000"/>
              </a:gs>
            </a:gsLst>
            <a:lin ang="3000000" scaled="0"/>
          </a:gradFill>
        </p:spPr>
        <p:txBody>
          <a:bodyPr/>
          <a:lstStyle/>
          <a:p>
            <a:pPr marL="457200" lvl="1" indent="0" algn="ctr" eaLnBrk="1" hangingPunct="1">
              <a:buNone/>
              <a:defRPr/>
            </a:pPr>
            <a:r>
              <a:rPr lang="en-US" altLang="en-US" dirty="0"/>
              <a:t>	</a:t>
            </a:r>
            <a:r>
              <a:rPr lang="en-US" altLang="en-US" b="1" u="sng" dirty="0">
                <a:solidFill>
                  <a:schemeClr val="bg1"/>
                </a:solidFill>
              </a:rPr>
              <a:t>Business Communications</a:t>
            </a:r>
          </a:p>
          <a:p>
            <a:pPr lvl="2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Regular communications that could reasonably be performed through some other radio service are prohibited.</a:t>
            </a:r>
          </a:p>
          <a:p>
            <a:pPr lvl="2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endParaRPr lang="en-US" altLang="en-US" b="1" dirty="0">
              <a:solidFill>
                <a:schemeClr val="bg1"/>
              </a:solidFill>
            </a:endParaRPr>
          </a:p>
          <a:p>
            <a:pPr lvl="2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 Transmissions related to conducting personal or employee business activities are prohibited.</a:t>
            </a:r>
          </a:p>
          <a:p>
            <a:pPr lvl="2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endParaRPr lang="en-US" altLang="en-US" b="1" dirty="0">
              <a:solidFill>
                <a:schemeClr val="bg1"/>
              </a:solidFill>
            </a:endParaRPr>
          </a:p>
          <a:p>
            <a:pPr lvl="2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 A Licensed amateur radio operator may not be paid for operating an amateur radio station.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905B3F7-BA51-411A-85FA-C1DE86C1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76783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8.6 Prohibited Transmissions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solidFill>
            <a:schemeClr val="bg2">
              <a:lumMod val="90000"/>
              <a:lumOff val="10000"/>
            </a:schemeClr>
          </a:solidFill>
        </p:spPr>
        <p:txBody>
          <a:bodyPr/>
          <a:lstStyle/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endParaRPr lang="en-US" altLang="en-US" sz="2600" b="1" dirty="0">
              <a:solidFill>
                <a:schemeClr val="bg1"/>
              </a:solidFill>
            </a:endParaRP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Teachers may use Amateur Radio as a part of their classroom instruction, even if paid to teach.</a:t>
            </a: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endParaRPr lang="en-US" altLang="en-US" sz="2600" b="1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b="1" u="sng" dirty="0">
                <a:solidFill>
                  <a:schemeClr val="bg1"/>
                </a:solidFill>
              </a:rPr>
              <a:t> Encrypted Transmissions</a:t>
            </a: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600" b="1" dirty="0">
                <a:solidFill>
                  <a:schemeClr val="bg1"/>
                </a:solidFill>
              </a:rPr>
              <a:t>Encryption occurs by changing the form of a signal into a privately-known format intended to obscure the meaning of the signal.</a:t>
            </a: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r>
              <a:rPr lang="en-US" altLang="en-US" sz="2000" b="1" dirty="0">
                <a:solidFill>
                  <a:schemeClr val="bg1"/>
                </a:solidFill>
              </a:rPr>
              <a:t>No Amateur Radio Operator should be prevented from receiving the communication of another Amateur Radio Operator.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235" y="1148709"/>
            <a:ext cx="3456450" cy="548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en-US" sz="2600" b="1" dirty="0">
                <a:solidFill>
                  <a:srgbClr val="000000"/>
                </a:solidFill>
              </a:rPr>
              <a:t>But……………….</a:t>
            </a:r>
          </a:p>
          <a:p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4936725-941D-4875-992A-06C74EB0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02761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" y="225426"/>
            <a:ext cx="9079029" cy="868362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Brief Review of Chapter 7 Exam Questions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772"/>
            <a:ext cx="8686800" cy="5029200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Except for some restrictions, what is the maximum peak envelope power output for the Technician class operators using frequencies above 30 MHz?</a:t>
            </a:r>
          </a:p>
          <a:p>
            <a:pPr eaLnBrk="1" hangingPunct="1">
              <a:buFontTx/>
              <a:buNone/>
            </a:pPr>
            <a:endParaRPr lang="en-US" altLang="en-US" sz="2800" b="1" dirty="0"/>
          </a:p>
          <a:p>
            <a:pPr marL="0" indent="0" eaLnBrk="1" hangingPunct="1">
              <a:buClrTx/>
              <a:buSzPct val="108000"/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●</a:t>
            </a: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50 watts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●   100 watts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●   500 watts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●   1500 watts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31C1C60D-B5C4-4DEE-91F8-956DACA717B3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8.6 Prohibited Transmissions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029200"/>
          </a:xfrm>
          <a:gradFill>
            <a:gsLst>
              <a:gs pos="92000">
                <a:schemeClr val="accent3">
                  <a:lumMod val="50000"/>
                </a:schemeClr>
              </a:gs>
              <a:gs pos="94000">
                <a:srgbClr val="FFC000"/>
              </a:gs>
            </a:gsLst>
            <a:lin ang="3000000" scaled="0"/>
          </a:gradFill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endParaRPr lang="en-US" altLang="en-US" b="1" dirty="0">
              <a:solidFill>
                <a:schemeClr val="bg1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en-US" b="1" dirty="0">
              <a:solidFill>
                <a:schemeClr val="bg1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en-US" b="1" dirty="0">
              <a:solidFill>
                <a:schemeClr val="bg1"/>
              </a:solidFill>
            </a:endParaRPr>
          </a:p>
          <a:p>
            <a:pPr marL="914400" lvl="2" indent="0" eaLnBrk="1" hangingPunct="1"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12" y="1280160"/>
            <a:ext cx="898857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0000"/>
                </a:solidFill>
              </a:rPr>
              <a:t>Broadcasting and Retransmission Prohibitions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704" y="2018824"/>
            <a:ext cx="4868058" cy="440120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lvl="2" eaLnBrk="1" hangingPunct="1">
              <a:defRPr/>
            </a:pPr>
            <a:r>
              <a:rPr lang="en-US" altLang="en-US" sz="2800" b="1" u="sng" dirty="0">
                <a:solidFill>
                  <a:schemeClr val="bg1"/>
                </a:solidFill>
              </a:rPr>
              <a:t>Broadcasting</a:t>
            </a:r>
            <a:r>
              <a:rPr lang="en-US" altLang="en-US" sz="2800" b="1" dirty="0">
                <a:solidFill>
                  <a:schemeClr val="bg1"/>
                </a:solidFill>
              </a:rPr>
              <a:t> is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defined as one-way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transmissions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intended to be received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by the general public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either direct or relayed.</a:t>
            </a:r>
          </a:p>
        </p:txBody>
      </p:sp>
      <p:pic>
        <p:nvPicPr>
          <p:cNvPr id="8" name="Picture 4" descr="Broadca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762" y="2849276"/>
            <a:ext cx="3275333" cy="343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75AEE353-352B-43AC-B786-7EF1EB5C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24161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8.6 Prohibited Transmissions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80270"/>
            <a:ext cx="8686800" cy="4720530"/>
          </a:xfrm>
          <a:solidFill>
            <a:schemeClr val="bg2">
              <a:lumMod val="90000"/>
              <a:lumOff val="10000"/>
            </a:schemeClr>
          </a:solidFill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ü"/>
              <a:defRPr/>
            </a:pPr>
            <a:endParaRPr lang="en-US" altLang="en-US" sz="2800" b="1" dirty="0"/>
          </a:p>
          <a:p>
            <a:pPr lvl="2" eaLnBrk="1" hangingPunct="1">
              <a:buClr>
                <a:schemeClr val="bg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b="1" u="sng" dirty="0">
                <a:solidFill>
                  <a:schemeClr val="bg1"/>
                </a:solidFill>
              </a:rPr>
              <a:t> Retransmission </a:t>
            </a:r>
            <a:r>
              <a:rPr lang="en-US" altLang="en-US" b="1" dirty="0">
                <a:solidFill>
                  <a:schemeClr val="bg1"/>
                </a:solidFill>
              </a:rPr>
              <a:t>occurs when the signals from other communications services are repeated or relayed by an Amateur Radio station.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endParaRPr lang="en-US" altLang="en-US" b="1" dirty="0">
              <a:solidFill>
                <a:schemeClr val="bg1"/>
              </a:solidFill>
            </a:endParaRPr>
          </a:p>
          <a:p>
            <a:pPr marL="1200150" lvl="2" indent="-342900" eaLnBrk="1" hangingPunct="1">
              <a:buClr>
                <a:schemeClr val="bg1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 </a:t>
            </a:r>
            <a:r>
              <a:rPr lang="en-US" altLang="en-US" b="1" u="sng" dirty="0">
                <a:solidFill>
                  <a:schemeClr val="bg1"/>
                </a:solidFill>
              </a:rPr>
              <a:t>Special Circumstances</a:t>
            </a:r>
          </a:p>
          <a:p>
            <a:pPr lvl="2" eaLnBrk="1" hangingPunct="1">
              <a:buClr>
                <a:schemeClr val="bg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Amateur Radio Operators may occasionally retransmit weather and propagation information from government stations.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8016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0000"/>
                </a:solidFill>
              </a:rPr>
              <a:t>Broadcasting and Retransmission Prohibitions-</a:t>
            </a:r>
            <a:r>
              <a:rPr lang="en-US" altLang="en-US" sz="1600" b="1" dirty="0">
                <a:solidFill>
                  <a:srgbClr val="000000"/>
                </a:solidFill>
              </a:rPr>
              <a:t>cont’d</a:t>
            </a:r>
            <a:r>
              <a:rPr lang="en-US" altLang="en-US" sz="2400" b="1" dirty="0">
                <a:solidFill>
                  <a:srgbClr val="000000"/>
                </a:solidFill>
              </a:rPr>
              <a:t>.</a:t>
            </a:r>
            <a:endParaRPr lang="en-US" sz="24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A0F9C5E-2A94-44D0-B787-DFE67B6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03546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8.6 Prohibited Transmissions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solidFill>
            <a:schemeClr val="bg2">
              <a:lumMod val="90000"/>
              <a:lumOff val="10000"/>
            </a:schemeClr>
          </a:solidFill>
        </p:spPr>
        <p:txBody>
          <a:bodyPr/>
          <a:lstStyle/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In general, Amateur Radio Operators are not permitted to communicate with non-licensed radio operators, except in the following instances: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b="1" dirty="0">
              <a:solidFill>
                <a:schemeClr val="bg1"/>
              </a:solidFill>
            </a:endParaRP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 Declared communication emergencies.</a:t>
            </a: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endParaRPr lang="en-US" altLang="en-US" b="1" dirty="0">
              <a:solidFill>
                <a:schemeClr val="bg1"/>
              </a:solidFill>
            </a:endParaRP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 RACES operators may communicate with government stations during declared communication emergencies.</a:t>
            </a: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endParaRPr lang="en-US" altLang="en-US" b="1" dirty="0">
              <a:solidFill>
                <a:schemeClr val="bg1"/>
              </a:solidFill>
            </a:endParaRPr>
          </a:p>
          <a:p>
            <a:pPr lvl="2" eaLnBrk="1" hangingPunct="1">
              <a:lnSpc>
                <a:spcPct val="90000"/>
              </a:lnSpc>
              <a:buClr>
                <a:schemeClr val="bg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 Ham-to-military communications on Armed Forces Day during May each year.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75E1E76-9412-4785-ACC5-DBA202CB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28545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solidFill>
                  <a:srgbClr val="000000"/>
                </a:solidFill>
                <a:highlight>
                  <a:srgbClr val="00FFFF"/>
                </a:highlight>
                <a:latin typeface="+mn-lt"/>
              </a:rPr>
              <a:t>Regulations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0292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10" y="1153710"/>
            <a:ext cx="9026980" cy="867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 algn="ctr"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The FCC rules and amateur radio’s unwritten rules benefit us all 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05" y="2019913"/>
            <a:ext cx="4769403" cy="447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A0E3792-597A-4376-8B8C-AED49107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670669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Class Session 3 Assignment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029200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30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In preparation for the next class session, do the following……………….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/>
              <a:t>Study</a:t>
            </a:r>
            <a:r>
              <a:rPr lang="en-US" altLang="en-US" dirty="0"/>
              <a:t> </a:t>
            </a:r>
            <a:r>
              <a:rPr lang="en-US" altLang="en-US" b="1" dirty="0"/>
              <a:t>Chapter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6</a:t>
            </a:r>
            <a:r>
              <a:rPr lang="en-US" altLang="en-US" dirty="0"/>
              <a:t> “</a:t>
            </a:r>
            <a:r>
              <a:rPr lang="en-US" altLang="en-US" b="1" dirty="0"/>
              <a:t>Communicating With Other Hams</a:t>
            </a:r>
            <a:r>
              <a:rPr lang="en-US" altLang="en-US" dirty="0"/>
              <a:t>”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/>
              <a:t>Study</a:t>
            </a:r>
            <a:r>
              <a:rPr lang="en-US" altLang="en-US" dirty="0"/>
              <a:t> The </a:t>
            </a:r>
            <a:r>
              <a:rPr lang="en-US" altLang="en-US" b="1" dirty="0"/>
              <a:t>Chapter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6</a:t>
            </a:r>
            <a:r>
              <a:rPr lang="en-US" altLang="en-US" dirty="0"/>
              <a:t> Question Pool questions that precede the subject matter content.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FE6D141-5C94-4E03-A4C5-76860A27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4080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07D901-1E65-41B5-9C67-1DF146BB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294BC6-A809-4C7C-93A5-8F413A28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99497-91EB-4C72-B6AE-9F2CC8B4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5" y="168639"/>
            <a:ext cx="6144800" cy="62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" y="225426"/>
            <a:ext cx="9079029" cy="868362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Brief Review of Chapter 7 Exam Questions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772"/>
            <a:ext cx="8686800" cy="5029200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Except for some restrictions, what is the maximum peak envelope power output for the Technician class operators using frequencies above 30 MHz</a:t>
            </a:r>
            <a:r>
              <a:rPr lang="en-US" altLang="en-US" b="1" dirty="0"/>
              <a:t>?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accent1"/>
                </a:solidFill>
              </a:rPr>
              <a:t>●</a:t>
            </a:r>
            <a:r>
              <a:rPr lang="en-US" altLang="en-US" dirty="0"/>
              <a:t>  </a:t>
            </a:r>
            <a:r>
              <a:rPr lang="en-US" altLang="en-US" sz="2800" b="1" dirty="0">
                <a:solidFill>
                  <a:srgbClr val="FF0000"/>
                </a:solidFill>
              </a:rPr>
              <a:t>1500 watts</a:t>
            </a:r>
          </a:p>
          <a:p>
            <a:pPr eaLnBrk="1" hangingPunct="1">
              <a:buFontTx/>
              <a:buNone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chemeClr val="tx1">
                    <a:lumMod val="50000"/>
                  </a:schemeClr>
                </a:solidFill>
              </a:rPr>
              <a:t>T1B12 Page 7-12</a:t>
            </a:r>
          </a:p>
          <a:p>
            <a:pPr eaLnBrk="1" hangingPunct="1">
              <a:buFontTx/>
              <a:buNone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31C1C60D-B5C4-4DEE-91F8-956DACA717B3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064502C-264B-4D84-937D-B0C2DFF0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6248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" y="225426"/>
            <a:ext cx="9079029" cy="868362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Brief Review of Chapter 7 Exam Questions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772"/>
            <a:ext cx="8683165" cy="5029200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eaLnBrk="1" hangingPunct="1">
              <a:buNone/>
            </a:pPr>
            <a:r>
              <a:rPr lang="en-US" altLang="en-US" sz="2800" b="1" dirty="0"/>
              <a:t>How many operator/primary stations license grants maybe held by any one person?</a:t>
            </a:r>
          </a:p>
          <a:p>
            <a:pPr eaLnBrk="1" hangingPunct="1">
              <a:buFontTx/>
              <a:buNone/>
            </a:pPr>
            <a:endParaRPr lang="en-US" altLang="en-US" sz="2800" b="1" dirty="0"/>
          </a:p>
          <a:p>
            <a:pPr eaLnBrk="1" hangingPunct="1">
              <a:defRPr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One</a:t>
            </a:r>
          </a:p>
          <a:p>
            <a:pPr eaLnBrk="1" hangingPunct="1">
              <a:defRPr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No more than two</a:t>
            </a:r>
          </a:p>
          <a:p>
            <a:pPr eaLnBrk="1" hangingPunct="1">
              <a:defRPr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One for each band on which the person plans to operate</a:t>
            </a:r>
          </a:p>
          <a:p>
            <a:pPr eaLnBrk="1" hangingPunct="1">
              <a:defRPr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One for each permanent station location from which the person plans to operate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31C1C60D-B5C4-4DEE-91F8-956DACA717B3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6F75B50-0995-4D34-AD4B-3E8194AF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29585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" y="225426"/>
            <a:ext cx="9079029" cy="868362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Brief Review of Chapter 7 Exam Questions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771"/>
            <a:ext cx="8686800" cy="5029200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eaLnBrk="1" hangingPunct="1">
              <a:buNone/>
            </a:pPr>
            <a:r>
              <a:rPr lang="en-US" altLang="en-US" sz="2800" b="1" dirty="0"/>
              <a:t>How many operator/primary stations license grants maybe held by any one person?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One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T1A04  Page 7-3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31C1C60D-B5C4-4DEE-91F8-956DACA717B3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881CA6C-63A8-4C0B-B961-D25440A5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178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tx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8.1 Control Operators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61000">
                <a:schemeClr val="accent3">
                  <a:lumMod val="85000"/>
                </a:schemeClr>
              </a:gs>
              <a:gs pos="100000">
                <a:srgbClr val="FFFF00"/>
              </a:gs>
            </a:gsLst>
            <a:lin ang="3000000" scaled="0"/>
          </a:gradFill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r>
              <a:rPr lang="en-US" altLang="en-US" sz="3200" b="1" u="sng" dirty="0">
                <a:solidFill>
                  <a:schemeClr val="tx2"/>
                </a:solidFill>
              </a:rPr>
              <a:t>Definitions</a:t>
            </a:r>
          </a:p>
          <a:p>
            <a:pPr lvl="2" eaLnBrk="1" hangingPunct="1"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sz="2800" dirty="0"/>
              <a:t> A </a:t>
            </a:r>
            <a:r>
              <a:rPr lang="en-US" altLang="en-US" sz="2800" b="1" dirty="0"/>
              <a:t>Control Operator</a:t>
            </a:r>
            <a:r>
              <a:rPr lang="en-US" altLang="en-US" sz="2800" dirty="0"/>
              <a:t> is an amateur operator designated by the licensee of a station to be responsible for the transmissions of an amateur station.</a:t>
            </a:r>
          </a:p>
          <a:p>
            <a:pPr lvl="2" eaLnBrk="1" hangingPunct="1">
              <a:buClrTx/>
              <a:buFont typeface="Wingdings" panose="05000000000000000000" pitchFamily="2" charset="2"/>
              <a:buChar char="ü"/>
              <a:defRPr/>
            </a:pPr>
            <a:endParaRPr lang="en-US" altLang="en-US" sz="2800" dirty="0"/>
          </a:p>
          <a:p>
            <a:pPr lvl="2" eaLnBrk="1" hangingPunct="1"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sz="2800" dirty="0"/>
              <a:t> The </a:t>
            </a:r>
            <a:r>
              <a:rPr lang="en-US" altLang="en-US" sz="2800" b="1" dirty="0"/>
              <a:t>Control Point</a:t>
            </a:r>
            <a:r>
              <a:rPr lang="en-US" altLang="en-US" sz="2800" dirty="0"/>
              <a:t> is the location at which a station’s </a:t>
            </a:r>
            <a:r>
              <a:rPr lang="en-US" altLang="en-US" sz="2800" i="1" u="sng" dirty="0"/>
              <a:t>Control Operator</a:t>
            </a:r>
            <a:r>
              <a:rPr lang="en-US" altLang="en-US" sz="2800" u="sng" dirty="0"/>
              <a:t> </a:t>
            </a:r>
            <a:r>
              <a:rPr lang="en-US" altLang="en-US" sz="2800" dirty="0"/>
              <a:t>function is performed.</a:t>
            </a:r>
            <a:endParaRPr lang="en-US" altLang="en-US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92023C7-FE34-48FB-9B0A-587D0A17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tx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8.1 Control Operators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212080"/>
          </a:xfrm>
          <a:gradFill>
            <a:gsLst>
              <a:gs pos="71000">
                <a:schemeClr val="accent3">
                  <a:lumMod val="85000"/>
                </a:schemeClr>
              </a:gs>
              <a:gs pos="100000">
                <a:srgbClr val="FFFF00"/>
              </a:gs>
            </a:gsLst>
            <a:lin ang="3000000" scaled="0"/>
          </a:gradFill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dirty="0"/>
              <a:t>Privileges &amp; Guest Operating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dirty="0"/>
              <a:t> </a:t>
            </a:r>
            <a:r>
              <a:rPr lang="en-US" altLang="en-US" sz="2600" dirty="0"/>
              <a:t>The Privileges of the Control Operator govern the station’s operations.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sz="2600" dirty="0"/>
              <a:t> Both the </a:t>
            </a:r>
            <a:r>
              <a:rPr lang="en-US" altLang="en-US" sz="2600" b="1" dirty="0"/>
              <a:t>Guest Operator</a:t>
            </a:r>
            <a:r>
              <a:rPr lang="en-US" altLang="en-US" sz="2600" dirty="0"/>
              <a:t> and the Radio Station Owner are responsible for proper station operation.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dirty="0"/>
              <a:t>Unlicensed Operators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dirty="0"/>
              <a:t> </a:t>
            </a:r>
            <a:r>
              <a:rPr lang="en-US" altLang="en-US" sz="2600" dirty="0"/>
              <a:t>An </a:t>
            </a:r>
            <a:r>
              <a:rPr lang="en-US" altLang="en-US" sz="2600" b="1" dirty="0"/>
              <a:t>unlicensed operator</a:t>
            </a:r>
            <a:r>
              <a:rPr lang="en-US" altLang="en-US" sz="2600" dirty="0"/>
              <a:t> may use an amateur station as long as a control operator is present when transmissions are made.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sz="2600" i="1" dirty="0"/>
              <a:t> </a:t>
            </a:r>
            <a:r>
              <a:rPr lang="en-US" altLang="en-US" sz="2600" b="1" i="1" u="sng" dirty="0"/>
              <a:t>Unlicensed</a:t>
            </a:r>
            <a:r>
              <a:rPr lang="en-US" altLang="en-US" sz="2600" i="1" u="sng" dirty="0"/>
              <a:t> </a:t>
            </a:r>
            <a:r>
              <a:rPr lang="en-US" altLang="en-US" sz="2600" i="1" dirty="0"/>
              <a:t>operators</a:t>
            </a:r>
            <a:r>
              <a:rPr lang="en-US" altLang="en-US" sz="2600" dirty="0"/>
              <a:t> may use the radio equipment to receive at any time.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sz="3200" b="1" u="sng" dirty="0">
              <a:solidFill>
                <a:schemeClr val="tx2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DCE40EF-E613-4F58-9B05-52B3BB41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76922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8.2 Identification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80000">
                <a:srgbClr val="FFFF00"/>
              </a:gs>
              <a:gs pos="100000">
                <a:srgbClr val="FF0000"/>
              </a:gs>
            </a:gsLst>
            <a:lin ang="3000000" scaled="0"/>
          </a:gra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u="sng" dirty="0">
                <a:solidFill>
                  <a:srgbClr val="000000"/>
                </a:solidFill>
              </a:rPr>
              <a:t>Normal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b="1" u="sng" dirty="0">
                <a:solidFill>
                  <a:srgbClr val="000000"/>
                </a:solidFill>
              </a:rPr>
              <a:t>Identification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solidFill>
                  <a:srgbClr val="000000"/>
                </a:solidFill>
              </a:rPr>
              <a:t> Unidentified transmissions are not allowed!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</a:rPr>
              <a:t>Identification Rules</a:t>
            </a:r>
          </a:p>
          <a:p>
            <a:pPr lvl="3" eaLnBrk="1" hangingPunct="1">
              <a:lnSpc>
                <a:spcPct val="90000"/>
              </a:lnSpc>
              <a:buClrTx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</a:rPr>
              <a:t>Give your call sign at least </a:t>
            </a:r>
            <a:r>
              <a:rPr lang="en-US" altLang="en-US" b="1" u="sng" dirty="0">
                <a:solidFill>
                  <a:srgbClr val="000000"/>
                </a:solidFill>
              </a:rPr>
              <a:t>every 10 minutes </a:t>
            </a:r>
            <a:r>
              <a:rPr lang="en-US" altLang="en-US" b="1" dirty="0">
                <a:solidFill>
                  <a:srgbClr val="000000"/>
                </a:solidFill>
              </a:rPr>
              <a:t>and when the contact is finished.</a:t>
            </a:r>
          </a:p>
          <a:p>
            <a:pPr lvl="3" eaLnBrk="1" hangingPunct="1">
              <a:lnSpc>
                <a:spcPct val="90000"/>
              </a:lnSpc>
              <a:buClrTx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 Give your call sign to establish a contact (not a formal rule).</a:t>
            </a:r>
          </a:p>
          <a:p>
            <a:pPr lvl="3" eaLnBrk="1" hangingPunct="1">
              <a:lnSpc>
                <a:spcPct val="90000"/>
              </a:lnSpc>
              <a:buClrTx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 Always identify in English.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sz="3200" b="1" u="sng" dirty="0">
              <a:solidFill>
                <a:schemeClr val="tx2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B5E9234-7FD4-4C28-982E-881383CE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58408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750"/>
          </a:xfrm>
          <a:solidFill>
            <a:schemeClr val="bg2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8.2 Identification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0160"/>
            <a:ext cx="8686800" cy="5029200"/>
          </a:xfrm>
          <a:gradFill>
            <a:gsLst>
              <a:gs pos="80000">
                <a:srgbClr val="FFFF00"/>
              </a:gs>
              <a:gs pos="100000">
                <a:srgbClr val="FF0000"/>
              </a:gs>
            </a:gsLst>
            <a:lin ang="3000000" scaled="0"/>
          </a:gra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u="sng" dirty="0"/>
          </a:p>
          <a:p>
            <a:pPr lvl="1" eaLnBrk="1" hangingPunct="1">
              <a:lnSpc>
                <a:spcPct val="90000"/>
              </a:lnSpc>
              <a:buClrTx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Tactical Call Signs</a:t>
            </a:r>
            <a:r>
              <a:rPr lang="en-US" altLang="en-US" dirty="0">
                <a:solidFill>
                  <a:srgbClr val="000000"/>
                </a:solidFill>
              </a:rPr>
              <a:t> are names used to          identify a station’s location or function during emergency and public service communications</a:t>
            </a:r>
            <a:endParaRPr lang="en-US" altLang="en-US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ClrTx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Self-Assigned Indicators</a:t>
            </a:r>
            <a:r>
              <a:rPr lang="en-US" altLang="en-US" dirty="0">
                <a:solidFill>
                  <a:srgbClr val="000000"/>
                </a:solidFill>
              </a:rPr>
              <a:t> are additional information added to an operator’s call sign so that other stations are aware of your location when the operator is away from their home station</a:t>
            </a:r>
          </a:p>
          <a:p>
            <a:pPr lvl="1" eaLnBrk="1" hangingPunct="1">
              <a:lnSpc>
                <a:spcPct val="90000"/>
              </a:lnSpc>
              <a:buClrTx/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 Guest Operators</a:t>
            </a:r>
            <a:r>
              <a:rPr lang="en-US" altLang="en-US" dirty="0">
                <a:solidFill>
                  <a:srgbClr val="000000"/>
                </a:solidFill>
              </a:rPr>
              <a:t> will generally identify using the call sign of the host . . . Control operator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sz="3200" b="1" u="sng" dirty="0">
              <a:solidFill>
                <a:schemeClr val="tx2"/>
              </a:solidFill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A3DA542-207F-4B75-B274-26D338A4B9B5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7CBA08B-B670-4BF9-952A-AFA8F0EC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974529218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ition">
  <a:themeElements>
    <a:clrScheme name="Competition 1">
      <a:dk1>
        <a:srgbClr val="000066"/>
      </a:dk1>
      <a:lt1>
        <a:srgbClr val="FFFFFF"/>
      </a:lt1>
      <a:dk2>
        <a:srgbClr val="000066"/>
      </a:dk2>
      <a:lt2>
        <a:srgbClr val="5C1F00"/>
      </a:lt2>
      <a:accent1>
        <a:srgbClr val="FF1515"/>
      </a:accent1>
      <a:accent2>
        <a:srgbClr val="381AEA"/>
      </a:accent2>
      <a:accent3>
        <a:srgbClr val="FFFFFF"/>
      </a:accent3>
      <a:accent4>
        <a:srgbClr val="000056"/>
      </a:accent4>
      <a:accent5>
        <a:srgbClr val="FFAAAA"/>
      </a:accent5>
      <a:accent6>
        <a:srgbClr val="3216D4"/>
      </a:accent6>
      <a:hlink>
        <a:srgbClr val="FFFFFF"/>
      </a:hlink>
      <a:folHlink>
        <a:srgbClr val="0000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000066"/>
        </a:dk1>
        <a:lt1>
          <a:srgbClr val="FFFFFF"/>
        </a:lt1>
        <a:dk2>
          <a:srgbClr val="000066"/>
        </a:dk2>
        <a:lt2>
          <a:srgbClr val="5C1F00"/>
        </a:lt2>
        <a:accent1>
          <a:srgbClr val="FF1515"/>
        </a:accent1>
        <a:accent2>
          <a:srgbClr val="381AEA"/>
        </a:accent2>
        <a:accent3>
          <a:srgbClr val="FFFFFF"/>
        </a:accent3>
        <a:accent4>
          <a:srgbClr val="000056"/>
        </a:accent4>
        <a:accent5>
          <a:srgbClr val="FFAAAA"/>
        </a:accent5>
        <a:accent6>
          <a:srgbClr val="3216D4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U.S. flag design template</Template>
  <TotalTime>10359</TotalTime>
  <Words>1180</Words>
  <Application>Microsoft Office PowerPoint</Application>
  <PresentationFormat>On-screen Show (4:3)</PresentationFormat>
  <Paragraphs>222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Times New Roman</vt:lpstr>
      <vt:lpstr>Verdana</vt:lpstr>
      <vt:lpstr>Wingdings</vt:lpstr>
      <vt:lpstr>Competition</vt:lpstr>
      <vt:lpstr>Chapter 8</vt:lpstr>
      <vt:lpstr>Brief Review of Chapter 7 Exam Questions</vt:lpstr>
      <vt:lpstr>Brief Review of Chapter 7 Exam Questions</vt:lpstr>
      <vt:lpstr>Brief Review of Chapter 7 Exam Questions</vt:lpstr>
      <vt:lpstr>Brief Review of Chapter 7 Exam Questions</vt:lpstr>
      <vt:lpstr>8.1 Control Operators</vt:lpstr>
      <vt:lpstr>8.1 Control Operators</vt:lpstr>
      <vt:lpstr>8.2 Identification</vt:lpstr>
      <vt:lpstr>8.2 Identification</vt:lpstr>
      <vt:lpstr>8.2 Identification</vt:lpstr>
      <vt:lpstr>8.2 Identification</vt:lpstr>
      <vt:lpstr>8.3 Interference</vt:lpstr>
      <vt:lpstr>8.4 Third-Party Communications</vt:lpstr>
      <vt:lpstr>8.4 Third-Party Communications</vt:lpstr>
      <vt:lpstr>8.5 Remote and Automatic Operation</vt:lpstr>
      <vt:lpstr>8.5 Remote and Automatic Operation</vt:lpstr>
      <vt:lpstr>8.6 Prohibited Transmissions</vt:lpstr>
      <vt:lpstr>8.6 Prohibited Transmissions</vt:lpstr>
      <vt:lpstr>8.6 Prohibited Transmissions</vt:lpstr>
      <vt:lpstr>8.6 Prohibited Transmissions</vt:lpstr>
      <vt:lpstr>8.6 Prohibited Transmissions</vt:lpstr>
      <vt:lpstr>8.6 Prohibited Transmissions</vt:lpstr>
      <vt:lpstr>Regulations</vt:lpstr>
      <vt:lpstr>Class Session 3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Amateur Radio Technician Class Element 2 Course Presentation</dc:title>
  <dc:creator>K3DIO, N8KBR, N5NA, WB5QNG, W5ADC, N5IUT</dc:creator>
  <dc:description>http://www.rtsi.com/~HRInstructor/</dc:description>
  <cp:lastModifiedBy>Larry Bradley</cp:lastModifiedBy>
  <cp:revision>273</cp:revision>
  <cp:lastPrinted>2011-03-11T22:30:44Z</cp:lastPrinted>
  <dcterms:created xsi:type="dcterms:W3CDTF">2006-06-22T17:50:50Z</dcterms:created>
  <dcterms:modified xsi:type="dcterms:W3CDTF">2019-03-07T01:28:42Z</dcterms:modified>
  <cp:contentStatus/>
</cp:coreProperties>
</file>