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  <p:sldMasterId id="2147484011" r:id="rId2"/>
    <p:sldMasterId id="2147484013" r:id="rId3"/>
    <p:sldMasterId id="2147484015" r:id="rId4"/>
  </p:sldMasterIdLst>
  <p:notesMasterIdLst>
    <p:notesMasterId r:id="rId30"/>
  </p:notesMasterIdLst>
  <p:handoutMasterIdLst>
    <p:handoutMasterId r:id="rId31"/>
  </p:handoutMasterIdLst>
  <p:sldIdLst>
    <p:sldId id="513" r:id="rId5"/>
    <p:sldId id="514" r:id="rId6"/>
    <p:sldId id="515" r:id="rId7"/>
    <p:sldId id="516" r:id="rId8"/>
    <p:sldId id="517" r:id="rId9"/>
    <p:sldId id="518" r:id="rId10"/>
    <p:sldId id="519" r:id="rId11"/>
    <p:sldId id="403" r:id="rId12"/>
    <p:sldId id="367" r:id="rId13"/>
    <p:sldId id="520" r:id="rId14"/>
    <p:sldId id="507" r:id="rId15"/>
    <p:sldId id="509" r:id="rId16"/>
    <p:sldId id="528" r:id="rId17"/>
    <p:sldId id="531" r:id="rId18"/>
    <p:sldId id="530" r:id="rId19"/>
    <p:sldId id="449" r:id="rId20"/>
    <p:sldId id="450" r:id="rId21"/>
    <p:sldId id="477" r:id="rId22"/>
    <p:sldId id="480" r:id="rId23"/>
    <p:sldId id="481" r:id="rId24"/>
    <p:sldId id="508" r:id="rId25"/>
    <p:sldId id="502" r:id="rId26"/>
    <p:sldId id="526" r:id="rId27"/>
    <p:sldId id="505" r:id="rId28"/>
    <p:sldId id="533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C"/>
    <a:srgbClr val="FFFFFF"/>
    <a:srgbClr val="00FF00"/>
    <a:srgbClr val="CC3399"/>
    <a:srgbClr val="D8FA0A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>
      <p:cViewPr varScale="1">
        <p:scale>
          <a:sx n="90" d="100"/>
          <a:sy n="90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5298B3-5189-4540-8D87-E592EDE3B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01-10T18:27:29.49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0-23 0,'0'59'172,"81"-59"-94,-40 0-62,41 0-1,-41 0-15,82 0 16,-41 0-1,41 0-15,41 0 16,-41 0 0,41 0-16,-41 0 15,0 0-15,-42 0 16,42 0 0,41 0-16,-41 0 15,41 0 1,-41 0-16,41 0 15,-82 0 1,82 0-16,-41 0 16,-1 0-1,1 0-15,0 0 16,41 0 0,-82 0-16,82 0 15,-41 0-15,-41 0 16,41 0-1,41 0-15,-83 0 16,1 0 0,0 0-16,82 0 15,0 0 1,0 0-16,0 0 16,82 0-1,-83 0-15,1 0 16,-41 0-1,0 0-15,0 0 16,41 0-16,-41 0 16,0 0-1,0 0-15,41 0 16,-42 0 0,42 0-16,0 0 15,-41 0 1,-41 0-16,82 0 15,-41 0 1,82 0 0,40 0-1,83 0-15,-123 0 16,82 0-16,0 0 16,-42 0-1,83 0-15,-41 0 16,41 0-1,-124 0-15,42 0 16,41 0 0,-82 0-16,-41 0 15,-41 0-15,0 0 16,40 0 0,1 0-16,82 0 15,-164 0 1,164 0-16,-82 0 15,82 0 1,-124 0-16,42 0 16,0 0-1,-82 0-15,82 0 16,0 0 0,-41 0-16,41 0 15,40 0-15,42 0 16,123 0-1,-164 0-15,82 0 16,-42 0 0,-40 0-16,-41 0 15,-41 0 1,0 0-16,-82 0 16,82 0-1,-82 0-15,0 0 16,0 0-1,0 0-15,41 0 16,-41 0-16,81 0 16,1 0-1,-41 0-15,82 0 16,41-117 0,-123 117-16,41 0 15,0 0 1,-82 0-16,82 0 15,-41 0 1,-1 0-16,-40 0 16,41 0-16,0 0 15,0 0 1,-41 0-16,82 0 16,-82 0-1,41 0-15,41 0 16,-82 0-1,41 0 1,-41 0 15,0 0 1,0 0-32,0 0 15,41 0 1,-41 0-16,41 0 15,-41 0 1,40 0-16,1 0 16,0 0-1,-41 0 1,82 0-16,-41 0 31,-41 0-31,0 0 16,41 0-1,-41 0-15,0 0 16,41 0-16,0 0 31,-41 0-31,41 0 16,-41 0 0,0 0-16,0 0 15,0 0 1,41 0-1,-42 0 17,42 0-17,-41 0 48,41 0-48,-41 0 1,0 0 15,0 0-15,0 0 0,41 0-1,-41 0 1,41 0-1,-41 0-15,0 0 16,0 0 0,0 0-1,41 0 17,-41 0-1,0 0 47,0 0-62,0 0-1,0 0-15,0 0 125,0 0-78,0 0-16,0 0-15,0 0 0,-1 0 15,1 0 0,0 0 0,0 0-15,0 0 0,0 0-1,0 0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01-10T18:27:34.069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1 103 0,'41'0'16,"41"0"15,41 0-31,82 0 16,123 0-16,41 0 15,122 0 1,-40 0-16,40 0 16,1 0-1,-123 0-15,-1 0 16,-122 0 0,-41 0-16,82 0 15,-123 0 1,-41 0-16,-41 0 15,81 0 1,1 0-16,1 0 16,-42 0-16,41 0 15,-41 0 1,0 0-16,0 0 16,41 0-1,-42 0-15,42 0 16,0 0-1,0 0-15,82 0 16,-41 0 0,-41 0-16,163 0 15,-81 0 1,82 0-16,-164 0 16,-123 0-16,368 0 15,-204 0 1,123 0-16,-82 0 15,163 0 1,-81 0-16,123 0 16,-123 0-1,-1 0-15,-40 0 16,41 0 0,-164 0-16,0 0 15,-42 0-15,-81 0 16,41 0-1,41 0-15,41 0 16,82 0 0,-41 0-16,123 0 15,163 0 1,-286 0-16,82 0 16,0 0-1,-206 41-15,42-41 16,0 0-1,-82 0-15,41 0 16,-41 0-16,41 0 16,82 82-1,-40-82-15,-1 0 16,41 0 0,-41 41-16,-1-41 15,42 0 1,-82 0-16,0 0 15,41 0 1,-41 0-16,41 0 16,0 0-1,-41 0-15,0 0 16,0 0-16,41 0 16,-42 0-1,42 0-15,0 0 31,-41 0-15,0 0 0,0 0-16,-41 0 15,41 0-15,0 0 16,0 0 0,41 0-1,-41 0-15,0 0 16,-41 0-16,0 0 15,41 0 1,-42 0 0,42 0-1,0 0 1,-41 0 0,0 0-1,0 0-15,0 0 16,82 0-1,-82 0-15,123 0 16,-41 0 0,41 0-16,-41 0 15,0 0 1,-42 0-16,-40 0 16,0 0-1,0 0 48,41 0-48,-41 0 1,0 0 0,0 0-16,0 0 31,41 0 31,-41 0-30,41 0 46,-41 0-31,0 0-16,41 0 94,-41 0-94,0 0 78,0 0-77,0 0-17,0 0 1,0-41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01-10T18:27:43.805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0 184 0,'41'0'93,"81"0"-77,42 0 0,0 0-16,41 0 15,82 0 1,-82 0-16,40 0 16,-81 0-1,164 0-15,-164 0 16,-123 0-1,164 0-15,81 0 16,1 0 0,-82 0-16,123 0 15,-41 0-15,-1 0 16,-81 0 0,82 0-16,-41 0 15,0 0 1,-42 0-16,124 0 15,-164 0 1,123 0-16,-123 0 16,82 0-1,-83 0-15,124 0 16,-82 0-16,-41 0 16,82 0-1,-41 0-15,-124 0 16,42 0-1,41 0-15,-41 0 16,0 0 0,0 0-16,41 0 15,-41 0 1,82 0-16,40 0 16,1 0-1,0 0-15,123 0 16,-164 0-16,81 0 15,42 0 1,-41 0-16,41 0 16,-165 0-1,42 0-15,0 0 16,-82 0 0,-82 0-16,41 0 15,-41 0 1,41 0-16,41 0 15,41 0 1,-42 0-16,42 0 16,0 0-16,123 0 15,-164 0 1,82 0-16,-82 0 16,41 0-1,-1 0-15,-40 0 16,0 0-1,0 0-15,123 0 16,41 127-16,163-127 16,-163 0-1,82 0-15,-41 0 16,-1 0 0,1 120-16,0 1 15,-82-121 1,-1 0-16,-40 0 15,-123 0 1,41 0-16,-41 0 16,0 0-1,41 0-15,-41 0 16,0 0-16,0 0 16,41 0-1,-1 0-15,-40 0 16,-41 0-1,82 0-15,0 0 16,-82 0 0,123 0-16,-82 0 15,0 0 1,41 0-16,-41 0 16,-41 0-1,41 0 1,-41 0 15,41 0-15,-42 0-1,42 0 1,-41 0 0,41 0 15,-41 0 16,0 0-16,0 0 0,0 0 47,41 0-62,-41 0 0,0 0-16,41 0 93,-41 0-61,0 0-32,0 0 15,0 0 79,0 0-78,0 0-1,41-121-15,-41 121 31,0 0 16,41 0-31,0-120 0,-41 120 62,-1 0-47,42-127-15,0 127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01-10T18:27:45.50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82 0,'82'-41'93,"-41"41"-93,0 0 16,0 0 0,0 0-16,0-41 15,0 41 1,0 0-1,-1 0-15,1 0 0,0 0 16,0 0 62,0 0-62,0 0 15,0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D9AA6A-E664-464C-B80F-F911C771B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5981BD-9E6E-4AD5-A51A-29E053D143C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4024048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1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5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2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8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0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7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5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6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6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1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4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B8D28-0A5D-4B1D-B5B2-96481A7A332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0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52963"/>
            <a:ext cx="7578725" cy="100965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662613"/>
            <a:ext cx="7553325" cy="936625"/>
          </a:xfrm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E25D1-17CB-48CF-A39B-10AA27991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8630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DCF83-9940-4A7C-8747-7873194B98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58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6408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6408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6107D-17A5-4170-BBB8-0C3A6B827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93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77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47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MDARC/SATERN 2017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7CCFA-13C8-4453-9B14-FB2A43EC801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125C1-1FD9-4EB5-B167-E56EFCE69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3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ABD06-2E3D-4ABD-BA98-35E006B47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5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0656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56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4DE3D-B6F1-4C13-86FB-5A53878F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6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10DF6-C157-4B3A-9BBB-4015C4929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36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E3213-850B-46F9-8EE0-F5C064EB7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79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817D4-DAB5-462C-A7D7-4734480C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64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51C2-56BC-4CC4-BA88-098A18CDEF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4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E1E9D-FC43-4C46-8487-46727485DE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0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6563"/>
            <a:ext cx="86423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2017 MDARC/SATERN Technician License Course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46FE86-BF9F-4E00-BE96-C9FFC02B4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85750" y="949325"/>
            <a:ext cx="86550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1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</p:sldLayoutIdLst>
  <p:hf hdr="0" dt="0"/>
  <p:txStyles>
    <p:titleStyle>
      <a:lvl1pPr indent="252413"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+mj-lt"/>
          <a:ea typeface="+mj-ea"/>
          <a:cs typeface="+mj-cs"/>
        </a:defRPr>
      </a:lvl1pPr>
      <a:lvl2pPr indent="252413"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2pPr>
      <a:lvl3pPr indent="252413"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3pPr>
      <a:lvl4pPr indent="252413"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4pPr>
      <a:lvl5pPr indent="252413"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5pPr>
      <a:lvl6pPr marL="4572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6pPr>
      <a:lvl7pPr marL="9144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7pPr>
      <a:lvl8pPr marL="13716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8pPr>
      <a:lvl9pPr marL="1828800" indent="252413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4800" b="1">
          <a:solidFill>
            <a:srgbClr val="000000"/>
          </a:solidFill>
          <a:latin typeface="Arial" charset="0"/>
        </a:defRPr>
      </a:lvl9pPr>
    </p:titleStyle>
    <p:bodyStyle>
      <a:lvl1pPr indent="252413"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2pPr>
      <a:lvl3pPr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3pPr>
      <a:lvl4pPr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4pPr>
      <a:lvl5pPr algn="ctr" rtl="0" eaLnBrk="0" fontAlgn="base" hangingPunct="0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5pPr>
      <a:lvl6pPr marL="4572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6pPr>
      <a:lvl7pPr marL="9144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7pPr>
      <a:lvl8pPr marL="13716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8pPr>
      <a:lvl9pPr marL="1828800" algn="ctr" rtl="0" fontAlgn="base">
        <a:lnSpc>
          <a:spcPct val="109000"/>
        </a:lnSpc>
        <a:spcBef>
          <a:spcPct val="20000"/>
        </a:spcBef>
        <a:spcAft>
          <a:spcPct val="0"/>
        </a:spcAft>
        <a:buClr>
          <a:srgbClr val="000000"/>
        </a:buClr>
        <a:defRPr sz="2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3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</p:sldLayoutIdLst>
  <p:hf hdr="0" dt="0"/>
  <p:txStyles>
    <p:titleStyle>
      <a:lvl1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3pPr>
      <a:lvl4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4pPr>
      <a:lvl5pPr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5pPr>
      <a:lvl6pPr marL="4572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6pPr>
      <a:lvl7pPr marL="9144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7pPr>
      <a:lvl8pPr marL="1371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8pPr>
      <a:lvl9pPr marL="18288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6563"/>
            <a:ext cx="86423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MDARC/SATERN 2017 Technician License Course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8BAE74-ABC3-4BAE-BF79-8747B07F0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6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0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577" y="279790"/>
            <a:ext cx="8655050" cy="67056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577" y="1278320"/>
            <a:ext cx="8655050" cy="5390768"/>
          </a:xfr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FFFF00"/>
                </a:solidFill>
                <a:highlight>
                  <a:srgbClr val="00000C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Radio and Signals Fundamentals </a:t>
            </a:r>
          </a:p>
          <a:p>
            <a:pPr eaLnBrk="1" hangingPunct="1"/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en-US"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Callsign</a:t>
            </a:r>
            <a:endParaRPr lang="en-US" altLang="en-US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Leader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22" y="4924766"/>
            <a:ext cx="633796" cy="1122347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A1F8B-83F6-480E-A336-DEFC6DB8F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917" y="4827991"/>
            <a:ext cx="1787522" cy="1315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B9604E-EB7A-44D9-BC65-BC5E90903833}"/>
              </a:ext>
            </a:extLst>
          </p:cNvPr>
          <p:cNvSpPr txBox="1"/>
          <p:nvPr/>
        </p:nvSpPr>
        <p:spPr>
          <a:xfrm>
            <a:off x="1345980" y="6090284"/>
            <a:ext cx="1554480" cy="457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American Radio Relay League</a:t>
            </a:r>
          </a:p>
        </p:txBody>
      </p:sp>
    </p:spTree>
    <p:extLst>
      <p:ext uri="{BB962C8B-B14F-4D97-AF65-F5344CB8AC3E}">
        <p14:creationId xmlns:p14="http://schemas.microsoft.com/office/powerpoint/2010/main" val="291210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44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4000" cy="5349874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pPr lvl="1" eaLnBrk="1" hangingPunct="1"/>
            <a:r>
              <a:rPr lang="en-US" altLang="en-US" sz="2400" b="1" dirty="0">
                <a:highlight>
                  <a:srgbClr val="FFFFFF"/>
                </a:highlight>
              </a:rPr>
              <a:t>Radio waves start in an antenna as an electrical signal that constantly reverses direction.</a:t>
            </a:r>
          </a:p>
          <a:p>
            <a:pPr lvl="1" eaLnBrk="1" hangingPunct="1"/>
            <a:r>
              <a:rPr lang="en-US" altLang="en-US" sz="2400" b="1" dirty="0">
                <a:highlight>
                  <a:srgbClr val="FFFFFF"/>
                </a:highlight>
              </a:rPr>
              <a:t>The rate at which the signal changes direction--backward and forward-- is the signal’s </a:t>
            </a:r>
            <a:r>
              <a:rPr lang="en-US" altLang="en-US" sz="2400" b="1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</a:rPr>
              <a:t>frequency</a:t>
            </a:r>
            <a:r>
              <a:rPr lang="en-US" altLang="en-US" sz="2400" b="1" dirty="0">
                <a:highlight>
                  <a:srgbClr val="FFFFFF"/>
                </a:highlight>
              </a:rPr>
              <a:t>.</a:t>
            </a:r>
          </a:p>
          <a:p>
            <a:pPr lvl="1" eaLnBrk="1" hangingPunct="1"/>
            <a:r>
              <a:rPr lang="en-US" altLang="en-US" sz="2400" b="1" dirty="0">
                <a:highlight>
                  <a:srgbClr val="FFFFFF"/>
                </a:highlight>
              </a:rPr>
              <a:t>The radio waves </a:t>
            </a:r>
            <a:r>
              <a:rPr lang="en-US" altLang="en-US" sz="2400" b="1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</a:rPr>
              <a:t>radiate</a:t>
            </a:r>
            <a:r>
              <a:rPr lang="en-US" altLang="en-US" sz="2400" b="1" dirty="0">
                <a:highlight>
                  <a:srgbClr val="FFFFFF"/>
                </a:highlight>
              </a:rPr>
              <a:t> from the antenna and vibrate or </a:t>
            </a:r>
            <a:r>
              <a:rPr lang="en-US" altLang="en-US" sz="2400" b="1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</a:rPr>
              <a:t>oscillate </a:t>
            </a:r>
            <a:r>
              <a:rPr lang="en-US" altLang="en-US" sz="2400" b="1" dirty="0">
                <a:highlight>
                  <a:srgbClr val="FFFFFF"/>
                </a:highlight>
              </a:rPr>
              <a:t>at the same frequency as the electrical signal.</a:t>
            </a:r>
          </a:p>
          <a:p>
            <a:pPr lvl="1" eaLnBrk="1" hangingPunct="1"/>
            <a:r>
              <a:rPr lang="en-US" altLang="en-US" sz="2400" b="1" dirty="0">
                <a:highlight>
                  <a:srgbClr val="FFFFFF"/>
                </a:highlight>
              </a:rPr>
              <a:t>As the radio wave passes other antennas, it creates replicas of the original electrical signal. 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20" y="62339"/>
            <a:ext cx="1197579" cy="934885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1191E9E-7F73-4FD1-832E-786D9E56D78B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10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3947D7A-4CEF-41AB-93F2-2B24169FD75E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14234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44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508760"/>
            <a:ext cx="9144000" cy="5349240"/>
          </a:xfr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4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Radio waves from transmitter to </a:t>
            </a:r>
            <a:r>
              <a:rPr lang="en-US" alt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receiver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8" y="2127770"/>
            <a:ext cx="339275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Information (voice, data, video, commands, etc.) is converted to electronic form.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3574858"/>
            <a:ext cx="33046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information in electronic form is added to a </a:t>
            </a:r>
            <a:r>
              <a:rPr lang="en-US" b="1" i="1" dirty="0">
                <a:solidFill>
                  <a:srgbClr val="FF0000"/>
                </a:solidFill>
              </a:rPr>
              <a:t>radio wave.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021946"/>
            <a:ext cx="339504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radio wave carrying the information is sent from the station antenna into space.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15" y="2139450"/>
            <a:ext cx="5629591" cy="40969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39" y="4081885"/>
            <a:ext cx="1344176" cy="12918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30" y="4177620"/>
            <a:ext cx="806505" cy="12166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7913235" y="5925325"/>
            <a:ext cx="537670" cy="1536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3E34E49-CFB9-4A8D-8223-5904476EE546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11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6C45B4D6-B705-4BDC-93BE-C19E3415C353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69357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44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4000" cy="5349240"/>
          </a:xfr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4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 b="1" dirty="0">
                <a:highlight>
                  <a:srgbClr val="FFFF00"/>
                </a:highlight>
              </a:rPr>
              <a:t>Radio wave from transmitter to </a:t>
            </a:r>
            <a:r>
              <a:rPr lang="en-US" alt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receiver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8505" y="2013625"/>
            <a:ext cx="3815439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radio waves carry the information.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" y="2025266"/>
            <a:ext cx="5274565" cy="4219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4385" y="4082023"/>
            <a:ext cx="1284751" cy="1291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50" y="3966671"/>
            <a:ext cx="806505" cy="13318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31793" y="3121274"/>
            <a:ext cx="3678127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receiver extracts the information from the received wave.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5864" y="4358162"/>
            <a:ext cx="3688684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information is then presented to the user in a format that can be understood (sound, picture, words on a computer screen, response to a command, etc.)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226355" y="5925325"/>
            <a:ext cx="537670" cy="1536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ED9A496D-07B3-4996-B386-242412DFE324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9AA4514-2F42-436C-B45E-B48237D7C9B9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12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1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44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3999" cy="5349240"/>
          </a:xfr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4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en-US" b="1" dirty="0"/>
              <a:t> </a:t>
            </a:r>
            <a:r>
              <a:rPr lang="en-US" altLang="en-US" b="1" dirty="0">
                <a:highlight>
                  <a:srgbClr val="FFFFFF"/>
                </a:highlight>
              </a:rPr>
              <a:t>Frequency, Amplitude and Phase </a:t>
            </a:r>
          </a:p>
          <a:p>
            <a:pPr marL="457200" lvl="1" indent="0" eaLnBrk="1" hangingPunct="1">
              <a:buNone/>
            </a:pPr>
            <a:r>
              <a:rPr lang="en-US" altLang="en-US" sz="2400" b="1" i="1" dirty="0">
                <a:solidFill>
                  <a:srgbClr val="00000C"/>
                </a:solidFill>
                <a:highlight>
                  <a:srgbClr val="FFFFFF"/>
                </a:highlight>
              </a:rPr>
              <a:t>Frequency is t</a:t>
            </a:r>
            <a:r>
              <a:rPr lang="en-US" sz="2400" b="1" i="1" dirty="0">
                <a:solidFill>
                  <a:srgbClr val="00000C"/>
                </a:solidFill>
                <a:highlight>
                  <a:srgbClr val="FFFFFF"/>
                </a:highlight>
              </a:rPr>
              <a:t>he number of complete cycles of an alternating current or alternating voltage that occur per second.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83280"/>
            <a:ext cx="7384979" cy="3017520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34FB0AF-6398-4270-B348-C63A3AC897D0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13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B18EB08-D8CF-4F4A-A8DF-569A32F09045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1603-32F7-4C35-A8E1-4E17D43EC682}"/>
              </a:ext>
            </a:extLst>
          </p:cNvPr>
          <p:cNvSpPr txBox="1"/>
          <p:nvPr/>
        </p:nvSpPr>
        <p:spPr>
          <a:xfrm>
            <a:off x="1097279" y="6078945"/>
            <a:ext cx="7384980" cy="400110"/>
          </a:xfrm>
          <a:prstGeom prst="rect">
            <a:avLst/>
          </a:prstGeom>
          <a:solidFill>
            <a:srgbClr val="00000C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         Frequency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                   </a:t>
            </a:r>
            <a:r>
              <a:rPr lang="en-US" sz="1400" b="1" dirty="0">
                <a:solidFill>
                  <a:schemeClr val="bg1"/>
                </a:solidFill>
              </a:rPr>
              <a:t>Similar to Figures 2.1 and 2.2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4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3999" cy="5349240"/>
          </a:xfrm>
        </p:spPr>
        <p:txBody>
          <a:bodyPr/>
          <a:lstStyle/>
          <a:p>
            <a:pPr lvl="1" eaLnBrk="1" hangingPunct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b="1" dirty="0"/>
              <a:t> </a:t>
            </a:r>
            <a:r>
              <a:rPr lang="en-US" altLang="en-US" b="1" dirty="0">
                <a:highlight>
                  <a:srgbClr val="FFFFFF"/>
                </a:highlight>
              </a:rPr>
              <a:t>Frequency, Amplitude and Phase</a:t>
            </a:r>
            <a:endParaRPr lang="en-US" altLang="en-US" dirty="0">
              <a:highlight>
                <a:srgbClr val="FFFFFF"/>
              </a:highlight>
            </a:endParaRPr>
          </a:p>
          <a:p>
            <a:pPr lvl="1" eaLnBrk="1" hangingPunct="1">
              <a:spcBef>
                <a:spcPts val="2400"/>
              </a:spcBef>
              <a:buFontTx/>
              <a:buNone/>
            </a:pPr>
            <a:r>
              <a:rPr lang="en-US" altLang="en-US" sz="2400" b="1" i="1" dirty="0">
                <a:solidFill>
                  <a:srgbClr val="00000C"/>
                </a:solidFill>
                <a:highlight>
                  <a:srgbClr val="FFFFFF"/>
                </a:highlight>
              </a:rPr>
              <a:t>Amplitude is t</a:t>
            </a:r>
            <a:r>
              <a:rPr lang="en-US" sz="2400" b="1" i="1" dirty="0">
                <a:solidFill>
                  <a:srgbClr val="00000C"/>
                </a:solidFill>
                <a:highlight>
                  <a:srgbClr val="FFFFFF"/>
                </a:highlight>
              </a:rPr>
              <a:t>he strength or magnitude of a signal.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63" y="3160164"/>
            <a:ext cx="8029686" cy="3187615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58D50E1-41C7-43F6-B297-840CC398096C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14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EE96DB7-12D5-4043-9A4B-797DB7EC066A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5AB66-8C37-427E-8A40-6DA80B320BB2}"/>
              </a:ext>
            </a:extLst>
          </p:cNvPr>
          <p:cNvSpPr txBox="1"/>
          <p:nvPr/>
        </p:nvSpPr>
        <p:spPr>
          <a:xfrm>
            <a:off x="1097278" y="6002135"/>
            <a:ext cx="7622461" cy="400110"/>
          </a:xfrm>
          <a:prstGeom prst="rect">
            <a:avLst/>
          </a:prstGeom>
          <a:solidFill>
            <a:srgbClr val="00000C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         Frequency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                   </a:t>
            </a:r>
            <a:r>
              <a:rPr lang="en-US" sz="1400" b="1" dirty="0">
                <a:solidFill>
                  <a:schemeClr val="bg1"/>
                </a:solidFill>
              </a:rPr>
              <a:t>Similar to Figures 2.1 and 2.2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8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3999" cy="5349240"/>
          </a:xfr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4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pPr lvl="1" eaLnBrk="1" hangingPunct="1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altLang="en-US" b="1" dirty="0"/>
              <a:t> </a:t>
            </a:r>
            <a:r>
              <a:rPr lang="en-US" altLang="en-US" b="1" dirty="0">
                <a:highlight>
                  <a:srgbClr val="FFFFFF"/>
                </a:highlight>
              </a:rPr>
              <a:t>Frequency, Amplitude and Phase</a:t>
            </a:r>
            <a:endParaRPr lang="en-US" altLang="en-US" dirty="0">
              <a:highlight>
                <a:srgbClr val="FFFFFF"/>
              </a:highlight>
            </a:endParaRPr>
          </a:p>
          <a:p>
            <a:pPr lvl="1" eaLnBrk="1" hangingPunct="1">
              <a:spcBef>
                <a:spcPts val="2400"/>
              </a:spcBef>
              <a:buFontTx/>
              <a:buNone/>
            </a:pPr>
            <a:r>
              <a:rPr lang="en-US" altLang="en-US" sz="2400" b="1" i="1" dirty="0">
                <a:solidFill>
                  <a:srgbClr val="00000C"/>
                </a:solidFill>
                <a:highlight>
                  <a:srgbClr val="FFFFFF"/>
                </a:highlight>
              </a:rPr>
              <a:t>Phase is a measure of the position in time within a repeating waveform, such as a sine wave.</a:t>
            </a:r>
            <a:endParaRPr lang="en-US" sz="2400" b="1" i="1" dirty="0">
              <a:solidFill>
                <a:srgbClr val="00000C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83280"/>
            <a:ext cx="7302415" cy="2981135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D9D1F3-D74E-41D6-AECA-294622F55270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15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D451307-325C-4FCF-AD6A-667C17D99294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29887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4000">
              <a:schemeClr val="accent2">
                <a:lumMod val="0"/>
                <a:lumOff val="100000"/>
              </a:schemeClr>
            </a:gs>
            <a:gs pos="100000">
              <a:srgbClr val="00B05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508760"/>
            <a:ext cx="9144000" cy="534924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en-US" sz="2400" b="1" dirty="0"/>
              <a:t> </a:t>
            </a:r>
            <a:r>
              <a:rPr lang="en-US" altLang="en-US" sz="2400" b="1" dirty="0">
                <a:highlight>
                  <a:srgbClr val="FFFFFF"/>
                </a:highlight>
              </a:rPr>
              <a:t>Metric prefixes are commonly used in amateur radio</a:t>
            </a:r>
            <a:r>
              <a:rPr lang="en-US" altLang="en-US" sz="2400" b="1" dirty="0"/>
              <a:t>.</a:t>
            </a:r>
            <a:endParaRPr lang="en-US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99293" y="2376277"/>
            <a:ext cx="2374068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highlighted prefixes are the most frequently used in amateur radio</a:t>
            </a:r>
            <a:r>
              <a:rPr lang="en-US" sz="20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225" y="6091874"/>
            <a:ext cx="1767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Expansion of Table 2.1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5" y="2418978"/>
            <a:ext cx="5397491" cy="4183434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445C42B-7B07-4077-89C5-048260C7D5AB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16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54C50978-49A3-41E2-B217-1E2D8065C5BF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50570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49"/>
            <a:ext cx="9143999" cy="5349240"/>
          </a:xfr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4000">
                <a:schemeClr val="accent2">
                  <a:lumMod val="0"/>
                  <a:lumOff val="100000"/>
                </a:schemeClr>
              </a:gs>
              <a:gs pos="100000">
                <a:srgbClr val="00B050"/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pPr lvl="1" eaLnBrk="1" hangingPunct="1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The Radio Spectrum</a:t>
            </a:r>
          </a:p>
          <a:p>
            <a:pPr lvl="2" eaLnBrk="1" hangingPunct="1"/>
            <a:r>
              <a:rPr lang="en-US" altLang="en-US" sz="2800" b="1" dirty="0"/>
              <a:t>Radio Spectrum</a:t>
            </a:r>
            <a:r>
              <a:rPr lang="en-US" altLang="en-US" sz="2800" dirty="0"/>
              <a:t> is the term used to refer to the vast array of available radio </a:t>
            </a:r>
            <a:r>
              <a:rPr lang="en-US" altLang="en-US" sz="2800"/>
              <a:t>frequencies.</a:t>
            </a:r>
          </a:p>
          <a:p>
            <a:pPr lvl="2" eaLnBrk="1" hangingPunct="1"/>
            <a:endParaRPr lang="en-US" altLang="en-US" sz="2800" dirty="0"/>
          </a:p>
          <a:p>
            <a:pPr lvl="2" eaLnBrk="1" hangingPunct="1"/>
            <a:r>
              <a:rPr lang="en-US" altLang="en-US" sz="2800" b="1" dirty="0"/>
              <a:t>Audio Frequencies</a:t>
            </a:r>
            <a:r>
              <a:rPr lang="en-US" altLang="en-US" sz="2800" dirty="0"/>
              <a:t> (AF) are signals below 20 kHz that humans can hear.</a:t>
            </a:r>
          </a:p>
          <a:p>
            <a:pPr marL="914400" lvl="2" indent="0" eaLnBrk="1" hangingPunct="1">
              <a:buNone/>
            </a:pPr>
            <a:endParaRPr lang="en-US" altLang="en-US" sz="2800" dirty="0"/>
          </a:p>
          <a:p>
            <a:pPr lvl="2" eaLnBrk="1" hangingPunct="1"/>
            <a:r>
              <a:rPr lang="en-US" altLang="en-US" sz="2800" b="1" dirty="0"/>
              <a:t>Radio Frequencies</a:t>
            </a:r>
            <a:r>
              <a:rPr lang="en-US" altLang="en-US" sz="2800" dirty="0"/>
              <a:t> (RF) are signals above 20kHz.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C4303DB-1CA8-412B-8E75-A0E416B71102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17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A0EF8FD-CAC1-4FF9-9250-E6F17FF28E18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8246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4000">
              <a:schemeClr val="accent2">
                <a:lumMod val="0"/>
                <a:lumOff val="100000"/>
              </a:schemeClr>
            </a:gs>
            <a:gs pos="100000">
              <a:srgbClr val="00B05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3999" cy="5349240"/>
          </a:xfrm>
        </p:spPr>
        <p:txBody>
          <a:bodyPr/>
          <a:lstStyle/>
          <a:p>
            <a:pPr lvl="1" eaLnBrk="1" hangingPunct="1"/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The Radio Spectrum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3229" y="6054455"/>
            <a:ext cx="2173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 dirty="0">
                <a:solidFill>
                  <a:srgbClr val="00000C"/>
                </a:solidFill>
              </a:rPr>
              <a:t>Similar to Table 2-2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" y="2315255"/>
            <a:ext cx="8232395" cy="3110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070" y="5579680"/>
            <a:ext cx="8026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Remember that 1 MHz = 1000 kHz; 1 GHz = 1000 MHz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49092" y="3963391"/>
              <a:ext cx="7905240" cy="126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972" y="3879511"/>
                <a:ext cx="79894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92652" y="4269391"/>
              <a:ext cx="7655760" cy="114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892" y="4185511"/>
                <a:ext cx="7739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649092" y="4505191"/>
              <a:ext cx="7860960" cy="133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972" y="4420951"/>
                <a:ext cx="7945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303412" y="4291711"/>
              <a:ext cx="236160" cy="29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1292" y="4207831"/>
                <a:ext cx="320400" cy="1976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6773BF5-668E-4426-858A-1DDE64F6F593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18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A40C2EDD-88DD-4EC4-88CD-CB678341309D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73094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4000">
              <a:schemeClr val="accent2">
                <a:lumMod val="0"/>
                <a:lumOff val="100000"/>
              </a:schemeClr>
            </a:gs>
            <a:gs pos="100000">
              <a:srgbClr val="00B05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3999" cy="534924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en-US" sz="24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The part of the electromagnetic spectrum composed of radio waves is called the </a:t>
            </a:r>
            <a:r>
              <a:rPr lang="en-US" altLang="en-US" sz="2400" b="1" i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radio frequency</a:t>
            </a:r>
            <a:r>
              <a:rPr lang="en-US" altLang="en-US" sz="24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 or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Radio Frequency Spectrum</a:t>
            </a:r>
            <a:r>
              <a:rPr lang="en-US" altLang="en-US" sz="2400" b="1" dirty="0">
                <a:solidFill>
                  <a:srgbClr val="000000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.</a:t>
            </a:r>
          </a:p>
          <a:p>
            <a:pPr marL="457200" lvl="1" indent="0" eaLnBrk="1" hangingPunct="1">
              <a:buNone/>
            </a:pPr>
            <a:endParaRPr lang="en-US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4" y="3160165"/>
            <a:ext cx="8679530" cy="254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330" y="5349240"/>
            <a:ext cx="142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C"/>
                </a:solidFill>
              </a:rPr>
              <a:t>Figure 2.3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D5B3A82-6E00-45D5-B3D2-CF1C34351AEF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19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663A9BE-6DB4-48AE-BFCA-5CFDE73F3EEC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5047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 Review of Chapter 3 </a:t>
            </a:r>
            <a:b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 Questions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8536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electrical term for the electromotive force (EMF) that causes electron flow?</a:t>
            </a:r>
          </a:p>
          <a:p>
            <a:pPr>
              <a:buFontTx/>
              <a:buNone/>
              <a:defRPr/>
            </a:pP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Voltage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Ampere-hours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Capacitance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Inductance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2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6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4000">
              <a:schemeClr val="accent2">
                <a:lumMod val="0"/>
                <a:lumOff val="100000"/>
              </a:schemeClr>
            </a:gs>
            <a:gs pos="100000">
              <a:srgbClr val="00B05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0955"/>
            <a:ext cx="9144000" cy="1382463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9143999" cy="5349240"/>
          </a:xfrm>
        </p:spPr>
        <p:txBody>
          <a:bodyPr/>
          <a:lstStyle/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6" charset="0"/>
              <a:buChar char="•"/>
              <a:defRPr/>
            </a:pPr>
            <a:r>
              <a:rPr lang="en-US" altLang="en-US" sz="2400" b="1" i="1" dirty="0">
                <a:solidFill>
                  <a:srgbClr val="FF0000"/>
                </a:solidFill>
                <a:highlight>
                  <a:srgbClr val="FFFFFF"/>
                </a:highlight>
                <a:cs typeface="Arial" charset="0"/>
              </a:rPr>
              <a:t>Wavelength</a:t>
            </a:r>
            <a:r>
              <a:rPr lang="en-US" altLang="en-US" sz="2400" dirty="0"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en-US" sz="2400" b="1" dirty="0">
                <a:highlight>
                  <a:srgbClr val="FFFFFF"/>
                </a:highlight>
                <a:cs typeface="Arial" charset="0"/>
              </a:rPr>
              <a:t>is the distance a radio wave travels during one cycle of the wave’s electric and magnetic fields.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8" y="2852924"/>
            <a:ext cx="7707223" cy="37517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80575" y="2860246"/>
            <a:ext cx="134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C"/>
                </a:solidFill>
              </a:rPr>
              <a:t>Figure 2.5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E03B544-7D5F-4A2F-98B1-02B5FC5579F5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20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EC6E6AB-F377-4EFB-B511-276887BE1F54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18401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4000">
              <a:schemeClr val="accent2">
                <a:lumMod val="0"/>
                <a:lumOff val="100000"/>
              </a:schemeClr>
            </a:gs>
            <a:gs pos="100000">
              <a:srgbClr val="00B050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760"/>
            <a:ext cx="8993603" cy="5349240"/>
          </a:xfrm>
        </p:spPr>
        <p:txBody>
          <a:bodyPr/>
          <a:lstStyle/>
          <a:p>
            <a:pPr marL="0" indent="0" eaLnBrk="1" hangingPunct="1">
              <a:spcBef>
                <a:spcPts val="70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altLang="en-US" sz="2200" b="1" dirty="0">
                <a:highlight>
                  <a:srgbClr val="FFFFFF"/>
                </a:highlight>
                <a:cs typeface="Arial" charset="0"/>
              </a:rPr>
              <a:t>Since the </a:t>
            </a:r>
            <a:r>
              <a:rPr lang="en-US" altLang="en-US" sz="2200" b="1" i="1" dirty="0">
                <a:solidFill>
                  <a:srgbClr val="FF0000"/>
                </a:solidFill>
                <a:highlight>
                  <a:srgbClr val="FFFFFF"/>
                </a:highlight>
                <a:cs typeface="Arial" charset="0"/>
              </a:rPr>
              <a:t>Wavelength</a:t>
            </a:r>
            <a:r>
              <a:rPr lang="en-US" altLang="en-US" sz="2200" dirty="0"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en-US" sz="2200" b="1" dirty="0">
                <a:highlight>
                  <a:srgbClr val="FFFFFF"/>
                </a:highlight>
                <a:cs typeface="Arial" charset="0"/>
              </a:rPr>
              <a:t>is the distance a radio wave travels during one cycle of the wave’s electric and magnetic fields and the speed of light is constant, here is the</a:t>
            </a:r>
            <a:r>
              <a:rPr lang="en-US" altLang="en-US" sz="2200" b="1" dirty="0">
                <a:highlight>
                  <a:srgbClr val="FFFFFF"/>
                </a:highlight>
              </a:rPr>
              <a:t> </a:t>
            </a:r>
            <a:r>
              <a:rPr lang="en-US" altLang="en-US" sz="2200" b="1" dirty="0">
                <a:highlight>
                  <a:srgbClr val="FFFFFF"/>
                </a:highlight>
                <a:cs typeface="Arial" charset="0"/>
              </a:rPr>
              <a:t>formula that relates </a:t>
            </a:r>
            <a:r>
              <a:rPr lang="en-US" altLang="en-US" sz="2200" b="1" dirty="0">
                <a:solidFill>
                  <a:srgbClr val="FF0000"/>
                </a:solidFill>
                <a:highlight>
                  <a:srgbClr val="FFFFFF"/>
                </a:highlight>
                <a:cs typeface="Arial" charset="0"/>
              </a:rPr>
              <a:t>wavelength</a:t>
            </a:r>
            <a:r>
              <a:rPr lang="en-US" altLang="en-US" sz="2200" dirty="0"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en-US" sz="2200" b="1" dirty="0">
                <a:highlight>
                  <a:srgbClr val="FFFFFF"/>
                </a:highlight>
                <a:cs typeface="Arial" charset="0"/>
              </a:rPr>
              <a:t>and</a:t>
            </a:r>
            <a:r>
              <a:rPr lang="en-US" altLang="en-US" sz="2200" dirty="0"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highlight>
                  <a:srgbClr val="FFFFFF"/>
                </a:highlight>
                <a:cs typeface="Arial" charset="0"/>
              </a:rPr>
              <a:t>frequency</a:t>
            </a:r>
            <a:r>
              <a:rPr lang="en-US" altLang="en-US" sz="2200" dirty="0">
                <a:highlight>
                  <a:srgbClr val="FFFFFF"/>
                </a:highlight>
                <a:cs typeface="Arial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323" y="3172229"/>
            <a:ext cx="9058748" cy="309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1800" b="1" kern="0" dirty="0"/>
              <a:t>				  </a:t>
            </a:r>
            <a:r>
              <a:rPr lang="en-US" altLang="en-US" sz="1600" b="1" kern="0" dirty="0">
                <a:highlight>
                  <a:srgbClr val="C0C0C0"/>
                </a:highlight>
              </a:rPr>
              <a:t>300,000,000 meters per second /</a:t>
            </a:r>
          </a:p>
          <a:p>
            <a:pPr marL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b="1" kern="0" dirty="0">
                <a:highlight>
                  <a:srgbClr val="C0C0C0"/>
                </a:highlight>
              </a:rPr>
              <a:t>Wavelength (λ) in meters =   Frequency (f) in hertz or cycles per second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kern="0" dirty="0"/>
              <a:t>	</a:t>
            </a:r>
            <a:r>
              <a:rPr lang="en-US" altLang="en-US" sz="1600" b="1" i="1" kern="0" dirty="0"/>
              <a:t>where the Speed of light is 300,000,000 meters per second.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>
                <a:highlight>
                  <a:srgbClr val="C0C0C0"/>
                </a:highlight>
              </a:rPr>
              <a:t>Illustration:  What is the wavelength of a 1 MHz radio wave (typical of an AM Broadcast)?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kern="0" dirty="0">
              <a:highlight>
                <a:srgbClr val="C0C0C0"/>
              </a:highlight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>
                <a:highlight>
                  <a:srgbClr val="C0C0C0"/>
                </a:highlight>
              </a:rPr>
              <a:t>	 λ = </a:t>
            </a:r>
            <a:r>
              <a:rPr lang="en-US" altLang="en-US" sz="1600" b="1" u="sng" kern="0" dirty="0">
                <a:highlight>
                  <a:srgbClr val="C0C0C0"/>
                </a:highlight>
              </a:rPr>
              <a:t>300 </a:t>
            </a:r>
            <a:r>
              <a:rPr lang="en-US" altLang="en-US" sz="1600" b="1" kern="0" dirty="0">
                <a:highlight>
                  <a:srgbClr val="C0C0C0"/>
                </a:highlight>
              </a:rPr>
              <a:t>= 300 meters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>
                <a:highlight>
                  <a:srgbClr val="C0C0C0"/>
                </a:highlight>
              </a:rPr>
              <a:t>		 1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kern="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65143" y="0"/>
            <a:ext cx="9209141" cy="1520826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50" y="3828561"/>
            <a:ext cx="8991065" cy="1089529"/>
          </a:xfrm>
          <a:prstGeom prst="rect">
            <a:avLst/>
          </a:prstGeom>
          <a:solidFill>
            <a:schemeClr val="bg1"/>
          </a:solidFill>
          <a:ln w="412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b="1" kern="0" dirty="0"/>
              <a:t>Formula simplification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kern="0" dirty="0"/>
              <a:t>Wavelength (λ) in meters = 300 /frequency in MHz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kern="0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BE330F3-7E31-44F1-A0F3-2332BC6C9DA7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21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281222A-4249-4829-8080-E2E2B2CACEBB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5977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7002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5400" b="1" dirty="0"/>
              <a:t>Chapter 2 </a:t>
            </a:r>
            <a:br>
              <a:rPr lang="en-US" altLang="en-US" sz="5400" b="1" dirty="0"/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2.2 Radio Equipment Basics</a:t>
            </a:r>
            <a:endParaRPr lang="en-US" sz="3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5152"/>
            <a:ext cx="9144000" cy="5409850"/>
          </a:xfrm>
          <a:gradFill flip="none" rotWithShape="1">
            <a:gsLst>
              <a:gs pos="0">
                <a:srgbClr val="0070C0"/>
              </a:gs>
              <a:gs pos="10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7395" y="3390595"/>
            <a:ext cx="4697095" cy="252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519" y="4829354"/>
            <a:ext cx="8633841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basic radio station is made up of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transmitter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receiver </a:t>
            </a:r>
            <a:r>
              <a:rPr lang="en-US" b="1" dirty="0"/>
              <a:t>connected to an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antenna</a:t>
            </a:r>
            <a:r>
              <a:rPr lang="en-US" b="1" dirty="0"/>
              <a:t> with a feed line. 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transmit-receive (TR) switch </a:t>
            </a:r>
            <a:r>
              <a:rPr lang="en-US" b="1" dirty="0"/>
              <a:t>allows the transmitter and receiver to share the antenna. </a:t>
            </a:r>
          </a:p>
          <a:p>
            <a:r>
              <a:rPr lang="en-US" b="1" dirty="0"/>
              <a:t>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Transceiver</a:t>
            </a:r>
            <a:r>
              <a:rPr lang="en-US" b="1" dirty="0"/>
              <a:t> includes the transmitter, receiver and TR switch in a single enclosure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4574" y="4159409"/>
            <a:ext cx="154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C"/>
                </a:solidFill>
              </a:rPr>
              <a:t>Refer to Figure 2.6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9" y="1721772"/>
            <a:ext cx="6214326" cy="3044603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80386E-6BCD-4B06-B697-641763999B2B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22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CC51E1E9-22B1-425C-8DB5-E51422DB4042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28050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7002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5400" b="1" dirty="0"/>
              <a:t>Chapter 2 </a:t>
            </a:r>
            <a:br>
              <a:rPr lang="en-US" altLang="en-US" sz="5400" b="1" dirty="0"/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2.2 Radio Equipment Basics</a:t>
            </a:r>
            <a:endParaRPr lang="en-US" sz="3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5152"/>
            <a:ext cx="9144000" cy="5409850"/>
          </a:xfrm>
          <a:gradFill flip="none" rotWithShape="1">
            <a:gsLst>
              <a:gs pos="0">
                <a:srgbClr val="0070C0"/>
              </a:gs>
              <a:gs pos="10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US" altLang="en-US" sz="2800" b="1" dirty="0"/>
              <a:t>Accessory Radio Equipment</a:t>
            </a:r>
            <a:endParaRPr lang="en-US" sz="2800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7395" y="3390595"/>
            <a:ext cx="4697095" cy="252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2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67" y="2139971"/>
            <a:ext cx="8075435" cy="44437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39" y="2226178"/>
            <a:ext cx="1020112" cy="1525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8" y="3792246"/>
            <a:ext cx="2557762" cy="10463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15" y="5237750"/>
            <a:ext cx="1703988" cy="93690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 flipV="1">
            <a:off x="2114080" y="4652165"/>
            <a:ext cx="1220630" cy="1054039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031604" y="4992582"/>
            <a:ext cx="538926" cy="921154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2289641" y="4011507"/>
            <a:ext cx="1045069" cy="93686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2446197" y="2634442"/>
            <a:ext cx="1127273" cy="950273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6087897" y="4437245"/>
            <a:ext cx="209243" cy="4536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6192518" y="2824473"/>
            <a:ext cx="1144919" cy="967773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536977" y="3437224"/>
            <a:ext cx="256514" cy="197711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57D6987-C4D6-48AC-8446-51F81ADEF19C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23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5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8455" cy="1431940"/>
          </a:xfrm>
          <a:solidFill>
            <a:srgbClr val="C00000"/>
          </a:solidFill>
        </p:spPr>
        <p:txBody>
          <a:bodyPr/>
          <a:lstStyle/>
          <a:p>
            <a:pPr algn="ctr"/>
            <a:r>
              <a:rPr lang="en-US" altLang="en-US" sz="3094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Session 6 Assignment</a:t>
            </a:r>
            <a:endParaRPr lang="en-US" sz="3094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5552"/>
            <a:ext cx="9144000" cy="5302448"/>
          </a:xfrm>
        </p:spPr>
        <p:txBody>
          <a:bodyPr anchor="t" anchorCtr="0"/>
          <a:lstStyle/>
          <a:p>
            <a:pPr lvl="1" eaLnBrk="1" hangingPunct="1">
              <a:buFontTx/>
              <a:buNone/>
            </a:pPr>
            <a:r>
              <a:rPr lang="en-US" altLang="en-US" sz="2812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preparation for the next class session, do the following…….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Propagation, Antennas and Feed Lines.”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●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Question Pool questions found in the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</a:t>
            </a:r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boxes.</a:t>
            </a:r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lvl="1" eaLnBrk="1" hangingPunct="1">
              <a:buFontTx/>
              <a:buNone/>
            </a:pPr>
            <a:r>
              <a:rPr lang="en-US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 you next week!</a:t>
            </a:r>
            <a:endParaRPr lang="en-US" b="1" i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910" y="5113377"/>
            <a:ext cx="2640744" cy="1453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7" y="5370553"/>
            <a:ext cx="1419048" cy="1428571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561968E-239A-4BC3-A1BB-66A0DF9044F4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24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C9B6976-2670-42C1-B584-8F8ACF44E703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31850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28C34E-AC7A-4999-9084-4409CA4AAF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0" y="136525"/>
            <a:ext cx="6695380" cy="5942420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07D901-1E65-41B5-9C67-1DF146BB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583680"/>
            <a:ext cx="3931920" cy="274320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2019 MDARC Technician License 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F6109-C79C-4E44-957A-FC336726ED28}"/>
              </a:ext>
            </a:extLst>
          </p:cNvPr>
          <p:cNvSpPr txBox="1"/>
          <p:nvPr/>
        </p:nvSpPr>
        <p:spPr>
          <a:xfrm>
            <a:off x="4572000" y="2507280"/>
            <a:ext cx="22969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Please follow the Elmers’ directions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294BC6-A809-4C7C-93A5-8F413A2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DA542-207F-4B75-B274-26D338A4B9B5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68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 Review of Chapter 3 </a:t>
            </a:r>
            <a:b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 Questions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960937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electrical term for the electromotive force (EMF) that causes electron flow?</a:t>
            </a:r>
          </a:p>
          <a:p>
            <a:pPr>
              <a:buFontTx/>
              <a:buNone/>
              <a:defRPr/>
            </a:pP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800"/>
              </a:spcBef>
              <a:buFontTx/>
              <a:buNone/>
              <a:defRPr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Voltage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61963" y="5951538"/>
            <a:ext cx="293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T5A05 Page 3-2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82EEADF-31B1-41E1-AB7D-008DBC55F070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3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3833AF9-AD79-4C62-B6F0-47E7659FAA08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9822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 Review of Chapter 3 </a:t>
            </a:r>
            <a:b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 Questions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693095" y="1482725"/>
            <a:ext cx="7979418" cy="10560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formula is used to calculate current in a circuit?</a:t>
            </a:r>
          </a:p>
          <a:p>
            <a:pPr>
              <a:buFontTx/>
              <a:buNone/>
            </a:pPr>
            <a:endParaRPr lang="en-US" alt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3" name="TextBox 3"/>
          <p:cNvSpPr txBox="1">
            <a:spLocks noChangeArrowheads="1"/>
          </p:cNvSpPr>
          <p:nvPr/>
        </p:nvSpPr>
        <p:spPr bwMode="auto">
          <a:xfrm>
            <a:off x="309044" y="2496512"/>
            <a:ext cx="8575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(I) equals voltage (E) multiplied by resistance (R)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09044" y="3453534"/>
            <a:ext cx="83329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(I) equals voltage (E) divided by resistance (R)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09043" y="4410556"/>
            <a:ext cx="8620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(I) equals voltage (E) added to resistance (R)</a:t>
            </a: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309043" y="5454283"/>
            <a:ext cx="8377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(I) equals voltage (E) minus resistance (R)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F838B67-40F0-460C-96AF-2BF9D0A474F6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4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4EAB2010-6A08-42EA-9C9C-F6D9763A2EC8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4371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 Review of Chapter 3 </a:t>
            </a:r>
            <a:b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 Questions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956175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formula is used to calculate current in a circuit?</a:t>
            </a:r>
          </a:p>
          <a:p>
            <a:pPr>
              <a:buFontTx/>
              <a:buNone/>
              <a:defRPr/>
            </a:pP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  <a:defRPr/>
            </a:pP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 (I) equals voltage (E) divided by resistance (R)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61963" y="5951538"/>
            <a:ext cx="293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T5D01 Page 3-5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5249440"/>
            <a:ext cx="16764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I=E/R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4455" y="604258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familiar?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28" y="4243695"/>
            <a:ext cx="1612810" cy="1655252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F713DE6-1BB3-4095-B413-B6C72507752C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5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9C5653E-C399-4526-ABA2-4206CF565350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34391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 Review of Chapter 3 </a:t>
            </a:r>
            <a:b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 Questions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55738"/>
            <a:ext cx="8229600" cy="4960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component is commonly used to change 120V AC house current to a lower AC voltage for other uses?</a:t>
            </a:r>
          </a:p>
          <a:p>
            <a:pPr>
              <a:buNone/>
            </a:pPr>
            <a:endParaRPr lang="en-US" alt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endParaRPr lang="en-US" alt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3" name="TextBox 3"/>
          <p:cNvSpPr txBox="1">
            <a:spLocks noChangeArrowheads="1"/>
          </p:cNvSpPr>
          <p:nvPr/>
        </p:nvSpPr>
        <p:spPr bwMode="auto">
          <a:xfrm>
            <a:off x="457200" y="3505200"/>
            <a:ext cx="796442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capacitor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Transistor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Diode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1EB8E30-688B-4FCF-88AE-4908D0B5A38E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6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5E996ED-AE31-40AF-A678-85E65AF6C4ED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25306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1100"/>
          </a:xfrm>
          <a:solidFill>
            <a:schemeClr val="accent5">
              <a:lumMod val="25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 Review of Chapter 3 </a:t>
            </a:r>
            <a:b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 Questions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956175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component is commonly used to change 120V AC house current to a lower AC voltage for other uses?</a:t>
            </a:r>
          </a:p>
          <a:p>
            <a:pPr>
              <a:buFontTx/>
              <a:buNone/>
              <a:defRPr/>
            </a:pP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  <a:defRPr/>
            </a:pPr>
            <a:endParaRPr lang="en-U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61963" y="5951538"/>
            <a:ext cx="296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T6D06 Page 3-9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CBEDFB0-1098-47C8-AF1F-8E68518708FE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7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E4C1CB8-6E79-42D7-86AD-32229E1A1EBD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65588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12323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>
              <a:spcBef>
                <a:spcPts val="1200"/>
              </a:spcBef>
              <a:defRPr/>
            </a:pPr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b="1" dirty="0">
                <a:solidFill>
                  <a:srgbClr val="FFFF00"/>
                </a:solidFill>
                <a:latin typeface="+mn-lt"/>
              </a:rPr>
              <a:t>Radio and Signals Fundamentals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2123230"/>
            <a:ext cx="9143999" cy="47440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800" b="1" kern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kern="12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session we will see electricity at work to generate radio signals.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kern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Tx/>
              <a:buNone/>
            </a:pPr>
            <a:endParaRPr lang="en-US" alt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33" y="5063759"/>
            <a:ext cx="1190555" cy="1190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49" y="5369153"/>
            <a:ext cx="1005151" cy="854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1073" y="5348910"/>
            <a:ext cx="998286" cy="97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39" y="4827534"/>
            <a:ext cx="1591437" cy="14811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11" y="4773175"/>
            <a:ext cx="1591437" cy="1481139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5694CC2-D66C-4ED8-9932-966A6065DBA2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8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9620EB3-FC67-4F67-8C2F-D8562DF3EC74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08125"/>
          </a:xfrm>
          <a:solidFill>
            <a:schemeClr val="accent6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>
                <a:latin typeface="+mn-lt"/>
              </a:rPr>
              <a:t>Chapter 2 </a:t>
            </a:r>
            <a:br>
              <a:rPr lang="en-US" altLang="en-US" sz="4400" b="1" dirty="0">
                <a:latin typeface="+mn-lt"/>
              </a:rPr>
            </a:b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2.1</a:t>
            </a:r>
            <a:r>
              <a:rPr lang="en-US" altLang="en-US" sz="4400" b="1" dirty="0">
                <a:latin typeface="+mn-lt"/>
              </a:rPr>
              <a:t> </a:t>
            </a:r>
            <a:r>
              <a:rPr lang="en-US" altLang="en-US" sz="3600" b="1" dirty="0">
                <a:solidFill>
                  <a:srgbClr val="FFFF00"/>
                </a:solidFill>
                <a:latin typeface="+mn-lt"/>
              </a:rPr>
              <a:t>Radio Signals and Waves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126"/>
            <a:ext cx="9144000" cy="5349874"/>
          </a:xfr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en-US" b="1" dirty="0"/>
              <a:t>  </a:t>
            </a:r>
            <a:r>
              <a:rPr lang="en-US" altLang="en-US" b="1" dirty="0">
                <a:solidFill>
                  <a:srgbClr val="FF0000"/>
                </a:solidFill>
                <a:highlight>
                  <a:srgbClr val="FFFFFF"/>
                </a:highlight>
              </a:rPr>
              <a:t>Radio Signals</a:t>
            </a:r>
            <a:r>
              <a:rPr lang="en-US" altLang="en-US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altLang="en-US" b="1" dirty="0">
                <a:highlight>
                  <a:srgbClr val="FFFFFF"/>
                </a:highlight>
              </a:rPr>
              <a:t>are composed of </a:t>
            </a:r>
            <a:r>
              <a:rPr lang="en-US" altLang="en-US" b="1" i="1" u="sng" dirty="0">
                <a:highlight>
                  <a:srgbClr val="FFFFFF"/>
                </a:highlight>
              </a:rPr>
              <a:t>radio waves</a:t>
            </a:r>
            <a:r>
              <a:rPr lang="en-US" altLang="en-US" b="1" dirty="0">
                <a:highlight>
                  <a:srgbClr val="FFFFFF"/>
                </a:highlight>
              </a:rPr>
              <a:t> that travel at the speed of light</a:t>
            </a:r>
            <a:r>
              <a:rPr lang="en-US" altLang="en-US" sz="3200" b="1" dirty="0">
                <a:highlight>
                  <a:srgbClr val="FFFFFF"/>
                </a:highlight>
              </a:rPr>
              <a:t>.</a:t>
            </a:r>
          </a:p>
          <a:p>
            <a:pPr marL="914400" lvl="2" indent="0" eaLnBrk="1" hangingPunct="1">
              <a:buNone/>
            </a:pPr>
            <a:endParaRPr lang="en-US" altLang="en-US" sz="2800" b="1" dirty="0"/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/>
              <a:t> </a:t>
            </a:r>
            <a:r>
              <a:rPr lang="en-US" altLang="en-US" sz="2800" b="1" dirty="0">
                <a:highlight>
                  <a:srgbClr val="FFFFFF"/>
                </a:highlight>
              </a:rPr>
              <a:t>When Hams talk about </a:t>
            </a:r>
            <a:r>
              <a:rPr lang="en-US" altLang="en-US" sz="2800" b="1" dirty="0">
                <a:solidFill>
                  <a:srgbClr val="FF0000"/>
                </a:solidFill>
                <a:highlight>
                  <a:srgbClr val="FFFFFF"/>
                </a:highlight>
              </a:rPr>
              <a:t>signals</a:t>
            </a:r>
            <a:r>
              <a:rPr lang="en-US" altLang="en-US" sz="2800" b="1" dirty="0">
                <a:highlight>
                  <a:srgbClr val="FFFFFF"/>
                </a:highlight>
              </a:rPr>
              <a:t>, they are referring to the electrical energy they use to exchange information inside or out of a radio.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5" y="5508375"/>
            <a:ext cx="1032735" cy="1212465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2A669B-C6CE-48F0-A40C-C7ACECAA078A}"/>
              </a:ext>
            </a:extLst>
          </p:cNvPr>
          <p:cNvSpPr txBox="1">
            <a:spLocks/>
          </p:cNvSpPr>
          <p:nvPr/>
        </p:nvSpPr>
        <p:spPr>
          <a:xfrm>
            <a:off x="8595359" y="6492240"/>
            <a:ext cx="548640" cy="3657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fld id="{283B0C7E-3077-4BC4-9602-E3CCF31090FC}" type="slidenum">
              <a:rPr lang="en-US" altLang="en-US" sz="2000" b="1" smtClean="0">
                <a:ea typeface="Verdana" panose="020B0604030504040204" pitchFamily="34" charset="0"/>
                <a:cs typeface="Verdana" panose="020B0604030504040204" pitchFamily="34" charset="0"/>
              </a:rPr>
              <a:pPr algn="ctr"/>
              <a:t>9</a:t>
            </a:fld>
            <a:endParaRPr lang="en-US" alt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0292E27-B792-4EBC-8105-6E7E3C9839EF}"/>
              </a:ext>
            </a:extLst>
          </p:cNvPr>
          <p:cNvSpPr txBox="1">
            <a:spLocks/>
          </p:cNvSpPr>
          <p:nvPr/>
        </p:nvSpPr>
        <p:spPr bwMode="auto">
          <a:xfrm>
            <a:off x="3063240" y="6583680"/>
            <a:ext cx="30175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2019 MDARC Technician License Course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etition">
  <a:themeElements>
    <a:clrScheme name="Competition 1">
      <a:dk1>
        <a:srgbClr val="000066"/>
      </a:dk1>
      <a:lt1>
        <a:srgbClr val="FFFFFF"/>
      </a:lt1>
      <a:dk2>
        <a:srgbClr val="000066"/>
      </a:dk2>
      <a:lt2>
        <a:srgbClr val="5C1F00"/>
      </a:lt2>
      <a:accent1>
        <a:srgbClr val="FF1515"/>
      </a:accent1>
      <a:accent2>
        <a:srgbClr val="381AEA"/>
      </a:accent2>
      <a:accent3>
        <a:srgbClr val="FFFFFF"/>
      </a:accent3>
      <a:accent4>
        <a:srgbClr val="000056"/>
      </a:accent4>
      <a:accent5>
        <a:srgbClr val="FFAAAA"/>
      </a:accent5>
      <a:accent6>
        <a:srgbClr val="3216D4"/>
      </a:accent6>
      <a:hlink>
        <a:srgbClr val="FFFFFF"/>
      </a:hlink>
      <a:folHlink>
        <a:srgbClr val="0000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66"/>
        </a:dk1>
        <a:lt1>
          <a:srgbClr val="FFFFFF"/>
        </a:lt1>
        <a:dk2>
          <a:srgbClr val="000066"/>
        </a:dk2>
        <a:lt2>
          <a:srgbClr val="5C1F00"/>
        </a:lt2>
        <a:accent1>
          <a:srgbClr val="FF1515"/>
        </a:accent1>
        <a:accent2>
          <a:srgbClr val="381AEA"/>
        </a:accent2>
        <a:accent3>
          <a:srgbClr val="FFFFFF"/>
        </a:accent3>
        <a:accent4>
          <a:srgbClr val="000056"/>
        </a:accent4>
        <a:accent5>
          <a:srgbClr val="FFAAAA"/>
        </a:accent5>
        <a:accent6>
          <a:srgbClr val="3216D4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ompetition">
  <a:themeElements>
    <a:clrScheme name="Competition 1">
      <a:dk1>
        <a:srgbClr val="000066"/>
      </a:dk1>
      <a:lt1>
        <a:srgbClr val="FFFFFF"/>
      </a:lt1>
      <a:dk2>
        <a:srgbClr val="000066"/>
      </a:dk2>
      <a:lt2>
        <a:srgbClr val="5C1F00"/>
      </a:lt2>
      <a:accent1>
        <a:srgbClr val="FF1515"/>
      </a:accent1>
      <a:accent2>
        <a:srgbClr val="381AEA"/>
      </a:accent2>
      <a:accent3>
        <a:srgbClr val="FFFFFF"/>
      </a:accent3>
      <a:accent4>
        <a:srgbClr val="000056"/>
      </a:accent4>
      <a:accent5>
        <a:srgbClr val="FFAAAA"/>
      </a:accent5>
      <a:accent6>
        <a:srgbClr val="3216D4"/>
      </a:accent6>
      <a:hlink>
        <a:srgbClr val="FFFFFF"/>
      </a:hlink>
      <a:folHlink>
        <a:srgbClr val="0000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66"/>
        </a:dk1>
        <a:lt1>
          <a:srgbClr val="FFFFFF"/>
        </a:lt1>
        <a:dk2>
          <a:srgbClr val="000066"/>
        </a:dk2>
        <a:lt2>
          <a:srgbClr val="5C1F00"/>
        </a:lt2>
        <a:accent1>
          <a:srgbClr val="FF1515"/>
        </a:accent1>
        <a:accent2>
          <a:srgbClr val="381AEA"/>
        </a:accent2>
        <a:accent3>
          <a:srgbClr val="FFFFFF"/>
        </a:accent3>
        <a:accent4>
          <a:srgbClr val="000056"/>
        </a:accent4>
        <a:accent5>
          <a:srgbClr val="FFAAAA"/>
        </a:accent5>
        <a:accent6>
          <a:srgbClr val="3216D4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U.S. flag design template</Template>
  <TotalTime>18300</TotalTime>
  <Words>1010</Words>
  <Application>Microsoft Office PowerPoint</Application>
  <PresentationFormat>On-screen Show (4:3)</PresentationFormat>
  <Paragraphs>196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Competition</vt:lpstr>
      <vt:lpstr>Office Theme</vt:lpstr>
      <vt:lpstr>1_Office Theme</vt:lpstr>
      <vt:lpstr>1_Competition</vt:lpstr>
      <vt:lpstr>Chapter 2</vt:lpstr>
      <vt:lpstr>Brief Review of Chapter 3  Exam Questions</vt:lpstr>
      <vt:lpstr>Brief Review of Chapter 3  Exam Questions</vt:lpstr>
      <vt:lpstr>Brief Review of Chapter 3  Exam Questions</vt:lpstr>
      <vt:lpstr>Brief Review of Chapter 3  Exam Questions</vt:lpstr>
      <vt:lpstr>Brief Review of Chapter 3  Exam Questions</vt:lpstr>
      <vt:lpstr>Brief Review of Chapter 3  Exam Questions</vt:lpstr>
      <vt:lpstr>Chapter 2  Radio and Signals Fundamentals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2.1 Radio Signals and Waves</vt:lpstr>
      <vt:lpstr>Chapter 2  2.2 Radio Equipment Basics</vt:lpstr>
      <vt:lpstr>Chapter 2  2.2 Radio Equipment Basics</vt:lpstr>
      <vt:lpstr>Class Session 6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 Radio Technician Class Element 2 Course Presentation</dc:title>
  <dc:creator>K3DIO, N8KBR, N5NA, WB5QNG, W5ADC, N5IUT</dc:creator>
  <dc:description>http://www.rtsi.com/~HRInstructor/</dc:description>
  <cp:lastModifiedBy>Larry Bradley</cp:lastModifiedBy>
  <cp:revision>346</cp:revision>
  <cp:lastPrinted>2011-08-03T16:20:08Z</cp:lastPrinted>
  <dcterms:created xsi:type="dcterms:W3CDTF">2006-06-22T17:50:50Z</dcterms:created>
  <dcterms:modified xsi:type="dcterms:W3CDTF">2019-03-07T02:10:15Z</dcterms:modified>
  <cp:contentStatus/>
</cp:coreProperties>
</file>