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60" r:id="rId5"/>
    <p:sldId id="267" r:id="rId6"/>
    <p:sldId id="26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3" r:id="rId49"/>
    <p:sldId id="308" r:id="rId50"/>
    <p:sldId id="309" r:id="rId51"/>
    <p:sldId id="304" r:id="rId52"/>
    <p:sldId id="310" r:id="rId53"/>
    <p:sldId id="311" r:id="rId54"/>
    <p:sldId id="313" r:id="rId55"/>
    <p:sldId id="305" r:id="rId56"/>
    <p:sldId id="306" r:id="rId57"/>
    <p:sldId id="307" r:id="rId58"/>
    <p:sldId id="314" r:id="rId59"/>
    <p:sldId id="315" r:id="rId60"/>
    <p:sldId id="316" r:id="rId61"/>
    <p:sldId id="317" r:id="rId62"/>
    <p:sldId id="321" r:id="rId63"/>
    <p:sldId id="318" r:id="rId64"/>
    <p:sldId id="319" r:id="rId65"/>
    <p:sldId id="320" r:id="rId66"/>
    <p:sldId id="322" r:id="rId67"/>
    <p:sldId id="323" r:id="rId68"/>
    <p:sldId id="354" r:id="rId69"/>
    <p:sldId id="347" r:id="rId70"/>
    <p:sldId id="352" r:id="rId71"/>
    <p:sldId id="353" r:id="rId72"/>
    <p:sldId id="324" r:id="rId73"/>
    <p:sldId id="325" r:id="rId74"/>
    <p:sldId id="327" r:id="rId75"/>
    <p:sldId id="328" r:id="rId76"/>
    <p:sldId id="348" r:id="rId77"/>
    <p:sldId id="350" r:id="rId78"/>
    <p:sldId id="351" r:id="rId79"/>
    <p:sldId id="329" r:id="rId80"/>
    <p:sldId id="330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55" r:id="rId96"/>
    <p:sldId id="356" r:id="rId97"/>
    <p:sldId id="357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theme" Target="theme/theme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tableStyles" Target="tableStyle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notesMaster" Target="notesMasters/notesMaster1.xml" /><Relationship Id="rId10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C480-D979-4A0F-AD4D-730A998F7C1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624D-7704-4E32-AE0D-10144491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132271-6CF3-4C63-B7AE-0C3616427245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90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51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28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B4B0D0-5200-4798-A2CB-176773BE446E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70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88F50A-D67D-4C2E-A284-6C50D36F2736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62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4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05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30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8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6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0C0A-535E-4D03-B393-3609AA31306F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1C3C-5EB4-4DDF-94E3-4EBFD3F9E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tackLL.html" TargetMode="Externa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7" Type="http://schemas.openxmlformats.org/officeDocument/2006/relationships/image" Target="../media/image52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1.png" /><Relationship Id="rId5" Type="http://schemas.openxmlformats.org/officeDocument/2006/relationships/image" Target="../media/image50.png" /><Relationship Id="rId4" Type="http://schemas.openxmlformats.org/officeDocument/2006/relationships/image" Target="../media/image4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- 3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8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0" y="228601"/>
            <a:ext cx="7702550" cy="442913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229600" cy="58674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Linear collection of self-referential structures, called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nodes,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by pointer 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</a:p>
          <a:p>
            <a:pPr lvl="1">
              <a:spcBef>
                <a:spcPct val="0"/>
              </a:spcBef>
            </a:pP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Accessed via a pointer to the first node of the list.</a:t>
            </a:r>
          </a:p>
          <a:p>
            <a:pPr lvl="1">
              <a:spcBef>
                <a:spcPct val="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nodes are accessed via the next-pointer member stored in each node.</a:t>
            </a:r>
          </a:p>
          <a:p>
            <a:pPr lvl="1">
              <a:spcBef>
                <a:spcPct val="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next pointer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last node is set to null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mark the end of list.</a:t>
            </a:r>
          </a:p>
          <a:p>
            <a:pPr lvl="1">
              <a:spcBef>
                <a:spcPct val="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dynamically – each node is created as necessary.</a:t>
            </a:r>
          </a:p>
          <a:p>
            <a:pPr lvl="1">
              <a:spcBef>
                <a:spcPct val="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 list can increase or decrease.</a:t>
            </a:r>
          </a:p>
          <a:p>
            <a:pPr lvl="1">
              <a:spcBef>
                <a:spcPct val="0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Becomes full only when the system has insufficient memory to satisfy dynamic storage allocation requests.</a:t>
            </a:r>
          </a:p>
        </p:txBody>
      </p:sp>
    </p:spTree>
    <p:extLst>
      <p:ext uri="{BB962C8B-B14F-4D97-AF65-F5344CB8AC3E}">
        <p14:creationId xmlns:p14="http://schemas.microsoft.com/office/powerpoint/2010/main" val="5004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320676"/>
            <a:ext cx="8351837" cy="56991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a pointer to the first node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Terminates with a null pointer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Only traversed in one direction</a:t>
            </a:r>
          </a:p>
          <a:p>
            <a:pPr lvl="2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Circular, singly linked list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 in the last node points back to the first node</a:t>
            </a:r>
          </a:p>
          <a:p>
            <a:pPr lvl="2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Two “start pointers”- first element and last element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 forward pointer and a backward pointer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traversals both forwards and backwards</a:t>
            </a:r>
          </a:p>
          <a:p>
            <a:pPr lvl="2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Circular, doubly linked list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Forward pointer of the last node points to the first node and backward pointer of the first node points to the last node</a:t>
            </a:r>
          </a:p>
        </p:txBody>
      </p:sp>
    </p:spTree>
    <p:extLst>
      <p:ext uri="{BB962C8B-B14F-4D97-AF65-F5344CB8AC3E}">
        <p14:creationId xmlns:p14="http://schemas.microsoft.com/office/powerpoint/2010/main" val="17800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190500"/>
            <a:ext cx="7777163" cy="495300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Dynamic Memory Allocation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7526" y="985838"/>
            <a:ext cx="6696075" cy="5033962"/>
          </a:xfrm>
        </p:spPr>
        <p:txBody>
          <a:bodyPr/>
          <a:lstStyle/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Obtain and release memory during execution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Takes number of bytes to allocate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size of an object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Returns pointer of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pointer may be assigned to any pointer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no memory available, returns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lv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newPtr = malloc( sizeof( struct node ) );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Deallocates memory allocated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Takes a pointer as an argument</a:t>
            </a:r>
          </a:p>
          <a:p>
            <a:pPr lv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(newPtr);</a:t>
            </a:r>
          </a:p>
        </p:txBody>
      </p:sp>
    </p:spTree>
    <p:extLst>
      <p:ext uri="{BB962C8B-B14F-4D97-AF65-F5344CB8AC3E}">
        <p14:creationId xmlns:p14="http://schemas.microsoft.com/office/powerpoint/2010/main" val="1682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65139"/>
            <a:ext cx="7631112" cy="587375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Self-Referential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85864"/>
            <a:ext cx="7772400" cy="2776537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Self-referential structures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that contains a pointer to a structure of the same type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nexted together to form useful data structures such as lists, queues, stacks and trees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with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pointer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Two self-referential structure objects nexted together</a:t>
            </a:r>
          </a:p>
        </p:txBody>
      </p:sp>
      <p:grpSp>
        <p:nvGrpSpPr>
          <p:cNvPr id="14340" name="Group 30"/>
          <p:cNvGrpSpPr>
            <a:grpSpLocks/>
          </p:cNvGrpSpPr>
          <p:nvPr/>
        </p:nvGrpSpPr>
        <p:grpSpPr bwMode="auto">
          <a:xfrm>
            <a:off x="2566988" y="4105276"/>
            <a:ext cx="6940550" cy="2143125"/>
            <a:chOff x="1042988" y="4714875"/>
            <a:chExt cx="6940550" cy="2143125"/>
          </a:xfrm>
        </p:grpSpPr>
        <p:grpSp>
          <p:nvGrpSpPr>
            <p:cNvPr id="14341" name="Group 4"/>
            <p:cNvGrpSpPr>
              <a:grpSpLocks/>
            </p:cNvGrpSpPr>
            <p:nvPr/>
          </p:nvGrpSpPr>
          <p:grpSpPr bwMode="auto">
            <a:xfrm>
              <a:off x="1042988" y="4714875"/>
              <a:ext cx="2001837" cy="838200"/>
              <a:chOff x="0" y="0"/>
              <a:chExt cx="20000" cy="20000"/>
            </a:xfrm>
          </p:grpSpPr>
          <p:grpSp>
            <p:nvGrpSpPr>
              <p:cNvPr id="1436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8541" cy="20000"/>
                <a:chOff x="0" y="0"/>
                <a:chExt cx="20000" cy="20000"/>
              </a:xfrm>
            </p:grpSpPr>
            <p:sp>
              <p:nvSpPr>
                <p:cNvPr id="14366" name="Freeform 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67" name="Oval 7"/>
                <p:cNvSpPr>
                  <a:spLocks noChangeArrowheads="1"/>
                </p:cNvSpPr>
                <p:nvPr/>
              </p:nvSpPr>
              <p:spPr bwMode="auto">
                <a:xfrm>
                  <a:off x="8278" y="8333"/>
                  <a:ext cx="3388" cy="3389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</p:grpSp>
          <p:sp>
            <p:nvSpPr>
              <p:cNvPr id="14365" name="Freeform 8"/>
              <p:cNvSpPr>
                <a:spLocks/>
              </p:cNvSpPr>
              <p:nvPr/>
            </p:nvSpPr>
            <p:spPr bwMode="auto">
              <a:xfrm>
                <a:off x="4342" y="10000"/>
                <a:ext cx="15658" cy="56"/>
              </a:xfrm>
              <a:custGeom>
                <a:avLst/>
                <a:gdLst>
                  <a:gd name="T0" fmla="*/ 24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342" name="Group 9"/>
            <p:cNvGrpSpPr>
              <a:grpSpLocks/>
            </p:cNvGrpSpPr>
            <p:nvPr/>
          </p:nvGrpSpPr>
          <p:grpSpPr bwMode="auto">
            <a:xfrm>
              <a:off x="3100388" y="4714875"/>
              <a:ext cx="4883150" cy="838200"/>
              <a:chOff x="3" y="0"/>
              <a:chExt cx="19997" cy="20000"/>
            </a:xfrm>
          </p:grpSpPr>
          <p:grpSp>
            <p:nvGrpSpPr>
              <p:cNvPr id="14350" name="Group 10"/>
              <p:cNvGrpSpPr>
                <a:grpSpLocks/>
              </p:cNvGrpSpPr>
              <p:nvPr/>
            </p:nvGrpSpPr>
            <p:grpSpPr bwMode="auto">
              <a:xfrm>
                <a:off x="12454" y="0"/>
                <a:ext cx="7546" cy="20000"/>
                <a:chOff x="2" y="0"/>
                <a:chExt cx="19998" cy="20000"/>
              </a:xfrm>
            </p:grpSpPr>
            <p:sp>
              <p:nvSpPr>
                <p:cNvPr id="14360" name="Freeform 11"/>
                <p:cNvSpPr>
                  <a:spLocks/>
                </p:cNvSpPr>
                <p:nvPr/>
              </p:nvSpPr>
              <p:spPr bwMode="auto">
                <a:xfrm>
                  <a:off x="10001" y="0"/>
                  <a:ext cx="9999" cy="2000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4361" name="Group 12"/>
                <p:cNvGrpSpPr>
                  <a:grpSpLocks/>
                </p:cNvGrpSpPr>
                <p:nvPr/>
              </p:nvGrpSpPr>
              <p:grpSpPr bwMode="auto">
                <a:xfrm>
                  <a:off x="2" y="0"/>
                  <a:ext cx="9999" cy="20000"/>
                  <a:chOff x="0" y="0"/>
                  <a:chExt cx="20000" cy="20000"/>
                </a:xfrm>
              </p:grpSpPr>
              <p:sp>
                <p:nvSpPr>
                  <p:cNvPr id="14362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6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eaLnBrk="0" hangingPunct="0">
                      <a:lnSpc>
                        <a:spcPct val="72000"/>
                      </a:lnSpc>
                    </a:pPr>
                    <a:endParaRPr lang="en-US" altLang="en-US" sz="2000">
                      <a:latin typeface="Lucida Console" panose="020B0609040504020204" pitchFamily="49" charset="0"/>
                    </a:endParaRPr>
                  </a:p>
                  <a:p>
                    <a:pPr algn="ctr" eaLnBrk="0" hangingPunct="0">
                      <a:lnSpc>
                        <a:spcPct val="72000"/>
                      </a:lnSpc>
                    </a:pPr>
                    <a:r>
                      <a:rPr lang="en-US" altLang="en-US" sz="2000">
                        <a:latin typeface="Lucida Console" panose="020B0609040504020204" pitchFamily="49" charset="0"/>
                      </a:rPr>
                      <a:t>10</a:t>
                    </a:r>
                    <a:endParaRPr lang="en-US" altLang="en-US" sz="2000" noProof="1">
                      <a:latin typeface="Lucida Console" panose="020B0609040504020204" pitchFamily="49" charset="0"/>
                    </a:endParaRPr>
                  </a:p>
                </p:txBody>
              </p:sp>
            </p:grpSp>
          </p:grpSp>
          <p:grpSp>
            <p:nvGrpSpPr>
              <p:cNvPr id="14351" name="Group 15"/>
              <p:cNvGrpSpPr>
                <a:grpSpLocks/>
              </p:cNvGrpSpPr>
              <p:nvPr/>
            </p:nvGrpSpPr>
            <p:grpSpPr bwMode="auto">
              <a:xfrm>
                <a:off x="3" y="0"/>
                <a:ext cx="7546" cy="20000"/>
                <a:chOff x="0" y="0"/>
                <a:chExt cx="20000" cy="20000"/>
              </a:xfrm>
            </p:grpSpPr>
            <p:grpSp>
              <p:nvGrpSpPr>
                <p:cNvPr id="1435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14358" name="Freeform 1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5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ctr" eaLnBrk="0" hangingPunct="0">
                      <a:lnSpc>
                        <a:spcPct val="72000"/>
                      </a:lnSpc>
                    </a:pPr>
                    <a:endParaRPr lang="en-US" altLang="en-US" sz="2000">
                      <a:latin typeface="Lucida Console" panose="020B0609040504020204" pitchFamily="49" charset="0"/>
                    </a:endParaRPr>
                  </a:p>
                  <a:p>
                    <a:pPr algn="ctr" eaLnBrk="0" hangingPunct="0">
                      <a:lnSpc>
                        <a:spcPct val="72000"/>
                      </a:lnSpc>
                    </a:pPr>
                    <a:r>
                      <a:rPr lang="en-US" altLang="en-US" sz="2000">
                        <a:latin typeface="Lucida Console" panose="020B0609040504020204" pitchFamily="49" charset="0"/>
                      </a:rPr>
                      <a:t>15</a:t>
                    </a:r>
                    <a:endParaRPr lang="en-US" altLang="en-US" sz="2000" noProof="1">
                      <a:latin typeface="Lucida Console" panose="020B0609040504020204" pitchFamily="49" charset="0"/>
                    </a:endParaRPr>
                  </a:p>
                </p:txBody>
              </p:sp>
            </p:grpSp>
            <p:grpSp>
              <p:nvGrpSpPr>
                <p:cNvPr id="14355" name="Group 19"/>
                <p:cNvGrpSpPr>
                  <a:grpSpLocks/>
                </p:cNvGrpSpPr>
                <p:nvPr/>
              </p:nvGrpSpPr>
              <p:grpSpPr bwMode="auto">
                <a:xfrm>
                  <a:off x="1000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14356" name="Freeform 2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5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8280" y="8333"/>
                    <a:ext cx="3388" cy="338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en-US"/>
                  </a:p>
                </p:txBody>
              </p:sp>
            </p:grpSp>
          </p:grpSp>
          <p:sp>
            <p:nvSpPr>
              <p:cNvPr id="14352" name="Freeform 22"/>
              <p:cNvSpPr>
                <a:spLocks/>
              </p:cNvSpPr>
              <p:nvPr/>
            </p:nvSpPr>
            <p:spPr bwMode="auto">
              <a:xfrm>
                <a:off x="5537" y="10000"/>
                <a:ext cx="691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3" name="Freeform 23"/>
              <p:cNvSpPr>
                <a:spLocks/>
              </p:cNvSpPr>
              <p:nvPr/>
            </p:nvSpPr>
            <p:spPr bwMode="auto">
              <a:xfrm>
                <a:off x="16227" y="0"/>
                <a:ext cx="3773" cy="20000"/>
              </a:xfrm>
              <a:custGeom>
                <a:avLst/>
                <a:gdLst>
                  <a:gd name="T0" fmla="*/ 0 w 20000"/>
                  <a:gd name="T1" fmla="*/ 19944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44" y="1994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343" name="Group 24"/>
            <p:cNvGrpSpPr>
              <a:grpSpLocks/>
            </p:cNvGrpSpPr>
            <p:nvPr/>
          </p:nvGrpSpPr>
          <p:grpSpPr bwMode="auto">
            <a:xfrm>
              <a:off x="4527550" y="5334000"/>
              <a:ext cx="3429000" cy="1524000"/>
              <a:chOff x="2928" y="3184"/>
              <a:chExt cx="2160" cy="960"/>
            </a:xfrm>
          </p:grpSpPr>
          <p:sp>
            <p:nvSpPr>
              <p:cNvPr id="14348" name="Text Box 25"/>
              <p:cNvSpPr txBox="1">
                <a:spLocks noChangeArrowheads="1"/>
              </p:cNvSpPr>
              <p:nvPr/>
            </p:nvSpPr>
            <p:spPr bwMode="auto">
              <a:xfrm>
                <a:off x="2928" y="3696"/>
                <a:ext cx="2160" cy="44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000000"/>
                    </a:solidFill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NULL pointer (points to nothing)</a:t>
                </a:r>
              </a:p>
            </p:txBody>
          </p:sp>
          <p:sp>
            <p:nvSpPr>
              <p:cNvPr id="14349" name="Line 26"/>
              <p:cNvSpPr>
                <a:spLocks noChangeShapeType="1"/>
              </p:cNvSpPr>
              <p:nvPr/>
            </p:nvSpPr>
            <p:spPr bwMode="auto">
              <a:xfrm flipV="1">
                <a:off x="4060" y="3184"/>
                <a:ext cx="81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4344" name="Group 27"/>
            <p:cNvGrpSpPr>
              <a:grpSpLocks/>
            </p:cNvGrpSpPr>
            <p:nvPr/>
          </p:nvGrpSpPr>
          <p:grpSpPr bwMode="auto">
            <a:xfrm>
              <a:off x="1788377" y="5485968"/>
              <a:ext cx="2783177" cy="1295466"/>
              <a:chOff x="1535" y="3165"/>
              <a:chExt cx="1305" cy="1073"/>
            </a:xfrm>
          </p:grpSpPr>
          <p:sp>
            <p:nvSpPr>
              <p:cNvPr id="14345" name="Text Box 28"/>
              <p:cNvSpPr txBox="1">
                <a:spLocks noChangeArrowheads="1"/>
              </p:cNvSpPr>
              <p:nvPr/>
            </p:nvSpPr>
            <p:spPr bwMode="auto">
              <a:xfrm>
                <a:off x="1535" y="3649"/>
                <a:ext cx="912" cy="58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000000"/>
                    </a:solidFill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Data member and pointer</a:t>
                </a:r>
              </a:p>
            </p:txBody>
          </p:sp>
          <p:sp>
            <p:nvSpPr>
              <p:cNvPr id="14346" name="Line 29"/>
              <p:cNvSpPr>
                <a:spLocks noChangeShapeType="1"/>
              </p:cNvSpPr>
              <p:nvPr/>
            </p:nvSpPr>
            <p:spPr bwMode="auto">
              <a:xfrm flipV="1">
                <a:off x="1804" y="3228"/>
                <a:ext cx="536" cy="4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347" name="Line 30"/>
              <p:cNvSpPr>
                <a:spLocks noChangeShapeType="1"/>
              </p:cNvSpPr>
              <p:nvPr/>
            </p:nvSpPr>
            <p:spPr bwMode="auto">
              <a:xfrm flipV="1">
                <a:off x="2197" y="3165"/>
                <a:ext cx="643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7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65126"/>
            <a:ext cx="7770813" cy="549275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371600"/>
            <a:ext cx="5562600" cy="4724400"/>
          </a:xfrm>
        </p:spPr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Insertion: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the front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any position in the list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the end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Deletion:</a:t>
            </a:r>
          </a:p>
          <a:p>
            <a:r>
              <a:rPr lang="en-US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front</a:t>
            </a:r>
          </a:p>
          <a:p>
            <a:r>
              <a:rPr lang="en-US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any position</a:t>
            </a:r>
          </a:p>
          <a:p>
            <a:r>
              <a:rPr lang="en-US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end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000" b="1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Displaying/Traversing the elements of a list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Rectangle 88"/>
          <p:cNvSpPr>
            <a:spLocks noChangeArrowheads="1"/>
          </p:cNvSpPr>
          <p:nvPr/>
        </p:nvSpPr>
        <p:spPr bwMode="auto">
          <a:xfrm>
            <a:off x="6738938" y="3494089"/>
            <a:ext cx="2735262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404813"/>
            <a:ext cx="7702550" cy="442912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87551" y="836613"/>
            <a:ext cx="1742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992313" y="1412875"/>
            <a:ext cx="3045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*next;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}*new, *ptr, *header, *ptr1;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024064" y="4149725"/>
            <a:ext cx="1806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063750" y="4724401"/>
            <a:ext cx="37962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= malloc (sizeof(struct node));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-&gt; data = 10;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-&gt; next = NULL;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810376" y="2917825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518525" y="2892425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315201" y="1406525"/>
            <a:ext cx="1584325" cy="719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764463" y="4856163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189789" y="38544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7788276" y="2141538"/>
            <a:ext cx="62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0324" name="Text Box 84"/>
          <p:cNvSpPr txBox="1">
            <a:spLocks noChangeArrowheads="1"/>
          </p:cNvSpPr>
          <p:nvPr/>
        </p:nvSpPr>
        <p:spPr bwMode="auto">
          <a:xfrm>
            <a:off x="7764463" y="15494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cxnSp>
        <p:nvCxnSpPr>
          <p:cNvPr id="10325" name="AutoShape 85"/>
          <p:cNvCxnSpPr>
            <a:cxnSpLocks noChangeShapeType="1"/>
            <a:stCxn id="10255" idx="1"/>
            <a:endCxn id="10328" idx="1"/>
          </p:cNvCxnSpPr>
          <p:nvPr/>
        </p:nvCxnSpPr>
        <p:spPr bwMode="auto">
          <a:xfrm rot="10800000" flipV="1">
            <a:off x="6738938" y="1766888"/>
            <a:ext cx="576262" cy="2303462"/>
          </a:xfrm>
          <a:prstGeom prst="bentConnector3">
            <a:avLst>
              <a:gd name="adj1" fmla="val 1396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8231188" y="3856038"/>
            <a:ext cx="900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8107363" y="3494089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1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1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20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8" grpId="0" animBg="1"/>
      <p:bldP spid="10242" grpId="0"/>
      <p:bldP spid="10244" grpId="0"/>
      <p:bldP spid="10248" grpId="0"/>
      <p:bldP spid="10251" grpId="0"/>
      <p:bldP spid="10252" grpId="0"/>
      <p:bldP spid="10255" grpId="0" animBg="1"/>
      <p:bldP spid="10256" grpId="0"/>
      <p:bldP spid="10260" grpId="0"/>
      <p:bldP spid="10266" grpId="0"/>
      <p:bldP spid="10324" grpId="0"/>
      <p:bldP spid="103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2063751" y="5937251"/>
            <a:ext cx="1476375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07" name="Rectangle 119"/>
          <p:cNvSpPr>
            <a:spLocks noChangeArrowheads="1"/>
          </p:cNvSpPr>
          <p:nvPr/>
        </p:nvSpPr>
        <p:spPr bwMode="auto">
          <a:xfrm>
            <a:off x="6024563" y="35718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76214"/>
            <a:ext cx="7773988" cy="515937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at the beginning 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49438" y="614363"/>
            <a:ext cx="3429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 that is to be inserted 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881188" y="228600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2209801" y="1000125"/>
            <a:ext cx="2886075" cy="1365250"/>
            <a:chOff x="177" y="709"/>
            <a:chExt cx="1818" cy="860"/>
          </a:xfrm>
        </p:grpSpPr>
        <p:sp>
          <p:nvSpPr>
            <p:cNvPr id="17468" name="Rectangle 16"/>
            <p:cNvSpPr>
              <a:spLocks noChangeArrowheads="1"/>
            </p:cNvSpPr>
            <p:nvPr/>
          </p:nvSpPr>
          <p:spPr bwMode="auto">
            <a:xfrm>
              <a:off x="177" y="1279"/>
              <a:ext cx="1818" cy="2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9" name="Text Box 17"/>
            <p:cNvSpPr txBox="1">
              <a:spLocks noChangeArrowheads="1"/>
            </p:cNvSpPr>
            <p:nvPr/>
          </p:nvSpPr>
          <p:spPr bwMode="auto">
            <a:xfrm>
              <a:off x="396" y="1011"/>
              <a:ext cx="4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7470" name="Text Box 18"/>
            <p:cNvSpPr txBox="1">
              <a:spLocks noChangeArrowheads="1"/>
            </p:cNvSpPr>
            <p:nvPr/>
          </p:nvSpPr>
          <p:spPr bwMode="auto">
            <a:xfrm>
              <a:off x="1305" y="1003"/>
              <a:ext cx="3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7471" name="Rectangle 19"/>
            <p:cNvSpPr>
              <a:spLocks noChangeArrowheads="1"/>
            </p:cNvSpPr>
            <p:nvPr/>
          </p:nvSpPr>
          <p:spPr bwMode="auto">
            <a:xfrm>
              <a:off x="560" y="754"/>
              <a:ext cx="1053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72" name="Text Box 21"/>
            <p:cNvSpPr txBox="1">
              <a:spLocks noChangeArrowheads="1"/>
            </p:cNvSpPr>
            <p:nvPr/>
          </p:nvSpPr>
          <p:spPr bwMode="auto">
            <a:xfrm>
              <a:off x="457" y="1253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73" name="Text Box 22"/>
            <p:cNvSpPr txBox="1">
              <a:spLocks noChangeArrowheads="1"/>
            </p:cNvSpPr>
            <p:nvPr/>
          </p:nvSpPr>
          <p:spPr bwMode="auto">
            <a:xfrm>
              <a:off x="866" y="855"/>
              <a:ext cx="3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</a:p>
          </p:txBody>
        </p:sp>
        <p:sp>
          <p:nvSpPr>
            <p:cNvPr id="17474" name="Text Box 23"/>
            <p:cNvSpPr txBox="1">
              <a:spLocks noChangeArrowheads="1"/>
            </p:cNvSpPr>
            <p:nvPr/>
          </p:nvSpPr>
          <p:spPr bwMode="auto">
            <a:xfrm>
              <a:off x="799" y="709"/>
              <a:ext cx="6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2500</a:t>
              </a:r>
            </a:p>
          </p:txBody>
        </p:sp>
        <p:cxnSp>
          <p:nvCxnSpPr>
            <p:cNvPr id="17475" name="AutoShape 24"/>
            <p:cNvCxnSpPr>
              <a:cxnSpLocks noChangeShapeType="1"/>
              <a:stCxn id="17471" idx="1"/>
              <a:endCxn id="17468" idx="1"/>
            </p:cNvCxnSpPr>
            <p:nvPr/>
          </p:nvCxnSpPr>
          <p:spPr bwMode="auto">
            <a:xfrm rot="10800000" flipV="1">
              <a:off x="177" y="845"/>
              <a:ext cx="383" cy="579"/>
            </a:xfrm>
            <a:prstGeom prst="bentConnector3">
              <a:avLst>
                <a:gd name="adj1" fmla="val 1396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76" name="Text Box 25"/>
            <p:cNvSpPr txBox="1">
              <a:spLocks noChangeArrowheads="1"/>
            </p:cNvSpPr>
            <p:nvPr/>
          </p:nvSpPr>
          <p:spPr bwMode="auto">
            <a:xfrm>
              <a:off x="1296" y="1275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17477" name="Line 26"/>
            <p:cNvSpPr>
              <a:spLocks noChangeShapeType="1"/>
            </p:cNvSpPr>
            <p:nvPr/>
          </p:nvSpPr>
          <p:spPr bwMode="auto">
            <a:xfrm>
              <a:off x="1086" y="1279"/>
              <a:ext cx="0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7045326" y="1408113"/>
            <a:ext cx="33940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node.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(header = = NULL)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 = new;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new -&gt; next = header;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header = new; 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906589" y="3043238"/>
            <a:ext cx="192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list is empty 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952625" y="3629025"/>
            <a:ext cx="871538" cy="673100"/>
            <a:chOff x="270" y="2423"/>
            <a:chExt cx="549" cy="424"/>
          </a:xfrm>
        </p:grpSpPr>
        <p:sp>
          <p:nvSpPr>
            <p:cNvPr id="17466" name="Rectangle 32"/>
            <p:cNvSpPr>
              <a:spLocks noChangeArrowheads="1"/>
            </p:cNvSpPr>
            <p:nvPr/>
          </p:nvSpPr>
          <p:spPr bwMode="auto">
            <a:xfrm>
              <a:off x="340" y="2423"/>
              <a:ext cx="479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17467" name="Text Box 34"/>
            <p:cNvSpPr txBox="1">
              <a:spLocks noChangeArrowheads="1"/>
            </p:cNvSpPr>
            <p:nvPr/>
          </p:nvSpPr>
          <p:spPr bwMode="auto">
            <a:xfrm>
              <a:off x="270" y="2614"/>
              <a:ext cx="5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</a:t>
              </a:r>
            </a:p>
          </p:txBody>
        </p:sp>
      </p:grp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143250" y="3787775"/>
            <a:ext cx="240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5953126" y="3859213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H="1" flipV="1">
            <a:off x="4167189" y="2490789"/>
            <a:ext cx="22320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1881188" y="4429125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list is not empty </a:t>
            </a:r>
          </a:p>
        </p:txBody>
      </p:sp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3792538" y="4929189"/>
            <a:ext cx="760412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3667126" y="5119688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1992314" y="5072064"/>
            <a:ext cx="7905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2398713" y="623252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1993901" y="588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2063750" y="5287964"/>
            <a:ext cx="579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1992313" y="5072064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</p:txBody>
      </p:sp>
      <p:cxnSp>
        <p:nvCxnSpPr>
          <p:cNvPr id="12362" name="AutoShape 74"/>
          <p:cNvCxnSpPr>
            <a:cxnSpLocks noChangeShapeType="1"/>
          </p:cNvCxnSpPr>
          <p:nvPr/>
        </p:nvCxnSpPr>
        <p:spPr bwMode="auto">
          <a:xfrm rot="10800000" flipH="1" flipV="1">
            <a:off x="1992313" y="5216525"/>
            <a:ext cx="36512" cy="884238"/>
          </a:xfrm>
          <a:prstGeom prst="bentConnector3">
            <a:avLst>
              <a:gd name="adj1" fmla="val -6260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2566988" y="593725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>
            <a:off x="2495550" y="5937251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367" name="AutoShape 79"/>
          <p:cNvCxnSpPr>
            <a:cxnSpLocks noChangeShapeType="1"/>
          </p:cNvCxnSpPr>
          <p:nvPr/>
        </p:nvCxnSpPr>
        <p:spPr bwMode="auto">
          <a:xfrm>
            <a:off x="4656138" y="5072064"/>
            <a:ext cx="354012" cy="681037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71" name="Line 83"/>
          <p:cNvSpPr>
            <a:spLocks noChangeShapeType="1"/>
          </p:cNvSpPr>
          <p:nvPr/>
        </p:nvSpPr>
        <p:spPr bwMode="auto">
          <a:xfrm flipV="1">
            <a:off x="3503614" y="5864226"/>
            <a:ext cx="15128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372" name="AutoShape 84"/>
          <p:cNvCxnSpPr>
            <a:cxnSpLocks noChangeShapeType="1"/>
          </p:cNvCxnSpPr>
          <p:nvPr/>
        </p:nvCxnSpPr>
        <p:spPr bwMode="auto">
          <a:xfrm rot="10800000" flipV="1">
            <a:off x="2208213" y="5072063"/>
            <a:ext cx="1625600" cy="80645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4967288" y="5505451"/>
            <a:ext cx="5446712" cy="836613"/>
            <a:chOff x="2169" y="3612"/>
            <a:chExt cx="3458" cy="596"/>
          </a:xfrm>
        </p:grpSpPr>
        <p:grpSp>
          <p:nvGrpSpPr>
            <p:cNvPr id="17438" name="Group 56"/>
            <p:cNvGrpSpPr>
              <a:grpSpLocks/>
            </p:cNvGrpSpPr>
            <p:nvPr/>
          </p:nvGrpSpPr>
          <p:grpSpPr bwMode="auto">
            <a:xfrm>
              <a:off x="2176" y="3612"/>
              <a:ext cx="3380" cy="317"/>
              <a:chOff x="793" y="3793"/>
              <a:chExt cx="4582" cy="317"/>
            </a:xfrm>
          </p:grpSpPr>
          <p:grpSp>
            <p:nvGrpSpPr>
              <p:cNvPr id="17454" name="Group 46"/>
              <p:cNvGrpSpPr>
                <a:grpSpLocks/>
              </p:cNvGrpSpPr>
              <p:nvPr/>
            </p:nvGrpSpPr>
            <p:grpSpPr bwMode="auto">
              <a:xfrm>
                <a:off x="793" y="3793"/>
                <a:ext cx="862" cy="317"/>
                <a:chOff x="793" y="3793"/>
                <a:chExt cx="862" cy="317"/>
              </a:xfrm>
            </p:grpSpPr>
            <p:sp>
              <p:nvSpPr>
                <p:cNvPr id="17464" name="Rectangle 42"/>
                <p:cNvSpPr>
                  <a:spLocks noChangeArrowheads="1"/>
                </p:cNvSpPr>
                <p:nvPr/>
              </p:nvSpPr>
              <p:spPr bwMode="auto">
                <a:xfrm>
                  <a:off x="793" y="3793"/>
                  <a:ext cx="862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5" name="Line 45"/>
                <p:cNvSpPr>
                  <a:spLocks noChangeShapeType="1"/>
                </p:cNvSpPr>
                <p:nvPr/>
              </p:nvSpPr>
              <p:spPr bwMode="auto">
                <a:xfrm>
                  <a:off x="1066" y="379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7455" name="Group 47"/>
              <p:cNvGrpSpPr>
                <a:grpSpLocks/>
              </p:cNvGrpSpPr>
              <p:nvPr/>
            </p:nvGrpSpPr>
            <p:grpSpPr bwMode="auto">
              <a:xfrm>
                <a:off x="2109" y="3793"/>
                <a:ext cx="862" cy="317"/>
                <a:chOff x="793" y="3793"/>
                <a:chExt cx="862" cy="317"/>
              </a:xfrm>
            </p:grpSpPr>
            <p:sp>
              <p:nvSpPr>
                <p:cNvPr id="17462" name="Rectangle 48"/>
                <p:cNvSpPr>
                  <a:spLocks noChangeArrowheads="1"/>
                </p:cNvSpPr>
                <p:nvPr/>
              </p:nvSpPr>
              <p:spPr bwMode="auto">
                <a:xfrm>
                  <a:off x="793" y="3793"/>
                  <a:ext cx="862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3" name="Line 49"/>
                <p:cNvSpPr>
                  <a:spLocks noChangeShapeType="1"/>
                </p:cNvSpPr>
                <p:nvPr/>
              </p:nvSpPr>
              <p:spPr bwMode="auto">
                <a:xfrm>
                  <a:off x="1066" y="379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7456" name="Group 50"/>
              <p:cNvGrpSpPr>
                <a:grpSpLocks/>
              </p:cNvGrpSpPr>
              <p:nvPr/>
            </p:nvGrpSpPr>
            <p:grpSpPr bwMode="auto">
              <a:xfrm>
                <a:off x="3333" y="3793"/>
                <a:ext cx="862" cy="317"/>
                <a:chOff x="793" y="3793"/>
                <a:chExt cx="862" cy="317"/>
              </a:xfrm>
            </p:grpSpPr>
            <p:sp>
              <p:nvSpPr>
                <p:cNvPr id="17460" name="Rectangle 51"/>
                <p:cNvSpPr>
                  <a:spLocks noChangeArrowheads="1"/>
                </p:cNvSpPr>
                <p:nvPr/>
              </p:nvSpPr>
              <p:spPr bwMode="auto">
                <a:xfrm>
                  <a:off x="793" y="3793"/>
                  <a:ext cx="862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1" name="Line 52"/>
                <p:cNvSpPr>
                  <a:spLocks noChangeShapeType="1"/>
                </p:cNvSpPr>
                <p:nvPr/>
              </p:nvSpPr>
              <p:spPr bwMode="auto">
                <a:xfrm>
                  <a:off x="1066" y="379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7457" name="Group 53"/>
              <p:cNvGrpSpPr>
                <a:grpSpLocks/>
              </p:cNvGrpSpPr>
              <p:nvPr/>
            </p:nvGrpSpPr>
            <p:grpSpPr bwMode="auto">
              <a:xfrm>
                <a:off x="4513" y="3793"/>
                <a:ext cx="862" cy="317"/>
                <a:chOff x="793" y="3793"/>
                <a:chExt cx="862" cy="317"/>
              </a:xfrm>
            </p:grpSpPr>
            <p:sp>
              <p:nvSpPr>
                <p:cNvPr id="17458" name="Rectangle 54"/>
                <p:cNvSpPr>
                  <a:spLocks noChangeArrowheads="1"/>
                </p:cNvSpPr>
                <p:nvPr/>
              </p:nvSpPr>
              <p:spPr bwMode="auto">
                <a:xfrm>
                  <a:off x="793" y="3793"/>
                  <a:ext cx="862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59" name="Line 55"/>
                <p:cNvSpPr>
                  <a:spLocks noChangeShapeType="1"/>
                </p:cNvSpPr>
                <p:nvPr/>
              </p:nvSpPr>
              <p:spPr bwMode="auto">
                <a:xfrm>
                  <a:off x="1066" y="379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17439" name="Text Box 57"/>
            <p:cNvSpPr txBox="1">
              <a:spLocks noChangeArrowheads="1"/>
            </p:cNvSpPr>
            <p:nvPr/>
          </p:nvSpPr>
          <p:spPr bwMode="auto">
            <a:xfrm>
              <a:off x="2280" y="3945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1200</a:t>
              </a:r>
            </a:p>
          </p:txBody>
        </p:sp>
        <p:sp>
          <p:nvSpPr>
            <p:cNvPr id="17440" name="Text Box 58"/>
            <p:cNvSpPr txBox="1">
              <a:spLocks noChangeArrowheads="1"/>
            </p:cNvSpPr>
            <p:nvPr/>
          </p:nvSpPr>
          <p:spPr bwMode="auto">
            <a:xfrm>
              <a:off x="3315" y="3945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1300</a:t>
              </a:r>
            </a:p>
          </p:txBody>
        </p:sp>
        <p:sp>
          <p:nvSpPr>
            <p:cNvPr id="17441" name="Text Box 59"/>
            <p:cNvSpPr txBox="1">
              <a:spLocks noChangeArrowheads="1"/>
            </p:cNvSpPr>
            <p:nvPr/>
          </p:nvSpPr>
          <p:spPr bwMode="auto">
            <a:xfrm>
              <a:off x="4170" y="3945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1330</a:t>
              </a:r>
            </a:p>
          </p:txBody>
        </p:sp>
        <p:sp>
          <p:nvSpPr>
            <p:cNvPr id="17442" name="Text Box 60"/>
            <p:cNvSpPr txBox="1">
              <a:spLocks noChangeArrowheads="1"/>
            </p:cNvSpPr>
            <p:nvPr/>
          </p:nvSpPr>
          <p:spPr bwMode="auto">
            <a:xfrm>
              <a:off x="5085" y="3945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1400</a:t>
              </a:r>
            </a:p>
          </p:txBody>
        </p:sp>
        <p:sp>
          <p:nvSpPr>
            <p:cNvPr id="17443" name="Text Box 78"/>
            <p:cNvSpPr txBox="1">
              <a:spLocks noChangeArrowheads="1"/>
            </p:cNvSpPr>
            <p:nvPr/>
          </p:nvSpPr>
          <p:spPr bwMode="auto">
            <a:xfrm>
              <a:off x="5103" y="3657"/>
              <a:ext cx="5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17444" name="Line 80"/>
            <p:cNvSpPr>
              <a:spLocks noChangeShapeType="1"/>
            </p:cNvSpPr>
            <p:nvPr/>
          </p:nvSpPr>
          <p:spPr bwMode="auto">
            <a:xfrm>
              <a:off x="2835" y="379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5" name="Line 81"/>
            <p:cNvSpPr>
              <a:spLocks noChangeShapeType="1"/>
            </p:cNvSpPr>
            <p:nvPr/>
          </p:nvSpPr>
          <p:spPr bwMode="auto">
            <a:xfrm>
              <a:off x="3787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6" name="Line 82"/>
            <p:cNvSpPr>
              <a:spLocks noChangeShapeType="1"/>
            </p:cNvSpPr>
            <p:nvPr/>
          </p:nvSpPr>
          <p:spPr bwMode="auto">
            <a:xfrm>
              <a:off x="4694" y="379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7" name="Text Box 85"/>
            <p:cNvSpPr txBox="1">
              <a:spLocks noChangeArrowheads="1"/>
            </p:cNvSpPr>
            <p:nvPr/>
          </p:nvSpPr>
          <p:spPr bwMode="auto">
            <a:xfrm>
              <a:off x="2169" y="3679"/>
              <a:ext cx="1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48" name="Text Box 86"/>
            <p:cNvSpPr txBox="1">
              <a:spLocks noChangeArrowheads="1"/>
            </p:cNvSpPr>
            <p:nvPr/>
          </p:nvSpPr>
          <p:spPr bwMode="auto">
            <a:xfrm>
              <a:off x="3167" y="3679"/>
              <a:ext cx="1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49" name="Text Box 87"/>
            <p:cNvSpPr txBox="1">
              <a:spLocks noChangeArrowheads="1"/>
            </p:cNvSpPr>
            <p:nvPr/>
          </p:nvSpPr>
          <p:spPr bwMode="auto">
            <a:xfrm>
              <a:off x="4074" y="3679"/>
              <a:ext cx="1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50" name="Text Box 88"/>
            <p:cNvSpPr txBox="1">
              <a:spLocks noChangeArrowheads="1"/>
            </p:cNvSpPr>
            <p:nvPr/>
          </p:nvSpPr>
          <p:spPr bwMode="auto">
            <a:xfrm>
              <a:off x="4936" y="3679"/>
              <a:ext cx="1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451" name="Text Box 106"/>
            <p:cNvSpPr txBox="1">
              <a:spLocks noChangeArrowheads="1"/>
            </p:cNvSpPr>
            <p:nvPr/>
          </p:nvSpPr>
          <p:spPr bwMode="auto">
            <a:xfrm>
              <a:off x="2365" y="3702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1300</a:t>
              </a:r>
            </a:p>
          </p:txBody>
        </p:sp>
        <p:sp>
          <p:nvSpPr>
            <p:cNvPr id="17452" name="Text Box 107"/>
            <p:cNvSpPr txBox="1">
              <a:spLocks noChangeArrowheads="1"/>
            </p:cNvSpPr>
            <p:nvPr/>
          </p:nvSpPr>
          <p:spPr bwMode="auto">
            <a:xfrm>
              <a:off x="3334" y="3702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1330</a:t>
              </a:r>
            </a:p>
          </p:txBody>
        </p:sp>
        <p:sp>
          <p:nvSpPr>
            <p:cNvPr id="17453" name="Text Box 108"/>
            <p:cNvSpPr txBox="1">
              <a:spLocks noChangeArrowheads="1"/>
            </p:cNvSpPr>
            <p:nvPr/>
          </p:nvSpPr>
          <p:spPr bwMode="auto">
            <a:xfrm>
              <a:off x="4225" y="3702"/>
              <a:ext cx="41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1400</a:t>
              </a:r>
            </a:p>
          </p:txBody>
        </p:sp>
      </p:grpSp>
      <p:sp>
        <p:nvSpPr>
          <p:cNvPr id="12400" name="Text Box 112"/>
          <p:cNvSpPr txBox="1">
            <a:spLocks noChangeArrowheads="1"/>
          </p:cNvSpPr>
          <p:nvPr/>
        </p:nvSpPr>
        <p:spPr bwMode="auto">
          <a:xfrm>
            <a:off x="6024564" y="357187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99 4.81481E-6 C -0.07669 0.00092 -0.06953 0.003 -0.06224 0.00393 C -0.04948 0.00555 -0.02357 0.00787 -0.02357 0.0081 C -0.00573 0.01273 0.01068 0.01273 0.02943 0.01388 C 0.04726 0.01689 0.06588 0.02662 0.08372 0.02777 C 0.13828 0.03171 0.19245 0.03356 0.24674 0.03564 C 0.27083 0.03773 0.29622 0.04004 0.31823 0.0537 C 0.32643 0.06412 0.33607 0.06782 0.34466 0.07754 C 0.34792 0.08125 0.35104 0.08541 0.35417 0.08935 C 0.35664 0.09259 0.36185 0.0993 0.36185 0.09953 C 0.36667 0.11967 0.37708 0.1375 0.3806 0.15879 C 0.37995 0.16203 0.37995 0.16574 0.37891 0.16875 C 0.37734 0.17384 0.37448 0.17291 0.37109 0.17476 C 0.36562 0.17777 0.36133 0.18148 0.35716 0.1868 " pathEditMode="relative" rAng="0" ptsTypes="AAAAAAAAAAAAAA">
                                      <p:cBhvr>
                                        <p:cTn id="70" dur="2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2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0.00092 C 0.03685 0.00602 0.02864 0.00555 0.0112 0.00694 C 0.00547 0.00903 -0.00156 0.00903 -0.00677 0.01296 C -0.01263 0.01736 -0.0168 0.02384 -0.02305 0.02685 C -0.03151 0.0375 -0.02474 0.02731 -0.02761 0.05879 C -0.02839 0.06782 -0.04558 0.0875 -0.05156 0.09259 C -0.05261 0.09444 -0.05313 0.09699 -0.05443 0.09838 C -0.05573 0.09977 -0.05795 0.09884 -0.05899 0.10046 C -0.06328 0.10648 -0.06732 0.1162 -0.0694 0.12407 C -0.06784 0.15162 -0.0625 0.15393 -0.07826 0.15393 " pathEditMode="relative" rAng="0" ptsTypes="AAAAAAAAAA">
                                      <p:cBhvr>
                                        <p:cTn id="144" dur="2000" fill="hold"/>
                                        <p:tgtEl>
                                          <p:spTgt spid="12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2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C 0.00534 -0.00949 0.01368 -0.01921 0.0224 -0.02176 C 0.02748 -0.02847 0.03073 -0.02893 0.03737 -0.03171 C 0.0431 -0.03935 0.04493 -0.03842 0.05222 -0.04166 C 0.05482 -0.04282 0.0573 -0.04421 0.05977 -0.0456 C 0.06185 -0.04676 0.06355 -0.04884 0.06563 -0.04977 C 0.07448 -0.0537 0.08477 -0.05717 0.09388 -0.05972 C 0.17618 -0.05787 0.15534 -0.06828 0.19102 -0.0537 C 0.19909 -0.04652 0.20039 -0.04236 0.19701 -0.02777 C 0.19675 -0.02592 0.19532 -0.0243 0.19388 -0.02384 C 0.19154 -0.02291 0.18894 -0.02384 0.18646 -0.02384 " pathEditMode="relative" rAng="0" ptsTypes="AAAAAAAAAAA">
                                      <p:cBhvr>
                                        <p:cTn id="158" dur="20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2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4" grpId="0" animBg="1"/>
      <p:bldP spid="12407" grpId="0" animBg="1"/>
      <p:bldP spid="12290" grpId="0"/>
      <p:bldP spid="12292" grpId="0"/>
      <p:bldP spid="12308" grpId="0"/>
      <p:bldP spid="12308" grpId="1"/>
      <p:bldP spid="12319" grpId="0"/>
      <p:bldP spid="12325" grpId="0"/>
      <p:bldP spid="12329" grpId="0"/>
      <p:bldP spid="12349" grpId="0" animBg="1"/>
      <p:bldP spid="12349" grpId="1" animBg="1"/>
      <p:bldP spid="12350" grpId="0"/>
      <p:bldP spid="12357" grpId="0" animBg="1"/>
      <p:bldP spid="12357" grpId="1" animBg="1"/>
      <p:bldP spid="12358" grpId="0"/>
      <p:bldP spid="12359" grpId="0"/>
      <p:bldP spid="12360" grpId="0"/>
      <p:bldP spid="12360" grpId="1"/>
      <p:bldP spid="12361" grpId="0"/>
      <p:bldP spid="12361" grpId="1"/>
      <p:bldP spid="12363" grpId="0"/>
      <p:bldP spid="12363" grpId="1"/>
      <p:bldP spid="124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8214" y="1628775"/>
            <a:ext cx="1584325" cy="649288"/>
            <a:chOff x="521" y="1071"/>
            <a:chExt cx="998" cy="409"/>
          </a:xfrm>
        </p:grpSpPr>
        <p:sp>
          <p:nvSpPr>
            <p:cNvPr id="18488" name="Rectangle 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89" name="Line 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79650" y="176214"/>
            <a:ext cx="7773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Inserting a node at the end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227263" y="177323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855914" y="17732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1800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97364" y="1628775"/>
            <a:ext cx="1584325" cy="649288"/>
            <a:chOff x="521" y="1071"/>
            <a:chExt cx="998" cy="409"/>
          </a:xfrm>
        </p:grpSpPr>
        <p:sp>
          <p:nvSpPr>
            <p:cNvPr id="18486" name="Rectangle 1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87" name="Line 1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316413" y="177323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20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945064" y="1773238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1200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57951" y="1628775"/>
            <a:ext cx="1584325" cy="649288"/>
            <a:chOff x="521" y="1071"/>
            <a:chExt cx="998" cy="409"/>
          </a:xfrm>
        </p:grpSpPr>
        <p:sp>
          <p:nvSpPr>
            <p:cNvPr id="18484" name="Rectangle 1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85" name="Line 1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477000" y="177323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105651" y="1773238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1400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472489" y="1628775"/>
            <a:ext cx="1584325" cy="649288"/>
            <a:chOff x="521" y="1071"/>
            <a:chExt cx="998" cy="409"/>
          </a:xfrm>
        </p:grpSpPr>
        <p:sp>
          <p:nvSpPr>
            <p:cNvPr id="18482" name="Rectangle 2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83" name="Line 2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8491538" y="177323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40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9120188" y="1773238"/>
            <a:ext cx="67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NULL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206626" y="2486025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4152900" y="2493964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1800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313488" y="2493964"/>
            <a:ext cx="77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1200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8474076" y="2349500"/>
            <a:ext cx="74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1400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3792539" y="19177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881688" y="19177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8040689" y="19177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351089" y="549276"/>
            <a:ext cx="10810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495551" y="685800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438401" y="182563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855914" y="1125539"/>
            <a:ext cx="460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8688389" y="3133725"/>
            <a:ext cx="1584325" cy="649288"/>
            <a:chOff x="521" y="1071"/>
            <a:chExt cx="998" cy="409"/>
          </a:xfrm>
        </p:grpSpPr>
        <p:sp>
          <p:nvSpPr>
            <p:cNvPr id="18480" name="Rectangle 37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81" name="Line 38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707438" y="32781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50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9336088" y="3278188"/>
            <a:ext cx="67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NULL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8689976" y="3925889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2000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190750" y="4386264"/>
            <a:ext cx="42862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new=malloc(sizeof(struct node)); 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= header;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while(ptr -&gt; next!= NULL)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-&gt; next = new;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9191625" y="4940301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9336089" y="5076825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2000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9048750" y="4573588"/>
            <a:ext cx="585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 flipV="1">
            <a:off x="9336088" y="3789364"/>
            <a:ext cx="4318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5159376" y="3644901"/>
            <a:ext cx="12414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03839" y="3789363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016501" y="3284538"/>
            <a:ext cx="462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ptr</a:t>
            </a:r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 flipH="1" flipV="1">
            <a:off x="3287713" y="2276476"/>
            <a:ext cx="2520950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flipH="1" flipV="1">
            <a:off x="5591175" y="2276476"/>
            <a:ext cx="217488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 flipV="1">
            <a:off x="5808664" y="2276476"/>
            <a:ext cx="15843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flipV="1">
            <a:off x="5808663" y="2276476"/>
            <a:ext cx="3167062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3367" name="AutoShape 55"/>
          <p:cNvCxnSpPr>
            <a:cxnSpLocks noChangeShapeType="1"/>
          </p:cNvCxnSpPr>
          <p:nvPr/>
        </p:nvCxnSpPr>
        <p:spPr bwMode="auto">
          <a:xfrm flipH="1">
            <a:off x="8688389" y="1989138"/>
            <a:ext cx="1368425" cy="1504950"/>
          </a:xfrm>
          <a:prstGeom prst="bentConnector5">
            <a:avLst>
              <a:gd name="adj1" fmla="val -16704"/>
              <a:gd name="adj2" fmla="val 64343"/>
              <a:gd name="adj3" fmla="val 116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5446714" y="37830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1800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5375276" y="3789364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1200</a:t>
            </a:r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5303838" y="3783014"/>
            <a:ext cx="868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1400</a:t>
            </a: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9264650" y="1773239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6311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3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3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3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5" grpId="0"/>
      <p:bldP spid="13326" grpId="0"/>
      <p:bldP spid="13330" grpId="0"/>
      <p:bldP spid="13331" grpId="0"/>
      <p:bldP spid="13335" grpId="0"/>
      <p:bldP spid="13336" grpId="0"/>
      <p:bldP spid="13336" grpId="1"/>
      <p:bldP spid="13337" grpId="0"/>
      <p:bldP spid="13338" grpId="0"/>
      <p:bldP spid="13339" grpId="0"/>
      <p:bldP spid="13340" grpId="0"/>
      <p:bldP spid="13344" grpId="0" animBg="1"/>
      <p:bldP spid="13345" grpId="0"/>
      <p:bldP spid="13346" grpId="0"/>
      <p:bldP spid="13351" grpId="0"/>
      <p:bldP spid="13352" grpId="0"/>
      <p:bldP spid="13353" grpId="0"/>
      <p:bldP spid="13356" grpId="0" animBg="1"/>
      <p:bldP spid="13357" grpId="0"/>
      <p:bldP spid="13358" grpId="0"/>
      <p:bldP spid="13360" grpId="0" animBg="1"/>
      <p:bldP spid="13361" grpId="0"/>
      <p:bldP spid="13361" grpId="1"/>
      <p:bldP spid="13362" grpId="0"/>
      <p:bldP spid="13370" grpId="0"/>
      <p:bldP spid="13370" grpId="1"/>
      <p:bldP spid="13371" grpId="0"/>
      <p:bldP spid="13371" grpId="1"/>
      <p:bldP spid="13372" grpId="0"/>
      <p:bldP spid="133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79650" y="176214"/>
            <a:ext cx="77739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at the given position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19289" y="2563814"/>
            <a:ext cx="1584325" cy="649287"/>
            <a:chOff x="521" y="1071"/>
            <a:chExt cx="998" cy="409"/>
          </a:xfrm>
        </p:grpSpPr>
        <p:sp>
          <p:nvSpPr>
            <p:cNvPr id="19511" name="Rectangle 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12" name="Line 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938339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566989" y="270827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08439" y="2563814"/>
            <a:ext cx="1584325" cy="649287"/>
            <a:chOff x="521" y="1071"/>
            <a:chExt cx="998" cy="409"/>
          </a:xfrm>
        </p:grpSpPr>
        <p:sp>
          <p:nvSpPr>
            <p:cNvPr id="19509" name="Rectangle 1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10" name="Line 1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027489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656138" y="270827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69026" y="2563814"/>
            <a:ext cx="1584325" cy="649287"/>
            <a:chOff x="521" y="1071"/>
            <a:chExt cx="998" cy="409"/>
          </a:xfrm>
        </p:grpSpPr>
        <p:sp>
          <p:nvSpPr>
            <p:cNvPr id="19507" name="Rectangle 1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08" name="Line 1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188076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816726" y="27082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183564" y="2563814"/>
            <a:ext cx="1584325" cy="649287"/>
            <a:chOff x="521" y="1071"/>
            <a:chExt cx="998" cy="409"/>
          </a:xfrm>
        </p:grpSpPr>
        <p:sp>
          <p:nvSpPr>
            <p:cNvPr id="19505" name="Rectangle 2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06" name="Line 2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8202614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8831263" y="2708275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3503614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5591176" y="2852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7751764" y="2852738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014539" y="1058863"/>
            <a:ext cx="108108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239963" y="119538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120901" y="692150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>
            <a:off x="2524125" y="1628776"/>
            <a:ext cx="6985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24339" y="3933825"/>
            <a:ext cx="1584325" cy="649288"/>
            <a:chOff x="521" y="1071"/>
            <a:chExt cx="998" cy="409"/>
          </a:xfrm>
        </p:grpSpPr>
        <p:sp>
          <p:nvSpPr>
            <p:cNvPr id="19503" name="Rectangle 3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04" name="Line 3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151314" y="40703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72038" y="407035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511675" y="47180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2782889" y="4724401"/>
            <a:ext cx="10810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3070226" y="4868864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3095626" y="42926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 flipV="1">
            <a:off x="3432176" y="4365626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86" name="Text Box 43"/>
          <p:cNvSpPr txBox="1">
            <a:spLocks noChangeArrowheads="1"/>
          </p:cNvSpPr>
          <p:nvPr/>
        </p:nvSpPr>
        <p:spPr bwMode="auto">
          <a:xfrm>
            <a:off x="7804150" y="37369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6329364" y="4292600"/>
            <a:ext cx="39576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new=malloc(sizeof(struct node)); 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= header;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for(i=1;i &lt; pos-1;i++)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-&gt; next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-&gt; next = new;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4006850" y="981076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4151313" y="112553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4238625" y="62071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989138" y="327025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3935413" y="327818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6096000" y="327818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8256588" y="31337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 flipH="1">
            <a:off x="2855913" y="1557338"/>
            <a:ext cx="143986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7596189" y="1125538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 position : 3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4151314" y="11176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4727576" y="1557338"/>
            <a:ext cx="288925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4943476" y="407035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cxnSp>
        <p:nvCxnSpPr>
          <p:cNvPr id="14397" name="AutoShape 61"/>
          <p:cNvCxnSpPr>
            <a:cxnSpLocks noChangeShapeType="1"/>
            <a:stCxn id="19503" idx="3"/>
            <a:endCxn id="19507" idx="1"/>
          </p:cNvCxnSpPr>
          <p:nvPr/>
        </p:nvCxnSpPr>
        <p:spPr bwMode="auto">
          <a:xfrm flipV="1">
            <a:off x="5808663" y="2889251"/>
            <a:ext cx="360362" cy="137001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4727575" y="27082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cxnSp>
        <p:nvCxnSpPr>
          <p:cNvPr id="14399" name="AutoShape 63"/>
          <p:cNvCxnSpPr>
            <a:cxnSpLocks noChangeShapeType="1"/>
            <a:stCxn id="14362" idx="0"/>
            <a:endCxn id="19503" idx="1"/>
          </p:cNvCxnSpPr>
          <p:nvPr/>
        </p:nvCxnSpPr>
        <p:spPr bwMode="auto">
          <a:xfrm rot="16200000" flipH="1" flipV="1">
            <a:off x="4204495" y="2872583"/>
            <a:ext cx="1406525" cy="1366837"/>
          </a:xfrm>
          <a:prstGeom prst="bentConnector4">
            <a:avLst>
              <a:gd name="adj1" fmla="val 60611"/>
              <a:gd name="adj2" fmla="val 116727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32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4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20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4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4" grpId="0"/>
      <p:bldP spid="14345" grpId="0"/>
      <p:bldP spid="14349" grpId="0"/>
      <p:bldP spid="14350" grpId="0"/>
      <p:bldP spid="14350" grpId="1"/>
      <p:bldP spid="14354" grpId="0"/>
      <p:bldP spid="14355" grpId="0"/>
      <p:bldP spid="14359" grpId="0"/>
      <p:bldP spid="14360" grpId="0"/>
      <p:bldP spid="14365" grpId="0" animBg="1"/>
      <p:bldP spid="14366" grpId="0"/>
      <p:bldP spid="14367" grpId="0"/>
      <p:bldP spid="14372" grpId="0"/>
      <p:bldP spid="14373" grpId="0"/>
      <p:bldP spid="14373" grpId="1"/>
      <p:bldP spid="14374" grpId="0"/>
      <p:bldP spid="14375" grpId="0" animBg="1"/>
      <p:bldP spid="14376" grpId="0"/>
      <p:bldP spid="14377" grpId="0"/>
      <p:bldP spid="14381" grpId="0" animBg="1"/>
      <p:bldP spid="14382" grpId="0"/>
      <p:bldP spid="14382" grpId="1"/>
      <p:bldP spid="14383" grpId="0"/>
      <p:bldP spid="14387" grpId="0"/>
      <p:bldP spid="14388" grpId="0"/>
      <p:bldP spid="14389" grpId="0"/>
      <p:bldP spid="14390" grpId="0"/>
      <p:bldP spid="14392" grpId="0"/>
      <p:bldP spid="14393" grpId="0"/>
      <p:bldP spid="14395" grpId="0"/>
      <p:bldP spid="143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79650" y="176214"/>
            <a:ext cx="7773988" cy="515937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at the beginning  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562600" y="3810001"/>
            <a:ext cx="4114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(header = = NULL)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print  “List is Empty”;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ptr = header;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header = header -&gt; next; 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free(ptr);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135189" y="2420939"/>
            <a:ext cx="1584325" cy="649287"/>
            <a:chOff x="521" y="1071"/>
            <a:chExt cx="998" cy="409"/>
          </a:xfrm>
        </p:grpSpPr>
        <p:sp>
          <p:nvSpPr>
            <p:cNvPr id="20521" name="Rectangle 7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2" name="Line 7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154239" y="2565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5434" name="Text Box 74"/>
          <p:cNvSpPr txBox="1">
            <a:spLocks noChangeArrowheads="1"/>
          </p:cNvSpPr>
          <p:nvPr/>
        </p:nvSpPr>
        <p:spPr bwMode="auto">
          <a:xfrm>
            <a:off x="2782889" y="25654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224339" y="2420939"/>
            <a:ext cx="1584325" cy="649287"/>
            <a:chOff x="521" y="1071"/>
            <a:chExt cx="998" cy="409"/>
          </a:xfrm>
        </p:grpSpPr>
        <p:sp>
          <p:nvSpPr>
            <p:cNvPr id="20519" name="Rectangle 7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7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4243389" y="2565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384926" y="2420939"/>
            <a:ext cx="1584325" cy="649287"/>
            <a:chOff x="521" y="1071"/>
            <a:chExt cx="998" cy="409"/>
          </a:xfrm>
        </p:grpSpPr>
        <p:sp>
          <p:nvSpPr>
            <p:cNvPr id="20517" name="Rectangle 8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8" name="Line 8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6403976" y="2565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7032626" y="25654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8399464" y="2420939"/>
            <a:ext cx="1584325" cy="649287"/>
            <a:chOff x="521" y="1071"/>
            <a:chExt cx="998" cy="409"/>
          </a:xfrm>
        </p:grpSpPr>
        <p:sp>
          <p:nvSpPr>
            <p:cNvPr id="20515" name="Rectangle 8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Line 8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8418514" y="2565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9047163" y="25654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5450" name="Line 90"/>
          <p:cNvSpPr>
            <a:spLocks noChangeShapeType="1"/>
          </p:cNvSpPr>
          <p:nvPr/>
        </p:nvSpPr>
        <p:spPr bwMode="auto">
          <a:xfrm>
            <a:off x="3719514" y="27098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>
            <a:off x="5807076" y="27098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>
            <a:off x="7967664" y="2709863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2205038" y="312737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4151313" y="3135314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6311900" y="3135314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8472488" y="29908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4943475" y="2557464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2228850" y="987426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2373313" y="112395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2295526" y="620713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5461" name="Line 101"/>
          <p:cNvSpPr>
            <a:spLocks noChangeShapeType="1"/>
          </p:cNvSpPr>
          <p:nvPr/>
        </p:nvSpPr>
        <p:spPr bwMode="auto">
          <a:xfrm>
            <a:off x="2566988" y="1557338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4006850" y="981076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4151313" y="112553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4154488" y="62071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15466" name="Line 106"/>
          <p:cNvSpPr>
            <a:spLocks noChangeShapeType="1"/>
          </p:cNvSpPr>
          <p:nvPr/>
        </p:nvSpPr>
        <p:spPr bwMode="auto">
          <a:xfrm flipH="1">
            <a:off x="3143251" y="1557338"/>
            <a:ext cx="1152525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2135189" y="113347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5468" name="Line 108"/>
          <p:cNvSpPr>
            <a:spLocks noChangeShapeType="1"/>
          </p:cNvSpPr>
          <p:nvPr/>
        </p:nvSpPr>
        <p:spPr bwMode="auto">
          <a:xfrm>
            <a:off x="3309938" y="1500188"/>
            <a:ext cx="1490662" cy="849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69" name="Line 109"/>
          <p:cNvSpPr>
            <a:spLocks noChangeShapeType="1"/>
          </p:cNvSpPr>
          <p:nvPr/>
        </p:nvSpPr>
        <p:spPr bwMode="auto">
          <a:xfrm>
            <a:off x="1703389" y="1916114"/>
            <a:ext cx="2160587" cy="1728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70" name="Line 110"/>
          <p:cNvSpPr>
            <a:spLocks noChangeShapeType="1"/>
          </p:cNvSpPr>
          <p:nvPr/>
        </p:nvSpPr>
        <p:spPr bwMode="auto">
          <a:xfrm flipH="1">
            <a:off x="1992313" y="1844675"/>
            <a:ext cx="1223962" cy="2160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15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433" grpId="0"/>
      <p:bldP spid="15434" grpId="0"/>
      <p:bldP spid="15438" grpId="0"/>
      <p:bldP spid="15443" grpId="0"/>
      <p:bldP spid="15444" grpId="0"/>
      <p:bldP spid="15448" grpId="0"/>
      <p:bldP spid="15449" grpId="0"/>
      <p:bldP spid="15453" grpId="0"/>
      <p:bldP spid="15454" grpId="0"/>
      <p:bldP spid="15455" grpId="0"/>
      <p:bldP spid="15456" grpId="0"/>
      <p:bldP spid="15457" grpId="0"/>
      <p:bldP spid="15458" grpId="0" animBg="1"/>
      <p:bldP spid="15459" grpId="0"/>
      <p:bldP spid="15459" grpId="1"/>
      <p:bldP spid="15460" grpId="0"/>
      <p:bldP spid="15462" grpId="0" animBg="1"/>
      <p:bldP spid="15463" grpId="0"/>
      <p:bldP spid="15464" grpId="0"/>
      <p:bldP spid="154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/>
            </a:br>
            <a:r>
              <a:rPr lang="en-IN" sz="2800" b="1" dirty="0"/>
              <a:t>Dynamic Data Structure 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Linked List: </a:t>
            </a:r>
            <a:r>
              <a:rPr lang="en-IN" sz="2800" dirty="0"/>
              <a:t>Types, Introduction to Singly Linked lists: Representation of Linked Lists in Memory, Traversing, Searching, Insertion &amp; Deletion from Linked List. Doubly Linked List, Operations on Doubly Linked List (Insertion, Deletion, Traversal). Applications: Polynomial Representation &amp; Basic Operations, Stack &amp; Queue Implementation using Linked Lists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8214" y="1628775"/>
            <a:ext cx="1584325" cy="649288"/>
            <a:chOff x="521" y="1071"/>
            <a:chExt cx="998" cy="409"/>
          </a:xfrm>
        </p:grpSpPr>
        <p:sp>
          <p:nvSpPr>
            <p:cNvPr id="21561" name="Rectangle 3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62" name="Line 4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279650" y="176214"/>
            <a:ext cx="77739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at the end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27264" y="177323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855914" y="17732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97364" y="1628775"/>
            <a:ext cx="1584325" cy="649288"/>
            <a:chOff x="521" y="1071"/>
            <a:chExt cx="998" cy="409"/>
          </a:xfrm>
        </p:grpSpPr>
        <p:sp>
          <p:nvSpPr>
            <p:cNvPr id="21559" name="Rectangle 9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60" name="Line 10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316414" y="177323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945063" y="177323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457951" y="1628775"/>
            <a:ext cx="1584325" cy="649288"/>
            <a:chOff x="521" y="1071"/>
            <a:chExt cx="998" cy="409"/>
          </a:xfrm>
        </p:grpSpPr>
        <p:sp>
          <p:nvSpPr>
            <p:cNvPr id="21557" name="Rectangle 1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8" name="Line 1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77001" y="177323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105651" y="1773239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472489" y="1628775"/>
            <a:ext cx="1584325" cy="649288"/>
            <a:chOff x="521" y="1071"/>
            <a:chExt cx="998" cy="409"/>
          </a:xfrm>
        </p:grpSpPr>
        <p:sp>
          <p:nvSpPr>
            <p:cNvPr id="21555" name="Rectangle 19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6" name="Line 20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8491539" y="177323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9120188" y="1773239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206626" y="24860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152900" y="2493964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6313488" y="2493964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8474075" y="23495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3792539" y="19177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5881688" y="19177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8040689" y="19177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351089" y="781051"/>
            <a:ext cx="10810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495551" y="9175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479676" y="414338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809875" y="1357313"/>
            <a:ext cx="46038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6713538" y="4343401"/>
            <a:ext cx="36496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= header;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while(ptr -&gt; next != NULL)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ptr1=ptr;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ptr1 -&gt; next = NULL;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free(ptr);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159375" y="3644901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5303838" y="3789364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5016500" y="32845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287713" y="2276476"/>
            <a:ext cx="2520950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5591175" y="2276476"/>
            <a:ext cx="217488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V="1">
            <a:off x="5808664" y="2274889"/>
            <a:ext cx="15843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5446714" y="37830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5375275" y="378618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7104064" y="1773239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8832850" y="1268414"/>
            <a:ext cx="1150938" cy="1512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8472489" y="1125539"/>
            <a:ext cx="1366837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3595689" y="701676"/>
            <a:ext cx="628003" cy="869949"/>
            <a:chOff x="2071671" y="702214"/>
            <a:chExt cx="627977" cy="869397"/>
          </a:xfrm>
        </p:grpSpPr>
        <p:sp>
          <p:nvSpPr>
            <p:cNvPr id="21553" name="Text Box 58"/>
            <p:cNvSpPr txBox="1">
              <a:spLocks noChangeArrowheads="1"/>
            </p:cNvSpPr>
            <p:nvPr/>
          </p:nvSpPr>
          <p:spPr bwMode="auto">
            <a:xfrm>
              <a:off x="2143108" y="702214"/>
              <a:ext cx="556540" cy="36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2000384" y="1143153"/>
              <a:ext cx="499745" cy="3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flipV="1">
            <a:off x="6238875" y="2357439"/>
            <a:ext cx="2286000" cy="1285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4967289" y="701676"/>
            <a:ext cx="628003" cy="869949"/>
            <a:chOff x="2071671" y="702214"/>
            <a:chExt cx="627977" cy="869397"/>
          </a:xfrm>
        </p:grpSpPr>
        <p:sp>
          <p:nvSpPr>
            <p:cNvPr id="21551" name="Text Box 58"/>
            <p:cNvSpPr txBox="1">
              <a:spLocks noChangeArrowheads="1"/>
            </p:cNvSpPr>
            <p:nvPr/>
          </p:nvSpPr>
          <p:spPr bwMode="auto">
            <a:xfrm>
              <a:off x="2143108" y="702214"/>
              <a:ext cx="556540" cy="36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>
              <a:off x="2000384" y="1143153"/>
              <a:ext cx="499745" cy="3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7024689" y="701676"/>
            <a:ext cx="628003" cy="869949"/>
            <a:chOff x="2071671" y="702214"/>
            <a:chExt cx="627977" cy="869397"/>
          </a:xfrm>
        </p:grpSpPr>
        <p:sp>
          <p:nvSpPr>
            <p:cNvPr id="21549" name="Text Box 58"/>
            <p:cNvSpPr txBox="1">
              <a:spLocks noChangeArrowheads="1"/>
            </p:cNvSpPr>
            <p:nvPr/>
          </p:nvSpPr>
          <p:spPr bwMode="auto">
            <a:xfrm>
              <a:off x="2143108" y="702214"/>
              <a:ext cx="556540" cy="36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>
              <a:off x="2000384" y="1143153"/>
              <a:ext cx="499745" cy="3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453063" y="378618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9051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5" grpId="0"/>
      <p:bldP spid="16396" grpId="0"/>
      <p:bldP spid="16400" grpId="0"/>
      <p:bldP spid="16401" grpId="0"/>
      <p:bldP spid="16401" grpId="1"/>
      <p:bldP spid="16405" grpId="0"/>
      <p:bldP spid="16406" grpId="0"/>
      <p:bldP spid="16407" grpId="0"/>
      <p:bldP spid="16408" grpId="0"/>
      <p:bldP spid="16409" grpId="0"/>
      <p:bldP spid="16410" grpId="0"/>
      <p:bldP spid="16414" grpId="0" animBg="1"/>
      <p:bldP spid="16415" grpId="0"/>
      <p:bldP spid="16416" grpId="0"/>
      <p:bldP spid="16429" grpId="0" animBg="1"/>
      <p:bldP spid="16430" grpId="0"/>
      <p:bldP spid="16430" grpId="1"/>
      <p:bldP spid="16431" grpId="0"/>
      <p:bldP spid="16437" grpId="0"/>
      <p:bldP spid="16437" grpId="1"/>
      <p:bldP spid="16438" grpId="0"/>
      <p:bldP spid="16445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79650" y="176214"/>
            <a:ext cx="77739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at the given position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9289" y="2563814"/>
            <a:ext cx="1584325" cy="649287"/>
            <a:chOff x="521" y="1071"/>
            <a:chExt cx="998" cy="409"/>
          </a:xfrm>
        </p:grpSpPr>
        <p:sp>
          <p:nvSpPr>
            <p:cNvPr id="22578" name="Rectangle 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9" name="Line 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8339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566989" y="270827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08439" y="2563814"/>
            <a:ext cx="1584325" cy="649287"/>
            <a:chOff x="521" y="1071"/>
            <a:chExt cx="998" cy="409"/>
          </a:xfrm>
        </p:grpSpPr>
        <p:sp>
          <p:nvSpPr>
            <p:cNvPr id="22576" name="Rectangle 9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7" name="Line 10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027489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656138" y="270827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169026" y="2563814"/>
            <a:ext cx="1584325" cy="649287"/>
            <a:chOff x="521" y="1071"/>
            <a:chExt cx="998" cy="409"/>
          </a:xfrm>
        </p:grpSpPr>
        <p:sp>
          <p:nvSpPr>
            <p:cNvPr id="22574" name="Rectangle 1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5" name="Line 1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188076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816726" y="27082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183564" y="2563814"/>
            <a:ext cx="1584325" cy="649287"/>
            <a:chOff x="521" y="1071"/>
            <a:chExt cx="998" cy="409"/>
          </a:xfrm>
        </p:grpSpPr>
        <p:sp>
          <p:nvSpPr>
            <p:cNvPr id="22572" name="Rectangle 19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3" name="Line 20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8202614" y="2708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8831263" y="2708275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503614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591176" y="2852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7751764" y="2852738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1774825" y="1058863"/>
            <a:ext cx="10810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919288" y="119538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765301" y="692150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351088" y="162877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0" name="Text Box 40"/>
          <p:cNvSpPr txBox="1">
            <a:spLocks noChangeArrowheads="1"/>
          </p:cNvSpPr>
          <p:nvPr/>
        </p:nvSpPr>
        <p:spPr bwMode="auto">
          <a:xfrm>
            <a:off x="7804150" y="37369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4095750" y="4310063"/>
            <a:ext cx="36004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= header 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for(i=1;i&lt;pos-1;i++)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ptr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ptr1 = ptr 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-&gt; next = ptr1-&gt; next;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free(ptr1);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4006850" y="981076"/>
            <a:ext cx="108108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4151313" y="112553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3863975" y="62071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1989138" y="327025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3935413" y="327818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6096000" y="327818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8256588" y="31337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17457" name="Line 49"/>
          <p:cNvSpPr>
            <a:spLocks noChangeShapeType="1"/>
          </p:cNvSpPr>
          <p:nvPr/>
        </p:nvSpPr>
        <p:spPr bwMode="auto">
          <a:xfrm flipH="1">
            <a:off x="2855913" y="1557338"/>
            <a:ext cx="143986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7896226" y="1125538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 position : 3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4151313" y="112553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4656138" y="1557338"/>
            <a:ext cx="14446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6022975" y="836613"/>
            <a:ext cx="10810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5797551" y="476250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ptr1</a:t>
            </a: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6167438" y="9080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6743700" y="1412876"/>
            <a:ext cx="0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4727575" y="2701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cxnSp>
        <p:nvCxnSpPr>
          <p:cNvPr id="17476" name="AutoShape 68"/>
          <p:cNvCxnSpPr>
            <a:cxnSpLocks noChangeShapeType="1"/>
          </p:cNvCxnSpPr>
          <p:nvPr/>
        </p:nvCxnSpPr>
        <p:spPr bwMode="auto">
          <a:xfrm flipV="1">
            <a:off x="5735639" y="3141664"/>
            <a:ext cx="2376487" cy="574675"/>
          </a:xfrm>
          <a:prstGeom prst="bentConnector3">
            <a:avLst>
              <a:gd name="adj1" fmla="val 902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AutoShape 69"/>
          <p:cNvCxnSpPr>
            <a:cxnSpLocks noChangeShapeType="1"/>
            <a:stCxn id="22576" idx="3"/>
          </p:cNvCxnSpPr>
          <p:nvPr/>
        </p:nvCxnSpPr>
        <p:spPr bwMode="auto">
          <a:xfrm>
            <a:off x="5592764" y="2889250"/>
            <a:ext cx="142875" cy="827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Line 70"/>
          <p:cNvSpPr>
            <a:spLocks noChangeShapeType="1"/>
          </p:cNvSpPr>
          <p:nvPr/>
        </p:nvSpPr>
        <p:spPr bwMode="auto">
          <a:xfrm>
            <a:off x="6456364" y="2349500"/>
            <a:ext cx="719137" cy="1150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 flipH="1">
            <a:off x="6456364" y="2420938"/>
            <a:ext cx="719137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4" grpId="0"/>
      <p:bldP spid="17415" grpId="0"/>
      <p:bldP spid="17419" grpId="0"/>
      <p:bldP spid="17420" grpId="0"/>
      <p:bldP spid="17420" grpId="1"/>
      <p:bldP spid="17424" grpId="0"/>
      <p:bldP spid="17425" grpId="0"/>
      <p:bldP spid="17429" grpId="0"/>
      <p:bldP spid="17430" grpId="0"/>
      <p:bldP spid="17434" grpId="0" animBg="1"/>
      <p:bldP spid="17435" grpId="0"/>
      <p:bldP spid="17436" grpId="0"/>
      <p:bldP spid="17450" grpId="0" animBg="1"/>
      <p:bldP spid="17451" grpId="0"/>
      <p:bldP spid="17451" grpId="1"/>
      <p:bldP spid="17452" grpId="0"/>
      <p:bldP spid="17453" grpId="0"/>
      <p:bldP spid="17454" grpId="0"/>
      <p:bldP spid="17455" grpId="0"/>
      <p:bldP spid="17456" grpId="0"/>
      <p:bldP spid="17458" grpId="0"/>
      <p:bldP spid="17465" grpId="0"/>
      <p:bldP spid="17467" grpId="0" animBg="1"/>
      <p:bldP spid="17468" grpId="0"/>
      <p:bldP spid="17469" grpId="0"/>
      <p:bldP spid="174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6"/>
          <p:cNvGrpSpPr>
            <a:grpSpLocks/>
          </p:cNvGrpSpPr>
          <p:nvPr/>
        </p:nvGrpSpPr>
        <p:grpSpPr bwMode="auto">
          <a:xfrm>
            <a:off x="2208214" y="2117725"/>
            <a:ext cx="1584325" cy="649288"/>
            <a:chOff x="521" y="1071"/>
            <a:chExt cx="998" cy="409"/>
          </a:xfrm>
        </p:grpSpPr>
        <p:sp>
          <p:nvSpPr>
            <p:cNvPr id="23589" name="Rectangle 4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90" name="Line 5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79650" y="176214"/>
            <a:ext cx="7773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Traversing an elements of a list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227263" y="22621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2855914" y="22621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1800</a:t>
            </a:r>
          </a:p>
        </p:txBody>
      </p: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4297364" y="2117725"/>
            <a:ext cx="1584325" cy="649288"/>
            <a:chOff x="521" y="1071"/>
            <a:chExt cx="998" cy="409"/>
          </a:xfrm>
        </p:grpSpPr>
        <p:sp>
          <p:nvSpPr>
            <p:cNvPr id="23587" name="Rectangle 1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88" name="Line 1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4316413" y="22621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20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4945064" y="2262188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1200</a:t>
            </a:r>
          </a:p>
        </p:txBody>
      </p: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6457951" y="2117725"/>
            <a:ext cx="1584325" cy="649288"/>
            <a:chOff x="521" y="1071"/>
            <a:chExt cx="998" cy="409"/>
          </a:xfrm>
        </p:grpSpPr>
        <p:sp>
          <p:nvSpPr>
            <p:cNvPr id="23585" name="Rectangle 16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86" name="Line 17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62" name="Text Box 18"/>
          <p:cNvSpPr txBox="1">
            <a:spLocks noChangeArrowheads="1"/>
          </p:cNvSpPr>
          <p:nvPr/>
        </p:nvSpPr>
        <p:spPr bwMode="auto">
          <a:xfrm>
            <a:off x="6477000" y="22621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3563" name="Text Box 19"/>
          <p:cNvSpPr txBox="1">
            <a:spLocks noChangeArrowheads="1"/>
          </p:cNvSpPr>
          <p:nvPr/>
        </p:nvSpPr>
        <p:spPr bwMode="auto">
          <a:xfrm>
            <a:off x="7105651" y="2262188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1400</a:t>
            </a:r>
          </a:p>
        </p:txBody>
      </p:sp>
      <p:grpSp>
        <p:nvGrpSpPr>
          <p:cNvPr id="23564" name="Group 20"/>
          <p:cNvGrpSpPr>
            <a:grpSpLocks/>
          </p:cNvGrpSpPr>
          <p:nvPr/>
        </p:nvGrpSpPr>
        <p:grpSpPr bwMode="auto">
          <a:xfrm>
            <a:off x="8472489" y="2117725"/>
            <a:ext cx="1584325" cy="649288"/>
            <a:chOff x="521" y="1071"/>
            <a:chExt cx="998" cy="409"/>
          </a:xfrm>
        </p:grpSpPr>
        <p:sp>
          <p:nvSpPr>
            <p:cNvPr id="23583" name="Rectangle 21"/>
            <p:cNvSpPr>
              <a:spLocks noChangeArrowheads="1"/>
            </p:cNvSpPr>
            <p:nvPr/>
          </p:nvSpPr>
          <p:spPr bwMode="auto">
            <a:xfrm>
              <a:off x="521" y="1071"/>
              <a:ext cx="998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84" name="Line 22"/>
            <p:cNvSpPr>
              <a:spLocks noChangeShapeType="1"/>
            </p:cNvSpPr>
            <p:nvPr/>
          </p:nvSpPr>
          <p:spPr bwMode="auto">
            <a:xfrm>
              <a:off x="839" y="1071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65" name="Text Box 23"/>
          <p:cNvSpPr txBox="1">
            <a:spLocks noChangeArrowheads="1"/>
          </p:cNvSpPr>
          <p:nvPr/>
        </p:nvSpPr>
        <p:spPr bwMode="auto">
          <a:xfrm>
            <a:off x="8491538" y="22621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40</a:t>
            </a:r>
          </a:p>
        </p:txBody>
      </p:sp>
      <p:sp>
        <p:nvSpPr>
          <p:cNvPr id="23566" name="Text Box 24"/>
          <p:cNvSpPr txBox="1">
            <a:spLocks noChangeArrowheads="1"/>
          </p:cNvSpPr>
          <p:nvPr/>
        </p:nvSpPr>
        <p:spPr bwMode="auto">
          <a:xfrm>
            <a:off x="9120188" y="2262188"/>
            <a:ext cx="67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NULL</a:t>
            </a: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2655889" y="2819400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sp>
        <p:nvSpPr>
          <p:cNvPr id="23568" name="Text Box 26"/>
          <p:cNvSpPr txBox="1">
            <a:spLocks noChangeArrowheads="1"/>
          </p:cNvSpPr>
          <p:nvPr/>
        </p:nvSpPr>
        <p:spPr bwMode="auto">
          <a:xfrm>
            <a:off x="4686300" y="28194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1800</a:t>
            </a:r>
          </a:p>
        </p:txBody>
      </p:sp>
      <p:sp>
        <p:nvSpPr>
          <p:cNvPr id="23569" name="Text Box 27"/>
          <p:cNvSpPr txBox="1">
            <a:spLocks noChangeArrowheads="1"/>
          </p:cNvSpPr>
          <p:nvPr/>
        </p:nvSpPr>
        <p:spPr bwMode="auto">
          <a:xfrm>
            <a:off x="6846888" y="2819400"/>
            <a:ext cx="77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1200</a:t>
            </a: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8855076" y="2838450"/>
            <a:ext cx="74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1400</a:t>
            </a: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>
            <a:off x="3792539" y="24066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5881688" y="24066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>
            <a:off x="8040689" y="240665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4" name="Rectangle 32"/>
          <p:cNvSpPr>
            <a:spLocks noChangeArrowheads="1"/>
          </p:cNvSpPr>
          <p:nvPr/>
        </p:nvSpPr>
        <p:spPr bwMode="auto">
          <a:xfrm>
            <a:off x="2351089" y="1038226"/>
            <a:ext cx="10810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75" name="Text Box 33"/>
          <p:cNvSpPr txBox="1">
            <a:spLocks noChangeArrowheads="1"/>
          </p:cNvSpPr>
          <p:nvPr/>
        </p:nvSpPr>
        <p:spPr bwMode="auto">
          <a:xfrm>
            <a:off x="2495551" y="1174750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sp>
        <p:nvSpPr>
          <p:cNvPr id="23576" name="Text Box 34"/>
          <p:cNvSpPr txBox="1">
            <a:spLocks noChangeArrowheads="1"/>
          </p:cNvSpPr>
          <p:nvPr/>
        </p:nvSpPr>
        <p:spPr bwMode="auto">
          <a:xfrm>
            <a:off x="2438401" y="671513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2855914" y="1614489"/>
            <a:ext cx="460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581400" y="3702050"/>
            <a:ext cx="6553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if(header = = NULL)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  “List is empty”;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altLang="en-US" sz="2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header ; </a:t>
            </a:r>
            <a:r>
              <a:rPr lang="en-US" altLang="en-US" sz="2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NULL ; </a:t>
            </a:r>
            <a:r>
              <a:rPr lang="en-US" altLang="en-US" sz="2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next)</a:t>
            </a:r>
          </a:p>
          <a:p>
            <a:pPr eaLnBrk="1" hangingPunct="1">
              <a:spcBef>
                <a:spcPct val="0"/>
              </a:spcBef>
              <a:buFont typeface="Franklin Gothic Book" panose="020B0503020102020204" pitchFamily="34" charset="0"/>
              <a:buAutoNum type="arabicPeriod"/>
            </a:pP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 “</a:t>
            </a:r>
            <a:r>
              <a:rPr lang="en-US" altLang="en-US" sz="2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-&gt;data”;</a:t>
            </a:r>
          </a:p>
        </p:txBody>
      </p:sp>
      <p:sp>
        <p:nvSpPr>
          <p:cNvPr id="23579" name="Rectangle 32"/>
          <p:cNvSpPr>
            <a:spLocks noChangeArrowheads="1"/>
          </p:cNvSpPr>
          <p:nvPr/>
        </p:nvSpPr>
        <p:spPr bwMode="auto">
          <a:xfrm>
            <a:off x="4329114" y="1143001"/>
            <a:ext cx="10810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80" name="Text Box 34"/>
          <p:cNvSpPr txBox="1">
            <a:spLocks noChangeArrowheads="1"/>
          </p:cNvSpPr>
          <p:nvPr/>
        </p:nvSpPr>
        <p:spPr bwMode="auto">
          <a:xfrm>
            <a:off x="4613276" y="773113"/>
            <a:ext cx="462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ptr</a:t>
            </a:r>
          </a:p>
        </p:txBody>
      </p:sp>
      <p:sp>
        <p:nvSpPr>
          <p:cNvPr id="23581" name="Text Box 33"/>
          <p:cNvSpPr txBox="1">
            <a:spLocks noChangeArrowheads="1"/>
          </p:cNvSpPr>
          <p:nvPr/>
        </p:nvSpPr>
        <p:spPr bwMode="auto">
          <a:xfrm>
            <a:off x="4484689" y="1295400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1500</a:t>
            </a:r>
          </a:p>
        </p:txBody>
      </p:sp>
      <p:cxnSp>
        <p:nvCxnSpPr>
          <p:cNvPr id="23582" name="Straight Arrow Connector 60"/>
          <p:cNvCxnSpPr>
            <a:cxnSpLocks noChangeShapeType="1"/>
            <a:stCxn id="23579" idx="1"/>
          </p:cNvCxnSpPr>
          <p:nvPr/>
        </p:nvCxnSpPr>
        <p:spPr bwMode="auto">
          <a:xfrm rot="10800000" flipV="1">
            <a:off x="3505201" y="1431926"/>
            <a:ext cx="823913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721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890932" y="0"/>
            <a:ext cx="853440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/*Program to implement single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list*/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	#include&lt;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malloc.h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	#include&lt;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#include&lt;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traverse();		void deletion();		void insertion();			</a:t>
            </a:r>
          </a:p>
          <a:p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choice,i,pos,item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 {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}*header,*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,*ptr1,*new;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  {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header=NULL;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=header;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("****Menu****\n");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1.Insertion\n 2.Deletion\n 3.Traverse\n 4.Search\n 5.Exit\n");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while(1)	{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choice");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d",&amp;choice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switch(choice)	{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1:	insertion();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2:	deletion();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3:	traverse();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4:	search();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5:	exit();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default: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nwrong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choice\n");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}/*end of switch*/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}/*end of while*/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}/*end of main*/</a:t>
            </a:r>
          </a:p>
        </p:txBody>
      </p:sp>
    </p:spTree>
    <p:extLst>
      <p:ext uri="{BB962C8B-B14F-4D97-AF65-F5344CB8AC3E}">
        <p14:creationId xmlns:p14="http://schemas.microsoft.com/office/powerpoint/2010/main" val="420145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3276600" y="304801"/>
            <a:ext cx="59436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void insertion() 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new=malloc(sizeof(struct node));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printf("\n enter the item to be inserted\n");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scanf("%d",&amp;item);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new-&gt;data=item;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if(header = = NULL)   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new-&gt;next=NULL;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header=new;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}/*end of if*/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else	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	printf("\nEnter the place to insert the item\n");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printf("1.Start\n 2.Middle\n 3.End\n");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scanf("%d",&amp;choice);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if(choice = = 1)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new-&gt;next=header;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header=new;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</p:txBody>
      </p:sp>
    </p:spTree>
    <p:extLst>
      <p:ext uri="{BB962C8B-B14F-4D97-AF65-F5344CB8AC3E}">
        <p14:creationId xmlns:p14="http://schemas.microsoft.com/office/powerpoint/2010/main" val="6969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3124200" y="288926"/>
            <a:ext cx="57150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if(choice = = 2)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ptr=header;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printf("Enter the position to place an item: 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scanf("%d",&amp;pos);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for(i=1;i&lt;pos-1;i++)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ptr=ptr-&gt;next;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new-&gt;next=ptr-&gt;next;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ptr-&gt;next=new;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if(choice = = 3) 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ptr=header;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while(ptr-&gt;next!=NULL)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ptr=ptr-&gt;next;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new-&gt;next=NULL;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ptr-&gt;next=new;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}/*end of else*/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}/*end of insertion*/</a:t>
            </a:r>
          </a:p>
        </p:txBody>
      </p:sp>
    </p:spTree>
    <p:extLst>
      <p:ext uri="{BB962C8B-B14F-4D97-AF65-F5344CB8AC3E}">
        <p14:creationId xmlns:p14="http://schemas.microsoft.com/office/powerpoint/2010/main" val="219915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2286000" y="609600"/>
            <a:ext cx="80010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void deletion()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ptr=header;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if(header = = NULL)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printf("\nThe list is empty");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printf("\n1.Start \n2.Middle \n3.End");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printf("\nEnter the place to delete the element from list");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scanf("%d",&amp;choice);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if(choice = = 1)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printf("\nThe deleted item from the list is -&gt; %d",ptr-&gt;data);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header=header-&gt;next;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3682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2237936" y="0"/>
            <a:ext cx="7799388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if(choice = = 2)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position to delete the element from the list");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("%d",&amp;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=0;i&lt;pos-1;i++)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ptr1=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element is -&gt;%d",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ptr1-&gt;next=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if(choice = = 3)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-&gt;next!=NULL)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ptr1=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}//while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element from the list is -&gt;%d",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ptr1-&gt;next=NULL;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}/*end of else*/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}/*end of deletion*/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140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3200400" y="1431926"/>
            <a:ext cx="75822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if(header = = NULL)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printf("List is empty\n");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printf("\nThe elements in the list are");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for(ptr=header;ptr!=NULL;ptr=ptr-&gt;next)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printf("\n\tNode at %d is %d",++i,ptr-&gt;data);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}/*end of traverse*/</a:t>
            </a:r>
          </a:p>
        </p:txBody>
      </p:sp>
    </p:spTree>
    <p:extLst>
      <p:ext uri="{BB962C8B-B14F-4D97-AF65-F5344CB8AC3E}">
        <p14:creationId xmlns:p14="http://schemas.microsoft.com/office/powerpoint/2010/main" val="2515356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152400"/>
            <a:ext cx="7770813" cy="533400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609600"/>
            <a:ext cx="8075613" cy="4876800"/>
          </a:xfrm>
        </p:spPr>
        <p:txBody>
          <a:bodyPr/>
          <a:lstStyle/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singly Linked list one can move from the header node to any node in one direction only (left-right).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doubly linked list is a two-way list because one can move in either direction. That is, either from left to right or from right to left.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two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pointer. Hence it is called as doubly linked list.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DATA field - stores the element or data,  PREV- contains the address of its previous node, NEXT- contains the address of its next node.</a:t>
            </a:r>
          </a:p>
        </p:txBody>
      </p:sp>
      <p:grpSp>
        <p:nvGrpSpPr>
          <p:cNvPr id="39940" name="Group 8"/>
          <p:cNvGrpSpPr>
            <a:grpSpLocks/>
          </p:cNvGrpSpPr>
          <p:nvPr/>
        </p:nvGrpSpPr>
        <p:grpSpPr bwMode="auto">
          <a:xfrm>
            <a:off x="4456907" y="3200400"/>
            <a:ext cx="3581400" cy="1043081"/>
            <a:chOff x="2932907" y="3625850"/>
            <a:chExt cx="3581400" cy="1600840"/>
          </a:xfrm>
        </p:grpSpPr>
        <p:sp>
          <p:nvSpPr>
            <p:cNvPr id="39942" name="Rectangle 4"/>
            <p:cNvSpPr>
              <a:spLocks noChangeArrowheads="1"/>
            </p:cNvSpPr>
            <p:nvPr/>
          </p:nvSpPr>
          <p:spPr bwMode="auto">
            <a:xfrm>
              <a:off x="2932907" y="3625850"/>
              <a:ext cx="3581400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          PREV          DATA         NEXT         </a:t>
              </a:r>
            </a:p>
          </p:txBody>
        </p:sp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4038600" y="36258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 flipH="1">
              <a:off x="5410200" y="36258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3505201" y="4659868"/>
              <a:ext cx="2590799" cy="56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Structure of the node</a:t>
              </a:r>
            </a:p>
          </p:txBody>
        </p:sp>
      </p:grpSp>
      <p:pic>
        <p:nvPicPr>
          <p:cNvPr id="3994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762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6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data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Kind of data structure that </a:t>
            </a:r>
            <a:r>
              <a:rPr lang="en-IN" i="1" dirty="0"/>
              <a:t>changes its size during runtime</a:t>
            </a:r>
            <a:r>
              <a:rPr lang="en-IN" dirty="0"/>
              <a:t>.</a:t>
            </a:r>
          </a:p>
          <a:p>
            <a:r>
              <a:rPr lang="en-IN" dirty="0"/>
              <a:t>A dynamic data structure (DDS) refers to an organization or collection of data in memory that has the </a:t>
            </a:r>
            <a:r>
              <a:rPr lang="en-IN" i="1" dirty="0"/>
              <a:t>flexibility to grow or shrink in size</a:t>
            </a:r>
            <a:r>
              <a:rPr lang="en-IN" dirty="0"/>
              <a:t>, enabling a programmer to control exactly how much memory is utilized.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1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65126"/>
            <a:ext cx="7770813" cy="549275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371600"/>
            <a:ext cx="5562600" cy="4724400"/>
          </a:xfrm>
        </p:spPr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the front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any position in the list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the end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Deletion:</a:t>
            </a:r>
          </a:p>
          <a:p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front</a:t>
            </a:r>
          </a:p>
          <a:p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any position</a:t>
            </a:r>
          </a:p>
          <a:p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end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0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Displaying/Traversing the elements of a list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7866156" y="4453103"/>
            <a:ext cx="2590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node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item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new-&gt;data=item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header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new-&gt;next=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new-&gt;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header=new;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830835" y="3657600"/>
            <a:ext cx="8362503" cy="2743200"/>
            <a:chOff x="-204269" y="1752600"/>
            <a:chExt cx="9075277" cy="4190996"/>
          </a:xfrm>
        </p:grpSpPr>
        <p:grpSp>
          <p:nvGrpSpPr>
            <p:cNvPr id="42046" name="Group 13"/>
            <p:cNvGrpSpPr>
              <a:grpSpLocks/>
            </p:cNvGrpSpPr>
            <p:nvPr/>
          </p:nvGrpSpPr>
          <p:grpSpPr bwMode="auto">
            <a:xfrm>
              <a:off x="2558481" y="1752600"/>
              <a:ext cx="1650886" cy="635879"/>
              <a:chOff x="1066800" y="1828800"/>
              <a:chExt cx="2279799" cy="6358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7010" y="1828800"/>
                <a:ext cx="2210204" cy="533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>
                <a:off x="2172974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1637673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95" name="TextBox 10"/>
              <p:cNvSpPr txBox="1">
                <a:spLocks noChangeArrowheads="1"/>
              </p:cNvSpPr>
              <p:nvPr/>
            </p:nvSpPr>
            <p:spPr bwMode="auto">
              <a:xfrm>
                <a:off x="1908629" y="1947444"/>
                <a:ext cx="584227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2096" name="TextBox 11"/>
              <p:cNvSpPr txBox="1">
                <a:spLocks noChangeArrowheads="1"/>
              </p:cNvSpPr>
              <p:nvPr/>
            </p:nvSpPr>
            <p:spPr bwMode="auto">
              <a:xfrm>
                <a:off x="2454884" y="1947444"/>
                <a:ext cx="891715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2097" name="TextBox 12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91716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2047" name="Group 14"/>
            <p:cNvGrpSpPr>
              <a:grpSpLocks/>
            </p:cNvGrpSpPr>
            <p:nvPr/>
          </p:nvGrpSpPr>
          <p:grpSpPr bwMode="auto">
            <a:xfrm>
              <a:off x="4691256" y="1752600"/>
              <a:ext cx="1713341" cy="635879"/>
              <a:chOff x="1065719" y="1828800"/>
              <a:chExt cx="2258500" cy="6358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66004" y="1828800"/>
                <a:ext cx="2209664" cy="533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>
                <a:off x="2173158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1637207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89" name="TextBox 18"/>
              <p:cNvSpPr txBox="1">
                <a:spLocks noChangeArrowheads="1"/>
              </p:cNvSpPr>
              <p:nvPr/>
            </p:nvSpPr>
            <p:spPr bwMode="auto">
              <a:xfrm>
                <a:off x="1870363" y="1947444"/>
                <a:ext cx="557671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2090" name="TextBox 19"/>
              <p:cNvSpPr txBox="1">
                <a:spLocks noChangeArrowheads="1"/>
              </p:cNvSpPr>
              <p:nvPr/>
            </p:nvSpPr>
            <p:spPr bwMode="auto">
              <a:xfrm>
                <a:off x="2473035" y="1947444"/>
                <a:ext cx="851184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2091" name="TextBox 20"/>
              <p:cNvSpPr txBox="1">
                <a:spLocks noChangeArrowheads="1"/>
              </p:cNvSpPr>
              <p:nvPr/>
            </p:nvSpPr>
            <p:spPr bwMode="auto">
              <a:xfrm>
                <a:off x="1066799" y="1947444"/>
                <a:ext cx="851183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2048" name="Group 21"/>
            <p:cNvGrpSpPr>
              <a:grpSpLocks/>
            </p:cNvGrpSpPr>
            <p:nvPr/>
          </p:nvGrpSpPr>
          <p:grpSpPr bwMode="auto">
            <a:xfrm>
              <a:off x="6911859" y="1752600"/>
              <a:ext cx="1959149" cy="635879"/>
              <a:chOff x="1066856" y="1828800"/>
              <a:chExt cx="2284539" cy="63588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67222" y="1828800"/>
                <a:ext cx="2209842" cy="533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2172545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1638165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83" name="TextBox 25"/>
              <p:cNvSpPr txBox="1">
                <a:spLocks noChangeArrowheads="1"/>
              </p:cNvSpPr>
              <p:nvPr/>
            </p:nvSpPr>
            <p:spPr bwMode="auto">
              <a:xfrm>
                <a:off x="1981200" y="1947444"/>
                <a:ext cx="493325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2084" name="TextBox 26"/>
              <p:cNvSpPr txBox="1">
                <a:spLocks noChangeArrowheads="1"/>
              </p:cNvSpPr>
              <p:nvPr/>
            </p:nvSpPr>
            <p:spPr bwMode="auto">
              <a:xfrm>
                <a:off x="2399634" y="1947444"/>
                <a:ext cx="951761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2085" name="TextBox 27"/>
              <p:cNvSpPr txBox="1">
                <a:spLocks noChangeArrowheads="1"/>
              </p:cNvSpPr>
              <p:nvPr/>
            </p:nvSpPr>
            <p:spPr bwMode="auto">
              <a:xfrm>
                <a:off x="1155654" y="1947444"/>
                <a:ext cx="752971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2049" name="Group 35"/>
            <p:cNvGrpSpPr>
              <a:grpSpLocks/>
            </p:cNvGrpSpPr>
            <p:nvPr/>
          </p:nvGrpSpPr>
          <p:grpSpPr bwMode="auto">
            <a:xfrm>
              <a:off x="436103" y="1752600"/>
              <a:ext cx="1625103" cy="635879"/>
              <a:chOff x="1065666" y="1828800"/>
              <a:chExt cx="2261198" cy="63588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5705" y="1828800"/>
                <a:ext cx="2210172" cy="533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5400000">
                <a:off x="2170086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1637919" y="209558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77" name="TextBox 39"/>
              <p:cNvSpPr txBox="1">
                <a:spLocks noChangeArrowheads="1"/>
              </p:cNvSpPr>
              <p:nvPr/>
            </p:nvSpPr>
            <p:spPr bwMode="auto">
              <a:xfrm>
                <a:off x="1898263" y="1947444"/>
                <a:ext cx="588653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2078" name="TextBox 40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98472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2079" name="TextBox 41"/>
              <p:cNvSpPr txBox="1">
                <a:spLocks noChangeArrowheads="1"/>
              </p:cNvSpPr>
              <p:nvPr/>
            </p:nvSpPr>
            <p:spPr bwMode="auto">
              <a:xfrm>
                <a:off x="1115284" y="1947444"/>
                <a:ext cx="898472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2200</a:t>
                </a:r>
              </a:p>
            </p:txBody>
          </p:sp>
        </p:grpSp>
        <p:sp>
          <p:nvSpPr>
            <p:cNvPr id="42050" name="TextBox 42"/>
            <p:cNvSpPr txBox="1">
              <a:spLocks noChangeArrowheads="1"/>
            </p:cNvSpPr>
            <p:nvPr/>
          </p:nvSpPr>
          <p:spPr bwMode="auto">
            <a:xfrm>
              <a:off x="958284" y="2334681"/>
              <a:ext cx="645724" cy="51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2051" name="TextBox 43"/>
            <p:cNvSpPr txBox="1">
              <a:spLocks noChangeArrowheads="1"/>
            </p:cNvSpPr>
            <p:nvPr/>
          </p:nvSpPr>
          <p:spPr bwMode="auto">
            <a:xfrm>
              <a:off x="3106444" y="2373866"/>
              <a:ext cx="645724" cy="51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2052" name="TextBox 44"/>
            <p:cNvSpPr txBox="1">
              <a:spLocks noChangeArrowheads="1"/>
            </p:cNvSpPr>
            <p:nvPr/>
          </p:nvSpPr>
          <p:spPr bwMode="auto">
            <a:xfrm>
              <a:off x="5163838" y="2373866"/>
              <a:ext cx="645724" cy="51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2053" name="TextBox 45"/>
            <p:cNvSpPr txBox="1">
              <a:spLocks noChangeArrowheads="1"/>
            </p:cNvSpPr>
            <p:nvPr/>
          </p:nvSpPr>
          <p:spPr bwMode="auto">
            <a:xfrm>
              <a:off x="7511468" y="2362198"/>
              <a:ext cx="645724" cy="51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040067" y="1905397"/>
              <a:ext cx="5323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>
              <a:off x="2024562" y="2130954"/>
              <a:ext cx="547853" cy="2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59123" y="1905397"/>
              <a:ext cx="5323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143618" y="2130954"/>
              <a:ext cx="547853" cy="2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369488" y="1905397"/>
              <a:ext cx="5323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>
              <a:off x="6353982" y="2130954"/>
              <a:ext cx="547853" cy="2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60" name="Group 104"/>
            <p:cNvGrpSpPr>
              <a:grpSpLocks/>
            </p:cNvGrpSpPr>
            <p:nvPr/>
          </p:nvGrpSpPr>
          <p:grpSpPr bwMode="auto">
            <a:xfrm>
              <a:off x="380999" y="3353328"/>
              <a:ext cx="1905321" cy="635349"/>
              <a:chOff x="1055208" y="1829330"/>
              <a:chExt cx="2221772" cy="63535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067264" y="1829330"/>
                <a:ext cx="2209842" cy="533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5400000">
                <a:off x="2172586" y="209611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1638206" y="2096118"/>
                <a:ext cx="5335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71" name="TextBox 108"/>
              <p:cNvSpPr txBox="1">
                <a:spLocks noChangeArrowheads="1"/>
              </p:cNvSpPr>
              <p:nvPr/>
            </p:nvSpPr>
            <p:spPr bwMode="auto">
              <a:xfrm>
                <a:off x="1981201" y="1947444"/>
                <a:ext cx="493325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42072" name="TextBox 109"/>
              <p:cNvSpPr txBox="1">
                <a:spLocks noChangeArrowheads="1"/>
              </p:cNvSpPr>
              <p:nvPr/>
            </p:nvSpPr>
            <p:spPr bwMode="auto">
              <a:xfrm>
                <a:off x="2493882" y="1947444"/>
                <a:ext cx="752971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  <p:sp>
            <p:nvSpPr>
              <p:cNvPr id="42073" name="TextBox 110"/>
              <p:cNvSpPr txBox="1">
                <a:spLocks noChangeArrowheads="1"/>
              </p:cNvSpPr>
              <p:nvPr/>
            </p:nvSpPr>
            <p:spPr bwMode="auto">
              <a:xfrm>
                <a:off x="1055208" y="1947444"/>
                <a:ext cx="951762" cy="51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837546" y="3962090"/>
              <a:ext cx="1068142" cy="458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66680" y="4342868"/>
              <a:ext cx="685678" cy="38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-80711" y="2167335"/>
              <a:ext cx="3433559" cy="1641958"/>
            </a:xfrm>
            <a:custGeom>
              <a:avLst/>
              <a:gdLst>
                <a:gd name="connsiteX0" fmla="*/ 2367116 w 3342968"/>
                <a:gd name="connsiteY0" fmla="*/ 1651819 h 1691148"/>
                <a:gd name="connsiteX1" fmla="*/ 2691581 w 3342968"/>
                <a:gd name="connsiteY1" fmla="*/ 1637071 h 1691148"/>
                <a:gd name="connsiteX2" fmla="*/ 2898058 w 3342968"/>
                <a:gd name="connsiteY2" fmla="*/ 1563329 h 1691148"/>
                <a:gd name="connsiteX3" fmla="*/ 2927555 w 3342968"/>
                <a:gd name="connsiteY3" fmla="*/ 870155 h 1691148"/>
                <a:gd name="connsiteX4" fmla="*/ 405581 w 3342968"/>
                <a:gd name="connsiteY4" fmla="*/ 442452 h 1691148"/>
                <a:gd name="connsiteX5" fmla="*/ 494071 w 3342968"/>
                <a:gd name="connsiteY5" fmla="*/ 0 h 169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968" h="1691148">
                  <a:moveTo>
                    <a:pt x="2367116" y="1651819"/>
                  </a:moveTo>
                  <a:cubicBezTo>
                    <a:pt x="2485103" y="1651819"/>
                    <a:pt x="2603091" y="1651819"/>
                    <a:pt x="2691581" y="1637071"/>
                  </a:cubicBezTo>
                  <a:cubicBezTo>
                    <a:pt x="2780071" y="1622323"/>
                    <a:pt x="2858729" y="1691148"/>
                    <a:pt x="2898058" y="1563329"/>
                  </a:cubicBezTo>
                  <a:cubicBezTo>
                    <a:pt x="2937387" y="1435510"/>
                    <a:pt x="3342968" y="1056968"/>
                    <a:pt x="2927555" y="870155"/>
                  </a:cubicBezTo>
                  <a:cubicBezTo>
                    <a:pt x="2512142" y="683342"/>
                    <a:pt x="811162" y="587478"/>
                    <a:pt x="405581" y="442452"/>
                  </a:cubicBezTo>
                  <a:cubicBezTo>
                    <a:pt x="0" y="297426"/>
                    <a:pt x="247035" y="148713"/>
                    <a:pt x="494071" y="0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-204269" y="1886714"/>
              <a:ext cx="3374985" cy="1683189"/>
            </a:xfrm>
            <a:custGeom>
              <a:avLst/>
              <a:gdLst>
                <a:gd name="connsiteX0" fmla="*/ 648929 w 3374922"/>
                <a:gd name="connsiteY0" fmla="*/ 0 h 1681317"/>
                <a:gd name="connsiteX1" fmla="*/ 206477 w 3374922"/>
                <a:gd name="connsiteY1" fmla="*/ 575187 h 1681317"/>
                <a:gd name="connsiteX2" fmla="*/ 471948 w 3374922"/>
                <a:gd name="connsiteY2" fmla="*/ 1165123 h 1681317"/>
                <a:gd name="connsiteX3" fmla="*/ 3038167 w 3374922"/>
                <a:gd name="connsiteY3" fmla="*/ 1327355 h 1681317"/>
                <a:gd name="connsiteX4" fmla="*/ 2492477 w 3374922"/>
                <a:gd name="connsiteY4" fmla="*/ 1681317 h 168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4922" h="1681317">
                  <a:moveTo>
                    <a:pt x="648929" y="0"/>
                  </a:moveTo>
                  <a:cubicBezTo>
                    <a:pt x="442451" y="190500"/>
                    <a:pt x="235974" y="381000"/>
                    <a:pt x="206477" y="575187"/>
                  </a:cubicBezTo>
                  <a:cubicBezTo>
                    <a:pt x="176980" y="769374"/>
                    <a:pt x="0" y="1039762"/>
                    <a:pt x="471948" y="1165123"/>
                  </a:cubicBezTo>
                  <a:cubicBezTo>
                    <a:pt x="943896" y="1290484"/>
                    <a:pt x="2701412" y="1241323"/>
                    <a:pt x="3038167" y="1327355"/>
                  </a:cubicBezTo>
                  <a:cubicBezTo>
                    <a:pt x="3374922" y="1413387"/>
                    <a:pt x="2933699" y="1547352"/>
                    <a:pt x="2492477" y="1681317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20009" y="5182038"/>
              <a:ext cx="1066420" cy="455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71617" y="5570093"/>
              <a:ext cx="902752" cy="373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16200000" flipH="1">
              <a:off x="1314151" y="4856917"/>
              <a:ext cx="533576" cy="267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1936750" y="152400"/>
            <a:ext cx="8426450" cy="1924050"/>
            <a:chOff x="381000" y="76200"/>
            <a:chExt cx="8425906" cy="1923918"/>
          </a:xfrm>
        </p:grpSpPr>
        <p:grpSp>
          <p:nvGrpSpPr>
            <p:cNvPr id="42002" name="Group 13"/>
            <p:cNvGrpSpPr>
              <a:grpSpLocks/>
            </p:cNvGrpSpPr>
            <p:nvPr/>
          </p:nvGrpSpPr>
          <p:grpSpPr bwMode="auto">
            <a:xfrm>
              <a:off x="2558486" y="1214438"/>
              <a:ext cx="1600512" cy="424273"/>
              <a:chOff x="1066799" y="1828235"/>
              <a:chExt cx="2210230" cy="590050"/>
            </a:xfrm>
          </p:grpSpPr>
          <p:sp>
            <p:nvSpPr>
              <p:cNvPr id="182" name="Rectangle 4"/>
              <p:cNvSpPr/>
              <p:nvPr/>
            </p:nvSpPr>
            <p:spPr>
              <a:xfrm>
                <a:off x="1067383" y="1828127"/>
                <a:ext cx="2209657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 rot="5400000">
                <a:off x="2172526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1637648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43" name="TextBox 184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2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2044" name="TextBox 185"/>
              <p:cNvSpPr txBox="1">
                <a:spLocks noChangeArrowheads="1"/>
              </p:cNvSpPr>
              <p:nvPr/>
            </p:nvSpPr>
            <p:spPr bwMode="auto">
              <a:xfrm>
                <a:off x="2454883" y="1947446"/>
                <a:ext cx="82166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2045" name="TextBox 186"/>
              <p:cNvSpPr txBox="1">
                <a:spLocks noChangeArrowheads="1"/>
              </p:cNvSpPr>
              <p:nvPr/>
            </p:nvSpPr>
            <p:spPr bwMode="auto">
              <a:xfrm>
                <a:off x="1066799" y="1947447"/>
                <a:ext cx="82166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2003" name="Group 14"/>
            <p:cNvGrpSpPr>
              <a:grpSpLocks/>
            </p:cNvGrpSpPr>
            <p:nvPr/>
          </p:nvGrpSpPr>
          <p:grpSpPr bwMode="auto">
            <a:xfrm>
              <a:off x="4692087" y="1214438"/>
              <a:ext cx="1676562" cy="424273"/>
              <a:chOff x="1066800" y="1828235"/>
              <a:chExt cx="2210014" cy="59005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067176" y="1828127"/>
                <a:ext cx="2209658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rot="5400000">
                <a:off x="2170626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>
                <a:off x="1639136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37" name="TextBox 178"/>
              <p:cNvSpPr txBox="1">
                <a:spLocks noChangeArrowheads="1"/>
              </p:cNvSpPr>
              <p:nvPr/>
            </p:nvSpPr>
            <p:spPr bwMode="auto">
              <a:xfrm>
                <a:off x="1870365" y="1947446"/>
                <a:ext cx="513859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2038" name="TextBox 179"/>
              <p:cNvSpPr txBox="1">
                <a:spLocks noChangeArrowheads="1"/>
              </p:cNvSpPr>
              <p:nvPr/>
            </p:nvSpPr>
            <p:spPr bwMode="auto">
              <a:xfrm>
                <a:off x="2473037" y="1947446"/>
                <a:ext cx="784312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2039" name="TextBox 180"/>
              <p:cNvSpPr txBox="1">
                <a:spLocks noChangeArrowheads="1"/>
              </p:cNvSpPr>
              <p:nvPr/>
            </p:nvSpPr>
            <p:spPr bwMode="auto">
              <a:xfrm>
                <a:off x="1066800" y="1947447"/>
                <a:ext cx="784312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2004" name="Group 21"/>
            <p:cNvGrpSpPr>
              <a:grpSpLocks/>
            </p:cNvGrpSpPr>
            <p:nvPr/>
          </p:nvGrpSpPr>
          <p:grpSpPr bwMode="auto">
            <a:xfrm>
              <a:off x="6911539" y="1214438"/>
              <a:ext cx="1895367" cy="424273"/>
              <a:chOff x="1066463" y="1828235"/>
              <a:chExt cx="2210159" cy="59005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066479" y="1828127"/>
                <a:ext cx="2210143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5400000">
                <a:off x="2170977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1637877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31" name="TextBox 172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6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2032" name="TextBox 173"/>
              <p:cNvSpPr txBox="1">
                <a:spLocks noChangeArrowheads="1"/>
              </p:cNvSpPr>
              <p:nvPr/>
            </p:nvSpPr>
            <p:spPr bwMode="auto">
              <a:xfrm>
                <a:off x="2399634" y="1947446"/>
                <a:ext cx="87698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2033" name="TextBox 174"/>
              <p:cNvSpPr txBox="1">
                <a:spLocks noChangeArrowheads="1"/>
              </p:cNvSpPr>
              <p:nvPr/>
            </p:nvSpPr>
            <p:spPr bwMode="auto">
              <a:xfrm>
                <a:off x="1155656" y="1947447"/>
                <a:ext cx="6938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2005" name="Group 35"/>
            <p:cNvGrpSpPr>
              <a:grpSpLocks/>
            </p:cNvGrpSpPr>
            <p:nvPr/>
          </p:nvGrpSpPr>
          <p:grpSpPr bwMode="auto">
            <a:xfrm>
              <a:off x="381000" y="1214438"/>
              <a:ext cx="1644540" cy="424273"/>
              <a:chOff x="988992" y="1828235"/>
              <a:chExt cx="2288237" cy="59005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066298" y="1828127"/>
                <a:ext cx="2210936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5400000">
                <a:off x="2170793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638490" y="2095251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25" name="TextBox 166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07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2026" name="TextBox 167"/>
              <p:cNvSpPr txBox="1">
                <a:spLocks noChangeArrowheads="1"/>
              </p:cNvSpPr>
              <p:nvPr/>
            </p:nvSpPr>
            <p:spPr bwMode="auto">
              <a:xfrm>
                <a:off x="2428393" y="1947446"/>
                <a:ext cx="82788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2027" name="TextBox 168"/>
              <p:cNvSpPr txBox="1">
                <a:spLocks noChangeArrowheads="1"/>
              </p:cNvSpPr>
              <p:nvPr/>
            </p:nvSpPr>
            <p:spPr bwMode="auto">
              <a:xfrm>
                <a:off x="988992" y="1947447"/>
                <a:ext cx="104645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2006" name="TextBox 147"/>
            <p:cNvSpPr txBox="1">
              <a:spLocks noChangeArrowheads="1"/>
            </p:cNvSpPr>
            <p:nvPr/>
          </p:nvSpPr>
          <p:spPr bwMode="auto">
            <a:xfrm>
              <a:off x="958287" y="165317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2007" name="TextBox 148"/>
            <p:cNvSpPr txBox="1">
              <a:spLocks noChangeArrowheads="1"/>
            </p:cNvSpPr>
            <p:nvPr/>
          </p:nvSpPr>
          <p:spPr bwMode="auto">
            <a:xfrm>
              <a:off x="3106452" y="166156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2008" name="TextBox 149"/>
            <p:cNvSpPr txBox="1">
              <a:spLocks noChangeArrowheads="1"/>
            </p:cNvSpPr>
            <p:nvPr/>
          </p:nvSpPr>
          <p:spPr bwMode="auto">
            <a:xfrm>
              <a:off x="5163852" y="166156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2009" name="TextBox 150"/>
            <p:cNvSpPr txBox="1">
              <a:spLocks noChangeArrowheads="1"/>
            </p:cNvSpPr>
            <p:nvPr/>
          </p:nvSpPr>
          <p:spPr bwMode="auto">
            <a:xfrm>
              <a:off x="7511487" y="165317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2039831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>
              <a:off x="2025544" y="1487391"/>
              <a:ext cx="547653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4159006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10800000">
              <a:off x="4144720" y="1487391"/>
              <a:ext cx="54765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6368663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10800000">
              <a:off x="6354377" y="1487391"/>
              <a:ext cx="54765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425447" y="228590"/>
              <a:ext cx="1066731" cy="32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77837" y="503209"/>
              <a:ext cx="685756" cy="273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160" name="Straight Arrow Connector 159"/>
            <p:cNvCxnSpPr>
              <a:endCxn id="164" idx="0"/>
            </p:cNvCxnSpPr>
            <p:nvPr/>
          </p:nvCxnSpPr>
          <p:spPr>
            <a:xfrm rot="16200000" flipH="1">
              <a:off x="875476" y="859577"/>
              <a:ext cx="438120" cy="271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2057292" y="76200"/>
              <a:ext cx="1066731" cy="457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209682" y="457174"/>
              <a:ext cx="685756" cy="380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163" name="Straight Arrow Connector 162"/>
            <p:cNvCxnSpPr>
              <a:stCxn id="162" idx="1"/>
            </p:cNvCxnSpPr>
            <p:nvPr/>
          </p:nvCxnSpPr>
          <p:spPr>
            <a:xfrm rot="10800000">
              <a:off x="1263593" y="647661"/>
              <a:ext cx="946089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3" name="TextBox 187"/>
          <p:cNvSpPr txBox="1">
            <a:spLocks noChangeArrowheads="1"/>
          </p:cNvSpPr>
          <p:nvPr/>
        </p:nvSpPr>
        <p:spPr bwMode="auto">
          <a:xfrm>
            <a:off x="5495926" y="407988"/>
            <a:ext cx="4294765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inserting a node at the beginning</a:t>
            </a:r>
          </a:p>
        </p:txBody>
      </p:sp>
      <p:sp>
        <p:nvSpPr>
          <p:cNvPr id="2054" name="TextBox 188"/>
          <p:cNvSpPr txBox="1">
            <a:spLocks noChangeArrowheads="1"/>
          </p:cNvSpPr>
          <p:nvPr/>
        </p:nvSpPr>
        <p:spPr bwMode="auto">
          <a:xfrm>
            <a:off x="5486401" y="3151188"/>
            <a:ext cx="413767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inserting a node at the beginning</a:t>
            </a:r>
          </a:p>
        </p:txBody>
      </p:sp>
      <p:grpSp>
        <p:nvGrpSpPr>
          <p:cNvPr id="19" name="Group 115"/>
          <p:cNvGrpSpPr>
            <a:grpSpLocks/>
          </p:cNvGrpSpPr>
          <p:nvPr/>
        </p:nvGrpSpPr>
        <p:grpSpPr bwMode="auto">
          <a:xfrm>
            <a:off x="1981200" y="2286000"/>
            <a:ext cx="1828800" cy="793750"/>
            <a:chOff x="457200" y="2286000"/>
            <a:chExt cx="1828800" cy="793750"/>
          </a:xfrm>
        </p:grpSpPr>
        <p:grpSp>
          <p:nvGrpSpPr>
            <p:cNvPr id="41993" name="Group 189"/>
            <p:cNvGrpSpPr>
              <a:grpSpLocks/>
            </p:cNvGrpSpPr>
            <p:nvPr/>
          </p:nvGrpSpPr>
          <p:grpSpPr bwMode="auto">
            <a:xfrm>
              <a:off x="457200" y="2286000"/>
              <a:ext cx="1818929" cy="427008"/>
              <a:chOff x="1055208" y="1828800"/>
              <a:chExt cx="2301344" cy="572764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067259" y="1828800"/>
                <a:ext cx="2209389" cy="5323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rot="5400000">
                <a:off x="2172916" y="2094973"/>
                <a:ext cx="5323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5400000">
                <a:off x="1638646" y="2094973"/>
                <a:ext cx="5323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99" name="TextBox 193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93246" cy="454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42000" name="TextBox 194"/>
              <p:cNvSpPr txBox="1">
                <a:spLocks noChangeArrowheads="1"/>
              </p:cNvSpPr>
              <p:nvPr/>
            </p:nvSpPr>
            <p:spPr bwMode="auto">
              <a:xfrm>
                <a:off x="2404944" y="1947446"/>
                <a:ext cx="951608" cy="454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2001" name="TextBox 195"/>
              <p:cNvSpPr txBox="1">
                <a:spLocks noChangeArrowheads="1"/>
              </p:cNvSpPr>
              <p:nvPr/>
            </p:nvSpPr>
            <p:spPr bwMode="auto">
              <a:xfrm>
                <a:off x="1055208" y="1947447"/>
                <a:ext cx="951608" cy="454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197" name="Rectangle 196"/>
            <p:cNvSpPr/>
            <p:nvPr/>
          </p:nvSpPr>
          <p:spPr>
            <a:xfrm>
              <a:off x="877888" y="2738438"/>
              <a:ext cx="984250" cy="34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654175" y="2719388"/>
              <a:ext cx="631825" cy="284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1905000" y="3124200"/>
            <a:ext cx="84582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3" grpId="0" animBg="1"/>
      <p:bldP spid="20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505200" y="4114800"/>
            <a:ext cx="3048000" cy="2514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Create a new node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Read the item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new-&gt;data=item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= header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-&gt;next!=NULL)</a:t>
            </a:r>
          </a:p>
          <a:p>
            <a:pPr marL="1352550" lvl="1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new-&gt;next=NULL;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new-&gt;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ptr-&gt;next=new;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8382000" y="2176464"/>
            <a:ext cx="1905000" cy="795337"/>
            <a:chOff x="6858000" y="2176464"/>
            <a:chExt cx="1905000" cy="795336"/>
          </a:xfrm>
        </p:grpSpPr>
        <p:grpSp>
          <p:nvGrpSpPr>
            <p:cNvPr id="43116" name="Group 50"/>
            <p:cNvGrpSpPr>
              <a:grpSpLocks/>
            </p:cNvGrpSpPr>
            <p:nvPr/>
          </p:nvGrpSpPr>
          <p:grpSpPr bwMode="auto">
            <a:xfrm>
              <a:off x="6858000" y="2176464"/>
              <a:ext cx="1889041" cy="427085"/>
              <a:chOff x="1055208" y="1828685"/>
              <a:chExt cx="2390437" cy="5729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67261" y="1828685"/>
                <a:ext cx="2209746" cy="532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2173116" y="2094882"/>
                <a:ext cx="5323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1638760" y="2094882"/>
                <a:ext cx="5323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22" name="TextBox 54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93325" cy="45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43123" name="TextBox 55"/>
              <p:cNvSpPr txBox="1">
                <a:spLocks noChangeArrowheads="1"/>
              </p:cNvSpPr>
              <p:nvPr/>
            </p:nvSpPr>
            <p:spPr bwMode="auto">
              <a:xfrm>
                <a:off x="2493883" y="1947445"/>
                <a:ext cx="951762" cy="45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3124" name="TextBox 56"/>
              <p:cNvSpPr txBox="1">
                <a:spLocks noChangeArrowheads="1"/>
              </p:cNvSpPr>
              <p:nvPr/>
            </p:nvSpPr>
            <p:spPr bwMode="auto">
              <a:xfrm>
                <a:off x="1055208" y="1947445"/>
                <a:ext cx="951762" cy="45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7246938" y="2630488"/>
              <a:ext cx="982662" cy="34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8131175" y="2611438"/>
              <a:ext cx="631825" cy="284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1828800" y="152401"/>
            <a:ext cx="8426450" cy="1814513"/>
            <a:chOff x="304800" y="152400"/>
            <a:chExt cx="8426450" cy="181446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49250" y="152400"/>
              <a:ext cx="1066800" cy="328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3072" name="Group 13"/>
            <p:cNvGrpSpPr>
              <a:grpSpLocks/>
            </p:cNvGrpSpPr>
            <p:nvPr/>
          </p:nvGrpSpPr>
          <p:grpSpPr bwMode="auto">
            <a:xfrm>
              <a:off x="2482287" y="1181100"/>
              <a:ext cx="1600763" cy="424360"/>
              <a:chOff x="1066800" y="1828114"/>
              <a:chExt cx="2210577" cy="590171"/>
            </a:xfrm>
          </p:grpSpPr>
          <p:sp>
            <p:nvSpPr>
              <p:cNvPr id="40" name="Rectangle 4"/>
              <p:cNvSpPr/>
              <p:nvPr/>
            </p:nvSpPr>
            <p:spPr>
              <a:xfrm>
                <a:off x="1067577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>
                <a:off x="2172797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163788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13" name="TextBox 42"/>
              <p:cNvSpPr txBox="1">
                <a:spLocks noChangeArrowheads="1"/>
              </p:cNvSpPr>
              <p:nvPr/>
            </p:nvSpPr>
            <p:spPr bwMode="auto">
              <a:xfrm>
                <a:off x="1908629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3114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7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3115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6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3073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60"/>
              <a:chOff x="1066800" y="1828114"/>
              <a:chExt cx="2210542" cy="59017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07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3108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7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3109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6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3074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60"/>
              <a:chOff x="1066971" y="1828114"/>
              <a:chExt cx="2210285" cy="59017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01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3102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7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3103" name="TextBox 32"/>
              <p:cNvSpPr txBox="1">
                <a:spLocks noChangeArrowheads="1"/>
              </p:cNvSpPr>
              <p:nvPr/>
            </p:nvSpPr>
            <p:spPr bwMode="auto">
              <a:xfrm>
                <a:off x="1155655" y="1947446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3075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60"/>
              <a:chOff x="988992" y="1828114"/>
              <a:chExt cx="2288390" cy="59017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95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3096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7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3097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6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3076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3077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3078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3079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963738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 rot="10800000">
              <a:off x="1949450" y="1454117"/>
              <a:ext cx="5476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40830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 rot="10800000">
              <a:off x="40671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2928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 rot="10800000">
              <a:off x="62769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16200000" flipH="1">
              <a:off x="799313" y="826272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 bwMode="auto">
            <a:xfrm>
              <a:off x="1981200" y="423856"/>
              <a:ext cx="1066800" cy="45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133600" y="423856"/>
              <a:ext cx="685800" cy="38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48" name="Straight Arrow Connector 47"/>
            <p:cNvCxnSpPr>
              <a:stCxn id="47" idx="1"/>
            </p:cNvCxnSpPr>
            <p:nvPr/>
          </p:nvCxnSpPr>
          <p:spPr bwMode="auto">
            <a:xfrm rot="10800000">
              <a:off x="1187450" y="614351"/>
              <a:ext cx="94615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 bwMode="auto">
            <a:xfrm>
              <a:off x="2895600" y="423856"/>
              <a:ext cx="533400" cy="38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</p:grpSp>
      <p:grpSp>
        <p:nvGrpSpPr>
          <p:cNvPr id="9" name="Group 142"/>
          <p:cNvGrpSpPr>
            <a:grpSpLocks/>
          </p:cNvGrpSpPr>
          <p:nvPr/>
        </p:nvGrpSpPr>
        <p:grpSpPr bwMode="auto">
          <a:xfrm>
            <a:off x="1828800" y="2743201"/>
            <a:ext cx="8534400" cy="3548063"/>
            <a:chOff x="304800" y="2743200"/>
            <a:chExt cx="8534400" cy="3548416"/>
          </a:xfrm>
        </p:grpSpPr>
        <p:sp>
          <p:nvSpPr>
            <p:cNvPr id="59" name="Rectangle 58"/>
            <p:cNvSpPr/>
            <p:nvPr/>
          </p:nvSpPr>
          <p:spPr>
            <a:xfrm>
              <a:off x="7232650" y="3367150"/>
              <a:ext cx="603250" cy="268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  <p:grpSp>
          <p:nvGrpSpPr>
            <p:cNvPr id="43019" name="Group 13"/>
            <p:cNvGrpSpPr>
              <a:grpSpLocks/>
            </p:cNvGrpSpPr>
            <p:nvPr/>
          </p:nvGrpSpPr>
          <p:grpSpPr bwMode="auto">
            <a:xfrm>
              <a:off x="2382838" y="3384614"/>
              <a:ext cx="1554426" cy="419694"/>
              <a:chOff x="1066668" y="1827743"/>
              <a:chExt cx="2249219" cy="619417"/>
            </a:xfrm>
          </p:grpSpPr>
          <p:sp>
            <p:nvSpPr>
              <p:cNvPr id="63" name="Rectangle 4"/>
              <p:cNvSpPr/>
              <p:nvPr/>
            </p:nvSpPr>
            <p:spPr>
              <a:xfrm>
                <a:off x="1066668" y="1827743"/>
                <a:ext cx="2209787" cy="534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rot="5400000">
                <a:off x="2170898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637976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68" name="TextBox 65"/>
              <p:cNvSpPr txBox="1">
                <a:spLocks noChangeArrowheads="1"/>
              </p:cNvSpPr>
              <p:nvPr/>
            </p:nvSpPr>
            <p:spPr bwMode="auto">
              <a:xfrm>
                <a:off x="1908629" y="1947446"/>
                <a:ext cx="564104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3069" name="TextBox 66"/>
              <p:cNvSpPr txBox="1">
                <a:spLocks noChangeArrowheads="1"/>
              </p:cNvSpPr>
              <p:nvPr/>
            </p:nvSpPr>
            <p:spPr bwMode="auto">
              <a:xfrm>
                <a:off x="2454885" y="1947446"/>
                <a:ext cx="861002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3070" name="TextBox 67"/>
              <p:cNvSpPr txBox="1">
                <a:spLocks noChangeArrowheads="1"/>
              </p:cNvSpPr>
              <p:nvPr/>
            </p:nvSpPr>
            <p:spPr bwMode="auto">
              <a:xfrm>
                <a:off x="1066800" y="1947446"/>
                <a:ext cx="861002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3020" name="Group 14"/>
            <p:cNvGrpSpPr>
              <a:grpSpLocks/>
            </p:cNvGrpSpPr>
            <p:nvPr/>
          </p:nvGrpSpPr>
          <p:grpSpPr bwMode="auto">
            <a:xfrm>
              <a:off x="4419174" y="3384614"/>
              <a:ext cx="1613156" cy="419694"/>
              <a:chOff x="1066800" y="1827743"/>
              <a:chExt cx="2228100" cy="61941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067388" y="1827743"/>
                <a:ext cx="2210205" cy="534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5400000">
                <a:off x="2172872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637862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62" name="TextBox 72"/>
              <p:cNvSpPr txBox="1">
                <a:spLocks noChangeArrowheads="1"/>
              </p:cNvSpPr>
              <p:nvPr/>
            </p:nvSpPr>
            <p:spPr bwMode="auto">
              <a:xfrm>
                <a:off x="1870365" y="1947446"/>
                <a:ext cx="538463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3063" name="TextBox 73"/>
              <p:cNvSpPr txBox="1">
                <a:spLocks noChangeArrowheads="1"/>
              </p:cNvSpPr>
              <p:nvPr/>
            </p:nvSpPr>
            <p:spPr bwMode="auto">
              <a:xfrm>
                <a:off x="2473035" y="1947446"/>
                <a:ext cx="821865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3064" name="TextBox 74"/>
              <p:cNvSpPr txBox="1">
                <a:spLocks noChangeArrowheads="1"/>
              </p:cNvSpPr>
              <p:nvPr/>
            </p:nvSpPr>
            <p:spPr bwMode="auto">
              <a:xfrm>
                <a:off x="1066800" y="1947446"/>
                <a:ext cx="821866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3021" name="Group 21"/>
            <p:cNvGrpSpPr>
              <a:grpSpLocks/>
            </p:cNvGrpSpPr>
            <p:nvPr/>
          </p:nvGrpSpPr>
          <p:grpSpPr bwMode="auto">
            <a:xfrm>
              <a:off x="6537325" y="3384614"/>
              <a:ext cx="1808163" cy="419695"/>
              <a:chOff x="1066427" y="1827743"/>
              <a:chExt cx="2209281" cy="61941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066427" y="1827743"/>
                <a:ext cx="2209281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rot="5400000">
                <a:off x="2170648" y="2094867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1637239" y="2094867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56" name="TextBox 79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76333" cy="499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3057" name="TextBox 80"/>
              <p:cNvSpPr txBox="1">
                <a:spLocks noChangeArrowheads="1"/>
              </p:cNvSpPr>
              <p:nvPr/>
            </p:nvSpPr>
            <p:spPr bwMode="auto">
              <a:xfrm>
                <a:off x="2399635" y="1947447"/>
                <a:ext cx="727036" cy="499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2200</a:t>
                </a:r>
              </a:p>
            </p:txBody>
          </p:sp>
          <p:sp>
            <p:nvSpPr>
              <p:cNvPr id="43058" name="TextBox 81"/>
              <p:cNvSpPr txBox="1">
                <a:spLocks noChangeArrowheads="1"/>
              </p:cNvSpPr>
              <p:nvPr/>
            </p:nvSpPr>
            <p:spPr bwMode="auto">
              <a:xfrm>
                <a:off x="1155655" y="1947446"/>
                <a:ext cx="727036" cy="499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3022" name="Group 35"/>
            <p:cNvGrpSpPr>
              <a:grpSpLocks/>
            </p:cNvGrpSpPr>
            <p:nvPr/>
          </p:nvGrpSpPr>
          <p:grpSpPr bwMode="auto">
            <a:xfrm>
              <a:off x="304800" y="3384614"/>
              <a:ext cx="1582319" cy="419694"/>
              <a:chOff x="988992" y="1827743"/>
              <a:chExt cx="2306925" cy="61941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067684" y="1827743"/>
                <a:ext cx="2208013" cy="534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5400000">
                <a:off x="2170732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1638402" y="2094867"/>
                <a:ext cx="5342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50" name="TextBox 86"/>
              <p:cNvSpPr txBox="1">
                <a:spLocks noChangeArrowheads="1"/>
              </p:cNvSpPr>
              <p:nvPr/>
            </p:nvSpPr>
            <p:spPr bwMode="auto">
              <a:xfrm>
                <a:off x="1898262" y="1947446"/>
                <a:ext cx="568378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3051" name="TextBox 87"/>
              <p:cNvSpPr txBox="1">
                <a:spLocks noChangeArrowheads="1"/>
              </p:cNvSpPr>
              <p:nvPr/>
            </p:nvSpPr>
            <p:spPr bwMode="auto">
              <a:xfrm>
                <a:off x="2428392" y="1947446"/>
                <a:ext cx="867525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3052" name="TextBox 88"/>
              <p:cNvSpPr txBox="1">
                <a:spLocks noChangeArrowheads="1"/>
              </p:cNvSpPr>
              <p:nvPr/>
            </p:nvSpPr>
            <p:spPr bwMode="auto">
              <a:xfrm>
                <a:off x="988992" y="1947446"/>
                <a:ext cx="1096558" cy="49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3023" name="TextBox 89"/>
            <p:cNvSpPr txBox="1">
              <a:spLocks noChangeArrowheads="1"/>
            </p:cNvSpPr>
            <p:nvPr/>
          </p:nvSpPr>
          <p:spPr bwMode="auto">
            <a:xfrm>
              <a:off x="855746" y="3798372"/>
              <a:ext cx="595035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3024" name="TextBox 90"/>
            <p:cNvSpPr txBox="1">
              <a:spLocks noChangeArrowheads="1"/>
            </p:cNvSpPr>
            <p:nvPr/>
          </p:nvSpPr>
          <p:spPr bwMode="auto">
            <a:xfrm>
              <a:off x="2905891" y="3806278"/>
              <a:ext cx="595035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3025" name="TextBox 91"/>
            <p:cNvSpPr txBox="1">
              <a:spLocks noChangeArrowheads="1"/>
            </p:cNvSpPr>
            <p:nvPr/>
          </p:nvSpPr>
          <p:spPr bwMode="auto">
            <a:xfrm>
              <a:off x="4869413" y="3806278"/>
              <a:ext cx="595035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3026" name="TextBox 92"/>
            <p:cNvSpPr txBox="1">
              <a:spLocks noChangeArrowheads="1"/>
            </p:cNvSpPr>
            <p:nvPr/>
          </p:nvSpPr>
          <p:spPr bwMode="auto">
            <a:xfrm>
              <a:off x="7109926" y="3798372"/>
              <a:ext cx="595035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887538" y="3487812"/>
              <a:ext cx="50958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10800000">
              <a:off x="1873250" y="3641814"/>
              <a:ext cx="5238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910013" y="3487812"/>
              <a:ext cx="50958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0800000">
              <a:off x="3895725" y="3641814"/>
              <a:ext cx="5238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019800" y="3487812"/>
              <a:ext cx="5080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rot="10800000">
              <a:off x="6005513" y="3641814"/>
              <a:ext cx="522287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33" name="Group 105"/>
            <p:cNvGrpSpPr>
              <a:grpSpLocks/>
            </p:cNvGrpSpPr>
            <p:nvPr/>
          </p:nvGrpSpPr>
          <p:grpSpPr bwMode="auto">
            <a:xfrm>
              <a:off x="6774426" y="5327907"/>
              <a:ext cx="1772975" cy="422161"/>
              <a:chOff x="1055208" y="1828471"/>
              <a:chExt cx="2350831" cy="60098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067091" y="1828471"/>
                <a:ext cx="2210150" cy="535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169551" y="2096303"/>
                <a:ext cx="5356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5400000">
                <a:off x="1637011" y="2096303"/>
                <a:ext cx="5356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44" name="TextBox 109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516912" cy="48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43045" name="TextBox 110"/>
              <p:cNvSpPr txBox="1">
                <a:spLocks noChangeArrowheads="1"/>
              </p:cNvSpPr>
              <p:nvPr/>
            </p:nvSpPr>
            <p:spPr bwMode="auto">
              <a:xfrm>
                <a:off x="2408773" y="1947446"/>
                <a:ext cx="997266" cy="48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3046" name="TextBox 111"/>
              <p:cNvSpPr txBox="1">
                <a:spLocks noChangeArrowheads="1"/>
              </p:cNvSpPr>
              <p:nvPr/>
            </p:nvSpPr>
            <p:spPr bwMode="auto">
              <a:xfrm>
                <a:off x="1055208" y="1947446"/>
                <a:ext cx="788971" cy="48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7177088" y="5756575"/>
              <a:ext cx="938212" cy="3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377113" y="6023301"/>
              <a:ext cx="603250" cy="268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141663" y="2743200"/>
              <a:ext cx="508000" cy="358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76638" y="2743200"/>
              <a:ext cx="655637" cy="358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2000</a:t>
              </a:r>
            </a:p>
          </p:txBody>
        </p:sp>
        <p:cxnSp>
          <p:nvCxnSpPr>
            <p:cNvPr id="121" name="Straight Arrow Connector 120"/>
            <p:cNvCxnSpPr>
              <a:stCxn id="119" idx="3"/>
            </p:cNvCxnSpPr>
            <p:nvPr/>
          </p:nvCxnSpPr>
          <p:spPr>
            <a:xfrm>
              <a:off x="4232275" y="2922606"/>
              <a:ext cx="3198813" cy="39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>
              <a:off x="6270625" y="3410016"/>
              <a:ext cx="2568575" cy="2033790"/>
            </a:xfrm>
            <a:custGeom>
              <a:avLst/>
              <a:gdLst>
                <a:gd name="connsiteX0" fmla="*/ 2175387 w 2691581"/>
                <a:gd name="connsiteY0" fmla="*/ 34413 h 2158181"/>
                <a:gd name="connsiteX1" fmla="*/ 2440858 w 2691581"/>
                <a:gd name="connsiteY1" fmla="*/ 63910 h 2158181"/>
                <a:gd name="connsiteX2" fmla="*/ 2514600 w 2691581"/>
                <a:gd name="connsiteY2" fmla="*/ 417872 h 2158181"/>
                <a:gd name="connsiteX3" fmla="*/ 2322871 w 2691581"/>
                <a:gd name="connsiteY3" fmla="*/ 1229033 h 2158181"/>
                <a:gd name="connsiteX4" fmla="*/ 302342 w 2691581"/>
                <a:gd name="connsiteY4" fmla="*/ 1759975 h 2158181"/>
                <a:gd name="connsiteX5" fmla="*/ 508819 w 2691581"/>
                <a:gd name="connsiteY5" fmla="*/ 2158181 h 2158181"/>
                <a:gd name="connsiteX6" fmla="*/ 508819 w 2691581"/>
                <a:gd name="connsiteY6" fmla="*/ 2158181 h 215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1581" h="2158181">
                  <a:moveTo>
                    <a:pt x="2175387" y="34413"/>
                  </a:moveTo>
                  <a:cubicBezTo>
                    <a:pt x="2279855" y="17206"/>
                    <a:pt x="2384323" y="0"/>
                    <a:pt x="2440858" y="63910"/>
                  </a:cubicBezTo>
                  <a:cubicBezTo>
                    <a:pt x="2497393" y="127820"/>
                    <a:pt x="2534264" y="223685"/>
                    <a:pt x="2514600" y="417872"/>
                  </a:cubicBezTo>
                  <a:cubicBezTo>
                    <a:pt x="2494936" y="612059"/>
                    <a:pt x="2691581" y="1005349"/>
                    <a:pt x="2322871" y="1229033"/>
                  </a:cubicBezTo>
                  <a:cubicBezTo>
                    <a:pt x="1954161" y="1452717"/>
                    <a:pt x="604684" y="1605117"/>
                    <a:pt x="302342" y="1759975"/>
                  </a:cubicBezTo>
                  <a:cubicBezTo>
                    <a:pt x="0" y="1914833"/>
                    <a:pt x="508819" y="2158181"/>
                    <a:pt x="508819" y="2158181"/>
                  </a:cubicBezTo>
                  <a:lnTo>
                    <a:pt x="508819" y="2158181"/>
                  </a:ln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994400" y="3651340"/>
              <a:ext cx="2747963" cy="1987748"/>
            </a:xfrm>
            <a:custGeom>
              <a:avLst/>
              <a:gdLst>
                <a:gd name="connsiteX0" fmla="*/ 2465439 w 2880852"/>
                <a:gd name="connsiteY0" fmla="*/ 0 h 2109020"/>
                <a:gd name="connsiteX1" fmla="*/ 2686665 w 2880852"/>
                <a:gd name="connsiteY1" fmla="*/ 176981 h 2109020"/>
                <a:gd name="connsiteX2" fmla="*/ 2494936 w 2880852"/>
                <a:gd name="connsiteY2" fmla="*/ 855407 h 2109020"/>
                <a:gd name="connsiteX3" fmla="*/ 371168 w 2880852"/>
                <a:gd name="connsiteY3" fmla="*/ 1297858 h 2109020"/>
                <a:gd name="connsiteX4" fmla="*/ 267929 w 2880852"/>
                <a:gd name="connsiteY4" fmla="*/ 1828800 h 2109020"/>
                <a:gd name="connsiteX5" fmla="*/ 813620 w 2880852"/>
                <a:gd name="connsiteY5" fmla="*/ 2109020 h 210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852" h="2109020">
                  <a:moveTo>
                    <a:pt x="2465439" y="0"/>
                  </a:moveTo>
                  <a:cubicBezTo>
                    <a:pt x="2573594" y="17206"/>
                    <a:pt x="2681749" y="34413"/>
                    <a:pt x="2686665" y="176981"/>
                  </a:cubicBezTo>
                  <a:cubicBezTo>
                    <a:pt x="2691581" y="319549"/>
                    <a:pt x="2880852" y="668594"/>
                    <a:pt x="2494936" y="855407"/>
                  </a:cubicBezTo>
                  <a:cubicBezTo>
                    <a:pt x="2109020" y="1042220"/>
                    <a:pt x="742336" y="1135626"/>
                    <a:pt x="371168" y="1297858"/>
                  </a:cubicBezTo>
                  <a:cubicBezTo>
                    <a:pt x="0" y="1460090"/>
                    <a:pt x="194187" y="1693606"/>
                    <a:pt x="267929" y="1828800"/>
                  </a:cubicBezTo>
                  <a:cubicBezTo>
                    <a:pt x="341671" y="1963994"/>
                    <a:pt x="577645" y="2036507"/>
                    <a:pt x="813620" y="2109020"/>
                  </a:cubicBezTo>
                </a:path>
              </a:pathLst>
            </a:custGeom>
            <a:ln w="28575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77" name="TextBox 128"/>
          <p:cNvSpPr txBox="1">
            <a:spLocks noChangeArrowheads="1"/>
          </p:cNvSpPr>
          <p:nvPr/>
        </p:nvSpPr>
        <p:spPr bwMode="auto">
          <a:xfrm>
            <a:off x="5181601" y="254000"/>
            <a:ext cx="409439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inserting a node at end of a list</a:t>
            </a:r>
          </a:p>
        </p:txBody>
      </p:sp>
      <p:sp>
        <p:nvSpPr>
          <p:cNvPr id="3078" name="TextBox 129"/>
          <p:cNvSpPr txBox="1">
            <a:spLocks noChangeArrowheads="1"/>
          </p:cNvSpPr>
          <p:nvPr/>
        </p:nvSpPr>
        <p:spPr bwMode="auto">
          <a:xfrm>
            <a:off x="1843088" y="2438400"/>
            <a:ext cx="2424062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inserting a node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end of a list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752600" y="2057400"/>
            <a:ext cx="8686800" cy="1143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141538" y="41910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31323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077" grpId="0" animBg="1"/>
      <p:bldP spid="3078" grpId="0" animBg="1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node at any position in the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685800"/>
            <a:ext cx="59436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 node new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read item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new-&gt;data=item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ptr=header;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Read the position where the element is to be inserted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 for(i=1;i&lt;pos-1;i++)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6.1  ptr=ptr-&gt;next;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7. if(ptr-&gt;next = 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7.1  new-&gt;next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7.2  new-&gt;prev=ptr;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7.3  ptr-&gt;next=new;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8.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8.1  ptr1=ptr-&gt;next;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8.2  new-&gt;next=ptr1;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8.3  ptr1-&gt;prev=new;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8.4  new-&gt;prev=ptr;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8.5  ptr-&gt;next=new;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9. end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2209800" y="609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84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152401"/>
            <a:ext cx="8426450" cy="1814513"/>
            <a:chOff x="304800" y="152400"/>
            <a:chExt cx="8426450" cy="1814467"/>
          </a:xfrm>
        </p:grpSpPr>
        <p:sp>
          <p:nvSpPr>
            <p:cNvPr id="3" name="Rectangle 2"/>
            <p:cNvSpPr/>
            <p:nvPr/>
          </p:nvSpPr>
          <p:spPr bwMode="auto">
            <a:xfrm>
              <a:off x="349250" y="152400"/>
              <a:ext cx="1066800" cy="328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5135" name="Group 13"/>
            <p:cNvGrpSpPr>
              <a:grpSpLocks/>
            </p:cNvGrpSpPr>
            <p:nvPr/>
          </p:nvGrpSpPr>
          <p:grpSpPr bwMode="auto">
            <a:xfrm>
              <a:off x="2482288" y="1181100"/>
              <a:ext cx="1600763" cy="424359"/>
              <a:chOff x="1066800" y="1828114"/>
              <a:chExt cx="2210577" cy="590170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1067576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>
                <a:off x="2172796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1637884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76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5177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5178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5136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59"/>
              <a:chOff x="1066800" y="1828114"/>
              <a:chExt cx="2210542" cy="59017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70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5171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5172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5137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59"/>
              <a:chOff x="1066971" y="1828114"/>
              <a:chExt cx="2210285" cy="5901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64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5165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4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5166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4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5138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59"/>
              <a:chOff x="988992" y="1828114"/>
              <a:chExt cx="2288390" cy="59017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58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5159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5160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4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5139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5140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5141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5142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1963738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 rot="10800000">
              <a:off x="1949450" y="1454117"/>
              <a:ext cx="5476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0830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40671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2928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62769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799313" y="826272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1981200" y="423856"/>
              <a:ext cx="1066800" cy="45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423856"/>
              <a:ext cx="685800" cy="38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 bwMode="auto">
            <a:xfrm rot="10800000">
              <a:off x="1187450" y="614351"/>
              <a:ext cx="94615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 bwMode="auto">
            <a:xfrm>
              <a:off x="2895600" y="423856"/>
              <a:ext cx="533400" cy="38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029200" y="2133600"/>
            <a:ext cx="2090738" cy="838201"/>
            <a:chOff x="6858000" y="2176464"/>
            <a:chExt cx="1851092" cy="838285"/>
          </a:xfrm>
        </p:grpSpPr>
        <p:grpSp>
          <p:nvGrpSpPr>
            <p:cNvPr id="45125" name="Group 50"/>
            <p:cNvGrpSpPr>
              <a:grpSpLocks/>
            </p:cNvGrpSpPr>
            <p:nvPr/>
          </p:nvGrpSpPr>
          <p:grpSpPr bwMode="auto">
            <a:xfrm>
              <a:off x="6858000" y="2176464"/>
              <a:ext cx="1782960" cy="427119"/>
              <a:chOff x="1055208" y="1828685"/>
              <a:chExt cx="2256200" cy="5729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67659" y="1828685"/>
                <a:ext cx="2209020" cy="5324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2172734" y="2094909"/>
                <a:ext cx="5324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1639154" y="2094909"/>
                <a:ext cx="5324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31" name="TextBox 54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36779" cy="454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45132" name="TextBox 55"/>
              <p:cNvSpPr txBox="1">
                <a:spLocks noChangeArrowheads="1"/>
              </p:cNvSpPr>
              <p:nvPr/>
            </p:nvSpPr>
            <p:spPr bwMode="auto">
              <a:xfrm>
                <a:off x="2493883" y="1947446"/>
                <a:ext cx="817525" cy="454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5133" name="TextBox 56"/>
              <p:cNvSpPr txBox="1">
                <a:spLocks noChangeArrowheads="1"/>
              </p:cNvSpPr>
              <p:nvPr/>
            </p:nvSpPr>
            <p:spPr bwMode="auto">
              <a:xfrm>
                <a:off x="1055208" y="1947446"/>
                <a:ext cx="817525" cy="454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50" name="Rectangle 49"/>
            <p:cNvSpPr/>
            <p:nvPr/>
          </p:nvSpPr>
          <p:spPr bwMode="auto">
            <a:xfrm>
              <a:off x="7247334" y="2630536"/>
              <a:ext cx="982470" cy="341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2200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076601" y="2730559"/>
              <a:ext cx="632491" cy="284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380039" y="381000"/>
            <a:ext cx="4038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inserting  a node at position  3</a:t>
            </a:r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1936750" y="3810000"/>
            <a:ext cx="8426450" cy="2895600"/>
            <a:chOff x="337113" y="3581400"/>
            <a:chExt cx="8426450" cy="3048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81563" y="3700045"/>
              <a:ext cx="1066800" cy="329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5065" name="Group 13"/>
            <p:cNvGrpSpPr>
              <a:grpSpLocks/>
            </p:cNvGrpSpPr>
            <p:nvPr/>
          </p:nvGrpSpPr>
          <p:grpSpPr bwMode="auto">
            <a:xfrm>
              <a:off x="2514601" y="4729250"/>
              <a:ext cx="1600763" cy="442178"/>
              <a:chOff x="1066800" y="1828114"/>
              <a:chExt cx="2210577" cy="614951"/>
            </a:xfrm>
          </p:grpSpPr>
          <p:sp>
            <p:nvSpPr>
              <p:cNvPr id="98" name="Rectangle 4"/>
              <p:cNvSpPr/>
              <p:nvPr/>
            </p:nvSpPr>
            <p:spPr>
              <a:xfrm>
                <a:off x="1067576" y="1828341"/>
                <a:ext cx="2209800" cy="534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rot="5400000">
                <a:off x="2172673" y="2095600"/>
                <a:ext cx="5345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1637761" y="2095600"/>
                <a:ext cx="5345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22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5123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5"/>
                <a:ext cx="821715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2200</a:t>
                </a:r>
              </a:p>
            </p:txBody>
          </p:sp>
          <p:sp>
            <p:nvSpPr>
              <p:cNvPr id="45124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6"/>
                <a:ext cx="821715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5066" name="Group 14"/>
            <p:cNvGrpSpPr>
              <a:grpSpLocks/>
            </p:cNvGrpSpPr>
            <p:nvPr/>
          </p:nvGrpSpPr>
          <p:grpSpPr bwMode="auto">
            <a:xfrm>
              <a:off x="4648200" y="4729250"/>
              <a:ext cx="1676963" cy="442178"/>
              <a:chOff x="1066800" y="1828114"/>
              <a:chExt cx="2210542" cy="61495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067542" y="1828341"/>
                <a:ext cx="2209800" cy="534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rot="5400000">
                <a:off x="2170946" y="2095600"/>
                <a:ext cx="5345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>
                <a:off x="1639422" y="2095600"/>
                <a:ext cx="5345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16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5117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6"/>
                <a:ext cx="784364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5118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5"/>
                <a:ext cx="784364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2200</a:t>
                </a:r>
              </a:p>
            </p:txBody>
          </p:sp>
        </p:grpSp>
        <p:grpSp>
          <p:nvGrpSpPr>
            <p:cNvPr id="45067" name="Group 21"/>
            <p:cNvGrpSpPr>
              <a:grpSpLocks/>
            </p:cNvGrpSpPr>
            <p:nvPr/>
          </p:nvGrpSpPr>
          <p:grpSpPr bwMode="auto">
            <a:xfrm>
              <a:off x="6868088" y="4729247"/>
              <a:ext cx="1895475" cy="442180"/>
              <a:chOff x="1066971" y="1828114"/>
              <a:chExt cx="2210285" cy="6149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66971" y="1828345"/>
                <a:ext cx="2210285" cy="534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2171422" y="2095605"/>
                <a:ext cx="5345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1638288" y="2095605"/>
                <a:ext cx="5345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10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5111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8"/>
                <a:ext cx="877046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5112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9"/>
                <a:ext cx="693861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5068" name="Group 35"/>
            <p:cNvGrpSpPr>
              <a:grpSpLocks/>
            </p:cNvGrpSpPr>
            <p:nvPr/>
          </p:nvGrpSpPr>
          <p:grpSpPr bwMode="auto">
            <a:xfrm>
              <a:off x="337113" y="4729247"/>
              <a:ext cx="1644650" cy="442180"/>
              <a:chOff x="988992" y="1828114"/>
              <a:chExt cx="2288390" cy="61495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066303" y="1828345"/>
                <a:ext cx="2211079" cy="534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rot="5400000">
                <a:off x="2170752" y="2095605"/>
                <a:ext cx="5345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1638414" y="2095605"/>
                <a:ext cx="5345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04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5105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8"/>
                <a:ext cx="827940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5106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9"/>
                <a:ext cx="1046523" cy="495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5069" name="TextBox 8"/>
            <p:cNvSpPr txBox="1">
              <a:spLocks noChangeArrowheads="1"/>
            </p:cNvSpPr>
            <p:nvPr/>
          </p:nvSpPr>
          <p:spPr bwMode="auto">
            <a:xfrm>
              <a:off x="914400" y="5168072"/>
              <a:ext cx="595035" cy="3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5070" name="TextBox 9"/>
            <p:cNvSpPr txBox="1">
              <a:spLocks noChangeArrowheads="1"/>
            </p:cNvSpPr>
            <p:nvPr/>
          </p:nvSpPr>
          <p:spPr bwMode="auto">
            <a:xfrm>
              <a:off x="3062565" y="5176462"/>
              <a:ext cx="595035" cy="3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5071" name="TextBox 10"/>
            <p:cNvSpPr txBox="1">
              <a:spLocks noChangeArrowheads="1"/>
            </p:cNvSpPr>
            <p:nvPr/>
          </p:nvSpPr>
          <p:spPr bwMode="auto">
            <a:xfrm>
              <a:off x="5119965" y="5176462"/>
              <a:ext cx="595035" cy="3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5072" name="TextBox 11"/>
            <p:cNvSpPr txBox="1">
              <a:spLocks noChangeArrowheads="1"/>
            </p:cNvSpPr>
            <p:nvPr/>
          </p:nvSpPr>
          <p:spPr bwMode="auto">
            <a:xfrm>
              <a:off x="7467600" y="5168072"/>
              <a:ext cx="595035" cy="3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1996051" y="4838032"/>
              <a:ext cx="533400" cy="1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 rot="10800000">
              <a:off x="1981763" y="5001795"/>
              <a:ext cx="547688" cy="1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325163" y="4838032"/>
              <a:ext cx="533400" cy="1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 rot="10800000">
              <a:off x="6309288" y="5001795"/>
              <a:ext cx="549275" cy="1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 bwMode="auto">
            <a:xfrm>
              <a:off x="533963" y="4017545"/>
              <a:ext cx="685800" cy="27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16200000" flipH="1">
              <a:off x="831787" y="4374774"/>
              <a:ext cx="437816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 bwMode="auto">
            <a:xfrm>
              <a:off x="2013513" y="3581400"/>
              <a:ext cx="1066800" cy="457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65913" y="35814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2020</a:t>
              </a:r>
            </a:p>
          </p:txBody>
        </p:sp>
        <p:cxnSp>
          <p:nvCxnSpPr>
            <p:cNvPr id="78" name="Straight Arrow Connector 77"/>
            <p:cNvCxnSpPr>
              <a:stCxn id="77" idx="2"/>
              <a:endCxn id="98" idx="0"/>
            </p:cNvCxnSpPr>
            <p:nvPr/>
          </p:nvCxnSpPr>
          <p:spPr bwMode="auto">
            <a:xfrm rot="16200000" flipH="1">
              <a:off x="2528531" y="3942682"/>
              <a:ext cx="767014" cy="806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 bwMode="auto">
            <a:xfrm>
              <a:off x="2927913" y="3581400"/>
              <a:ext cx="533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grpSp>
          <p:nvGrpSpPr>
            <p:cNvPr id="45083" name="Group 103"/>
            <p:cNvGrpSpPr>
              <a:grpSpLocks/>
            </p:cNvGrpSpPr>
            <p:nvPr/>
          </p:nvGrpSpPr>
          <p:grpSpPr bwMode="auto">
            <a:xfrm>
              <a:off x="3613713" y="5834065"/>
              <a:ext cx="1796487" cy="795335"/>
              <a:chOff x="6858000" y="2176465"/>
              <a:chExt cx="1796487" cy="795335"/>
            </a:xfrm>
          </p:grpSpPr>
          <p:grpSp>
            <p:nvGrpSpPr>
              <p:cNvPr id="45092" name="Group 50"/>
              <p:cNvGrpSpPr>
                <a:grpSpLocks/>
              </p:cNvGrpSpPr>
              <p:nvPr/>
            </p:nvGrpSpPr>
            <p:grpSpPr bwMode="auto">
              <a:xfrm>
                <a:off x="6858000" y="2176465"/>
                <a:ext cx="1755775" cy="444903"/>
                <a:chOff x="1055208" y="1828685"/>
                <a:chExt cx="2221799" cy="596821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067261" y="1828569"/>
                  <a:ext cx="2209746" cy="53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5400000">
                  <a:off x="2173677" y="2094206"/>
                  <a:ext cx="53127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5400000">
                  <a:off x="1639320" y="2094206"/>
                  <a:ext cx="53127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098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1981201" y="1947445"/>
                  <a:ext cx="493325" cy="478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45099" name="TextBox 111"/>
                <p:cNvSpPr txBox="1">
                  <a:spLocks noChangeArrowheads="1"/>
                </p:cNvSpPr>
                <p:nvPr/>
              </p:nvSpPr>
              <p:spPr bwMode="auto">
                <a:xfrm>
                  <a:off x="2493883" y="1947445"/>
                  <a:ext cx="752971" cy="478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</p:txBody>
            </p:sp>
            <p:sp>
              <p:nvSpPr>
                <p:cNvPr id="45100" name="TextBox 112"/>
                <p:cNvSpPr txBox="1">
                  <a:spLocks noChangeArrowheads="1"/>
                </p:cNvSpPr>
                <p:nvPr/>
              </p:nvSpPr>
              <p:spPr bwMode="auto">
                <a:xfrm>
                  <a:off x="1055208" y="1947445"/>
                  <a:ext cx="752971" cy="478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2020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 bwMode="auto">
              <a:xfrm>
                <a:off x="7246938" y="2630905"/>
                <a:ext cx="982662" cy="340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2200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23225" y="2687721"/>
                <a:ext cx="631825" cy="284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new</a:t>
                </a:r>
              </a:p>
            </p:txBody>
          </p:sp>
        </p:grpSp>
        <p:sp>
          <p:nvSpPr>
            <p:cNvPr id="115" name="Freeform 114"/>
            <p:cNvSpPr/>
            <p:nvPr/>
          </p:nvSpPr>
          <p:spPr>
            <a:xfrm>
              <a:off x="3318438" y="4777874"/>
              <a:ext cx="1147763" cy="1184777"/>
            </a:xfrm>
            <a:custGeom>
              <a:avLst/>
              <a:gdLst>
                <a:gd name="connsiteX0" fmla="*/ 789905 w 1148366"/>
                <a:gd name="connsiteY0" fmla="*/ 0 h 1184857"/>
                <a:gd name="connsiteX1" fmla="*/ 957330 w 1148366"/>
                <a:gd name="connsiteY1" fmla="*/ 103031 h 1184857"/>
                <a:gd name="connsiteX2" fmla="*/ 957330 w 1148366"/>
                <a:gd name="connsiteY2" fmla="*/ 103031 h 1184857"/>
                <a:gd name="connsiteX3" fmla="*/ 1008845 w 1148366"/>
                <a:gd name="connsiteY3" fmla="*/ 412124 h 1184857"/>
                <a:gd name="connsiteX4" fmla="*/ 120203 w 1148366"/>
                <a:gd name="connsiteY4" fmla="*/ 1056068 h 1184857"/>
                <a:gd name="connsiteX5" fmla="*/ 287629 w 1148366"/>
                <a:gd name="connsiteY5" fmla="*/ 1184856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8366" h="1184857">
                  <a:moveTo>
                    <a:pt x="789905" y="0"/>
                  </a:moveTo>
                  <a:lnTo>
                    <a:pt x="957330" y="103031"/>
                  </a:lnTo>
                  <a:lnTo>
                    <a:pt x="957330" y="103031"/>
                  </a:lnTo>
                  <a:cubicBezTo>
                    <a:pt x="965916" y="154546"/>
                    <a:pt x="1148366" y="253285"/>
                    <a:pt x="1008845" y="412124"/>
                  </a:cubicBezTo>
                  <a:cubicBezTo>
                    <a:pt x="869324" y="570963"/>
                    <a:pt x="240406" y="927279"/>
                    <a:pt x="120203" y="1056068"/>
                  </a:cubicBezTo>
                  <a:cubicBezTo>
                    <a:pt x="0" y="1184857"/>
                    <a:pt x="143814" y="1184856"/>
                    <a:pt x="287629" y="1184856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072376" y="5010151"/>
              <a:ext cx="1271587" cy="1218197"/>
            </a:xfrm>
            <a:custGeom>
              <a:avLst/>
              <a:gdLst>
                <a:gd name="connsiteX0" fmla="*/ 491543 w 1270716"/>
                <a:gd name="connsiteY0" fmla="*/ 1133341 h 1219200"/>
                <a:gd name="connsiteX1" fmla="*/ 2146 w 1270716"/>
                <a:gd name="connsiteY1" fmla="*/ 1120462 h 1219200"/>
                <a:gd name="connsiteX2" fmla="*/ 478665 w 1270716"/>
                <a:gd name="connsiteY2" fmla="*/ 540912 h 1219200"/>
                <a:gd name="connsiteX3" fmla="*/ 1187003 w 1270716"/>
                <a:gd name="connsiteY3" fmla="*/ 141667 h 1219200"/>
                <a:gd name="connsiteX4" fmla="*/ 980941 w 1270716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716" h="1219200">
                  <a:moveTo>
                    <a:pt x="491543" y="1133341"/>
                  </a:moveTo>
                  <a:cubicBezTo>
                    <a:pt x="247917" y="1176270"/>
                    <a:pt x="4292" y="1219200"/>
                    <a:pt x="2146" y="1120462"/>
                  </a:cubicBezTo>
                  <a:cubicBezTo>
                    <a:pt x="0" y="1021724"/>
                    <a:pt x="281189" y="704044"/>
                    <a:pt x="478665" y="540912"/>
                  </a:cubicBezTo>
                  <a:cubicBezTo>
                    <a:pt x="676141" y="377780"/>
                    <a:pt x="1103290" y="231819"/>
                    <a:pt x="1187003" y="141667"/>
                  </a:cubicBezTo>
                  <a:cubicBezTo>
                    <a:pt x="1270716" y="51515"/>
                    <a:pt x="1125828" y="25757"/>
                    <a:pt x="980941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4383651" y="4680953"/>
              <a:ext cx="1239837" cy="1256632"/>
            </a:xfrm>
            <a:custGeom>
              <a:avLst/>
              <a:gdLst>
                <a:gd name="connsiteX0" fmla="*/ 240405 w 1240665"/>
                <a:gd name="connsiteY0" fmla="*/ 70834 h 1255691"/>
                <a:gd name="connsiteX1" fmla="*/ 47222 w 1240665"/>
                <a:gd name="connsiteY1" fmla="*/ 148107 h 1255691"/>
                <a:gd name="connsiteX2" fmla="*/ 176011 w 1240665"/>
                <a:gd name="connsiteY2" fmla="*/ 959476 h 1255691"/>
                <a:gd name="connsiteX3" fmla="*/ 1103290 w 1240665"/>
                <a:gd name="connsiteY3" fmla="*/ 1036750 h 1255691"/>
                <a:gd name="connsiteX4" fmla="*/ 1000259 w 1240665"/>
                <a:gd name="connsiteY4" fmla="*/ 1255691 h 125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65" h="1255691">
                  <a:moveTo>
                    <a:pt x="240405" y="70834"/>
                  </a:moveTo>
                  <a:cubicBezTo>
                    <a:pt x="149179" y="35417"/>
                    <a:pt x="57954" y="0"/>
                    <a:pt x="47222" y="148107"/>
                  </a:cubicBezTo>
                  <a:cubicBezTo>
                    <a:pt x="36490" y="296214"/>
                    <a:pt x="0" y="811369"/>
                    <a:pt x="176011" y="959476"/>
                  </a:cubicBezTo>
                  <a:cubicBezTo>
                    <a:pt x="352022" y="1107583"/>
                    <a:pt x="965915" y="987381"/>
                    <a:pt x="1103290" y="1036750"/>
                  </a:cubicBezTo>
                  <a:cubicBezTo>
                    <a:pt x="1240665" y="1086119"/>
                    <a:pt x="1120462" y="1170905"/>
                    <a:pt x="1000259" y="1255691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4493188" y="4933282"/>
              <a:ext cx="1416050" cy="1196474"/>
            </a:xfrm>
            <a:custGeom>
              <a:avLst/>
              <a:gdLst>
                <a:gd name="connsiteX0" fmla="*/ 890788 w 1416675"/>
                <a:gd name="connsiteY0" fmla="*/ 1197736 h 1197736"/>
                <a:gd name="connsiteX1" fmla="*/ 1393064 w 1416675"/>
                <a:gd name="connsiteY1" fmla="*/ 1094705 h 1197736"/>
                <a:gd name="connsiteX2" fmla="*/ 1032456 w 1416675"/>
                <a:gd name="connsiteY2" fmla="*/ 618186 h 1197736"/>
                <a:gd name="connsiteX3" fmla="*/ 233965 w 1416675"/>
                <a:gd name="connsiteY3" fmla="*/ 643944 h 1197736"/>
                <a:gd name="connsiteX4" fmla="*/ 15025 w 1416675"/>
                <a:gd name="connsiteY4" fmla="*/ 103031 h 1197736"/>
                <a:gd name="connsiteX5" fmla="*/ 143813 w 1416675"/>
                <a:gd name="connsiteY5" fmla="*/ 25758 h 11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6675" h="1197736">
                  <a:moveTo>
                    <a:pt x="890788" y="1197736"/>
                  </a:moveTo>
                  <a:cubicBezTo>
                    <a:pt x="1130120" y="1194516"/>
                    <a:pt x="1369453" y="1191296"/>
                    <a:pt x="1393064" y="1094705"/>
                  </a:cubicBezTo>
                  <a:cubicBezTo>
                    <a:pt x="1416675" y="998114"/>
                    <a:pt x="1225639" y="693313"/>
                    <a:pt x="1032456" y="618186"/>
                  </a:cubicBezTo>
                  <a:cubicBezTo>
                    <a:pt x="839273" y="543059"/>
                    <a:pt x="403537" y="729803"/>
                    <a:pt x="233965" y="643944"/>
                  </a:cubicBezTo>
                  <a:cubicBezTo>
                    <a:pt x="64393" y="558085"/>
                    <a:pt x="30050" y="206062"/>
                    <a:pt x="15025" y="103031"/>
                  </a:cubicBezTo>
                  <a:cubicBezTo>
                    <a:pt x="0" y="0"/>
                    <a:pt x="71906" y="12879"/>
                    <a:pt x="143813" y="25758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486963" y="3581400"/>
              <a:ext cx="1066800" cy="457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5639363" y="35814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</a:p>
          </p:txBody>
        </p:sp>
        <p:cxnSp>
          <p:nvCxnSpPr>
            <p:cNvPr id="124" name="Straight Arrow Connector 123"/>
            <p:cNvCxnSpPr>
              <a:stCxn id="123" idx="2"/>
              <a:endCxn id="92" idx="0"/>
            </p:cNvCxnSpPr>
            <p:nvPr/>
          </p:nvCxnSpPr>
          <p:spPr bwMode="auto">
            <a:xfrm rot="5400000">
              <a:off x="5351106" y="4098257"/>
              <a:ext cx="767014" cy="495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 bwMode="auto">
            <a:xfrm>
              <a:off x="6401363" y="35814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ptr1</a:t>
              </a:r>
            </a:p>
          </p:txBody>
        </p:sp>
      </p:grpSp>
      <p:cxnSp>
        <p:nvCxnSpPr>
          <p:cNvPr id="128" name="Straight Connector 127"/>
          <p:cNvCxnSpPr/>
          <p:nvPr/>
        </p:nvCxnSpPr>
        <p:spPr>
          <a:xfrm>
            <a:off x="1981200" y="3124200"/>
            <a:ext cx="81534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532438" y="3257550"/>
            <a:ext cx="375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inserting a node at position 3</a:t>
            </a:r>
          </a:p>
        </p:txBody>
      </p:sp>
    </p:spTree>
    <p:extLst>
      <p:ext uri="{BB962C8B-B14F-4D97-AF65-F5344CB8AC3E}">
        <p14:creationId xmlns:p14="http://schemas.microsoft.com/office/powerpoint/2010/main" val="5580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86600" y="4419600"/>
            <a:ext cx="2514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1.ptr=header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2.ptr1=ptr-&gt;next;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3.header=ptr1;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4.if(ptr1!=NULL)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1.ptr1-&gt;prev=NULL;</a:t>
            </a: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free(ptr);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228601"/>
            <a:ext cx="8426450" cy="1814513"/>
            <a:chOff x="304800" y="152400"/>
            <a:chExt cx="8426450" cy="1814467"/>
          </a:xfrm>
        </p:grpSpPr>
        <p:sp>
          <p:nvSpPr>
            <p:cNvPr id="6" name="Rectangle 5"/>
            <p:cNvSpPr/>
            <p:nvPr/>
          </p:nvSpPr>
          <p:spPr bwMode="auto">
            <a:xfrm>
              <a:off x="349250" y="152400"/>
              <a:ext cx="1066800" cy="328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6139" name="Group 13"/>
            <p:cNvGrpSpPr>
              <a:grpSpLocks/>
            </p:cNvGrpSpPr>
            <p:nvPr/>
          </p:nvGrpSpPr>
          <p:grpSpPr bwMode="auto">
            <a:xfrm>
              <a:off x="2482288" y="1181100"/>
              <a:ext cx="1600763" cy="424359"/>
              <a:chOff x="1066800" y="1828114"/>
              <a:chExt cx="2210577" cy="590170"/>
            </a:xfrm>
          </p:grpSpPr>
          <p:sp>
            <p:nvSpPr>
              <p:cNvPr id="45" name="Rectangle 4"/>
              <p:cNvSpPr/>
              <p:nvPr/>
            </p:nvSpPr>
            <p:spPr>
              <a:xfrm>
                <a:off x="1067576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5400000">
                <a:off x="2172796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1637884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76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6177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6178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6140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59"/>
              <a:chOff x="1066800" y="1828114"/>
              <a:chExt cx="2210542" cy="59017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70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6171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6172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6141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59"/>
              <a:chOff x="1066971" y="1828114"/>
              <a:chExt cx="2210285" cy="59017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64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6165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4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6166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4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6142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59"/>
              <a:chOff x="988992" y="1828114"/>
              <a:chExt cx="2288390" cy="59017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58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6159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6160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4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6143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6144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6145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6146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1963738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 rot="10800000">
              <a:off x="1949450" y="1454117"/>
              <a:ext cx="5476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0830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 rot="10800000">
              <a:off x="40671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62928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10800000">
              <a:off x="62769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rot="16200000" flipH="1">
              <a:off x="799313" y="826272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1828800" y="2362200"/>
            <a:ext cx="8578850" cy="1905000"/>
            <a:chOff x="304800" y="4724400"/>
            <a:chExt cx="8578850" cy="19050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657600" y="4757738"/>
              <a:ext cx="1066800" cy="32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ptr1</a:t>
              </a:r>
            </a:p>
          </p:txBody>
        </p:sp>
        <p:grpSp>
          <p:nvGrpSpPr>
            <p:cNvPr id="46089" name="Group 107"/>
            <p:cNvGrpSpPr>
              <a:grpSpLocks/>
            </p:cNvGrpSpPr>
            <p:nvPr/>
          </p:nvGrpSpPr>
          <p:grpSpPr bwMode="auto">
            <a:xfrm>
              <a:off x="304800" y="4724400"/>
              <a:ext cx="8578850" cy="1905000"/>
              <a:chOff x="304800" y="4724400"/>
              <a:chExt cx="8578850" cy="1905000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1143000" y="47244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ptr</a:t>
                </a:r>
              </a:p>
            </p:txBody>
          </p:sp>
          <p:grpSp>
            <p:nvGrpSpPr>
              <p:cNvPr id="46091" name="Group 106"/>
              <p:cNvGrpSpPr>
                <a:grpSpLocks/>
              </p:cNvGrpSpPr>
              <p:nvPr/>
            </p:nvGrpSpPr>
            <p:grpSpPr bwMode="auto">
              <a:xfrm>
                <a:off x="304800" y="4800600"/>
                <a:ext cx="8578850" cy="1828800"/>
                <a:chOff x="304800" y="4800600"/>
                <a:chExt cx="8578850" cy="1828800"/>
              </a:xfrm>
            </p:grpSpPr>
            <p:grpSp>
              <p:nvGrpSpPr>
                <p:cNvPr id="46092" name="Group 13"/>
                <p:cNvGrpSpPr>
                  <a:grpSpLocks/>
                </p:cNvGrpSpPr>
                <p:nvPr/>
              </p:nvGrpSpPr>
              <p:grpSpPr bwMode="auto">
                <a:xfrm>
                  <a:off x="2590800" y="5786351"/>
                  <a:ext cx="1644651" cy="424359"/>
                  <a:chOff x="1006193" y="1828114"/>
                  <a:chExt cx="2271184" cy="590170"/>
                </a:xfrm>
              </p:grpSpPr>
              <p:sp>
                <p:nvSpPr>
                  <p:cNvPr id="91" name="Rectangle 4"/>
                  <p:cNvSpPr/>
                  <p:nvPr/>
                </p:nvSpPr>
                <p:spPr>
                  <a:xfrm>
                    <a:off x="1067576" y="1828235"/>
                    <a:ext cx="2209799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rot="5400000">
                    <a:off x="2172789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rot="5400000">
                    <a:off x="1637877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135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8629" y="1947446"/>
                    <a:ext cx="53836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46136" name="Text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4885" y="1947446"/>
                    <a:ext cx="821715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1000</a:t>
                    </a:r>
                  </a:p>
                </p:txBody>
              </p:sp>
              <p:sp>
                <p:nvSpPr>
                  <p:cNvPr id="46137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6193" y="1947443"/>
                    <a:ext cx="103865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</p:grpSp>
            <p:grpSp>
              <p:nvGrpSpPr>
                <p:cNvPr id="46093" name="Group 14"/>
                <p:cNvGrpSpPr>
                  <a:grpSpLocks/>
                </p:cNvGrpSpPr>
                <p:nvPr/>
              </p:nvGrpSpPr>
              <p:grpSpPr bwMode="auto">
                <a:xfrm>
                  <a:off x="4768287" y="5786351"/>
                  <a:ext cx="1676963" cy="424359"/>
                  <a:chOff x="1066800" y="1828114"/>
                  <a:chExt cx="2210542" cy="59017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1067542" y="1828235"/>
                    <a:ext cx="2209800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 rot="5400000">
                    <a:off x="2171062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rot="5400000">
                    <a:off x="163953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129" name="Text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0364" y="1947446"/>
                    <a:ext cx="51389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46130" name="Text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3036" y="1947444"/>
                    <a:ext cx="78436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2000</a:t>
                    </a:r>
                  </a:p>
                </p:txBody>
              </p:sp>
              <p:sp>
                <p:nvSpPr>
                  <p:cNvPr id="46131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947444"/>
                    <a:ext cx="78436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</p:grpSp>
            <p:grpSp>
              <p:nvGrpSpPr>
                <p:cNvPr id="46094" name="Group 21"/>
                <p:cNvGrpSpPr>
                  <a:grpSpLocks/>
                </p:cNvGrpSpPr>
                <p:nvPr/>
              </p:nvGrpSpPr>
              <p:grpSpPr bwMode="auto">
                <a:xfrm>
                  <a:off x="6988175" y="5786351"/>
                  <a:ext cx="1895475" cy="424359"/>
                  <a:chOff x="1066971" y="1828114"/>
                  <a:chExt cx="2210285" cy="59017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066971" y="1828235"/>
                    <a:ext cx="2210285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 rot="5400000">
                    <a:off x="217153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5400000">
                    <a:off x="1638404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123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1201" y="1947446"/>
                    <a:ext cx="454598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40</a:t>
                    </a:r>
                  </a:p>
                </p:txBody>
              </p:sp>
              <p:sp>
                <p:nvSpPr>
                  <p:cNvPr id="46124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9635" y="1947444"/>
                    <a:ext cx="877046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  <p:sp>
                <p:nvSpPr>
                  <p:cNvPr id="46125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5656" y="1947444"/>
                    <a:ext cx="693861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1000</a:t>
                    </a:r>
                  </a:p>
                </p:txBody>
              </p:sp>
            </p:grpSp>
            <p:grpSp>
              <p:nvGrpSpPr>
                <p:cNvPr id="46095" name="Group 35"/>
                <p:cNvGrpSpPr>
                  <a:grpSpLocks/>
                </p:cNvGrpSpPr>
                <p:nvPr/>
              </p:nvGrpSpPr>
              <p:grpSpPr bwMode="auto">
                <a:xfrm>
                  <a:off x="457200" y="5786351"/>
                  <a:ext cx="1644650" cy="424359"/>
                  <a:chOff x="988992" y="1828114"/>
                  <a:chExt cx="2288390" cy="590170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1066303" y="1828235"/>
                    <a:ext cx="2211079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4" name="Straight Connector 73"/>
                  <p:cNvCxnSpPr/>
                  <p:nvPr/>
                </p:nvCxnSpPr>
                <p:spPr>
                  <a:xfrm rot="5400000">
                    <a:off x="217086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5400000">
                    <a:off x="1638531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117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8263" y="1947446"/>
                    <a:ext cx="54244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46118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8392" y="1947444"/>
                    <a:ext cx="827940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  <p:sp>
                <p:nvSpPr>
                  <p:cNvPr id="46119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8992" y="1947444"/>
                    <a:ext cx="104652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</p:grpSp>
            <p:sp>
              <p:nvSpPr>
                <p:cNvPr id="46096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034487" y="6225174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1010</a:t>
                  </a:r>
                </a:p>
              </p:txBody>
            </p:sp>
            <p:sp>
              <p:nvSpPr>
                <p:cNvPr id="4609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3182652" y="6233564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2020</a:t>
                  </a:r>
                </a:p>
              </p:txBody>
            </p:sp>
            <p:sp>
              <p:nvSpPr>
                <p:cNvPr id="4609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240052" y="6233564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</p:txBody>
            </p:sp>
            <p:sp>
              <p:nvSpPr>
                <p:cNvPr id="46099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587687" y="6225174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2000</a:t>
                  </a: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 bwMode="auto">
                <a:xfrm>
                  <a:off x="2116138" y="5895975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 bwMode="auto">
                <a:xfrm rot="10800000">
                  <a:off x="2101850" y="6059488"/>
                  <a:ext cx="547688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 bwMode="auto">
                <a:xfrm>
                  <a:off x="4235450" y="5895975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 bwMode="auto">
                <a:xfrm rot="10800000">
                  <a:off x="4219575" y="6059488"/>
                  <a:ext cx="549275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 bwMode="auto">
                <a:xfrm>
                  <a:off x="6445250" y="5895975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 bwMode="auto">
                <a:xfrm rot="10800000">
                  <a:off x="6429375" y="6059488"/>
                  <a:ext cx="549275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/>
                <p:cNvSpPr/>
                <p:nvPr/>
              </p:nvSpPr>
              <p:spPr bwMode="auto">
                <a:xfrm>
                  <a:off x="3810000" y="5075238"/>
                  <a:ext cx="685800" cy="273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2020</a:t>
                  </a:r>
                </a:p>
              </p:txBody>
            </p:sp>
            <p:cxnSp>
              <p:nvCxnSpPr>
                <p:cNvPr id="68" name="Straight Arrow Connector 67"/>
                <p:cNvCxnSpPr>
                  <a:endCxn id="91" idx="0"/>
                </p:cNvCxnSpPr>
                <p:nvPr/>
              </p:nvCxnSpPr>
              <p:spPr bwMode="auto">
                <a:xfrm rot="10800000" flipV="1">
                  <a:off x="3435350" y="5348288"/>
                  <a:ext cx="755650" cy="4381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/>
                <p:cNvSpPr/>
                <p:nvPr/>
              </p:nvSpPr>
              <p:spPr bwMode="auto">
                <a:xfrm>
                  <a:off x="533400" y="4800600"/>
                  <a:ext cx="685800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1010</a:t>
                  </a:r>
                </a:p>
              </p:txBody>
            </p:sp>
            <p:cxnSp>
              <p:nvCxnSpPr>
                <p:cNvPr id="71" name="Straight Arrow Connector 70"/>
                <p:cNvCxnSpPr>
                  <a:stCxn id="70" idx="2"/>
                  <a:endCxn id="73" idx="0"/>
                </p:cNvCxnSpPr>
                <p:nvPr/>
              </p:nvCxnSpPr>
              <p:spPr bwMode="auto">
                <a:xfrm rot="16200000" flipH="1">
                  <a:off x="788988" y="5268912"/>
                  <a:ext cx="604838" cy="430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 bwMode="auto">
                <a:xfrm>
                  <a:off x="2438400" y="4953000"/>
                  <a:ext cx="914400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header</a:t>
                  </a:r>
                </a:p>
              </p:txBody>
            </p:sp>
            <p:cxnSp>
              <p:nvCxnSpPr>
                <p:cNvPr id="101" name="Straight Arrow Connector 100"/>
                <p:cNvCxnSpPr>
                  <a:stCxn id="72" idx="3"/>
                  <a:endCxn id="67" idx="1"/>
                </p:cNvCxnSpPr>
                <p:nvPr/>
              </p:nvCxnSpPr>
              <p:spPr>
                <a:xfrm>
                  <a:off x="3352800" y="5143500"/>
                  <a:ext cx="457200" cy="682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81000" y="5105400"/>
                  <a:ext cx="1905000" cy="14478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10800000" flipV="1">
                  <a:off x="304800" y="4953000"/>
                  <a:ext cx="1828800" cy="16764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3657600" y="533400"/>
            <a:ext cx="3847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deleting a node at beginning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472238" y="2601913"/>
            <a:ext cx="369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deleting a node at beginning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828800" y="2133600"/>
            <a:ext cx="8305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52401"/>
            <a:ext cx="8426450" cy="1814513"/>
            <a:chOff x="304800" y="152400"/>
            <a:chExt cx="8426450" cy="1814467"/>
          </a:xfrm>
        </p:grpSpPr>
        <p:sp>
          <p:nvSpPr>
            <p:cNvPr id="5" name="Rectangle 4"/>
            <p:cNvSpPr/>
            <p:nvPr/>
          </p:nvSpPr>
          <p:spPr bwMode="auto">
            <a:xfrm>
              <a:off x="349250" y="152400"/>
              <a:ext cx="1066800" cy="328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7164" name="Group 13"/>
            <p:cNvGrpSpPr>
              <a:grpSpLocks/>
            </p:cNvGrpSpPr>
            <p:nvPr/>
          </p:nvGrpSpPr>
          <p:grpSpPr bwMode="auto">
            <a:xfrm>
              <a:off x="2482288" y="1181100"/>
              <a:ext cx="1600763" cy="424359"/>
              <a:chOff x="1066800" y="1828114"/>
              <a:chExt cx="2210577" cy="590170"/>
            </a:xfrm>
          </p:grpSpPr>
          <p:sp>
            <p:nvSpPr>
              <p:cNvPr id="40" name="Rectangle 4"/>
              <p:cNvSpPr/>
              <p:nvPr/>
            </p:nvSpPr>
            <p:spPr>
              <a:xfrm>
                <a:off x="1067576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>
                <a:off x="2172796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1637884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01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7202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7203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7165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59"/>
              <a:chOff x="1066800" y="1828114"/>
              <a:chExt cx="2210542" cy="59017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95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7196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7197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7166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59"/>
              <a:chOff x="1066971" y="1828114"/>
              <a:chExt cx="2210285" cy="59017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89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7190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4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7191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4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7167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59"/>
              <a:chOff x="988992" y="1828114"/>
              <a:chExt cx="2288390" cy="59017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83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7184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7185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4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7168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7169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7170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7171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963738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1949450" y="1454117"/>
              <a:ext cx="5476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0830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40671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292850" y="1290609"/>
              <a:ext cx="5334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6276975" y="1454117"/>
              <a:ext cx="54927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16200000" flipH="1">
              <a:off x="799313" y="826272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029200" y="4267200"/>
            <a:ext cx="3048000" cy="2286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=header</a:t>
            </a:r>
          </a:p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-&gt;next!=NULL)</a:t>
            </a:r>
          </a:p>
          <a:p>
            <a:pPr marL="1352550" lvl="1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 while</a:t>
            </a:r>
          </a:p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ptr1=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 eaLnBrk="0" hangingPunct="0">
              <a:lnSpc>
                <a:spcPct val="90000"/>
              </a:lnSpc>
              <a:spcBef>
                <a:spcPts val="575"/>
              </a:spcBef>
              <a:buFont typeface="Wingdings" pitchFamily="2" charset="2"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ptr1-&gt;next=NULL;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487989" y="381000"/>
            <a:ext cx="31935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deleting a node at end</a:t>
            </a:r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1981200" y="2209800"/>
            <a:ext cx="8426450" cy="2133600"/>
            <a:chOff x="457200" y="2209800"/>
            <a:chExt cx="8426450" cy="2133600"/>
          </a:xfrm>
        </p:grpSpPr>
        <p:sp>
          <p:nvSpPr>
            <p:cNvPr id="89" name="Rectangle 88"/>
            <p:cNvSpPr/>
            <p:nvPr/>
          </p:nvSpPr>
          <p:spPr bwMode="auto">
            <a:xfrm>
              <a:off x="7620000" y="2209800"/>
              <a:ext cx="1066800" cy="32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105400" y="2286000"/>
              <a:ext cx="1066800" cy="32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pt1</a:t>
              </a:r>
            </a:p>
          </p:txBody>
        </p:sp>
        <p:grpSp>
          <p:nvGrpSpPr>
            <p:cNvPr id="47113" name="Group 97"/>
            <p:cNvGrpSpPr>
              <a:grpSpLocks/>
            </p:cNvGrpSpPr>
            <p:nvPr/>
          </p:nvGrpSpPr>
          <p:grpSpPr bwMode="auto">
            <a:xfrm>
              <a:off x="457200" y="2319251"/>
              <a:ext cx="8426450" cy="2024149"/>
              <a:chOff x="457200" y="2319251"/>
              <a:chExt cx="8426450" cy="2024149"/>
            </a:xfrm>
          </p:grpSpPr>
          <p:grpSp>
            <p:nvGrpSpPr>
              <p:cNvPr id="47114" name="Group 46"/>
              <p:cNvGrpSpPr>
                <a:grpSpLocks/>
              </p:cNvGrpSpPr>
              <p:nvPr/>
            </p:nvGrpSpPr>
            <p:grpSpPr bwMode="auto">
              <a:xfrm>
                <a:off x="457200" y="2319251"/>
                <a:ext cx="8426450" cy="1814467"/>
                <a:chOff x="304800" y="152400"/>
                <a:chExt cx="8426450" cy="1814467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349250" y="152487"/>
                  <a:ext cx="1066800" cy="3286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header</a:t>
                  </a:r>
                </a:p>
              </p:txBody>
            </p:sp>
            <p:grpSp>
              <p:nvGrpSpPr>
                <p:cNvPr id="47123" name="Group 13"/>
                <p:cNvGrpSpPr>
                  <a:grpSpLocks/>
                </p:cNvGrpSpPr>
                <p:nvPr/>
              </p:nvGrpSpPr>
              <p:grpSpPr bwMode="auto">
                <a:xfrm>
                  <a:off x="2482288" y="1181100"/>
                  <a:ext cx="1600763" cy="424359"/>
                  <a:chOff x="1066800" y="1828114"/>
                  <a:chExt cx="2210577" cy="590170"/>
                </a:xfrm>
              </p:grpSpPr>
              <p:sp>
                <p:nvSpPr>
                  <p:cNvPr id="83" name="Rectangle 4"/>
                  <p:cNvSpPr/>
                  <p:nvPr/>
                </p:nvSpPr>
                <p:spPr>
                  <a:xfrm>
                    <a:off x="1067576" y="1828235"/>
                    <a:ext cx="2209800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 rot="5400000">
                    <a:off x="2172789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5400000">
                    <a:off x="1637877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160" name="Text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8628" y="1947446"/>
                    <a:ext cx="53836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47161" name="Text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4885" y="1947444"/>
                    <a:ext cx="821715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1000</a:t>
                    </a:r>
                  </a:p>
                </p:txBody>
              </p:sp>
              <p:sp>
                <p:nvSpPr>
                  <p:cNvPr id="47162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947444"/>
                    <a:ext cx="821715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1010</a:t>
                    </a:r>
                  </a:p>
                </p:txBody>
              </p:sp>
            </p:grpSp>
            <p:grpSp>
              <p:nvGrpSpPr>
                <p:cNvPr id="47124" name="Group 14"/>
                <p:cNvGrpSpPr>
                  <a:grpSpLocks/>
                </p:cNvGrpSpPr>
                <p:nvPr/>
              </p:nvGrpSpPr>
              <p:grpSpPr bwMode="auto">
                <a:xfrm>
                  <a:off x="4615887" y="1181100"/>
                  <a:ext cx="1731155" cy="424359"/>
                  <a:chOff x="1066800" y="1828114"/>
                  <a:chExt cx="2281977" cy="590170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1067542" y="1828235"/>
                    <a:ext cx="2209800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>
                    <a:off x="2171062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5400000">
                    <a:off x="163953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154" name="Text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0363" y="1947446"/>
                    <a:ext cx="51389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47155" name="Text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7334" y="1947443"/>
                    <a:ext cx="99144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  <p:sp>
                <p:nvSpPr>
                  <p:cNvPr id="47156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947446"/>
                    <a:ext cx="784364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</p:grpSp>
            <p:grpSp>
              <p:nvGrpSpPr>
                <p:cNvPr id="47125" name="Group 21"/>
                <p:cNvGrpSpPr>
                  <a:grpSpLocks/>
                </p:cNvGrpSpPr>
                <p:nvPr/>
              </p:nvGrpSpPr>
              <p:grpSpPr bwMode="auto">
                <a:xfrm>
                  <a:off x="6835775" y="1181100"/>
                  <a:ext cx="1895475" cy="424359"/>
                  <a:chOff x="1066971" y="1828114"/>
                  <a:chExt cx="2210285" cy="590170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1066971" y="1828235"/>
                    <a:ext cx="2210285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217153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>
                    <a:off x="1638404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148" name="Text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1201" y="1947446"/>
                    <a:ext cx="454598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40</a:t>
                    </a:r>
                  </a:p>
                </p:txBody>
              </p:sp>
              <p:sp>
                <p:nvSpPr>
                  <p:cNvPr id="47149" name="Text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9635" y="1947444"/>
                    <a:ext cx="877046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  <p:sp>
                <p:nvSpPr>
                  <p:cNvPr id="47150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5656" y="1947444"/>
                    <a:ext cx="693861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1000</a:t>
                    </a:r>
                  </a:p>
                </p:txBody>
              </p:sp>
            </p:grpSp>
            <p:grpSp>
              <p:nvGrpSpPr>
                <p:cNvPr id="47126" name="Group 35"/>
                <p:cNvGrpSpPr>
                  <a:grpSpLocks/>
                </p:cNvGrpSpPr>
                <p:nvPr/>
              </p:nvGrpSpPr>
              <p:grpSpPr bwMode="auto">
                <a:xfrm>
                  <a:off x="304800" y="1181100"/>
                  <a:ext cx="1644650" cy="424359"/>
                  <a:chOff x="988992" y="1828114"/>
                  <a:chExt cx="2288390" cy="59017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1066303" y="1828235"/>
                    <a:ext cx="2211079" cy="534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>
                    <a:off x="2170868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5400000">
                    <a:off x="1638531" y="2095378"/>
                    <a:ext cx="53428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142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8263" y="1947446"/>
                    <a:ext cx="54244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47143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8392" y="1947444"/>
                    <a:ext cx="827940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  <p:sp>
                <p:nvSpPr>
                  <p:cNvPr id="47144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8992" y="1947444"/>
                    <a:ext cx="1046523" cy="470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</p:grpSp>
            <p:sp>
              <p:nvSpPr>
                <p:cNvPr id="47127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882087" y="1619923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1010</a:t>
                  </a:r>
                </a:p>
              </p:txBody>
            </p:sp>
            <p:sp>
              <p:nvSpPr>
                <p:cNvPr id="47128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3030252" y="1628313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2020</a:t>
                  </a:r>
                </a:p>
              </p:txBody>
            </p:sp>
            <p:sp>
              <p:nvSpPr>
                <p:cNvPr id="4712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087652" y="1628313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</p:txBody>
            </p:sp>
            <p:sp>
              <p:nvSpPr>
                <p:cNvPr id="4713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435287" y="1619923"/>
                  <a:ext cx="59503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2000</a:t>
                  </a:r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 bwMode="auto">
                <a:xfrm>
                  <a:off x="1963738" y="1290724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 rot="10800000">
                  <a:off x="1949450" y="1454237"/>
                  <a:ext cx="547688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4083050" y="1290724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 bwMode="auto">
                <a:xfrm rot="10800000">
                  <a:off x="4067175" y="1454237"/>
                  <a:ext cx="549275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 bwMode="auto">
                <a:xfrm>
                  <a:off x="6292850" y="1290724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 bwMode="auto">
                <a:xfrm rot="10800000">
                  <a:off x="6276975" y="1454237"/>
                  <a:ext cx="549275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/>
                <p:cNvSpPr/>
                <p:nvPr/>
              </p:nvSpPr>
              <p:spPr bwMode="auto">
                <a:xfrm>
                  <a:off x="501650" y="469987"/>
                  <a:ext cx="685800" cy="273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1010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 bwMode="auto">
                <a:xfrm rot="16200000" flipH="1">
                  <a:off x="799307" y="826380"/>
                  <a:ext cx="438150" cy="2714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 bwMode="auto">
              <a:xfrm>
                <a:off x="7772400" y="2527300"/>
                <a:ext cx="685800" cy="273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2000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5257800" y="2603500"/>
                <a:ext cx="685800" cy="273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cxnSp>
            <p:nvCxnSpPr>
              <p:cNvPr id="94" name="Straight Arrow Connector 93"/>
              <p:cNvCxnSpPr>
                <a:stCxn id="90" idx="2"/>
                <a:endCxn id="71" idx="0"/>
              </p:cNvCxnSpPr>
              <p:nvPr/>
            </p:nvCxnSpPr>
            <p:spPr>
              <a:xfrm rot="5400000">
                <a:off x="7751763" y="2984500"/>
                <a:ext cx="547688" cy="179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2" idx="2"/>
                <a:endCxn id="77" idx="0"/>
              </p:cNvCxnSpPr>
              <p:nvPr/>
            </p:nvCxnSpPr>
            <p:spPr>
              <a:xfrm rot="16200000" flipH="1">
                <a:off x="5368131" y="3109119"/>
                <a:ext cx="471488" cy="6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6200000" flipH="1">
                <a:off x="6896100" y="2705100"/>
                <a:ext cx="1905000" cy="13716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10800000" flipV="1">
                <a:off x="6934200" y="2743200"/>
                <a:ext cx="1524000" cy="1447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21" name="TextBox 102"/>
              <p:cNvSpPr txBox="1">
                <a:spLocks noChangeArrowheads="1"/>
              </p:cNvSpPr>
              <p:nvPr/>
            </p:nvSpPr>
            <p:spPr bwMode="auto">
              <a:xfrm>
                <a:off x="1600200" y="2602468"/>
                <a:ext cx="30364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deleting a node at end</a:t>
                </a:r>
              </a:p>
            </p:txBody>
          </p:sp>
        </p:grpSp>
      </p:grpSp>
      <p:cxnSp>
        <p:nvCxnSpPr>
          <p:cNvPr id="105" name="Straight Connector 104"/>
          <p:cNvCxnSpPr/>
          <p:nvPr/>
        </p:nvCxnSpPr>
        <p:spPr>
          <a:xfrm>
            <a:off x="1752600" y="2209800"/>
            <a:ext cx="85344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924800" cy="457200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at any position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0"/>
            <a:ext cx="3200400" cy="2590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=header;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while(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-&gt;next!=NULL)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1.for(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=1;i&lt;pos-1;i++)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2.if(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= pos-1)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while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91200" y="1600200"/>
            <a:ext cx="38862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if(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= header)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//if the deleted item is first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4.1  ptr1=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4.2  ptr1-&gt;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=NULL;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4.3  header=ptr1;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4.4  end if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5.else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5.1  ptr1=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5.2  ptr2=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5.3  ptr1-&gt;next=ptr2;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5.4  ptr2-&gt;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=ptr1;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end 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end if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buFont typeface="Times New Roman" panose="02020603050405020304" pitchFamily="18" charset="0"/>
              <a:buChar char="•"/>
              <a:defRPr/>
            </a:pPr>
            <a:endParaRPr lang="en-US" sz="20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9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490538"/>
            <a:ext cx="8426450" cy="1814512"/>
            <a:chOff x="304800" y="152400"/>
            <a:chExt cx="8426450" cy="1814467"/>
          </a:xfrm>
        </p:grpSpPr>
        <p:sp>
          <p:nvSpPr>
            <p:cNvPr id="3" name="Rectangle 2"/>
            <p:cNvSpPr/>
            <p:nvPr/>
          </p:nvSpPr>
          <p:spPr bwMode="auto">
            <a:xfrm>
              <a:off x="349250" y="152400"/>
              <a:ext cx="1066800" cy="328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9215" name="Group 13"/>
            <p:cNvGrpSpPr>
              <a:grpSpLocks/>
            </p:cNvGrpSpPr>
            <p:nvPr/>
          </p:nvGrpSpPr>
          <p:grpSpPr bwMode="auto">
            <a:xfrm>
              <a:off x="2482288" y="1181100"/>
              <a:ext cx="1600763" cy="424359"/>
              <a:chOff x="1066800" y="1828114"/>
              <a:chExt cx="2210577" cy="590170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1067576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>
                <a:off x="2172796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1637884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56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9257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9258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9216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59"/>
              <a:chOff x="1066800" y="1828114"/>
              <a:chExt cx="2210542" cy="59017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50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9251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9252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9217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59"/>
              <a:chOff x="1066971" y="1828114"/>
              <a:chExt cx="2210285" cy="5901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44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9245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4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9246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4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9218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59"/>
              <a:chOff x="988992" y="1828114"/>
              <a:chExt cx="2288390" cy="59017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38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9239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9240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4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9219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9220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9221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9222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1963738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 rot="10800000">
              <a:off x="1949450" y="1454118"/>
              <a:ext cx="547688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083050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4067175" y="1454118"/>
              <a:ext cx="549275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292850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6276975" y="1454118"/>
              <a:ext cx="549275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799312" y="826273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1981200" y="423855"/>
              <a:ext cx="1066800" cy="45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423855"/>
              <a:ext cx="685800" cy="38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 bwMode="auto">
            <a:xfrm rot="10800000">
              <a:off x="1187450" y="614351"/>
              <a:ext cx="94615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 bwMode="auto">
            <a:xfrm>
              <a:off x="2895600" y="423855"/>
              <a:ext cx="533400" cy="38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380039" y="514350"/>
            <a:ext cx="3967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deleting  a node at position  3</a:t>
            </a:r>
          </a:p>
        </p:txBody>
      </p:sp>
      <p:sp>
        <p:nvSpPr>
          <p:cNvPr id="107" name="Rectangle 3"/>
          <p:cNvSpPr txBox="1">
            <a:spLocks noChangeArrowheads="1"/>
          </p:cNvSpPr>
          <p:nvPr/>
        </p:nvSpPr>
        <p:spPr>
          <a:xfrm>
            <a:off x="1905000" y="3316224"/>
            <a:ext cx="32004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=header;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while(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-&gt;next!=NULL)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1.for(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=0;i&lt;pos-1;i++)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2.if(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= pos-1)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while</a:t>
            </a:r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 bwMode="auto">
          <a:xfrm>
            <a:off x="5873750" y="2657948"/>
            <a:ext cx="38862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if(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= header)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//if the deleted item is first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4.1  ptr1=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4.2  ptr1-&gt;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=NULL;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4.3  header=ptr1;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4.4  end if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5.else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5.1  ptr1=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5.2  ptr2=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5.3  ptr1-&gt;next=ptr2;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5.4  ptr2-&gt;</a:t>
            </a:r>
            <a:r>
              <a:rPr lang="en-US" sz="20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=ptr1;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end 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end if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575"/>
              </a:spcBef>
              <a:buFont typeface="Times New Roman" panose="02020603050405020304" pitchFamily="18" charset="0"/>
              <a:buChar char="•"/>
              <a:defRPr/>
            </a:pPr>
            <a:endParaRPr lang="en-US" sz="20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490538"/>
            <a:ext cx="8426450" cy="1814512"/>
            <a:chOff x="304800" y="152400"/>
            <a:chExt cx="8426450" cy="1814467"/>
          </a:xfrm>
        </p:grpSpPr>
        <p:sp>
          <p:nvSpPr>
            <p:cNvPr id="3" name="Rectangle 2"/>
            <p:cNvSpPr/>
            <p:nvPr/>
          </p:nvSpPr>
          <p:spPr bwMode="auto">
            <a:xfrm>
              <a:off x="349250" y="152400"/>
              <a:ext cx="1066800" cy="328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grpSp>
          <p:nvGrpSpPr>
            <p:cNvPr id="49215" name="Group 13"/>
            <p:cNvGrpSpPr>
              <a:grpSpLocks/>
            </p:cNvGrpSpPr>
            <p:nvPr/>
          </p:nvGrpSpPr>
          <p:grpSpPr bwMode="auto">
            <a:xfrm>
              <a:off x="2482288" y="1181100"/>
              <a:ext cx="1600763" cy="424359"/>
              <a:chOff x="1066800" y="1828114"/>
              <a:chExt cx="2210577" cy="590170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1067576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>
                <a:off x="2172796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1637884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56" name="TextBox 42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9257" name="TextBox 43"/>
              <p:cNvSpPr txBox="1">
                <a:spLocks noChangeArrowheads="1"/>
              </p:cNvSpPr>
              <p:nvPr/>
            </p:nvSpPr>
            <p:spPr bwMode="auto">
              <a:xfrm>
                <a:off x="2454885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49258" name="TextBox 44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8217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49216" name="Group 14"/>
            <p:cNvGrpSpPr>
              <a:grpSpLocks/>
            </p:cNvGrpSpPr>
            <p:nvPr/>
          </p:nvGrpSpPr>
          <p:grpSpPr bwMode="auto">
            <a:xfrm>
              <a:off x="4615887" y="1181100"/>
              <a:ext cx="1676963" cy="424359"/>
              <a:chOff x="1066800" y="1828114"/>
              <a:chExt cx="2210542" cy="59017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67542" y="1828078"/>
                <a:ext cx="2209800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>
                <a:off x="2171069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639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50" name="TextBox 36"/>
              <p:cNvSpPr txBox="1">
                <a:spLocks noChangeArrowheads="1"/>
              </p:cNvSpPr>
              <p:nvPr/>
            </p:nvSpPr>
            <p:spPr bwMode="auto">
              <a:xfrm>
                <a:off x="1870364" y="1947446"/>
                <a:ext cx="51389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49251" name="TextBox 37"/>
              <p:cNvSpPr txBox="1">
                <a:spLocks noChangeArrowheads="1"/>
              </p:cNvSpPr>
              <p:nvPr/>
            </p:nvSpPr>
            <p:spPr bwMode="auto">
              <a:xfrm>
                <a:off x="2473036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9252" name="TextBox 38"/>
              <p:cNvSpPr txBox="1">
                <a:spLocks noChangeArrowheads="1"/>
              </p:cNvSpPr>
              <p:nvPr/>
            </p:nvSpPr>
            <p:spPr bwMode="auto">
              <a:xfrm>
                <a:off x="1066800" y="1947444"/>
                <a:ext cx="784364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49217" name="Group 21"/>
            <p:cNvGrpSpPr>
              <a:grpSpLocks/>
            </p:cNvGrpSpPr>
            <p:nvPr/>
          </p:nvGrpSpPr>
          <p:grpSpPr bwMode="auto">
            <a:xfrm>
              <a:off x="6835775" y="1181100"/>
              <a:ext cx="1895475" cy="424359"/>
              <a:chOff x="1066971" y="1828114"/>
              <a:chExt cx="2210285" cy="5901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66971" y="1828078"/>
                <a:ext cx="2210285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>
                <a:off x="217154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1638411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44" name="TextBox 30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9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49245" name="TextBox 31"/>
              <p:cNvSpPr txBox="1">
                <a:spLocks noChangeArrowheads="1"/>
              </p:cNvSpPr>
              <p:nvPr/>
            </p:nvSpPr>
            <p:spPr bwMode="auto">
              <a:xfrm>
                <a:off x="2399635" y="1947444"/>
                <a:ext cx="877046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49246" name="TextBox 32"/>
              <p:cNvSpPr txBox="1">
                <a:spLocks noChangeArrowheads="1"/>
              </p:cNvSpPr>
              <p:nvPr/>
            </p:nvSpPr>
            <p:spPr bwMode="auto">
              <a:xfrm>
                <a:off x="1155656" y="1947444"/>
                <a:ext cx="693861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49218" name="Group 35"/>
            <p:cNvGrpSpPr>
              <a:grpSpLocks/>
            </p:cNvGrpSpPr>
            <p:nvPr/>
          </p:nvGrpSpPr>
          <p:grpSpPr bwMode="auto">
            <a:xfrm>
              <a:off x="304800" y="1181100"/>
              <a:ext cx="1644650" cy="424359"/>
              <a:chOff x="988992" y="1828114"/>
              <a:chExt cx="2288390" cy="59017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66303" y="1828078"/>
                <a:ext cx="2211079" cy="534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170875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638538" y="2095214"/>
                <a:ext cx="5342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38" name="TextBox 24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4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9239" name="TextBox 25"/>
              <p:cNvSpPr txBox="1">
                <a:spLocks noChangeArrowheads="1"/>
              </p:cNvSpPr>
              <p:nvPr/>
            </p:nvSpPr>
            <p:spPr bwMode="auto">
              <a:xfrm>
                <a:off x="2428392" y="1947444"/>
                <a:ext cx="82794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49240" name="TextBox 26"/>
              <p:cNvSpPr txBox="1">
                <a:spLocks noChangeArrowheads="1"/>
              </p:cNvSpPr>
              <p:nvPr/>
            </p:nvSpPr>
            <p:spPr bwMode="auto">
              <a:xfrm>
                <a:off x="988992" y="1947444"/>
                <a:ext cx="104652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49219" name="TextBox 8"/>
            <p:cNvSpPr txBox="1">
              <a:spLocks noChangeArrowheads="1"/>
            </p:cNvSpPr>
            <p:nvPr/>
          </p:nvSpPr>
          <p:spPr bwMode="auto">
            <a:xfrm>
              <a:off x="8820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49220" name="TextBox 9"/>
            <p:cNvSpPr txBox="1">
              <a:spLocks noChangeArrowheads="1"/>
            </p:cNvSpPr>
            <p:nvPr/>
          </p:nvSpPr>
          <p:spPr bwMode="auto">
            <a:xfrm>
              <a:off x="30302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9221" name="TextBox 10"/>
            <p:cNvSpPr txBox="1">
              <a:spLocks noChangeArrowheads="1"/>
            </p:cNvSpPr>
            <p:nvPr/>
          </p:nvSpPr>
          <p:spPr bwMode="auto">
            <a:xfrm>
              <a:off x="5087652" y="162831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49222" name="TextBox 11"/>
            <p:cNvSpPr txBox="1">
              <a:spLocks noChangeArrowheads="1"/>
            </p:cNvSpPr>
            <p:nvPr/>
          </p:nvSpPr>
          <p:spPr bwMode="auto">
            <a:xfrm>
              <a:off x="7435287" y="161992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1963738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 rot="10800000">
              <a:off x="1949450" y="1454118"/>
              <a:ext cx="547688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083050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4067175" y="1454118"/>
              <a:ext cx="549275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292850" y="1290609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6276975" y="1454118"/>
              <a:ext cx="549275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01650" y="469892"/>
              <a:ext cx="685800" cy="2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799312" y="826273"/>
              <a:ext cx="438139" cy="271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1981200" y="423855"/>
              <a:ext cx="1066800" cy="45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423855"/>
              <a:ext cx="685800" cy="38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 bwMode="auto">
            <a:xfrm rot="10800000">
              <a:off x="1187450" y="614351"/>
              <a:ext cx="94615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 bwMode="auto">
            <a:xfrm>
              <a:off x="2895600" y="423855"/>
              <a:ext cx="533400" cy="380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380039" y="514350"/>
            <a:ext cx="3967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deleting  a node at position  3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981200" y="2819400"/>
            <a:ext cx="81534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532438" y="3257550"/>
            <a:ext cx="3682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deleting a node at position 3</a:t>
            </a:r>
          </a:p>
        </p:txBody>
      </p:sp>
      <p:grpSp>
        <p:nvGrpSpPr>
          <p:cNvPr id="8" name="Group 138"/>
          <p:cNvGrpSpPr>
            <a:grpSpLocks/>
          </p:cNvGrpSpPr>
          <p:nvPr/>
        </p:nvGrpSpPr>
        <p:grpSpPr bwMode="auto">
          <a:xfrm>
            <a:off x="1936750" y="3756026"/>
            <a:ext cx="8426450" cy="2263775"/>
            <a:chOff x="412750" y="3756661"/>
            <a:chExt cx="8426450" cy="2263139"/>
          </a:xfrm>
        </p:grpSpPr>
        <p:cxnSp>
          <p:nvCxnSpPr>
            <p:cNvPr id="126" name="Straight Arrow Connector 125"/>
            <p:cNvCxnSpPr/>
            <p:nvPr/>
          </p:nvCxnSpPr>
          <p:spPr bwMode="auto">
            <a:xfrm>
              <a:off x="4206875" y="5016782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 bwMode="auto">
            <a:xfrm rot="10800000">
              <a:off x="4191000" y="5180249"/>
              <a:ext cx="549275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 bwMode="auto">
            <a:xfrm>
              <a:off x="7696200" y="3810621"/>
              <a:ext cx="685800" cy="361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2000</a:t>
              </a:r>
            </a:p>
          </p:txBody>
        </p:sp>
        <p:cxnSp>
          <p:nvCxnSpPr>
            <p:cNvPr id="131" name="Straight Arrow Connector 130"/>
            <p:cNvCxnSpPr>
              <a:stCxn id="130" idx="2"/>
              <a:endCxn id="86" idx="0"/>
            </p:cNvCxnSpPr>
            <p:nvPr/>
          </p:nvCxnSpPr>
          <p:spPr bwMode="auto">
            <a:xfrm rot="5400000">
              <a:off x="7601052" y="4462880"/>
              <a:ext cx="728458" cy="147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63" name="Group 137"/>
            <p:cNvGrpSpPr>
              <a:grpSpLocks/>
            </p:cNvGrpSpPr>
            <p:nvPr/>
          </p:nvGrpSpPr>
          <p:grpSpPr bwMode="auto">
            <a:xfrm>
              <a:off x="412750" y="3756661"/>
              <a:ext cx="8426450" cy="2263139"/>
              <a:chOff x="412750" y="3756661"/>
              <a:chExt cx="8426450" cy="2263139"/>
            </a:xfrm>
          </p:grpSpPr>
          <p:grpSp>
            <p:nvGrpSpPr>
              <p:cNvPr id="49164" name="Group 129"/>
              <p:cNvGrpSpPr>
                <a:grpSpLocks/>
              </p:cNvGrpSpPr>
              <p:nvPr/>
            </p:nvGrpSpPr>
            <p:grpSpPr bwMode="auto">
              <a:xfrm>
                <a:off x="412750" y="3756661"/>
                <a:ext cx="8426450" cy="1907202"/>
                <a:chOff x="337113" y="3525253"/>
                <a:chExt cx="8426450" cy="2007581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381563" y="3700665"/>
                  <a:ext cx="1066800" cy="3291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header</a:t>
                  </a:r>
                </a:p>
              </p:txBody>
            </p:sp>
            <p:grpSp>
              <p:nvGrpSpPr>
                <p:cNvPr id="49168" name="Group 13"/>
                <p:cNvGrpSpPr>
                  <a:grpSpLocks/>
                </p:cNvGrpSpPr>
                <p:nvPr/>
              </p:nvGrpSpPr>
              <p:grpSpPr bwMode="auto">
                <a:xfrm>
                  <a:off x="2514601" y="4729251"/>
                  <a:ext cx="1600763" cy="442178"/>
                  <a:chOff x="1066800" y="1828114"/>
                  <a:chExt cx="2210577" cy="614950"/>
                </a:xfrm>
              </p:grpSpPr>
              <p:sp>
                <p:nvSpPr>
                  <p:cNvPr id="98" name="Rectangle 4"/>
                  <p:cNvSpPr/>
                  <p:nvPr/>
                </p:nvSpPr>
                <p:spPr>
                  <a:xfrm>
                    <a:off x="1067576" y="1828799"/>
                    <a:ext cx="2209800" cy="559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2159970" y="2108761"/>
                    <a:ext cx="55992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rot="5400000">
                    <a:off x="1625058" y="2108761"/>
                    <a:ext cx="55992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211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8628" y="1947446"/>
                    <a:ext cx="538364" cy="4956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49212" name="Text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4885" y="1947446"/>
                    <a:ext cx="821715" cy="4956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2000</a:t>
                    </a:r>
                  </a:p>
                </p:txBody>
              </p:sp>
              <p:sp>
                <p:nvSpPr>
                  <p:cNvPr id="49213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947446"/>
                    <a:ext cx="821715" cy="4956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1010</a:t>
                    </a:r>
                  </a:p>
                </p:txBody>
              </p:sp>
            </p:grpSp>
            <p:grpSp>
              <p:nvGrpSpPr>
                <p:cNvPr id="49169" name="Group 14"/>
                <p:cNvGrpSpPr>
                  <a:grpSpLocks/>
                </p:cNvGrpSpPr>
                <p:nvPr/>
              </p:nvGrpSpPr>
              <p:grpSpPr bwMode="auto">
                <a:xfrm>
                  <a:off x="4648200" y="4729250"/>
                  <a:ext cx="1676963" cy="442178"/>
                  <a:chOff x="1066800" y="1828114"/>
                  <a:chExt cx="2210542" cy="614951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1067542" y="1828800"/>
                    <a:ext cx="2209800" cy="55992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>
                  <a:xfrm rot="5400000">
                    <a:off x="2158243" y="2108762"/>
                    <a:ext cx="5599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rot="5400000">
                    <a:off x="1626719" y="2108762"/>
                    <a:ext cx="5599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205" name="Text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0364" y="1947446"/>
                    <a:ext cx="513893" cy="4956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49206" name="Text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3036" y="1947446"/>
                    <a:ext cx="784364" cy="4956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2000</a:t>
                    </a:r>
                  </a:p>
                </p:txBody>
              </p:sp>
              <p:sp>
                <p:nvSpPr>
                  <p:cNvPr id="49207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947445"/>
                    <a:ext cx="784364" cy="4956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2200</a:t>
                    </a:r>
                  </a:p>
                </p:txBody>
              </p:sp>
            </p:grpSp>
            <p:grpSp>
              <p:nvGrpSpPr>
                <p:cNvPr id="49170" name="Group 21"/>
                <p:cNvGrpSpPr>
                  <a:grpSpLocks/>
                </p:cNvGrpSpPr>
                <p:nvPr/>
              </p:nvGrpSpPr>
              <p:grpSpPr bwMode="auto">
                <a:xfrm>
                  <a:off x="6868088" y="4729246"/>
                  <a:ext cx="1895475" cy="442181"/>
                  <a:chOff x="1066971" y="1828114"/>
                  <a:chExt cx="2210285" cy="614957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1066971" y="1828806"/>
                    <a:ext cx="2210285" cy="5599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7" name="Straight Connector 86"/>
                  <p:cNvCxnSpPr/>
                  <p:nvPr/>
                </p:nvCxnSpPr>
                <p:spPr>
                  <a:xfrm rot="5400000">
                    <a:off x="2158718" y="2108769"/>
                    <a:ext cx="5599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5400000">
                    <a:off x="1625584" y="2108769"/>
                    <a:ext cx="5599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199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1201" y="1947446"/>
                    <a:ext cx="454598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40</a:t>
                    </a:r>
                  </a:p>
                </p:txBody>
              </p:sp>
              <p:sp>
                <p:nvSpPr>
                  <p:cNvPr id="49200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9635" y="1947446"/>
                    <a:ext cx="877046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  <p:sp>
                <p:nvSpPr>
                  <p:cNvPr id="49201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5656" y="1947451"/>
                    <a:ext cx="693861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</p:grpSp>
            <p:grpSp>
              <p:nvGrpSpPr>
                <p:cNvPr id="49171" name="Group 35"/>
                <p:cNvGrpSpPr>
                  <a:grpSpLocks/>
                </p:cNvGrpSpPr>
                <p:nvPr/>
              </p:nvGrpSpPr>
              <p:grpSpPr bwMode="auto">
                <a:xfrm>
                  <a:off x="337113" y="4729247"/>
                  <a:ext cx="1644650" cy="442180"/>
                  <a:chOff x="988992" y="1828114"/>
                  <a:chExt cx="2288390" cy="614955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1066303" y="1828805"/>
                    <a:ext cx="2211079" cy="5599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 rot="5400000">
                    <a:off x="2158049" y="2108767"/>
                    <a:ext cx="5599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5400000">
                    <a:off x="1625711" y="2108767"/>
                    <a:ext cx="55992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193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8263" y="1947446"/>
                    <a:ext cx="542443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49194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8392" y="1947448"/>
                    <a:ext cx="827940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2020</a:t>
                    </a:r>
                  </a:p>
                </p:txBody>
              </p:sp>
              <p:sp>
                <p:nvSpPr>
                  <p:cNvPr id="49195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8992" y="1947449"/>
                    <a:ext cx="1046523" cy="4956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NULL</a:t>
                    </a:r>
                  </a:p>
                </p:txBody>
              </p:sp>
            </p:grpSp>
            <p:sp>
              <p:nvSpPr>
                <p:cNvPr id="49172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914400" y="5168072"/>
                  <a:ext cx="595035" cy="356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1010</a:t>
                  </a:r>
                </a:p>
              </p:txBody>
            </p:sp>
            <p:sp>
              <p:nvSpPr>
                <p:cNvPr id="4917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3062565" y="5176461"/>
                  <a:ext cx="595035" cy="356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2020</a:t>
                  </a:r>
                </a:p>
              </p:txBody>
            </p:sp>
            <p:sp>
              <p:nvSpPr>
                <p:cNvPr id="4917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119965" y="5176459"/>
                  <a:ext cx="595035" cy="356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</p:txBody>
            </p:sp>
            <p:sp>
              <p:nvSpPr>
                <p:cNvPr id="49175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467600" y="5168069"/>
                  <a:ext cx="595035" cy="356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2000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 bwMode="auto">
                <a:xfrm>
                  <a:off x="1996051" y="4838331"/>
                  <a:ext cx="533400" cy="1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 bwMode="auto">
                <a:xfrm rot="10800000">
                  <a:off x="1981763" y="5002048"/>
                  <a:ext cx="547688" cy="1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 bwMode="auto">
                <a:xfrm>
                  <a:off x="6325163" y="4838331"/>
                  <a:ext cx="533400" cy="1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 bwMode="auto">
                <a:xfrm rot="10800000">
                  <a:off x="6309288" y="5002048"/>
                  <a:ext cx="549275" cy="1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 bwMode="auto">
                <a:xfrm>
                  <a:off x="533963" y="4018076"/>
                  <a:ext cx="685800" cy="2739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1010</a:t>
                  </a: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 bwMode="auto">
                <a:xfrm rot="16200000" flipH="1">
                  <a:off x="831848" y="4375166"/>
                  <a:ext cx="437693" cy="2714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 bwMode="auto">
                <a:xfrm>
                  <a:off x="2013513" y="3582053"/>
                  <a:ext cx="1066800" cy="456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ptr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2165913" y="3582053"/>
                  <a:ext cx="685800" cy="38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2020</a:t>
                  </a:r>
                </a:p>
              </p:txBody>
            </p:sp>
            <p:cxnSp>
              <p:nvCxnSpPr>
                <p:cNvPr id="78" name="Straight Arrow Connector 77"/>
                <p:cNvCxnSpPr>
                  <a:stCxn id="77" idx="2"/>
                  <a:endCxn id="98" idx="0"/>
                </p:cNvCxnSpPr>
                <p:nvPr/>
              </p:nvCxnSpPr>
              <p:spPr bwMode="auto">
                <a:xfrm rot="16200000" flipH="1">
                  <a:off x="2528638" y="3943120"/>
                  <a:ext cx="766798" cy="80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 bwMode="auto">
                <a:xfrm>
                  <a:off x="2927913" y="3582053"/>
                  <a:ext cx="577850" cy="38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ptr1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5486963" y="3525253"/>
                  <a:ext cx="1066800" cy="45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ptr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105963" y="3582053"/>
                  <a:ext cx="685800" cy="38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1000</a:t>
                  </a:r>
                </a:p>
              </p:txBody>
            </p:sp>
            <p:cxnSp>
              <p:nvCxnSpPr>
                <p:cNvPr id="124" name="Straight Arrow Connector 123"/>
                <p:cNvCxnSpPr>
                  <a:stCxn id="123" idx="2"/>
                  <a:endCxn id="92" idx="0"/>
                </p:cNvCxnSpPr>
                <p:nvPr/>
              </p:nvCxnSpPr>
              <p:spPr bwMode="auto">
                <a:xfrm rot="16200000" flipH="1">
                  <a:off x="5084513" y="4327295"/>
                  <a:ext cx="766798" cy="381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/>
                <p:cNvSpPr/>
                <p:nvPr/>
              </p:nvSpPr>
              <p:spPr bwMode="auto">
                <a:xfrm>
                  <a:off x="6858563" y="3582053"/>
                  <a:ext cx="685800" cy="38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ptr2</a:t>
                  </a:r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 rot="16200000" flipH="1">
                <a:off x="4648468" y="4191289"/>
                <a:ext cx="1904465" cy="1600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4496068" y="4115068"/>
                <a:ext cx="1904465" cy="1905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73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2133600" y="1499616"/>
            <a:ext cx="8153400" cy="44958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har char="•"/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array, elements are stored in consecutive memory locations. 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occupy the adjacent space, block of memory that is required for the array   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should be allocated before hand.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memory is allocated, it cannot be extended any more. So that array is 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called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data structure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Wastage of memory is more in arrays.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Array has fixed size</a:t>
            </a:r>
          </a:p>
          <a:p>
            <a:pPr marL="0" lvl="1"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But, Linked list is a dynamic data structure, it is able to grow in size as </a:t>
            </a:r>
          </a:p>
          <a:p>
            <a:pPr marL="0" lvl="1" eaLnBrk="1" hangingPunct="1">
              <a:spcBef>
                <a:spcPct val="0"/>
              </a:spcBef>
              <a:buClr>
                <a:srgbClr val="C00000"/>
              </a:buClr>
              <a:buSzPct val="850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needed.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Need of Dynamic DS</a:t>
            </a:r>
          </a:p>
        </p:txBody>
      </p:sp>
    </p:spTree>
    <p:extLst>
      <p:ext uri="{BB962C8B-B14F-4D97-AF65-F5344CB8AC3E}">
        <p14:creationId xmlns:p14="http://schemas.microsoft.com/office/powerpoint/2010/main" val="473922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 txBox="1">
            <a:spLocks noChangeArrowheads="1"/>
          </p:cNvSpPr>
          <p:nvPr/>
        </p:nvSpPr>
        <p:spPr bwMode="auto">
          <a:xfrm>
            <a:off x="3048000" y="228600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elements of a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1" y="685800"/>
            <a:ext cx="4910319" cy="5940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=header;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if(header = = NULL)</a:t>
            </a:r>
          </a:p>
          <a:p>
            <a:pPr marL="1085850" lvl="1" indent="-342900">
              <a:buFont typeface="+mj-lt"/>
              <a:buAutoNum type="arabicPeriod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("The list is empty\n");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marL="1085850" lvl="1" indent="-34290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 “The elements in forward order: “</a:t>
            </a:r>
          </a:p>
          <a:p>
            <a:pPr marL="1085850" lvl="1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!=NULL)</a:t>
            </a:r>
          </a:p>
          <a:p>
            <a:pPr marL="1485900" lvl="2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 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-&gt;data”;</a:t>
            </a:r>
          </a:p>
          <a:p>
            <a:pPr marL="1485900" lvl="2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-&gt;next = = NULL)</a:t>
            </a:r>
          </a:p>
          <a:p>
            <a:pPr marL="1943100" lvl="3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1485900" lvl="2" indent="-342900">
              <a:buFont typeface="+mj-lt"/>
              <a:buAutoNum type="arabicPeriod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-&gt;next;</a:t>
            </a:r>
          </a:p>
          <a:p>
            <a:pPr marL="1085850" lvl="1" indent="-34290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 “The elements in reverse order: “</a:t>
            </a:r>
          </a:p>
          <a:p>
            <a:pPr marL="1085850" lvl="1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!=header)</a:t>
            </a:r>
          </a:p>
          <a:p>
            <a:pPr marL="1485900" lvl="2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-&gt;next = = NULL)</a:t>
            </a:r>
          </a:p>
          <a:p>
            <a:pPr marL="1943100" lvl="3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-&gt;data”;</a:t>
            </a:r>
          </a:p>
          <a:p>
            <a:pPr marL="1485900" lvl="2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1943100" lvl="3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-&gt;data”;</a:t>
            </a:r>
          </a:p>
          <a:p>
            <a:pPr marL="1943100" lvl="3" indent="-342900">
              <a:buFont typeface="+mj-lt"/>
              <a:buAutoNum type="arabicPeriod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943100" lvl="3" indent="-34290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 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-&gt;data”;</a:t>
            </a:r>
          </a:p>
          <a:p>
            <a:pPr marL="1943100" lvl="3" indent="-741363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3.end else</a:t>
            </a:r>
          </a:p>
          <a:p>
            <a:pPr marL="1943100" lvl="3" indent="-1889125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   end else </a:t>
            </a:r>
          </a:p>
        </p:txBody>
      </p:sp>
    </p:spTree>
    <p:extLst>
      <p:ext uri="{BB962C8B-B14F-4D97-AF65-F5344CB8AC3E}">
        <p14:creationId xmlns:p14="http://schemas.microsoft.com/office/powerpoint/2010/main" val="4200057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936750" y="514350"/>
            <a:ext cx="8426450" cy="1924050"/>
            <a:chOff x="381000" y="76200"/>
            <a:chExt cx="8425906" cy="1923918"/>
          </a:xfrm>
        </p:grpSpPr>
        <p:grpSp>
          <p:nvGrpSpPr>
            <p:cNvPr id="51205" name="Group 13"/>
            <p:cNvGrpSpPr>
              <a:grpSpLocks/>
            </p:cNvGrpSpPr>
            <p:nvPr/>
          </p:nvGrpSpPr>
          <p:grpSpPr bwMode="auto">
            <a:xfrm>
              <a:off x="2558486" y="1214440"/>
              <a:ext cx="1600512" cy="424273"/>
              <a:chOff x="1066799" y="1828235"/>
              <a:chExt cx="2210230" cy="590050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1067383" y="1828124"/>
                <a:ext cx="2209657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rot="5400000">
                <a:off x="2172526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1637648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6" name="TextBox 184"/>
              <p:cNvSpPr txBox="1">
                <a:spLocks noChangeArrowheads="1"/>
              </p:cNvSpPr>
              <p:nvPr/>
            </p:nvSpPr>
            <p:spPr bwMode="auto">
              <a:xfrm>
                <a:off x="1908628" y="1947446"/>
                <a:ext cx="53832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51247" name="TextBox 185"/>
              <p:cNvSpPr txBox="1">
                <a:spLocks noChangeArrowheads="1"/>
              </p:cNvSpPr>
              <p:nvPr/>
            </p:nvSpPr>
            <p:spPr bwMode="auto">
              <a:xfrm>
                <a:off x="2454883" y="1947446"/>
                <a:ext cx="82166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51248" name="TextBox 186"/>
              <p:cNvSpPr txBox="1">
                <a:spLocks noChangeArrowheads="1"/>
              </p:cNvSpPr>
              <p:nvPr/>
            </p:nvSpPr>
            <p:spPr bwMode="auto">
              <a:xfrm>
                <a:off x="1066799" y="1947447"/>
                <a:ext cx="821660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</a:t>
                </a:r>
              </a:p>
            </p:txBody>
          </p:sp>
        </p:grpSp>
        <p:grpSp>
          <p:nvGrpSpPr>
            <p:cNvPr id="51206" name="Group 14"/>
            <p:cNvGrpSpPr>
              <a:grpSpLocks/>
            </p:cNvGrpSpPr>
            <p:nvPr/>
          </p:nvGrpSpPr>
          <p:grpSpPr bwMode="auto">
            <a:xfrm>
              <a:off x="4692087" y="1214440"/>
              <a:ext cx="1676562" cy="424273"/>
              <a:chOff x="1066800" y="1828235"/>
              <a:chExt cx="2210014" cy="5900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7176" y="1828124"/>
                <a:ext cx="2209658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5400000">
                <a:off x="2170626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1639136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0" name="TextBox 178"/>
              <p:cNvSpPr txBox="1">
                <a:spLocks noChangeArrowheads="1"/>
              </p:cNvSpPr>
              <p:nvPr/>
            </p:nvSpPr>
            <p:spPr bwMode="auto">
              <a:xfrm>
                <a:off x="1870365" y="1947446"/>
                <a:ext cx="513859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51241" name="TextBox 179"/>
              <p:cNvSpPr txBox="1">
                <a:spLocks noChangeArrowheads="1"/>
              </p:cNvSpPr>
              <p:nvPr/>
            </p:nvSpPr>
            <p:spPr bwMode="auto">
              <a:xfrm>
                <a:off x="2473037" y="1947446"/>
                <a:ext cx="784312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51242" name="TextBox 180"/>
              <p:cNvSpPr txBox="1">
                <a:spLocks noChangeArrowheads="1"/>
              </p:cNvSpPr>
              <p:nvPr/>
            </p:nvSpPr>
            <p:spPr bwMode="auto">
              <a:xfrm>
                <a:off x="1066800" y="1947447"/>
                <a:ext cx="784312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</p:grpSp>
        <p:grpSp>
          <p:nvGrpSpPr>
            <p:cNvPr id="51207" name="Group 21"/>
            <p:cNvGrpSpPr>
              <a:grpSpLocks/>
            </p:cNvGrpSpPr>
            <p:nvPr/>
          </p:nvGrpSpPr>
          <p:grpSpPr bwMode="auto">
            <a:xfrm>
              <a:off x="6911539" y="1214440"/>
              <a:ext cx="1895367" cy="424273"/>
              <a:chOff x="1066463" y="1828235"/>
              <a:chExt cx="2210159" cy="5900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479" y="1828124"/>
                <a:ext cx="2210143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5400000">
                <a:off x="2170977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1637877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34" name="TextBox 172"/>
              <p:cNvSpPr txBox="1">
                <a:spLocks noChangeArrowheads="1"/>
              </p:cNvSpPr>
              <p:nvPr/>
            </p:nvSpPr>
            <p:spPr bwMode="auto">
              <a:xfrm>
                <a:off x="1981201" y="1947446"/>
                <a:ext cx="45456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51235" name="TextBox 173"/>
              <p:cNvSpPr txBox="1">
                <a:spLocks noChangeArrowheads="1"/>
              </p:cNvSpPr>
              <p:nvPr/>
            </p:nvSpPr>
            <p:spPr bwMode="auto">
              <a:xfrm>
                <a:off x="2399634" y="1947446"/>
                <a:ext cx="876988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51236" name="TextBox 174"/>
              <p:cNvSpPr txBox="1">
                <a:spLocks noChangeArrowheads="1"/>
              </p:cNvSpPr>
              <p:nvPr/>
            </p:nvSpPr>
            <p:spPr bwMode="auto">
              <a:xfrm>
                <a:off x="1155656" y="1947447"/>
                <a:ext cx="69381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</p:txBody>
          </p:sp>
        </p:grpSp>
        <p:grpSp>
          <p:nvGrpSpPr>
            <p:cNvPr id="51208" name="Group 35"/>
            <p:cNvGrpSpPr>
              <a:grpSpLocks/>
            </p:cNvGrpSpPr>
            <p:nvPr/>
          </p:nvGrpSpPr>
          <p:grpSpPr bwMode="auto">
            <a:xfrm>
              <a:off x="381000" y="1214440"/>
              <a:ext cx="1644540" cy="424273"/>
              <a:chOff x="988992" y="1828235"/>
              <a:chExt cx="2288237" cy="59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66298" y="1828124"/>
                <a:ext cx="2210936" cy="534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>
                <a:off x="2170793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638490" y="2095248"/>
                <a:ext cx="53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28" name="TextBox 166"/>
              <p:cNvSpPr txBox="1">
                <a:spLocks noChangeArrowheads="1"/>
              </p:cNvSpPr>
              <p:nvPr/>
            </p:nvSpPr>
            <p:spPr bwMode="auto">
              <a:xfrm>
                <a:off x="1898263" y="1947446"/>
                <a:ext cx="542407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51229" name="TextBox 167"/>
              <p:cNvSpPr txBox="1">
                <a:spLocks noChangeArrowheads="1"/>
              </p:cNvSpPr>
              <p:nvPr/>
            </p:nvSpPr>
            <p:spPr bwMode="auto">
              <a:xfrm>
                <a:off x="2428393" y="1947446"/>
                <a:ext cx="827885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</a:p>
            </p:txBody>
          </p:sp>
          <p:sp>
            <p:nvSpPr>
              <p:cNvPr id="51230" name="TextBox 168"/>
              <p:cNvSpPr txBox="1">
                <a:spLocks noChangeArrowheads="1"/>
              </p:cNvSpPr>
              <p:nvPr/>
            </p:nvSpPr>
            <p:spPr bwMode="auto">
              <a:xfrm>
                <a:off x="988992" y="1947447"/>
                <a:ext cx="1046453" cy="47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</p:grpSp>
        <p:sp>
          <p:nvSpPr>
            <p:cNvPr id="51209" name="TextBox 147"/>
            <p:cNvSpPr txBox="1">
              <a:spLocks noChangeArrowheads="1"/>
            </p:cNvSpPr>
            <p:nvPr/>
          </p:nvSpPr>
          <p:spPr bwMode="auto">
            <a:xfrm>
              <a:off x="958287" y="165317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51210" name="TextBox 148"/>
            <p:cNvSpPr txBox="1">
              <a:spLocks noChangeArrowheads="1"/>
            </p:cNvSpPr>
            <p:nvPr/>
          </p:nvSpPr>
          <p:spPr bwMode="auto">
            <a:xfrm>
              <a:off x="3106452" y="166156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51211" name="TextBox 149"/>
            <p:cNvSpPr txBox="1">
              <a:spLocks noChangeArrowheads="1"/>
            </p:cNvSpPr>
            <p:nvPr/>
          </p:nvSpPr>
          <p:spPr bwMode="auto">
            <a:xfrm>
              <a:off x="5163852" y="166156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51212" name="TextBox 150"/>
            <p:cNvSpPr txBox="1">
              <a:spLocks noChangeArrowheads="1"/>
            </p:cNvSpPr>
            <p:nvPr/>
          </p:nvSpPr>
          <p:spPr bwMode="auto">
            <a:xfrm>
              <a:off x="7511487" y="1653174"/>
              <a:ext cx="5949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39831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2025544" y="1487391"/>
              <a:ext cx="547653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59006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4144720" y="1487391"/>
              <a:ext cx="54765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68663" y="1323889"/>
              <a:ext cx="5333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6354377" y="1487391"/>
              <a:ext cx="54765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5447" y="228590"/>
              <a:ext cx="1066731" cy="32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7837" y="503209"/>
              <a:ext cx="685756" cy="273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1" name="Straight Arrow Connector 20"/>
            <p:cNvCxnSpPr>
              <a:endCxn id="25" idx="0"/>
            </p:cNvCxnSpPr>
            <p:nvPr/>
          </p:nvCxnSpPr>
          <p:spPr>
            <a:xfrm rot="16200000" flipH="1">
              <a:off x="875476" y="859577"/>
              <a:ext cx="438120" cy="271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057292" y="76200"/>
              <a:ext cx="1066731" cy="457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682" y="457174"/>
              <a:ext cx="685756" cy="380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1010</a:t>
              </a: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rot="10800000">
              <a:off x="1263593" y="647661"/>
              <a:ext cx="946089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514601" y="3352800"/>
            <a:ext cx="5035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Forward Order :</a:t>
            </a:r>
            <a:r>
              <a:rPr lang="en-US" altLang="en-US"/>
              <a:t>	10	20	30	40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514601" y="4267200"/>
            <a:ext cx="5035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Reverse Order :</a:t>
            </a:r>
            <a:r>
              <a:rPr lang="en-US" altLang="en-US"/>
              <a:t>	40	30	20	10</a:t>
            </a:r>
          </a:p>
        </p:txBody>
      </p:sp>
    </p:spTree>
    <p:extLst>
      <p:ext uri="{BB962C8B-B14F-4D97-AF65-F5344CB8AC3E}">
        <p14:creationId xmlns:p14="http://schemas.microsoft.com/office/powerpoint/2010/main" val="3361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691641" y="0"/>
            <a:ext cx="8626475" cy="69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/*Program to implement operations of double Linked list*/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#include&lt;</a:t>
            </a:r>
            <a:r>
              <a:rPr lang="en-US" altLang="en-US" dirty="0" err="1">
                <a:latin typeface="Times New Roman" panose="02020603050405020304" pitchFamily="18" charset="0"/>
              </a:rPr>
              <a:t>stdio.h</a:t>
            </a:r>
            <a:r>
              <a:rPr lang="en-US" altLang="en-US" dirty="0">
                <a:latin typeface="Times New Roman" panose="02020603050405020304" pitchFamily="18" charset="0"/>
              </a:rPr>
              <a:t>&gt;		#include&lt;</a:t>
            </a:r>
            <a:r>
              <a:rPr lang="en-US" altLang="en-US" dirty="0" err="1">
                <a:latin typeface="Times New Roman" panose="02020603050405020304" pitchFamily="18" charset="0"/>
              </a:rPr>
              <a:t>conio.h</a:t>
            </a:r>
            <a:r>
              <a:rPr lang="en-US" altLang="en-US" dirty="0">
                <a:latin typeface="Times New Roman" panose="02020603050405020304" pitchFamily="18" charset="0"/>
              </a:rPr>
              <a:t>&gt;		#include&lt;</a:t>
            </a:r>
            <a:r>
              <a:rPr lang="en-US" altLang="en-US" dirty="0" err="1">
                <a:latin typeface="Times New Roman" panose="02020603050405020304" pitchFamily="18" charset="0"/>
              </a:rPr>
              <a:t>malloc.h</a:t>
            </a:r>
            <a:r>
              <a:rPr lang="en-US" altLang="en-US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void insertion();		void deletion();		void traverse();      </a:t>
            </a:r>
            <a:r>
              <a:rPr lang="en-US" altLang="en-US" dirty="0" err="1">
                <a:latin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i,pos,item,choice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 err="1">
                <a:latin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</a:rPr>
              <a:t> node  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</a:rPr>
              <a:t> data;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</a:rPr>
              <a:t> node *next;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</a:rPr>
              <a:t> node *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}*new,*header,*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,*ptr1,*ptr2;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void main()  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header=NULL;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 ***** MENU ****");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("\n1.Insertion \n2.Deletion \n3.Traverse \n4.Exit\n");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while(1) 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</a:rPr>
              <a:t> your choice: 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</a:rPr>
              <a:t>("%</a:t>
            </a:r>
            <a:r>
              <a:rPr lang="en-US" altLang="en-US" dirty="0" err="1">
                <a:latin typeface="Times New Roman" panose="02020603050405020304" pitchFamily="18" charset="0"/>
              </a:rPr>
              <a:t>d",&amp;choice</a:t>
            </a:r>
            <a:r>
              <a:rPr lang="en-US" altLang="en-US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switch(choice)  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case 1:	insertion();		break;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case 2:	deletion();		break;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case 3:	traverse();		break;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case 4:	exit();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default: 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nWrong</a:t>
            </a:r>
            <a:r>
              <a:rPr lang="en-US" altLang="en-US" dirty="0">
                <a:latin typeface="Times New Roman" panose="02020603050405020304" pitchFamily="18" charset="0"/>
              </a:rPr>
              <a:t> choice");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</a:rPr>
              <a:t>}/* end of switch */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}/* end of while */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}/* end of main */</a:t>
            </a:r>
          </a:p>
        </p:txBody>
      </p:sp>
    </p:spTree>
    <p:extLst>
      <p:ext uri="{BB962C8B-B14F-4D97-AF65-F5344CB8AC3E}">
        <p14:creationId xmlns:p14="http://schemas.microsoft.com/office/powerpoint/2010/main" val="3701056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952875" y="342901"/>
            <a:ext cx="5779146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void insertion()  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=header;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new=</a:t>
            </a:r>
            <a:r>
              <a:rPr lang="en-US" altLang="en-US" dirty="0" err="1">
                <a:latin typeface="Times New Roman" panose="02020603050405020304" pitchFamily="18" charset="0"/>
              </a:rPr>
              <a:t>malloc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</a:rPr>
              <a:t> node));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</a:rPr>
              <a:t> the item to be inserted: 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</a:rPr>
              <a:t>("%</a:t>
            </a:r>
            <a:r>
              <a:rPr lang="en-US" altLang="en-US" dirty="0" err="1">
                <a:latin typeface="Times New Roman" panose="02020603050405020304" pitchFamily="18" charset="0"/>
              </a:rPr>
              <a:t>d",&amp;item</a:t>
            </a:r>
            <a:r>
              <a:rPr lang="en-US" altLang="en-US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new-&gt;data=item;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if(header==NULL)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new-&gt;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new-&gt;next=NULL;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header=new;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else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nSelect</a:t>
            </a:r>
            <a:r>
              <a:rPr lang="en-US" altLang="en-US" dirty="0">
                <a:latin typeface="Times New Roman" panose="02020603050405020304" pitchFamily="18" charset="0"/>
              </a:rPr>
              <a:t> the place:");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("\n1.Start \n2.Middle \n3.End\n");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</a:rPr>
              <a:t>("%</a:t>
            </a:r>
            <a:r>
              <a:rPr lang="en-US" altLang="en-US" dirty="0" err="1">
                <a:latin typeface="Times New Roman" panose="02020603050405020304" pitchFamily="18" charset="0"/>
              </a:rPr>
              <a:t>d",&amp;choice</a:t>
            </a:r>
            <a:r>
              <a:rPr lang="en-US" altLang="en-US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if(choice==1)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new-&gt;next=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new-&gt;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header=new;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}/* choice1 */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76254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15900" y="292101"/>
            <a:ext cx="6599884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if(choice==2)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</a:rPr>
              <a:t> the position to place the new element: 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</a:rPr>
              <a:t>("%d",&amp;</a:t>
            </a:r>
            <a:r>
              <a:rPr lang="en-US" altLang="en-US" dirty="0" err="1">
                <a:latin typeface="Times New Roman" panose="02020603050405020304" pitchFamily="18" charset="0"/>
              </a:rPr>
              <a:t>pos</a:t>
            </a:r>
            <a:r>
              <a:rPr lang="en-US" altLang="en-US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for(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=1;i&lt;pos-1;i++)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if(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-&gt;next==NULL)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new-&gt;next=NULL;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new-&gt;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else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ptr1=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new-&gt;next=ptr1;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ptr1-&gt;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new-&gt;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}/* choice2 */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6891959" y="1979677"/>
            <a:ext cx="530004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if(choice==3)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while(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-&gt;next!=NULL)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new-&gt;next=NULL;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new-&gt;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}/* end of else */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}/* end of insertion */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4276" name="Line 6"/>
          <p:cNvSpPr>
            <a:spLocks noChangeShapeType="1"/>
          </p:cNvSpPr>
          <p:nvPr/>
        </p:nvSpPr>
        <p:spPr bwMode="auto">
          <a:xfrm>
            <a:off x="6815784" y="1441137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44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3278188" y="785813"/>
            <a:ext cx="7148304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void deletion()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ptr=header;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if(header==NULL)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printf("The list is empty\n");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printf("\Select the place:");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printf("\n1.Start \n2.Middle \n3.End\n");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scanf("%d",&amp;choice);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if(choice==1)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printf("\nThe deleted item is: %d",ptr-&gt;data);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ptr1=ptr-&gt;next;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header=ptr1;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if(ptr1!=NULL)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	ptr1-&gt;prev=NULL;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}/* choice1 */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61498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325502" y="487680"/>
            <a:ext cx="596557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</a:rPr>
              <a:t>if(choice==2)	{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</a:rPr>
              <a:t>("\</a:t>
            </a:r>
            <a:r>
              <a:rPr lang="en-US" altLang="en-US" sz="1600" dirty="0" err="1">
                <a:latin typeface="Times New Roman" panose="02020603050405020304" pitchFamily="18" charset="0"/>
              </a:rPr>
              <a:t>nEnter</a:t>
            </a:r>
            <a:r>
              <a:rPr lang="en-US" altLang="en-US" sz="1600" dirty="0">
                <a:latin typeface="Times New Roman" panose="02020603050405020304" pitchFamily="18" charset="0"/>
              </a:rPr>
              <a:t> the position to delete the element: ");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</a:rPr>
              <a:t>scanf</a:t>
            </a:r>
            <a:r>
              <a:rPr lang="en-US" altLang="en-US" sz="1600" dirty="0">
                <a:latin typeface="Times New Roman" panose="02020603050405020304" pitchFamily="18" charset="0"/>
              </a:rPr>
              <a:t>("%d",&amp;</a:t>
            </a:r>
            <a:r>
              <a:rPr lang="en-US" altLang="en-US" sz="1600" dirty="0" err="1">
                <a:latin typeface="Times New Roman" panose="02020603050405020304" pitchFamily="18" charset="0"/>
              </a:rPr>
              <a:t>pos</a:t>
            </a:r>
            <a:r>
              <a:rPr lang="en-US" altLang="en-US" sz="1600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while(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-&gt;next!=NULL)  {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for(</a:t>
            </a:r>
            <a:r>
              <a:rPr lang="en-US" altLang="en-US" sz="16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</a:rPr>
              <a:t>=0;i&lt;pos-1;i++)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	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=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	if(</a:t>
            </a:r>
            <a:r>
              <a:rPr lang="en-US" altLang="en-US" sz="16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</a:rPr>
              <a:t>==pos-1)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}//while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</a:rPr>
              <a:t>("\n\</a:t>
            </a:r>
            <a:r>
              <a:rPr lang="en-US" altLang="en-US" sz="16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1600" dirty="0">
                <a:latin typeface="Times New Roman" panose="02020603050405020304" pitchFamily="18" charset="0"/>
              </a:rPr>
              <a:t> deleted node is: %d",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if(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==header)//deleted item is starting node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{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ptr1=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ptr1-&gt;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</a:t>
            </a:r>
            <a:r>
              <a:rPr lang="en-US" altLang="en-US" sz="1600" dirty="0">
                <a:latin typeface="Times New Roman" panose="02020603050405020304" pitchFamily="18" charset="0"/>
              </a:rPr>
              <a:t>=NULL;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header=ptr1;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}//if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else	{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ptr1=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</a:t>
            </a:r>
            <a:r>
              <a:rPr lang="en-US" altLang="en-US" sz="16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ptr2=</a:t>
            </a:r>
            <a:r>
              <a:rPr lang="en-US" altLang="en-US" sz="16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ptr1-&gt;next=ptr2;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	ptr2-&gt;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</a:t>
            </a:r>
            <a:r>
              <a:rPr lang="en-US" altLang="en-US" sz="1600" dirty="0">
                <a:latin typeface="Times New Roman" panose="02020603050405020304" pitchFamily="18" charset="0"/>
              </a:rPr>
              <a:t>=ptr1;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	}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	}/* choice2 */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}/* end of else */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6656833" y="1928306"/>
            <a:ext cx="5535168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if(choice==3)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              while(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-&gt;next!=NULL)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</a:rPr>
              <a:t> deleted node is: %d",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ptr1=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</a:t>
            </a:r>
            <a:r>
              <a:rPr lang="en-US" altLang="en-US" dirty="0" err="1">
                <a:latin typeface="Times New Roman" panose="02020603050405020304" pitchFamily="18" charset="0"/>
              </a:rPr>
              <a:t>prev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ptr1-&gt;next=NULL;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 }/* choice3 */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}/*end of deletion */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6409944" y="1642872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97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3211958" y="560832"/>
            <a:ext cx="657821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void traverse(){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=header;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if(header==NULL)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("The list is empty\n");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else	{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("\n\</a:t>
            </a:r>
            <a:r>
              <a:rPr lang="en-US" altLang="en-US" sz="15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1500" dirty="0">
                <a:latin typeface="Times New Roman" panose="02020603050405020304" pitchFamily="18" charset="0"/>
              </a:rPr>
              <a:t> elements in </a:t>
            </a:r>
            <a:r>
              <a:rPr lang="en-US" altLang="en-US" sz="1500" dirty="0" err="1">
                <a:latin typeface="Times New Roman" panose="02020603050405020304" pitchFamily="18" charset="0"/>
              </a:rPr>
              <a:t>farword</a:t>
            </a:r>
            <a:r>
              <a:rPr lang="en-US" altLang="en-US" sz="1500" dirty="0">
                <a:latin typeface="Times New Roman" panose="02020603050405020304" pitchFamily="18" charset="0"/>
              </a:rPr>
              <a:t> order: ");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while(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!=NULL)	{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  %d",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if(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-&gt;next==NULL) {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	break;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}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=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}/* end of while */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("\n\</a:t>
            </a:r>
            <a:r>
              <a:rPr lang="en-US" altLang="en-US" sz="15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1500" dirty="0">
                <a:latin typeface="Times New Roman" panose="02020603050405020304" pitchFamily="18" charset="0"/>
              </a:rPr>
              <a:t> elements in reverse order: ");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while(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!=header)  {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if(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-&gt;next==NULL)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  %d",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else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  %d",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=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prev</a:t>
            </a:r>
            <a:r>
              <a:rPr lang="en-US" altLang="en-US" sz="15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}/* end of while */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1500" dirty="0">
                <a:latin typeface="Times New Roman" panose="02020603050405020304" pitchFamily="18" charset="0"/>
              </a:rPr>
              <a:t>("  %d",</a:t>
            </a:r>
            <a:r>
              <a:rPr lang="en-US" altLang="en-US" sz="1500" dirty="0" err="1">
                <a:latin typeface="Times New Roman" panose="02020603050405020304" pitchFamily="18" charset="0"/>
              </a:rPr>
              <a:t>ptr</a:t>
            </a:r>
            <a:r>
              <a:rPr lang="en-US" altLang="en-US" sz="15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	}/* end of else */</a:t>
            </a:r>
          </a:p>
          <a:p>
            <a:r>
              <a:rPr lang="en-US" altLang="en-US" sz="1500" dirty="0">
                <a:latin typeface="Times New Roman" panose="02020603050405020304" pitchFamily="18" charset="0"/>
              </a:rPr>
              <a:t>}/* end of traverse() */</a:t>
            </a:r>
          </a:p>
        </p:txBody>
      </p:sp>
    </p:spTree>
    <p:extLst>
      <p:ext uri="{BB962C8B-B14F-4D97-AF65-F5344CB8AC3E}">
        <p14:creationId xmlns:p14="http://schemas.microsoft.com/office/powerpoint/2010/main" val="1557774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9332976" cy="4572000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using an array to implement a stack or queue is the wastage of space.</a:t>
            </a: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stacks as Linked lists provides a feasibility on the number of nodes by dynamically growing stacks, as a Linked list is a dynamic data structure. </a:t>
            </a: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can grow or shrink as the program demands it to.</a:t>
            </a: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points to top element of the stack.</a:t>
            </a: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= NULL specifies stack is empty.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962400" y="228601"/>
            <a:ext cx="469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Stack with Linked List</a:t>
            </a:r>
          </a:p>
        </p:txBody>
      </p:sp>
    </p:spTree>
    <p:extLst>
      <p:ext uri="{BB962C8B-B14F-4D97-AF65-F5344CB8AC3E}">
        <p14:creationId xmlns:p14="http://schemas.microsoft.com/office/powerpoint/2010/main" val="445240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1752600" y="1066800"/>
            <a:ext cx="868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altLang="en-US" sz="2800"/>
              <a:t>In a linked stack, every node has two parts – one that stores data and another that stores the address of the next node.  </a:t>
            </a:r>
          </a:p>
          <a:p>
            <a:pPr eaLnBrk="1" hangingPunct="1">
              <a:lnSpc>
                <a:spcPct val="165000"/>
              </a:lnSpc>
            </a:pPr>
            <a:r>
              <a:rPr lang="en-US" altLang="en-US" sz="2800"/>
              <a:t>The START pointer of the linked list is used as TOP.</a:t>
            </a:r>
          </a:p>
          <a:p>
            <a:pPr eaLnBrk="1" hangingPunct="1">
              <a:lnSpc>
                <a:spcPct val="165000"/>
              </a:lnSpc>
            </a:pPr>
            <a:r>
              <a:rPr lang="en-US" altLang="en-US" sz="2800"/>
              <a:t>If TOP is NULL then it indicates that the stack is empty.</a:t>
            </a:r>
          </a:p>
        </p:txBody>
      </p:sp>
      <p:grpSp>
        <p:nvGrpSpPr>
          <p:cNvPr id="15364" name="Group 50"/>
          <p:cNvGrpSpPr>
            <a:grpSpLocks/>
          </p:cNvGrpSpPr>
          <p:nvPr/>
        </p:nvGrpSpPr>
        <p:grpSpPr bwMode="auto">
          <a:xfrm>
            <a:off x="2794000" y="5105400"/>
            <a:ext cx="6096000" cy="228600"/>
            <a:chOff x="336" y="432"/>
            <a:chExt cx="3840" cy="1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104" y="43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nstantia" panose="02030602050306030303" pitchFamily="18" charset="0"/>
              </a:endParaRPr>
            </a:p>
          </p:txBody>
        </p:sp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1680" y="43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nstantia" panose="02030602050306030303" pitchFamily="18" charset="0"/>
              </a:endParaRPr>
            </a:p>
          </p:txBody>
        </p:sp>
        <p:grpSp>
          <p:nvGrpSpPr>
            <p:cNvPr id="15368" name="Group 49"/>
            <p:cNvGrpSpPr>
              <a:grpSpLocks/>
            </p:cNvGrpSpPr>
            <p:nvPr/>
          </p:nvGrpSpPr>
          <p:grpSpPr bwMode="auto">
            <a:xfrm>
              <a:off x="336" y="432"/>
              <a:ext cx="3840" cy="144"/>
              <a:chOff x="336" y="288"/>
              <a:chExt cx="2880" cy="144"/>
            </a:xfrm>
          </p:grpSpPr>
          <p:sp>
            <p:nvSpPr>
              <p:cNvPr id="15369" name="Rectangle 2"/>
              <p:cNvSpPr>
                <a:spLocks noChangeArrowheads="1"/>
              </p:cNvSpPr>
              <p:nvPr/>
            </p:nvSpPr>
            <p:spPr bwMode="auto">
              <a:xfrm>
                <a:off x="33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1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70" name="Rectangle 3"/>
              <p:cNvSpPr>
                <a:spLocks noChangeArrowheads="1"/>
              </p:cNvSpPr>
              <p:nvPr/>
            </p:nvSpPr>
            <p:spPr bwMode="auto">
              <a:xfrm>
                <a:off x="48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5371" name="Line 4"/>
              <p:cNvSpPr>
                <a:spLocks noChangeShapeType="1"/>
              </p:cNvSpPr>
              <p:nvPr/>
            </p:nvSpPr>
            <p:spPr bwMode="auto">
              <a:xfrm>
                <a:off x="552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7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73" name="Line 7"/>
              <p:cNvSpPr>
                <a:spLocks noChangeShapeType="1"/>
              </p:cNvSpPr>
              <p:nvPr/>
            </p:nvSpPr>
            <p:spPr bwMode="auto">
              <a:xfrm>
                <a:off x="984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120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3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75" name="Line 10"/>
              <p:cNvSpPr>
                <a:spLocks noChangeShapeType="1"/>
              </p:cNvSpPr>
              <p:nvPr/>
            </p:nvSpPr>
            <p:spPr bwMode="auto">
              <a:xfrm>
                <a:off x="1416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632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4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177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1848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9" name="Rectangle 14"/>
              <p:cNvSpPr>
                <a:spLocks noChangeArrowheads="1"/>
              </p:cNvSpPr>
              <p:nvPr/>
            </p:nvSpPr>
            <p:spPr bwMode="auto">
              <a:xfrm>
                <a:off x="2064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2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80" name="Rectangle 15"/>
              <p:cNvSpPr>
                <a:spLocks noChangeArrowheads="1"/>
              </p:cNvSpPr>
              <p:nvPr/>
            </p:nvSpPr>
            <p:spPr bwMode="auto">
              <a:xfrm>
                <a:off x="220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5381" name="Line 16"/>
              <p:cNvSpPr>
                <a:spLocks noChangeShapeType="1"/>
              </p:cNvSpPr>
              <p:nvPr/>
            </p:nvSpPr>
            <p:spPr bwMode="auto">
              <a:xfrm>
                <a:off x="2280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2" name="Rectangle 17"/>
              <p:cNvSpPr>
                <a:spLocks noChangeArrowheads="1"/>
              </p:cNvSpPr>
              <p:nvPr/>
            </p:nvSpPr>
            <p:spPr bwMode="auto">
              <a:xfrm>
                <a:off x="249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6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83" name="Rectangle 18"/>
              <p:cNvSpPr>
                <a:spLocks noChangeArrowheads="1"/>
              </p:cNvSpPr>
              <p:nvPr/>
            </p:nvSpPr>
            <p:spPr bwMode="auto">
              <a:xfrm>
                <a:off x="264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5384" name="Line 19"/>
              <p:cNvSpPr>
                <a:spLocks noChangeShapeType="1"/>
              </p:cNvSpPr>
              <p:nvPr/>
            </p:nvSpPr>
            <p:spPr bwMode="auto">
              <a:xfrm>
                <a:off x="2712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5" name="Rectangle 20"/>
              <p:cNvSpPr>
                <a:spLocks noChangeArrowheads="1"/>
              </p:cNvSpPr>
              <p:nvPr/>
            </p:nvSpPr>
            <p:spPr bwMode="auto">
              <a:xfrm>
                <a:off x="292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993300"/>
                    </a:solidFill>
                    <a:latin typeface="Verdana" panose="020B0604030504040204" pitchFamily="34" charset="0"/>
                  </a:rPr>
                  <a:t>5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386" name="Rectangle 21"/>
              <p:cNvSpPr>
                <a:spLocks noChangeArrowheads="1"/>
              </p:cNvSpPr>
              <p:nvPr/>
            </p:nvSpPr>
            <p:spPr bwMode="auto">
              <a:xfrm>
                <a:off x="3072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solidFill>
                      <a:srgbClr val="993300"/>
                    </a:solidFill>
                    <a:latin typeface="Verdana" panose="020B0604030504040204" pitchFamily="34" charset="0"/>
                  </a:rPr>
                  <a:t>X</a:t>
                </a:r>
                <a:endParaRPr lang="en-US" altLang="en-US" sz="1800">
                  <a:solidFill>
                    <a:srgbClr val="993300"/>
                  </a:solidFill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2794000" y="5419726"/>
            <a:ext cx="6096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TOP</a:t>
            </a: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3962400" y="228601"/>
            <a:ext cx="469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Stack with Linked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0897" y="6069568"/>
            <a:ext cx="40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Linked List Stack Visualization (usfca.edu)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3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and Dynamic 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Static Data structure			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Only alter the data present in the data structure at runtime</a:t>
            </a:r>
          </a:p>
          <a:p>
            <a:r>
              <a:rPr lang="en-IN" dirty="0"/>
              <a:t>Pre-define or calculate the size of the data structure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Dynamic Data Structure			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Both the data present in the data structure and the size of the data structure can be easily changed</a:t>
            </a:r>
          </a:p>
          <a:p>
            <a:r>
              <a:rPr lang="en-IN" dirty="0"/>
              <a:t>We can easily increase the size of the data structure at the runtime of the program execution.</a:t>
            </a:r>
          </a:p>
        </p:txBody>
      </p:sp>
    </p:spTree>
    <p:extLst>
      <p:ext uri="{BB962C8B-B14F-4D97-AF65-F5344CB8AC3E}">
        <p14:creationId xmlns:p14="http://schemas.microsoft.com/office/powerpoint/2010/main" val="1086381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Push Operation on a Linked Stack</a:t>
            </a:r>
          </a:p>
        </p:txBody>
      </p:sp>
      <p:grpSp>
        <p:nvGrpSpPr>
          <p:cNvPr id="16387" name="Group 52"/>
          <p:cNvGrpSpPr>
            <a:grpSpLocks/>
          </p:cNvGrpSpPr>
          <p:nvPr/>
        </p:nvGrpSpPr>
        <p:grpSpPr bwMode="auto">
          <a:xfrm>
            <a:off x="3505200" y="4622800"/>
            <a:ext cx="4572000" cy="558800"/>
            <a:chOff x="1392" y="3120"/>
            <a:chExt cx="2880" cy="352"/>
          </a:xfrm>
        </p:grpSpPr>
        <p:grpSp>
          <p:nvGrpSpPr>
            <p:cNvPr id="16415" name="Group 4"/>
            <p:cNvGrpSpPr>
              <a:grpSpLocks/>
            </p:cNvGrpSpPr>
            <p:nvPr/>
          </p:nvGrpSpPr>
          <p:grpSpPr bwMode="auto">
            <a:xfrm>
              <a:off x="1392" y="3120"/>
              <a:ext cx="2880" cy="159"/>
              <a:chOff x="1224" y="4168"/>
              <a:chExt cx="2880" cy="159"/>
            </a:xfrm>
          </p:grpSpPr>
          <p:sp>
            <p:nvSpPr>
              <p:cNvPr id="16417" name="Rectangle 5"/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18" name="Rectangle 6"/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19" name="Line 7"/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0" name="Rectangle 8"/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7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21" name="Rectangle 9"/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22" name="Line 10"/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3" name="Rectangle 11"/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3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24" name="Rectangle 12"/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25" name="Line 13"/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6" name="Rectangle 14"/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27" name="Rectangle 15"/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28" name="Line 16"/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9" name="Rectangle 17"/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30" name="Rectangle 18"/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31" name="Line 19"/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2" name="Rectangle 20"/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6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33" name="Rectangle 21"/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34" name="Line 22"/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5" name="Rectangle 23"/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5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36" name="Rectangle 24"/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latin typeface="Tahoma" panose="020B0604030504040204" pitchFamily="34" charset="0"/>
                  </a:rPr>
                  <a:t>X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6416" name="Rectangle 49"/>
            <p:cNvSpPr>
              <a:spLocks noChangeArrowheads="1"/>
            </p:cNvSpPr>
            <p:nvPr/>
          </p:nvSpPr>
          <p:spPr bwMode="auto">
            <a:xfrm>
              <a:off x="1392" y="3312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ahoma" panose="020B0604030504040204" pitchFamily="34" charset="0"/>
                </a:rPr>
                <a:t>TOP</a:t>
              </a:r>
              <a:r>
                <a:rPr lang="en-US" altLang="en-US" sz="1000"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16388" name="Group 53"/>
          <p:cNvGrpSpPr>
            <a:grpSpLocks/>
          </p:cNvGrpSpPr>
          <p:nvPr/>
        </p:nvGrpSpPr>
        <p:grpSpPr bwMode="auto">
          <a:xfrm>
            <a:off x="3429000" y="5461000"/>
            <a:ext cx="5257800" cy="635000"/>
            <a:chOff x="1344" y="3600"/>
            <a:chExt cx="3312" cy="400"/>
          </a:xfrm>
        </p:grpSpPr>
        <p:grpSp>
          <p:nvGrpSpPr>
            <p:cNvPr id="16390" name="Group 25"/>
            <p:cNvGrpSpPr>
              <a:grpSpLocks/>
            </p:cNvGrpSpPr>
            <p:nvPr/>
          </p:nvGrpSpPr>
          <p:grpSpPr bwMode="auto">
            <a:xfrm>
              <a:off x="1344" y="3600"/>
              <a:ext cx="3312" cy="160"/>
              <a:chOff x="792" y="957"/>
              <a:chExt cx="3312" cy="160"/>
            </a:xfrm>
          </p:grpSpPr>
          <p:sp>
            <p:nvSpPr>
              <p:cNvPr id="16392" name="Rectangle 26"/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9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393" name="Rectangle 27"/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394" name="Line 28"/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95" name="Rectangle 29"/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396" name="Rectangle 30"/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397" name="Line 31"/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98" name="Rectangle 32"/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7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399" name="Rectangle 33"/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00" name="Line 34"/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1" name="Rectangle 35"/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3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02" name="Rectangle 36"/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03" name="Line 37"/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" name="Rectangle 38"/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05" name="Rectangle 39"/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06" name="Line 40"/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7" name="Rectangle 41"/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08" name="Rectangle 42"/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6409" name="Line 43"/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0" name="Rectangle 44"/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6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11" name="Rectangle 45"/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12" name="Line 46"/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3" name="Rectangle 47"/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5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6414" name="Rectangle 48"/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latin typeface="Tahoma" panose="020B0604030504040204" pitchFamily="34" charset="0"/>
                  </a:rPr>
                  <a:t>X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6391" name="Rectangle 50"/>
            <p:cNvSpPr>
              <a:spLocks noChangeArrowheads="1"/>
            </p:cNvSpPr>
            <p:nvPr/>
          </p:nvSpPr>
          <p:spPr bwMode="auto">
            <a:xfrm>
              <a:off x="1344" y="3840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ahoma" panose="020B0604030504040204" pitchFamily="34" charset="0"/>
                </a:rPr>
                <a:t>TOP</a:t>
              </a:r>
              <a:r>
                <a:rPr lang="en-US" altLang="en-US" sz="1000"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6389" name="Rectangle 1"/>
          <p:cNvSpPr>
            <a:spLocks noChangeArrowheads="1"/>
          </p:cNvSpPr>
          <p:nvPr/>
        </p:nvSpPr>
        <p:spPr bwMode="auto">
          <a:xfrm>
            <a:off x="1676400" y="1166814"/>
            <a:ext cx="8991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Algorithm to PUSH an element in a linked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1: Allocate memory for the new node and name it as New_Node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2: SET New_Node-&gt;DATA = VAL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3: IF TOP = NULL,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 New_Node-&gt;NEXT 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 TOP = New_Node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 New_node-&gt;NEXT =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SET TOP = New_Node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[END OF IF]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4: END</a:t>
            </a:r>
          </a:p>
        </p:txBody>
      </p:sp>
    </p:spTree>
    <p:extLst>
      <p:ext uri="{BB962C8B-B14F-4D97-AF65-F5344CB8AC3E}">
        <p14:creationId xmlns:p14="http://schemas.microsoft.com/office/powerpoint/2010/main" val="520973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7784021" y="5487989"/>
            <a:ext cx="1243012" cy="430213"/>
            <a:chOff x="4038600" y="5867400"/>
            <a:chExt cx="1242389" cy="429146"/>
          </a:xfrm>
        </p:grpSpPr>
        <p:grpSp>
          <p:nvGrpSpPr>
            <p:cNvPr id="31789" name="Group 20"/>
            <p:cNvGrpSpPr>
              <a:grpSpLocks/>
            </p:cNvGrpSpPr>
            <p:nvPr/>
          </p:nvGrpSpPr>
          <p:grpSpPr bwMode="auto">
            <a:xfrm>
              <a:off x="4038600" y="5867400"/>
              <a:ext cx="1199780" cy="409062"/>
              <a:chOff x="521" y="1071"/>
              <a:chExt cx="998" cy="409"/>
            </a:xfrm>
          </p:grpSpPr>
          <p:sp>
            <p:nvSpPr>
              <p:cNvPr id="31792" name="Rectangle 21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998" cy="4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3" name="Line 22"/>
              <p:cNvSpPr>
                <a:spLocks noChangeShapeType="1"/>
              </p:cNvSpPr>
              <p:nvPr/>
            </p:nvSpPr>
            <p:spPr bwMode="auto">
              <a:xfrm>
                <a:off x="839" y="107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90" name="Text Box 23"/>
            <p:cNvSpPr txBox="1">
              <a:spLocks noChangeArrowheads="1"/>
            </p:cNvSpPr>
            <p:nvPr/>
          </p:nvSpPr>
          <p:spPr bwMode="auto">
            <a:xfrm>
              <a:off x="4053026" y="5958413"/>
              <a:ext cx="389730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91" name="Text Box 24"/>
            <p:cNvSpPr txBox="1">
              <a:spLocks noChangeArrowheads="1"/>
            </p:cNvSpPr>
            <p:nvPr/>
          </p:nvSpPr>
          <p:spPr bwMode="auto">
            <a:xfrm>
              <a:off x="4529092" y="5958416"/>
              <a:ext cx="751897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</a:p>
          </p:txBody>
        </p:sp>
      </p:grp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9457246" y="3182938"/>
            <a:ext cx="595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31750" name="Text Box 26"/>
          <p:cNvSpPr txBox="1">
            <a:spLocks noChangeArrowheads="1"/>
          </p:cNvSpPr>
          <p:nvPr/>
        </p:nvSpPr>
        <p:spPr bwMode="auto">
          <a:xfrm>
            <a:off x="9460422" y="4021138"/>
            <a:ext cx="661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</a:p>
        </p:txBody>
      </p:sp>
      <p:sp>
        <p:nvSpPr>
          <p:cNvPr id="31751" name="Text Box 27"/>
          <p:cNvSpPr txBox="1">
            <a:spLocks noChangeArrowheads="1"/>
          </p:cNvSpPr>
          <p:nvPr/>
        </p:nvSpPr>
        <p:spPr bwMode="auto">
          <a:xfrm>
            <a:off x="9460422" y="4802188"/>
            <a:ext cx="661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</a:p>
        </p:txBody>
      </p:sp>
      <p:sp>
        <p:nvSpPr>
          <p:cNvPr id="31752" name="Text Box 28"/>
          <p:cNvSpPr txBox="1">
            <a:spLocks noChangeArrowheads="1"/>
          </p:cNvSpPr>
          <p:nvPr/>
        </p:nvSpPr>
        <p:spPr bwMode="auto">
          <a:xfrm>
            <a:off x="9436608" y="5564188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7403021" y="2058988"/>
            <a:ext cx="1905000" cy="4040188"/>
            <a:chOff x="3275806" y="2514600"/>
            <a:chExt cx="1905794" cy="4040188"/>
          </a:xfrm>
        </p:grpSpPr>
        <p:cxnSp>
          <p:nvCxnSpPr>
            <p:cNvPr id="31786" name="Straight Connector 47"/>
            <p:cNvCxnSpPr>
              <a:cxnSpLocks noChangeShapeType="1"/>
            </p:cNvCxnSpPr>
            <p:nvPr/>
          </p:nvCxnSpPr>
          <p:spPr bwMode="auto">
            <a:xfrm rot="5400000">
              <a:off x="1256506" y="4533900"/>
              <a:ext cx="4039394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7" name="Straight Connector 49"/>
            <p:cNvCxnSpPr>
              <a:cxnSpLocks noChangeShapeType="1"/>
            </p:cNvCxnSpPr>
            <p:nvPr/>
          </p:nvCxnSpPr>
          <p:spPr bwMode="auto">
            <a:xfrm>
              <a:off x="3276600" y="6553200"/>
              <a:ext cx="1905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8" name="Straight Connector 52"/>
            <p:cNvCxnSpPr>
              <a:cxnSpLocks noChangeShapeType="1"/>
            </p:cNvCxnSpPr>
            <p:nvPr/>
          </p:nvCxnSpPr>
          <p:spPr bwMode="auto">
            <a:xfrm rot="5400000">
              <a:off x="3161506" y="4533900"/>
              <a:ext cx="4039394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804659" y="4725989"/>
            <a:ext cx="1198563" cy="430213"/>
            <a:chOff x="4038600" y="5867400"/>
            <a:chExt cx="1199780" cy="429146"/>
          </a:xfrm>
        </p:grpSpPr>
        <p:grpSp>
          <p:nvGrpSpPr>
            <p:cNvPr id="31781" name="Group 20"/>
            <p:cNvGrpSpPr>
              <a:grpSpLocks/>
            </p:cNvGrpSpPr>
            <p:nvPr/>
          </p:nvGrpSpPr>
          <p:grpSpPr bwMode="auto">
            <a:xfrm>
              <a:off x="4038600" y="5867400"/>
              <a:ext cx="1199780" cy="409062"/>
              <a:chOff x="521" y="1071"/>
              <a:chExt cx="998" cy="409"/>
            </a:xfrm>
          </p:grpSpPr>
          <p:sp>
            <p:nvSpPr>
              <p:cNvPr id="31784" name="Rectangle 21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998" cy="4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5" name="Line 22"/>
              <p:cNvSpPr>
                <a:spLocks noChangeShapeType="1"/>
              </p:cNvSpPr>
              <p:nvPr/>
            </p:nvSpPr>
            <p:spPr bwMode="auto">
              <a:xfrm>
                <a:off x="839" y="107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82" name="Text Box 23"/>
            <p:cNvSpPr txBox="1">
              <a:spLocks noChangeArrowheads="1"/>
            </p:cNvSpPr>
            <p:nvPr/>
          </p:nvSpPr>
          <p:spPr bwMode="auto">
            <a:xfrm>
              <a:off x="4053026" y="5958413"/>
              <a:ext cx="390246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1783" name="Text Box 24"/>
            <p:cNvSpPr txBox="1">
              <a:spLocks noChangeArrowheads="1"/>
            </p:cNvSpPr>
            <p:nvPr/>
          </p:nvSpPr>
          <p:spPr bwMode="auto">
            <a:xfrm>
              <a:off x="4529092" y="5958416"/>
              <a:ext cx="595639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1400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784021" y="3935414"/>
            <a:ext cx="1200150" cy="430213"/>
            <a:chOff x="4038600" y="5867400"/>
            <a:chExt cx="1199780" cy="429146"/>
          </a:xfrm>
        </p:grpSpPr>
        <p:grpSp>
          <p:nvGrpSpPr>
            <p:cNvPr id="31776" name="Group 20"/>
            <p:cNvGrpSpPr>
              <a:grpSpLocks/>
            </p:cNvGrpSpPr>
            <p:nvPr/>
          </p:nvGrpSpPr>
          <p:grpSpPr bwMode="auto">
            <a:xfrm>
              <a:off x="4038600" y="5867400"/>
              <a:ext cx="1199780" cy="409062"/>
              <a:chOff x="521" y="1071"/>
              <a:chExt cx="998" cy="409"/>
            </a:xfrm>
          </p:grpSpPr>
          <p:sp>
            <p:nvSpPr>
              <p:cNvPr id="31779" name="Rectangle 21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998" cy="4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0" name="Line 22"/>
              <p:cNvSpPr>
                <a:spLocks noChangeShapeType="1"/>
              </p:cNvSpPr>
              <p:nvPr/>
            </p:nvSpPr>
            <p:spPr bwMode="auto">
              <a:xfrm>
                <a:off x="839" y="107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77" name="Text Box 23"/>
            <p:cNvSpPr txBox="1">
              <a:spLocks noChangeArrowheads="1"/>
            </p:cNvSpPr>
            <p:nvPr/>
          </p:nvSpPr>
          <p:spPr bwMode="auto">
            <a:xfrm>
              <a:off x="4053026" y="5958413"/>
              <a:ext cx="389730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1778" name="Text Box 24"/>
            <p:cNvSpPr txBox="1">
              <a:spLocks noChangeArrowheads="1"/>
            </p:cNvSpPr>
            <p:nvPr/>
          </p:nvSpPr>
          <p:spPr bwMode="auto">
            <a:xfrm>
              <a:off x="4529092" y="5958416"/>
              <a:ext cx="594852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1200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7784021" y="3125789"/>
            <a:ext cx="1200150" cy="430213"/>
            <a:chOff x="4038600" y="5867400"/>
            <a:chExt cx="1199780" cy="429146"/>
          </a:xfrm>
        </p:grpSpPr>
        <p:grpSp>
          <p:nvGrpSpPr>
            <p:cNvPr id="31771" name="Group 20"/>
            <p:cNvGrpSpPr>
              <a:grpSpLocks/>
            </p:cNvGrpSpPr>
            <p:nvPr/>
          </p:nvGrpSpPr>
          <p:grpSpPr bwMode="auto">
            <a:xfrm>
              <a:off x="4038600" y="5867400"/>
              <a:ext cx="1199780" cy="409062"/>
              <a:chOff x="521" y="1071"/>
              <a:chExt cx="998" cy="409"/>
            </a:xfrm>
          </p:grpSpPr>
          <p:sp>
            <p:nvSpPr>
              <p:cNvPr id="31774" name="Rectangle 21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998" cy="4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5" name="Line 22"/>
              <p:cNvSpPr>
                <a:spLocks noChangeShapeType="1"/>
              </p:cNvSpPr>
              <p:nvPr/>
            </p:nvSpPr>
            <p:spPr bwMode="auto">
              <a:xfrm>
                <a:off x="839" y="107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4053026" y="5958413"/>
              <a:ext cx="389730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4529092" y="5958416"/>
              <a:ext cx="594852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1800</a:t>
              </a:r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7804659" y="2287589"/>
            <a:ext cx="1198563" cy="430213"/>
            <a:chOff x="4038600" y="5867400"/>
            <a:chExt cx="1199780" cy="429146"/>
          </a:xfrm>
        </p:grpSpPr>
        <p:grpSp>
          <p:nvGrpSpPr>
            <p:cNvPr id="31766" name="Group 20"/>
            <p:cNvGrpSpPr>
              <a:grpSpLocks/>
            </p:cNvGrpSpPr>
            <p:nvPr/>
          </p:nvGrpSpPr>
          <p:grpSpPr bwMode="auto">
            <a:xfrm>
              <a:off x="4038600" y="5867400"/>
              <a:ext cx="1199780" cy="409062"/>
              <a:chOff x="521" y="1071"/>
              <a:chExt cx="998" cy="409"/>
            </a:xfrm>
          </p:grpSpPr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998" cy="4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0" name="Line 22"/>
              <p:cNvSpPr>
                <a:spLocks noChangeShapeType="1"/>
              </p:cNvSpPr>
              <p:nvPr/>
            </p:nvSpPr>
            <p:spPr bwMode="auto">
              <a:xfrm>
                <a:off x="839" y="107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4053026" y="5958413"/>
              <a:ext cx="390246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529092" y="5958416"/>
              <a:ext cx="595639" cy="33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1500</a:t>
              </a:r>
            </a:p>
          </p:txBody>
        </p:sp>
      </p:grpSp>
      <p:sp>
        <p:nvSpPr>
          <p:cNvPr id="31758" name="Text Box 25"/>
          <p:cNvSpPr txBox="1">
            <a:spLocks noChangeArrowheads="1"/>
          </p:cNvSpPr>
          <p:nvPr/>
        </p:nvSpPr>
        <p:spPr bwMode="auto">
          <a:xfrm>
            <a:off x="9460421" y="2363788"/>
            <a:ext cx="58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</a:p>
        </p:txBody>
      </p:sp>
      <p:cxnSp>
        <p:nvCxnSpPr>
          <p:cNvPr id="31759" name="Straight Arrow Connector 84"/>
          <p:cNvCxnSpPr>
            <a:cxnSpLocks noChangeShapeType="1"/>
            <a:endCxn id="31792" idx="0"/>
          </p:cNvCxnSpPr>
          <p:nvPr/>
        </p:nvCxnSpPr>
        <p:spPr bwMode="auto">
          <a:xfrm rot="5400000">
            <a:off x="8203121" y="5287963"/>
            <a:ext cx="381000" cy="1905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60" name="Straight Arrow Connector 85"/>
          <p:cNvCxnSpPr>
            <a:cxnSpLocks noChangeShapeType="1"/>
          </p:cNvCxnSpPr>
          <p:nvPr/>
        </p:nvCxnSpPr>
        <p:spPr bwMode="auto">
          <a:xfrm rot="5400000">
            <a:off x="8217409" y="4587876"/>
            <a:ext cx="352425" cy="1905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61" name="Straight Arrow Connector 86"/>
          <p:cNvCxnSpPr>
            <a:cxnSpLocks noChangeShapeType="1"/>
          </p:cNvCxnSpPr>
          <p:nvPr/>
        </p:nvCxnSpPr>
        <p:spPr bwMode="auto">
          <a:xfrm rot="5400000">
            <a:off x="8227728" y="3701258"/>
            <a:ext cx="352425" cy="2063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62" name="Straight Arrow Connector 87"/>
          <p:cNvCxnSpPr>
            <a:cxnSpLocks noChangeShapeType="1"/>
          </p:cNvCxnSpPr>
          <p:nvPr/>
        </p:nvCxnSpPr>
        <p:spPr bwMode="auto">
          <a:xfrm rot="5400000">
            <a:off x="8284084" y="2911476"/>
            <a:ext cx="352425" cy="1905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763" name="TextBox 88"/>
          <p:cNvSpPr txBox="1">
            <a:spLocks noChangeArrowheads="1"/>
          </p:cNvSpPr>
          <p:nvPr/>
        </p:nvSpPr>
        <p:spPr bwMode="auto">
          <a:xfrm>
            <a:off x="5855208" y="5564188"/>
            <a:ext cx="44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cxnSp>
        <p:nvCxnSpPr>
          <p:cNvPr id="31764" name="Straight Arrow Connector 90"/>
          <p:cNvCxnSpPr>
            <a:cxnSpLocks noChangeShapeType="1"/>
          </p:cNvCxnSpPr>
          <p:nvPr/>
        </p:nvCxnSpPr>
        <p:spPr bwMode="auto">
          <a:xfrm>
            <a:off x="6617208" y="5792788"/>
            <a:ext cx="609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Box 93"/>
          <p:cNvSpPr txBox="1">
            <a:spLocks noChangeArrowheads="1"/>
          </p:cNvSpPr>
          <p:nvPr/>
        </p:nvSpPr>
        <p:spPr bwMode="auto">
          <a:xfrm>
            <a:off x="303015" y="3144044"/>
            <a:ext cx="519659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CC33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list consists of five cells, each of which holds a data object and a next to another cell. 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variable, top, holds the address of the first cell in the list.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250064"/>
            <a:ext cx="4629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0469 -0.10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5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-0.111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10463 L -0.00469 -0.2490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11112 L -0.00833 -0.255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24907 L -0.02136 -0.371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611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25556 L 1.66667E-6 -0.377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3713 L -0.01302 -0.4824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555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37778 L 1.66667E-6 -0.4888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  <p:bldP spid="31758" grpId="0"/>
      <p:bldP spid="31763" grpId="0"/>
      <p:bldP spid="31763" grpId="1"/>
      <p:bldP spid="31763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>
                <a:solidFill>
                  <a:schemeClr val="bg1"/>
                </a:solidFill>
                <a:latin typeface="Calibri" pitchFamily="34" charset="0"/>
              </a:rPr>
              <a:t>Pop Operation on a Linked Stack</a:t>
            </a:r>
          </a:p>
        </p:txBody>
      </p:sp>
      <p:grpSp>
        <p:nvGrpSpPr>
          <p:cNvPr id="17411" name="Group 52"/>
          <p:cNvGrpSpPr>
            <a:grpSpLocks/>
          </p:cNvGrpSpPr>
          <p:nvPr/>
        </p:nvGrpSpPr>
        <p:grpSpPr bwMode="auto">
          <a:xfrm>
            <a:off x="3581400" y="4479926"/>
            <a:ext cx="5257800" cy="569913"/>
            <a:chOff x="1296" y="2822"/>
            <a:chExt cx="3312" cy="359"/>
          </a:xfrm>
        </p:grpSpPr>
        <p:grpSp>
          <p:nvGrpSpPr>
            <p:cNvPr id="17436" name="Group 4"/>
            <p:cNvGrpSpPr>
              <a:grpSpLocks/>
            </p:cNvGrpSpPr>
            <p:nvPr/>
          </p:nvGrpSpPr>
          <p:grpSpPr bwMode="auto">
            <a:xfrm>
              <a:off x="1296" y="2822"/>
              <a:ext cx="3312" cy="160"/>
              <a:chOff x="792" y="957"/>
              <a:chExt cx="3312" cy="160"/>
            </a:xfrm>
          </p:grpSpPr>
          <p:sp>
            <p:nvSpPr>
              <p:cNvPr id="17438" name="Rectangle 5"/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9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39" name="Rectangle 6"/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0" name="Line 7"/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Rectangle 8"/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2" name="Rectangle 9"/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3" name="Line 10"/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4" name="Rectangle 11"/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7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5" name="Rectangle 12"/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6" name="Line 13"/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7" name="Rectangle 14"/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3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8" name="Rectangle 15"/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9" name="Line 16"/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0" name="Rectangle 17"/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1" name="Rectangle 18"/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52" name="Line 19"/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3" name="Rectangle 20"/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4" name="Rectangle 21"/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55" name="Line 22"/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6" name="Rectangle 23"/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6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7" name="Rectangle 24"/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8" name="Line 25"/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9" name="Rectangle 26"/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5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60" name="Rectangle 27"/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latin typeface="Tahoma" panose="020B0604030504040204" pitchFamily="34" charset="0"/>
                  </a:rPr>
                  <a:t>X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1296" y="3021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ahoma" panose="020B0604030504040204" pitchFamily="34" charset="0"/>
                </a:rPr>
                <a:t>TOP</a:t>
              </a:r>
              <a:r>
                <a:rPr lang="en-US" altLang="en-US" sz="1000"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17412" name="Group 53"/>
          <p:cNvGrpSpPr>
            <a:grpSpLocks/>
          </p:cNvGrpSpPr>
          <p:nvPr/>
        </p:nvGrpSpPr>
        <p:grpSpPr bwMode="auto">
          <a:xfrm>
            <a:off x="3581400" y="5257800"/>
            <a:ext cx="4572000" cy="635000"/>
            <a:chOff x="1296" y="3312"/>
            <a:chExt cx="2880" cy="400"/>
          </a:xfrm>
        </p:grpSpPr>
        <p:grpSp>
          <p:nvGrpSpPr>
            <p:cNvPr id="17414" name="Group 29"/>
            <p:cNvGrpSpPr>
              <a:grpSpLocks/>
            </p:cNvGrpSpPr>
            <p:nvPr/>
          </p:nvGrpSpPr>
          <p:grpSpPr bwMode="auto">
            <a:xfrm>
              <a:off x="1296" y="3312"/>
              <a:ext cx="2880" cy="159"/>
              <a:chOff x="1224" y="4168"/>
              <a:chExt cx="2880" cy="159"/>
            </a:xfrm>
          </p:grpSpPr>
          <p:sp>
            <p:nvSpPr>
              <p:cNvPr id="17416" name="Rectangle 30"/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17" name="Rectangle 31"/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18" name="Line 32"/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19" name="Rectangle 33"/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7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20" name="Rectangle 34"/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21" name="Line 35"/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2" name="Rectangle 36"/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3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23" name="Rectangle 37"/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24" name="Line 38"/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5" name="Rectangle 39"/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26" name="Rectangle 40"/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27" name="Line 41"/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8" name="Rectangle 42"/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29" name="Rectangle 43"/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30" name="Line 44"/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1" name="Rectangle 45"/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6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32" name="Rectangle 46"/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33" name="Line 47"/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4" name="Rectangle 48"/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5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35" name="Rectangle 49"/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latin typeface="Tahoma" panose="020B0604030504040204" pitchFamily="34" charset="0"/>
                  </a:rPr>
                  <a:t>X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15" name="Rectangle 50"/>
            <p:cNvSpPr>
              <a:spLocks noChangeArrowheads="1"/>
            </p:cNvSpPr>
            <p:nvPr/>
          </p:nvSpPr>
          <p:spPr bwMode="auto">
            <a:xfrm>
              <a:off x="1296" y="3552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ahoma" panose="020B0604030504040204" pitchFamily="34" charset="0"/>
                </a:rPr>
                <a:t>TOP</a:t>
              </a:r>
              <a:r>
                <a:rPr lang="en-US" altLang="en-US" sz="1000"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2171700" y="1316038"/>
            <a:ext cx="83058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Algorithm to POP an element from a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1: IF TOP = NULL,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PRINT “UNDERFLOW”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       Goto Step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[END OF IF]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2: SET PTR =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3: SET TOP = TOP -&gt;NEXT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4: FREE PTR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Step 5: END</a:t>
            </a:r>
          </a:p>
        </p:txBody>
      </p:sp>
    </p:spTree>
    <p:extLst>
      <p:ext uri="{BB962C8B-B14F-4D97-AF65-F5344CB8AC3E}">
        <p14:creationId xmlns:p14="http://schemas.microsoft.com/office/powerpoint/2010/main" val="2406013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" y="156400"/>
            <a:ext cx="704850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22" y="2442400"/>
            <a:ext cx="10096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86" y="2485264"/>
            <a:ext cx="1009650" cy="390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3168" y="2974848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Pop()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722" y="3280601"/>
            <a:ext cx="100965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3168" y="3344180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Pop()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36" y="4099751"/>
            <a:ext cx="1000125" cy="1314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86" y="3322987"/>
            <a:ext cx="1009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013 0.121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013 0.12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Display Operation on a Linked Stack</a:t>
            </a:r>
          </a:p>
        </p:txBody>
      </p:sp>
      <p:grpSp>
        <p:nvGrpSpPr>
          <p:cNvPr id="17411" name="Group 52"/>
          <p:cNvGrpSpPr>
            <a:grpSpLocks/>
          </p:cNvGrpSpPr>
          <p:nvPr/>
        </p:nvGrpSpPr>
        <p:grpSpPr bwMode="auto">
          <a:xfrm>
            <a:off x="3581400" y="4479926"/>
            <a:ext cx="5257800" cy="569913"/>
            <a:chOff x="1296" y="2822"/>
            <a:chExt cx="3312" cy="359"/>
          </a:xfrm>
        </p:grpSpPr>
        <p:grpSp>
          <p:nvGrpSpPr>
            <p:cNvPr id="17436" name="Group 4"/>
            <p:cNvGrpSpPr>
              <a:grpSpLocks/>
            </p:cNvGrpSpPr>
            <p:nvPr/>
          </p:nvGrpSpPr>
          <p:grpSpPr bwMode="auto">
            <a:xfrm>
              <a:off x="1296" y="2822"/>
              <a:ext cx="3312" cy="160"/>
              <a:chOff x="792" y="957"/>
              <a:chExt cx="3312" cy="160"/>
            </a:xfrm>
          </p:grpSpPr>
          <p:sp>
            <p:nvSpPr>
              <p:cNvPr id="17438" name="Rectangle 5"/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9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39" name="Rectangle 6"/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0" name="Line 7"/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Rectangle 8"/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2" name="Rectangle 9"/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3" name="Line 10"/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4" name="Rectangle 11"/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7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5" name="Rectangle 12"/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6" name="Line 13"/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7" name="Rectangle 14"/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3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48" name="Rectangle 15"/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49" name="Line 16"/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0" name="Rectangle 17"/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1" name="Rectangle 18"/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52" name="Line 19"/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3" name="Rectangle 20"/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4" name="Rectangle 21"/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7455" name="Line 22"/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6" name="Rectangle 23"/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6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7" name="Rectangle 24"/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58" name="Line 25"/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9" name="Rectangle 26"/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5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7460" name="Rectangle 27"/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 b="1">
                    <a:latin typeface="Tahoma" panose="020B0604030504040204" pitchFamily="34" charset="0"/>
                  </a:rPr>
                  <a:t>X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1296" y="3021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ahoma" panose="020B0604030504040204" pitchFamily="34" charset="0"/>
                </a:rPr>
                <a:t>TOP</a:t>
              </a:r>
              <a:r>
                <a:rPr lang="en-US" altLang="en-US" sz="1000">
                  <a:latin typeface="Tahoma" panose="020B0604030504040204" pitchFamily="34" charset="0"/>
                </a:rPr>
                <a:t> 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797844"/>
            <a:ext cx="8105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50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1828800" y="0"/>
            <a:ext cx="853440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Write a c program to implement stack using Linked list */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#include&lt;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    #include&lt;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malloc.h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   #include&lt;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push();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pop();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display();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choice,i,item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}*top,*new,*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 {			top=NULL;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("\n***Select Menu***\n");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while(1)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("\n1.Push \n2.Pop \n3.Display \n4.Exit\n5.Count");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choice: 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d",&amp;choice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switch(choice)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1: 	push();		break;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2:	pop();		break;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3:	display();		break;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4:	exit(0);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case 5:	count();		break;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default: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}/* end of switch */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}/* end of while */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 end of main */</a:t>
            </a:r>
          </a:p>
        </p:txBody>
      </p:sp>
    </p:spTree>
    <p:extLst>
      <p:ext uri="{BB962C8B-B14F-4D97-AF65-F5344CB8AC3E}">
        <p14:creationId xmlns:p14="http://schemas.microsoft.com/office/powerpoint/2010/main" val="250820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 txBox="1">
            <a:spLocks noChangeArrowheads="1"/>
          </p:cNvSpPr>
          <p:nvPr/>
        </p:nvSpPr>
        <p:spPr bwMode="auto">
          <a:xfrm>
            <a:off x="1828801" y="838201"/>
            <a:ext cx="419377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push()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new=malloc(sizeof(struct node));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printf("\nEnter the item: ");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scanf("%d",&amp;item);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new-&gt;data=item;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if(top = = NULL)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new-&gt;next=NULL;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new-&gt;next=top;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top=new;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return;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}/* end of insertion */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5943599" y="838201"/>
            <a:ext cx="51292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if(top = = NULL)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nStack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}//if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element 		is: %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d",top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top=top-&gt;next;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 end of pop() */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796" name="Straight Connector 6"/>
          <p:cNvCxnSpPr>
            <a:cxnSpLocks noChangeShapeType="1"/>
          </p:cNvCxnSpPr>
          <p:nvPr/>
        </p:nvCxnSpPr>
        <p:spPr bwMode="auto">
          <a:xfrm rot="5400000">
            <a:off x="2819400" y="3429000"/>
            <a:ext cx="594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0283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214313" y="923925"/>
            <a:ext cx="56530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=top;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if(top = = NULL)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is empty");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%d",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}/* end of while */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 end of display() */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5491162" y="625475"/>
            <a:ext cx="670083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count()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count=1;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=top;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if(top = = NULL)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is empty");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-&gt;next!=NULL)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++count;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elements in 	the stack are: %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d",count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}/* end of count */</a:t>
            </a:r>
          </a:p>
        </p:txBody>
      </p:sp>
      <p:cxnSp>
        <p:nvCxnSpPr>
          <p:cNvPr id="34820" name="Straight Connector 7"/>
          <p:cNvCxnSpPr>
            <a:cxnSpLocks noChangeShapeType="1"/>
          </p:cNvCxnSpPr>
          <p:nvPr/>
        </p:nvCxnSpPr>
        <p:spPr bwMode="auto">
          <a:xfrm rot="5400000">
            <a:off x="2595562" y="3367088"/>
            <a:ext cx="5791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3949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09800" y="838200"/>
            <a:ext cx="7924800" cy="5257800"/>
          </a:xfrm>
        </p:spPr>
        <p:txBody>
          <a:bodyPr/>
          <a:lstStyle/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items are added to the end of the list.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Removing an item from the queue will be done from the front.</a:t>
            </a:r>
          </a:p>
          <a:p>
            <a:pPr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pictorial representation of a queue being implemented as a linked list is given below.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front item in the queue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last item in the queue.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3962400" y="228601"/>
            <a:ext cx="4812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Queue with Linked List</a:t>
            </a:r>
          </a:p>
        </p:txBody>
      </p:sp>
      <p:grpSp>
        <p:nvGrpSpPr>
          <p:cNvPr id="35844" name="Group 38"/>
          <p:cNvGrpSpPr>
            <a:grpSpLocks/>
          </p:cNvGrpSpPr>
          <p:nvPr/>
        </p:nvGrpSpPr>
        <p:grpSpPr bwMode="auto">
          <a:xfrm>
            <a:off x="3198814" y="2895601"/>
            <a:ext cx="5945187" cy="1714686"/>
            <a:chOff x="1676400" y="3867090"/>
            <a:chExt cx="5945187" cy="1714749"/>
          </a:xfrm>
        </p:grpSpPr>
        <p:grpSp>
          <p:nvGrpSpPr>
            <p:cNvPr id="35845" name="Group 32"/>
            <p:cNvGrpSpPr>
              <a:grpSpLocks/>
            </p:cNvGrpSpPr>
            <p:nvPr/>
          </p:nvGrpSpPr>
          <p:grpSpPr bwMode="auto">
            <a:xfrm>
              <a:off x="1676400" y="4776788"/>
              <a:ext cx="5945187" cy="805051"/>
              <a:chOff x="684213" y="3938587"/>
              <a:chExt cx="7848600" cy="1166828"/>
            </a:xfrm>
          </p:grpSpPr>
          <p:grpSp>
            <p:nvGrpSpPr>
              <p:cNvPr id="35850" name="Group 6"/>
              <p:cNvGrpSpPr>
                <a:grpSpLocks/>
              </p:cNvGrpSpPr>
              <p:nvPr/>
            </p:nvGrpSpPr>
            <p:grpSpPr bwMode="auto">
              <a:xfrm>
                <a:off x="684213" y="3938587"/>
                <a:ext cx="1584325" cy="649288"/>
                <a:chOff x="521" y="1071"/>
                <a:chExt cx="998" cy="409"/>
              </a:xfrm>
            </p:grpSpPr>
            <p:sp>
              <p:nvSpPr>
                <p:cNvPr id="35875" name="Rectangle 4"/>
                <p:cNvSpPr>
                  <a:spLocks noChangeArrowheads="1"/>
                </p:cNvSpPr>
                <p:nvPr/>
              </p:nvSpPr>
              <p:spPr bwMode="auto">
                <a:xfrm>
                  <a:off x="521" y="1071"/>
                  <a:ext cx="998" cy="4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6" name="Line 5"/>
                <p:cNvSpPr>
                  <a:spLocks noChangeShapeType="1"/>
                </p:cNvSpPr>
                <p:nvPr/>
              </p:nvSpPr>
              <p:spPr bwMode="auto">
                <a:xfrm>
                  <a:off x="839" y="1071"/>
                  <a:ext cx="0" cy="4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851" name="Text Box 8"/>
              <p:cNvSpPr txBox="1">
                <a:spLocks noChangeArrowheads="1"/>
              </p:cNvSpPr>
              <p:nvPr/>
            </p:nvSpPr>
            <p:spPr bwMode="auto">
              <a:xfrm>
                <a:off x="703263" y="4083050"/>
                <a:ext cx="480805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5852" name="Text Box 9"/>
              <p:cNvSpPr txBox="1">
                <a:spLocks noChangeArrowheads="1"/>
              </p:cNvSpPr>
              <p:nvPr/>
            </p:nvSpPr>
            <p:spPr bwMode="auto">
              <a:xfrm>
                <a:off x="1331913" y="4083050"/>
                <a:ext cx="720724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1800</a:t>
                </a:r>
              </a:p>
            </p:txBody>
          </p:sp>
          <p:grpSp>
            <p:nvGrpSpPr>
              <p:cNvPr id="35853" name="Group 10"/>
              <p:cNvGrpSpPr>
                <a:grpSpLocks/>
              </p:cNvGrpSpPr>
              <p:nvPr/>
            </p:nvGrpSpPr>
            <p:grpSpPr bwMode="auto">
              <a:xfrm>
                <a:off x="2773363" y="3938587"/>
                <a:ext cx="1584325" cy="649288"/>
                <a:chOff x="521" y="1071"/>
                <a:chExt cx="998" cy="409"/>
              </a:xfrm>
            </p:grpSpPr>
            <p:sp>
              <p:nvSpPr>
                <p:cNvPr id="35873" name="Rectangle 11"/>
                <p:cNvSpPr>
                  <a:spLocks noChangeArrowheads="1"/>
                </p:cNvSpPr>
                <p:nvPr/>
              </p:nvSpPr>
              <p:spPr bwMode="auto">
                <a:xfrm>
                  <a:off x="521" y="1071"/>
                  <a:ext cx="998" cy="4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4" name="Line 12"/>
                <p:cNvSpPr>
                  <a:spLocks noChangeShapeType="1"/>
                </p:cNvSpPr>
                <p:nvPr/>
              </p:nvSpPr>
              <p:spPr bwMode="auto">
                <a:xfrm>
                  <a:off x="839" y="1071"/>
                  <a:ext cx="0" cy="4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854" name="Text Box 13"/>
              <p:cNvSpPr txBox="1">
                <a:spLocks noChangeArrowheads="1"/>
              </p:cNvSpPr>
              <p:nvPr/>
            </p:nvSpPr>
            <p:spPr bwMode="auto">
              <a:xfrm>
                <a:off x="2792413" y="4083050"/>
                <a:ext cx="480805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35855" name="Text Box 14"/>
              <p:cNvSpPr txBox="1">
                <a:spLocks noChangeArrowheads="1"/>
              </p:cNvSpPr>
              <p:nvPr/>
            </p:nvSpPr>
            <p:spPr bwMode="auto">
              <a:xfrm>
                <a:off x="3421062" y="4083050"/>
                <a:ext cx="717823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1200</a:t>
                </a:r>
              </a:p>
            </p:txBody>
          </p:sp>
          <p:grpSp>
            <p:nvGrpSpPr>
              <p:cNvPr id="35856" name="Group 15"/>
              <p:cNvGrpSpPr>
                <a:grpSpLocks/>
              </p:cNvGrpSpPr>
              <p:nvPr/>
            </p:nvGrpSpPr>
            <p:grpSpPr bwMode="auto">
              <a:xfrm>
                <a:off x="4933950" y="3938587"/>
                <a:ext cx="1584325" cy="649288"/>
                <a:chOff x="521" y="1071"/>
                <a:chExt cx="998" cy="409"/>
              </a:xfrm>
            </p:grpSpPr>
            <p:sp>
              <p:nvSpPr>
                <p:cNvPr id="35871" name="Rectangle 16"/>
                <p:cNvSpPr>
                  <a:spLocks noChangeArrowheads="1"/>
                </p:cNvSpPr>
                <p:nvPr/>
              </p:nvSpPr>
              <p:spPr bwMode="auto">
                <a:xfrm>
                  <a:off x="521" y="1071"/>
                  <a:ext cx="998" cy="4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2" name="Line 17"/>
                <p:cNvSpPr>
                  <a:spLocks noChangeShapeType="1"/>
                </p:cNvSpPr>
                <p:nvPr/>
              </p:nvSpPr>
              <p:spPr bwMode="auto">
                <a:xfrm>
                  <a:off x="839" y="1071"/>
                  <a:ext cx="0" cy="4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857" name="Text Box 18"/>
              <p:cNvSpPr txBox="1">
                <a:spLocks noChangeArrowheads="1"/>
              </p:cNvSpPr>
              <p:nvPr/>
            </p:nvSpPr>
            <p:spPr bwMode="auto">
              <a:xfrm>
                <a:off x="4953000" y="4083050"/>
                <a:ext cx="480805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35858" name="Text Box 19"/>
              <p:cNvSpPr txBox="1">
                <a:spLocks noChangeArrowheads="1"/>
              </p:cNvSpPr>
              <p:nvPr/>
            </p:nvSpPr>
            <p:spPr bwMode="auto">
              <a:xfrm>
                <a:off x="5581650" y="4083050"/>
                <a:ext cx="717823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1400</a:t>
                </a:r>
              </a:p>
            </p:txBody>
          </p:sp>
          <p:grpSp>
            <p:nvGrpSpPr>
              <p:cNvPr id="35859" name="Group 20"/>
              <p:cNvGrpSpPr>
                <a:grpSpLocks/>
              </p:cNvGrpSpPr>
              <p:nvPr/>
            </p:nvGrpSpPr>
            <p:grpSpPr bwMode="auto">
              <a:xfrm>
                <a:off x="6948488" y="3938587"/>
                <a:ext cx="1584325" cy="649288"/>
                <a:chOff x="521" y="1071"/>
                <a:chExt cx="998" cy="409"/>
              </a:xfrm>
            </p:grpSpPr>
            <p:sp>
              <p:nvSpPr>
                <p:cNvPr id="35869" name="Rectangle 21"/>
                <p:cNvSpPr>
                  <a:spLocks noChangeArrowheads="1"/>
                </p:cNvSpPr>
                <p:nvPr/>
              </p:nvSpPr>
              <p:spPr bwMode="auto">
                <a:xfrm>
                  <a:off x="521" y="1071"/>
                  <a:ext cx="998" cy="4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0" name="Line 22"/>
                <p:cNvSpPr>
                  <a:spLocks noChangeShapeType="1"/>
                </p:cNvSpPr>
                <p:nvPr/>
              </p:nvSpPr>
              <p:spPr bwMode="auto">
                <a:xfrm>
                  <a:off x="839" y="1071"/>
                  <a:ext cx="0" cy="4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860" name="Text Box 23"/>
              <p:cNvSpPr txBox="1">
                <a:spLocks noChangeArrowheads="1"/>
              </p:cNvSpPr>
              <p:nvPr/>
            </p:nvSpPr>
            <p:spPr bwMode="auto">
              <a:xfrm>
                <a:off x="6967539" y="4083050"/>
                <a:ext cx="480805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35861" name="Text Box 24"/>
              <p:cNvSpPr txBox="1">
                <a:spLocks noChangeArrowheads="1"/>
              </p:cNvSpPr>
              <p:nvPr/>
            </p:nvSpPr>
            <p:spPr bwMode="auto">
              <a:xfrm>
                <a:off x="7596188" y="4083050"/>
                <a:ext cx="874423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35862" name="Text Box 25"/>
              <p:cNvSpPr txBox="1">
                <a:spLocks noChangeArrowheads="1"/>
              </p:cNvSpPr>
              <p:nvPr/>
            </p:nvSpPr>
            <p:spPr bwMode="auto">
              <a:xfrm>
                <a:off x="1131889" y="4640263"/>
                <a:ext cx="717823" cy="44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1500</a:t>
                </a:r>
              </a:p>
            </p:txBody>
          </p:sp>
          <p:sp>
            <p:nvSpPr>
              <p:cNvPr id="35863" name="Text Box 26"/>
              <p:cNvSpPr txBox="1">
                <a:spLocks noChangeArrowheads="1"/>
              </p:cNvSpPr>
              <p:nvPr/>
            </p:nvSpPr>
            <p:spPr bwMode="auto">
              <a:xfrm>
                <a:off x="3162300" y="4640262"/>
                <a:ext cx="723899" cy="446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1800</a:t>
                </a:r>
              </a:p>
            </p:txBody>
          </p:sp>
          <p:sp>
            <p:nvSpPr>
              <p:cNvPr id="35864" name="Text Box 27"/>
              <p:cNvSpPr txBox="1">
                <a:spLocks noChangeArrowheads="1"/>
              </p:cNvSpPr>
              <p:nvPr/>
            </p:nvSpPr>
            <p:spPr bwMode="auto">
              <a:xfrm>
                <a:off x="5322888" y="4640262"/>
                <a:ext cx="773112" cy="446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1200</a:t>
                </a:r>
              </a:p>
            </p:txBody>
          </p:sp>
          <p:sp>
            <p:nvSpPr>
              <p:cNvPr id="35865" name="Text Box 28"/>
              <p:cNvSpPr txBox="1">
                <a:spLocks noChangeArrowheads="1"/>
              </p:cNvSpPr>
              <p:nvPr/>
            </p:nvSpPr>
            <p:spPr bwMode="auto">
              <a:xfrm>
                <a:off x="7331075" y="4659312"/>
                <a:ext cx="746126" cy="446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1400</a:t>
                </a:r>
              </a:p>
            </p:txBody>
          </p:sp>
          <p:sp>
            <p:nvSpPr>
              <p:cNvPr id="35866" name="Line 29"/>
              <p:cNvSpPr>
                <a:spLocks noChangeShapeType="1"/>
              </p:cNvSpPr>
              <p:nvPr/>
            </p:nvSpPr>
            <p:spPr bwMode="auto">
              <a:xfrm>
                <a:off x="2268538" y="4227512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67" name="Line 30"/>
              <p:cNvSpPr>
                <a:spLocks noChangeShapeType="1"/>
              </p:cNvSpPr>
              <p:nvPr/>
            </p:nvSpPr>
            <p:spPr bwMode="auto">
              <a:xfrm>
                <a:off x="4357688" y="4227512"/>
                <a:ext cx="576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68" name="Line 31"/>
              <p:cNvSpPr>
                <a:spLocks noChangeShapeType="1"/>
              </p:cNvSpPr>
              <p:nvPr/>
            </p:nvSpPr>
            <p:spPr bwMode="auto">
              <a:xfrm>
                <a:off x="6516688" y="4227512"/>
                <a:ext cx="433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846" name="TextBox 33"/>
            <p:cNvSpPr txBox="1">
              <a:spLocks noChangeArrowheads="1"/>
            </p:cNvSpPr>
            <p:nvPr/>
          </p:nvSpPr>
          <p:spPr bwMode="auto">
            <a:xfrm>
              <a:off x="1905000" y="3886200"/>
              <a:ext cx="681597" cy="4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</a:p>
          </p:txBody>
        </p:sp>
        <p:sp>
          <p:nvSpPr>
            <p:cNvPr id="35847" name="TextBox 34"/>
            <p:cNvSpPr txBox="1">
              <a:spLocks noChangeArrowheads="1"/>
            </p:cNvSpPr>
            <p:nvPr/>
          </p:nvSpPr>
          <p:spPr bwMode="auto">
            <a:xfrm>
              <a:off x="6629400" y="3867090"/>
              <a:ext cx="582211" cy="4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rear</a:t>
              </a:r>
            </a:p>
          </p:txBody>
        </p:sp>
        <p:cxnSp>
          <p:nvCxnSpPr>
            <p:cNvPr id="35848" name="Straight Arrow Connector 36"/>
            <p:cNvCxnSpPr>
              <a:cxnSpLocks noChangeShapeType="1"/>
              <a:stCxn id="35846" idx="2"/>
              <a:endCxn id="35875" idx="0"/>
            </p:cNvCxnSpPr>
            <p:nvPr/>
          </p:nvCxnSpPr>
          <p:spPr bwMode="auto">
            <a:xfrm rot="16200000" flipH="1">
              <a:off x="2029159" y="4529495"/>
              <a:ext cx="490477" cy="41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9" name="Straight Arrow Connector 37"/>
            <p:cNvCxnSpPr>
              <a:cxnSpLocks noChangeShapeType="1"/>
            </p:cNvCxnSpPr>
            <p:nvPr/>
          </p:nvCxnSpPr>
          <p:spPr bwMode="auto">
            <a:xfrm rot="16200000" flipH="1">
              <a:off x="6763108" y="4553308"/>
              <a:ext cx="490477" cy="41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8292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09800" y="838200"/>
            <a:ext cx="7924800" cy="5257800"/>
          </a:xfrm>
        </p:spPr>
        <p:txBody>
          <a:bodyPr/>
          <a:lstStyle/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-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–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3962400" y="228601"/>
            <a:ext cx="4924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Queue with Linked List</a:t>
            </a:r>
          </a:p>
        </p:txBody>
      </p:sp>
    </p:spTree>
    <p:extLst>
      <p:ext uri="{BB962C8B-B14F-4D97-AF65-F5344CB8AC3E}">
        <p14:creationId xmlns:p14="http://schemas.microsoft.com/office/powerpoint/2010/main" val="18919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DS - disadvantage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Issue with memory consumption.</a:t>
            </a:r>
          </a:p>
          <a:p>
            <a:r>
              <a:rPr lang="en-IN" dirty="0"/>
              <a:t>Always a potential chance of memory overflow and underflow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280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4363" y="0"/>
            <a:ext cx="10053637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Insertion Operation on a Linked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557336"/>
            <a:ext cx="6666889" cy="217170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92575"/>
              </p:ext>
            </p:extLst>
          </p:nvPr>
        </p:nvGraphicFramePr>
        <p:xfrm>
          <a:off x="9256102" y="1743708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56086" y="137267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newNode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29602" y="21145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363" y="4034907"/>
            <a:ext cx="545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1 :  Queue is empty // Front =  NULL or rear = NULL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36374"/>
              </p:ext>
            </p:extLst>
          </p:nvPr>
        </p:nvGraphicFramePr>
        <p:xfrm>
          <a:off x="6834259" y="4221279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34243" y="3850241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  = rear = </a:t>
            </a:r>
            <a:r>
              <a:rPr lang="en-IN" dirty="0" err="1"/>
              <a:t>newNode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207759" y="45921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4363" y="5687494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2 :  Queue is not empty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35316"/>
              </p:ext>
            </p:extLst>
          </p:nvPr>
        </p:nvGraphicFramePr>
        <p:xfrm>
          <a:off x="4200946" y="5857850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574446" y="62286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1400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7352"/>
              </p:ext>
            </p:extLst>
          </p:nvPr>
        </p:nvGraphicFramePr>
        <p:xfrm>
          <a:off x="5986344" y="5854636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359844" y="62254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1500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71538"/>
              </p:ext>
            </p:extLst>
          </p:nvPr>
        </p:nvGraphicFramePr>
        <p:xfrm>
          <a:off x="7842006" y="5854636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215506" y="62254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2500</a:t>
            </a:r>
          </a:p>
        </p:txBody>
      </p:sp>
      <p:sp>
        <p:nvSpPr>
          <p:cNvPr id="50" name="TextBox 33"/>
          <p:cNvSpPr txBox="1">
            <a:spLocks noChangeArrowheads="1"/>
          </p:cNvSpPr>
          <p:nvPr/>
        </p:nvSpPr>
        <p:spPr bwMode="auto">
          <a:xfrm>
            <a:off x="4417632" y="4973434"/>
            <a:ext cx="745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</a:p>
        </p:txBody>
      </p:sp>
      <p:cxnSp>
        <p:nvCxnSpPr>
          <p:cNvPr id="51" name="Straight Arrow Connector 36"/>
          <p:cNvCxnSpPr>
            <a:cxnSpLocks noChangeShapeType="1"/>
            <a:stCxn id="50" idx="2"/>
          </p:cNvCxnSpPr>
          <p:nvPr/>
        </p:nvCxnSpPr>
        <p:spPr bwMode="auto">
          <a:xfrm flipH="1">
            <a:off x="4789083" y="5373544"/>
            <a:ext cx="1408" cy="4904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8011884" y="4921160"/>
            <a:ext cx="5822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cxnSp>
        <p:nvCxnSpPr>
          <p:cNvPr id="53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8145601" y="5607353"/>
            <a:ext cx="490459" cy="41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5448"/>
              </p:ext>
            </p:extLst>
          </p:nvPr>
        </p:nvGraphicFramePr>
        <p:xfrm>
          <a:off x="10191394" y="5829750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0091378" y="545871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newNode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10564894" y="6200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2000</a:t>
            </a:r>
          </a:p>
        </p:txBody>
      </p:sp>
      <p:cxnSp>
        <p:nvCxnSpPr>
          <p:cNvPr id="12" name="Straight Arrow Connector 11"/>
          <p:cNvCxnSpPr>
            <a:endCxn id="44" idx="1"/>
          </p:cNvCxnSpPr>
          <p:nvPr/>
        </p:nvCxnSpPr>
        <p:spPr>
          <a:xfrm flipV="1">
            <a:off x="5598640" y="6040056"/>
            <a:ext cx="387704" cy="1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>
            <a:off x="7397150" y="6038664"/>
            <a:ext cx="444856" cy="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0538" y="585679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2682" y="58558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2000</a:t>
            </a:r>
          </a:p>
        </p:txBody>
      </p:sp>
      <p:cxnSp>
        <p:nvCxnSpPr>
          <p:cNvPr id="18" name="Straight Arrow Connector 17"/>
          <p:cNvCxnSpPr>
            <a:stCxn id="15" idx="3"/>
            <a:endCxn id="54" idx="1"/>
          </p:cNvCxnSpPr>
          <p:nvPr/>
        </p:nvCxnSpPr>
        <p:spPr>
          <a:xfrm flipV="1">
            <a:off x="9247326" y="6015170"/>
            <a:ext cx="944068" cy="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8" grpId="0"/>
      <p:bldP spid="39" grpId="0"/>
      <p:bldP spid="40" grpId="0"/>
      <p:bldP spid="43" grpId="0"/>
      <p:bldP spid="45" grpId="0"/>
      <p:bldP spid="47" grpId="0"/>
      <p:bldP spid="50" grpId="0"/>
      <p:bldP spid="52" grpId="0"/>
      <p:bldP spid="52" grpId="1"/>
      <p:bldP spid="55" grpId="0"/>
      <p:bldP spid="56" grpId="0"/>
      <p:bldP spid="15" grpId="0"/>
      <p:bldP spid="15" grpId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4363" y="0"/>
            <a:ext cx="10053637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Deletion Operation on a Linked 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363" y="4034907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1 :  Queue is not empty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4363" y="5687494"/>
            <a:ext cx="37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2 :  Queue has only one element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13950"/>
              </p:ext>
            </p:extLst>
          </p:nvPr>
        </p:nvGraphicFramePr>
        <p:xfrm>
          <a:off x="4203144" y="4407453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576644" y="4778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1400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42447"/>
              </p:ext>
            </p:extLst>
          </p:nvPr>
        </p:nvGraphicFramePr>
        <p:xfrm>
          <a:off x="5988542" y="4404239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362042" y="47750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1500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8191"/>
              </p:ext>
            </p:extLst>
          </p:nvPr>
        </p:nvGraphicFramePr>
        <p:xfrm>
          <a:off x="7844204" y="4404239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217704" y="47750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2500</a:t>
            </a:r>
          </a:p>
        </p:txBody>
      </p:sp>
      <p:sp>
        <p:nvSpPr>
          <p:cNvPr id="50" name="TextBox 33"/>
          <p:cNvSpPr txBox="1">
            <a:spLocks noChangeArrowheads="1"/>
          </p:cNvSpPr>
          <p:nvPr/>
        </p:nvSpPr>
        <p:spPr bwMode="auto">
          <a:xfrm>
            <a:off x="4419830" y="3523037"/>
            <a:ext cx="745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</a:p>
        </p:txBody>
      </p:sp>
      <p:cxnSp>
        <p:nvCxnSpPr>
          <p:cNvPr id="51" name="Straight Arrow Connector 36"/>
          <p:cNvCxnSpPr>
            <a:cxnSpLocks noChangeShapeType="1"/>
            <a:stCxn id="50" idx="2"/>
          </p:cNvCxnSpPr>
          <p:nvPr/>
        </p:nvCxnSpPr>
        <p:spPr bwMode="auto">
          <a:xfrm flipH="1">
            <a:off x="4791281" y="3923147"/>
            <a:ext cx="1408" cy="4904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9631800" y="3481536"/>
            <a:ext cx="5822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cxnSp>
        <p:nvCxnSpPr>
          <p:cNvPr id="53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9765517" y="4167729"/>
            <a:ext cx="490459" cy="41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91398"/>
              </p:ext>
            </p:extLst>
          </p:nvPr>
        </p:nvGraphicFramePr>
        <p:xfrm>
          <a:off x="9641819" y="4423469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15319" y="47943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2000</a:t>
            </a:r>
          </a:p>
        </p:txBody>
      </p:sp>
      <p:cxnSp>
        <p:nvCxnSpPr>
          <p:cNvPr id="12" name="Straight Arrow Connector 11"/>
          <p:cNvCxnSpPr>
            <a:endCxn id="44" idx="1"/>
          </p:cNvCxnSpPr>
          <p:nvPr/>
        </p:nvCxnSpPr>
        <p:spPr>
          <a:xfrm flipV="1">
            <a:off x="5600838" y="4589659"/>
            <a:ext cx="387704" cy="1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>
            <a:off x="7399348" y="4588267"/>
            <a:ext cx="444856" cy="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68248" y="43905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49524" y="4591067"/>
            <a:ext cx="382276" cy="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7081" y="404194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71737" y="4012559"/>
            <a:ext cx="1531154" cy="1094222"/>
            <a:chOff x="6686550" y="2828925"/>
            <a:chExt cx="1531154" cy="109422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686550" y="3000375"/>
              <a:ext cx="1531154" cy="88127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86563" y="2828925"/>
              <a:ext cx="1225321" cy="10942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9945"/>
              </p:ext>
            </p:extLst>
          </p:nvPr>
        </p:nvGraphicFramePr>
        <p:xfrm>
          <a:off x="5859826" y="6057978"/>
          <a:ext cx="14118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49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705949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233326" y="6428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57" name="TextBox 33"/>
          <p:cNvSpPr txBox="1">
            <a:spLocks noChangeArrowheads="1"/>
          </p:cNvSpPr>
          <p:nvPr/>
        </p:nvSpPr>
        <p:spPr bwMode="auto">
          <a:xfrm>
            <a:off x="5551729" y="5178506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58" name="TextBox 34"/>
          <p:cNvSpPr txBox="1">
            <a:spLocks noChangeArrowheads="1"/>
          </p:cNvSpPr>
          <p:nvPr/>
        </p:nvSpPr>
        <p:spPr bwMode="auto">
          <a:xfrm>
            <a:off x="6135048" y="5144411"/>
            <a:ext cx="5822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cxnSp>
        <p:nvCxnSpPr>
          <p:cNvPr id="60" name="Straight Arrow Connector 36"/>
          <p:cNvCxnSpPr>
            <a:cxnSpLocks noChangeShapeType="1"/>
            <a:stCxn id="57" idx="2"/>
          </p:cNvCxnSpPr>
          <p:nvPr/>
        </p:nvCxnSpPr>
        <p:spPr bwMode="auto">
          <a:xfrm rot="16200000" flipH="1">
            <a:off x="5675897" y="5821778"/>
            <a:ext cx="490459" cy="41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6268765" y="5830604"/>
            <a:ext cx="490459" cy="41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8429625" y="5587427"/>
            <a:ext cx="196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 = front</a:t>
            </a:r>
          </a:p>
          <a:p>
            <a:r>
              <a:rPr lang="en-IN" dirty="0"/>
              <a:t>front = rear = NULL</a:t>
            </a:r>
          </a:p>
          <a:p>
            <a:r>
              <a:rPr lang="en-IN" dirty="0"/>
              <a:t>free(temp)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95336" y="5587427"/>
            <a:ext cx="1531154" cy="1094222"/>
            <a:chOff x="6686550" y="2828925"/>
            <a:chExt cx="1531154" cy="109422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686550" y="3000375"/>
              <a:ext cx="1531154" cy="88127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786563" y="2828925"/>
              <a:ext cx="1225321" cy="10942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14363" y="1378910"/>
            <a:ext cx="9632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dequeue</a:t>
            </a:r>
            <a:r>
              <a:rPr lang="en-IN" b="1" dirty="0"/>
              <a:t>()</a:t>
            </a:r>
          </a:p>
          <a:p>
            <a:endParaRPr lang="en-IN" b="1" dirty="0"/>
          </a:p>
          <a:p>
            <a:r>
              <a:rPr lang="en-IN" dirty="0"/>
              <a:t>Step 1: Check whether the queue is empty (front = NULL)</a:t>
            </a:r>
          </a:p>
          <a:p>
            <a:r>
              <a:rPr lang="en-IN" dirty="0"/>
              <a:t>Step 2: If Queue is empty, then deletion is not possible.</a:t>
            </a:r>
          </a:p>
          <a:p>
            <a:r>
              <a:rPr lang="en-IN" dirty="0"/>
              <a:t>Step 3: Else if, Queue is not empty,</a:t>
            </a:r>
          </a:p>
          <a:p>
            <a:r>
              <a:rPr lang="en-IN" dirty="0"/>
              <a:t>	Step 3.1: Check if Queue contains only </a:t>
            </a:r>
            <a:r>
              <a:rPr lang="en-IN" b="1" dirty="0"/>
              <a:t>one element </a:t>
            </a:r>
            <a:r>
              <a:rPr lang="en-IN" dirty="0"/>
              <a:t>(front = rear), then </a:t>
            </a:r>
            <a:r>
              <a:rPr lang="en-IN" b="1" dirty="0"/>
              <a:t>front = rear = NULL</a:t>
            </a:r>
          </a:p>
          <a:p>
            <a:r>
              <a:rPr lang="en-IN" dirty="0"/>
              <a:t>	Step 3.2: Else</a:t>
            </a:r>
            <a:r>
              <a:rPr lang="en-IN" b="1" dirty="0"/>
              <a:t>, temp = front, front = front-&gt;data, free(temp)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1829 L 0.12891 -0.0090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46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12878 0.002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3" grpId="0"/>
      <p:bldP spid="45" grpId="0"/>
      <p:bldP spid="47" grpId="0"/>
      <p:bldP spid="50" grpId="0"/>
      <p:bldP spid="50" grpId="1"/>
      <p:bldP spid="52" grpId="0"/>
      <p:bldP spid="56" grpId="0"/>
      <p:bldP spid="16" grpId="0"/>
      <p:bldP spid="6" grpId="0"/>
      <p:bldP spid="49" grpId="0"/>
      <p:bldP spid="57" grpId="0"/>
      <p:bldP spid="58" grpId="0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4363" y="0"/>
            <a:ext cx="10053637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  <a:latin typeface="Calibri" pitchFamily="34" charset="0"/>
              </a:rPr>
              <a:t>Display Operation on a Linked Queue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9" y="1263530"/>
            <a:ext cx="8134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8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812926" y="152400"/>
            <a:ext cx="8550275" cy="66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/*Write a c program to implement queue using nexted list*/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#include&lt;stdio.h&gt;		#include&lt;conio.h&gt;		#include&lt;malloc.h&gt;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#include&lt;stdlib.h&gt;		int choice,i,item;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struct node  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int data;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struct node *next;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}*front,*rear,*new,*ptr;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main()  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front=NULL;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rear=NULL;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printf("\n\n MENU");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printf("\n1.Enqueue \n2.Dequeue \n3.Display \n4.Exit");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while(1)   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printf("\nEnter your choice: 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scanf("%d",&amp;choice);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switch(choice)   {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case 1:enqueue();		break;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case 2:dequeue();		break;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case 3:display();		break;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case 4:exit(0);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default:printf("\nwrong choice");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 sz="1600">
                <a:latin typeface="Times New Roman" panose="02020603050405020304" pitchFamily="18" charset="0"/>
              </a:rPr>
              <a:t>}/*end of switch */</a:t>
            </a:r>
          </a:p>
          <a:p>
            <a:r>
              <a:rPr lang="en-US" altLang="en-US" sz="1600">
                <a:latin typeface="Times New Roman" panose="02020603050405020304" pitchFamily="18" charset="0"/>
              </a:rPr>
              <a:t>	}/*end of while */</a:t>
            </a:r>
          </a:p>
          <a:p>
            <a:r>
              <a:rPr lang="en-US" altLang="en-US" sz="1600">
                <a:latin typeface="Times New Roman" panose="02020603050405020304" pitchFamily="18" charset="0"/>
              </a:rPr>
              <a:t>}/*end of main */</a:t>
            </a:r>
          </a:p>
        </p:txBody>
      </p:sp>
    </p:spTree>
    <p:extLst>
      <p:ext uri="{BB962C8B-B14F-4D97-AF65-F5344CB8AC3E}">
        <p14:creationId xmlns:p14="http://schemas.microsoft.com/office/powerpoint/2010/main" val="3897097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671514" y="780316"/>
            <a:ext cx="419377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enqueue</a:t>
            </a:r>
            <a:r>
              <a:rPr lang="en-US" altLang="en-US" dirty="0">
                <a:latin typeface="Times New Roman" panose="02020603050405020304" pitchFamily="18" charset="0"/>
              </a:rPr>
              <a:t>()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new=</a:t>
            </a:r>
            <a:r>
              <a:rPr lang="en-US" altLang="en-US" dirty="0" err="1">
                <a:latin typeface="Times New Roman" panose="02020603050405020304" pitchFamily="18" charset="0"/>
              </a:rPr>
              <a:t>malloc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</a:rPr>
              <a:t>struct</a:t>
            </a:r>
            <a:r>
              <a:rPr lang="en-US" altLang="en-US" dirty="0">
                <a:latin typeface="Times New Roman" panose="02020603050405020304" pitchFamily="18" charset="0"/>
              </a:rPr>
              <a:t> node));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nenter</a:t>
            </a:r>
            <a:r>
              <a:rPr lang="en-US" altLang="en-US" dirty="0">
                <a:latin typeface="Times New Roman" panose="02020603050405020304" pitchFamily="18" charset="0"/>
              </a:rPr>
              <a:t> the item");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scanf</a:t>
            </a:r>
            <a:r>
              <a:rPr lang="en-US" altLang="en-US" dirty="0">
                <a:latin typeface="Times New Roman" panose="02020603050405020304" pitchFamily="18" charset="0"/>
              </a:rPr>
              <a:t>("%</a:t>
            </a:r>
            <a:r>
              <a:rPr lang="en-US" altLang="en-US" dirty="0" err="1">
                <a:latin typeface="Times New Roman" panose="02020603050405020304" pitchFamily="18" charset="0"/>
              </a:rPr>
              <a:t>d",&amp;item</a:t>
            </a:r>
            <a:r>
              <a:rPr lang="en-US" altLang="en-US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new-&gt;data=item;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new-&gt;next=NULL;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if(front==NULL)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front=new;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rear-&gt;next=new;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rear=new;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return;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}/*end of </a:t>
            </a:r>
            <a:r>
              <a:rPr lang="en-US" altLang="en-US" dirty="0" err="1">
                <a:latin typeface="Times New Roman" panose="02020603050405020304" pitchFamily="18" charset="0"/>
              </a:rPr>
              <a:t>enqueue</a:t>
            </a:r>
            <a:r>
              <a:rPr lang="en-US" altLang="en-US" dirty="0">
                <a:latin typeface="Times New Roman" panose="02020603050405020304" pitchFamily="18" charset="0"/>
              </a:rPr>
              <a:t> */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5867400" y="1611313"/>
            <a:ext cx="54054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display()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if(front==NULL)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("\</a:t>
            </a:r>
            <a:r>
              <a:rPr lang="en-US" altLang="en-US" dirty="0" err="1">
                <a:latin typeface="Times New Roman" panose="02020603050405020304" pitchFamily="18" charset="0"/>
              </a:rPr>
              <a:t>nThe</a:t>
            </a:r>
            <a:r>
              <a:rPr lang="en-US" altLang="en-US" dirty="0">
                <a:latin typeface="Times New Roman" panose="02020603050405020304" pitchFamily="18" charset="0"/>
              </a:rPr>
              <a:t> list is </a:t>
            </a:r>
            <a:r>
              <a:rPr lang="en-US" altLang="en-US" dirty="0" err="1">
                <a:latin typeface="Times New Roman" panose="02020603050405020304" pitchFamily="18" charset="0"/>
              </a:rPr>
              <a:t>emtpy</a:t>
            </a:r>
            <a:r>
              <a:rPr lang="en-US" altLang="en-US" dirty="0">
                <a:latin typeface="Times New Roman" panose="02020603050405020304" pitchFamily="18" charset="0"/>
              </a:rPr>
              <a:t>");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  	          for(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front;ptr</a:t>
            </a:r>
            <a:r>
              <a:rPr lang="en-US" altLang="en-US" dirty="0">
                <a:latin typeface="Times New Roman" panose="02020603050405020304" pitchFamily="18" charset="0"/>
              </a:rPr>
              <a:t>!=</a:t>
            </a:r>
            <a:r>
              <a:rPr lang="en-US" altLang="en-US" dirty="0" err="1">
                <a:latin typeface="Times New Roman" panose="02020603050405020304" pitchFamily="18" charset="0"/>
              </a:rPr>
              <a:t>NULL;ptr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-&gt;next)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          </a:t>
            </a:r>
            <a:r>
              <a:rPr lang="en-US" altLang="en-US" dirty="0" err="1">
                <a:latin typeface="Times New Roman" panose="02020603050405020304" pitchFamily="18" charset="0"/>
              </a:rPr>
              <a:t>printf</a:t>
            </a:r>
            <a:r>
              <a:rPr lang="en-US" altLang="en-US" dirty="0">
                <a:latin typeface="Times New Roman" panose="02020603050405020304" pitchFamily="18" charset="0"/>
              </a:rPr>
              <a:t>("    %d",</a:t>
            </a:r>
            <a:r>
              <a:rPr lang="en-US" altLang="en-US" dirty="0" err="1"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return;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}/* end of display */</a:t>
            </a:r>
          </a:p>
        </p:txBody>
      </p:sp>
      <p:sp>
        <p:nvSpPr>
          <p:cNvPr id="37892" name="Line 7"/>
          <p:cNvSpPr>
            <a:spLocks noChangeShapeType="1"/>
          </p:cNvSpPr>
          <p:nvPr/>
        </p:nvSpPr>
        <p:spPr bwMode="auto">
          <a:xfrm>
            <a:off x="5791200" y="4572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81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667000" y="777876"/>
            <a:ext cx="72009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dirty="0" err="1">
                <a:latin typeface="Times New Roman" panose="02020603050405020304" pitchFamily="18" charset="0"/>
              </a:rPr>
              <a:t>dequeue</a:t>
            </a:r>
            <a:r>
              <a:rPr lang="en-US" altLang="en-US" sz="2000" dirty="0">
                <a:latin typeface="Times New Roman" panose="02020603050405020304" pitchFamily="18" charset="0"/>
              </a:rPr>
              <a:t>()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if(front==NULL)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en-US" altLang="en-US" sz="20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</a:rPr>
              <a:t>("\</a:t>
            </a:r>
            <a:r>
              <a:rPr lang="en-US" altLang="en-US" sz="20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2000" dirty="0">
                <a:latin typeface="Times New Roman" panose="02020603050405020304" pitchFamily="18" charset="0"/>
              </a:rPr>
              <a:t> list is empty");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if(front==rear)		/*list has single element*/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en-US" altLang="en-US" sz="20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</a:rPr>
              <a:t>("\</a:t>
            </a:r>
            <a:r>
              <a:rPr lang="en-US" altLang="en-US" sz="20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2000" dirty="0">
                <a:latin typeface="Times New Roman" panose="02020603050405020304" pitchFamily="18" charset="0"/>
              </a:rPr>
              <a:t> deleted element is: %</a:t>
            </a:r>
            <a:r>
              <a:rPr lang="en-US" altLang="en-US" sz="2000" dirty="0" err="1">
                <a:latin typeface="Times New Roman" panose="02020603050405020304" pitchFamily="18" charset="0"/>
              </a:rPr>
              <a:t>d",front</a:t>
            </a:r>
            <a:r>
              <a:rPr lang="en-US" altLang="en-US" sz="20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	front=rear=NULL;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{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en-US" altLang="en-US" sz="20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</a:rPr>
              <a:t>("\</a:t>
            </a:r>
            <a:r>
              <a:rPr lang="en-US" altLang="en-US" sz="2000" dirty="0" err="1">
                <a:latin typeface="Times New Roman" panose="02020603050405020304" pitchFamily="18" charset="0"/>
              </a:rPr>
              <a:t>nThe</a:t>
            </a:r>
            <a:r>
              <a:rPr lang="en-US" altLang="en-US" sz="2000" dirty="0">
                <a:latin typeface="Times New Roman" panose="02020603050405020304" pitchFamily="18" charset="0"/>
              </a:rPr>
              <a:t> deleted element is: %</a:t>
            </a:r>
            <a:r>
              <a:rPr lang="en-US" altLang="en-US" sz="2000" dirty="0" err="1">
                <a:latin typeface="Times New Roman" panose="02020603050405020304" pitchFamily="18" charset="0"/>
              </a:rPr>
              <a:t>d",front</a:t>
            </a:r>
            <a:r>
              <a:rPr lang="en-US" altLang="en-US" sz="2000" dirty="0">
                <a:latin typeface="Times New Roman" panose="02020603050405020304" pitchFamily="18" charset="0"/>
              </a:rPr>
              <a:t>-&gt;data);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	front=front-&gt;next;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}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	return;</a:t>
            </a:r>
          </a:p>
          <a:p>
            <a:r>
              <a:rPr lang="en-US" altLang="en-US" sz="2000" dirty="0">
                <a:latin typeface="Times New Roman" panose="02020603050405020304" pitchFamily="18" charset="0"/>
              </a:rPr>
              <a:t>}/*end of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dequeue</a:t>
            </a:r>
            <a:r>
              <a:rPr lang="en-US" altLang="en-US" sz="2000" dirty="0">
                <a:latin typeface="Times New Roman" panose="02020603050405020304" pitchFamily="18" charset="0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4016622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7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23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941"/>
            <a:ext cx="10457645" cy="595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04" y="5502592"/>
            <a:ext cx="7848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65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5" y="141668"/>
            <a:ext cx="11127346" cy="623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8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Representation in Linked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618107"/>
            <a:ext cx="77438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57" y="4664773"/>
            <a:ext cx="580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380488" y="2036064"/>
            <a:ext cx="7924800" cy="47244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1463" eaLnBrk="0" hangingPunct="0">
              <a:spcBef>
                <a:spcPts val="575"/>
              </a:spcBef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</a:defRPr>
            </a:lvl1pPr>
            <a:lvl2pPr eaLnBrk="0" hangingPunct="0">
              <a:spcBef>
                <a:spcPts val="375"/>
              </a:spcBef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Perpetua" panose="02020502060401020303" pitchFamily="18" charset="0"/>
              </a:defRPr>
            </a:lvl2pPr>
            <a:lvl3pPr eaLnBrk="0" hangingPunct="0">
              <a:spcBef>
                <a:spcPts val="375"/>
              </a:spcBef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3pPr>
            <a:lvl4pPr eaLnBrk="0" hangingPunct="0">
              <a:spcBef>
                <a:spcPts val="375"/>
              </a:spcBef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4pPr>
            <a:lvl5pPr eaLnBrk="0" hangingPunct="0">
              <a:spcBef>
                <a:spcPts val="375"/>
              </a:spcBef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buClrTx/>
              <a:buSzPct val="85000"/>
              <a:buFontTx/>
              <a:buNone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Singly Linked List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Doubly Linked List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Circular Linked List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Representing Stack with Linked List.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Representing Queue with Linked List.</a:t>
            </a:r>
          </a:p>
          <a:p>
            <a:pPr lvl="1" eaLnBrk="1" hangingPunct="1"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DS</a:t>
            </a:r>
          </a:p>
        </p:txBody>
      </p:sp>
    </p:spTree>
    <p:extLst>
      <p:ext uri="{BB962C8B-B14F-4D97-AF65-F5344CB8AC3E}">
        <p14:creationId xmlns:p14="http://schemas.microsoft.com/office/powerpoint/2010/main" val="164688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283334"/>
            <a:ext cx="10869769" cy="62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4" y="321972"/>
            <a:ext cx="10921284" cy="614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278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1" y="1"/>
            <a:ext cx="12282152" cy="70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184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257577"/>
            <a:ext cx="10947041" cy="62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403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9463"/>
            <a:ext cx="6286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180304"/>
            <a:ext cx="11333409" cy="61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97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" y="193183"/>
            <a:ext cx="11114468" cy="616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2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two polynomials, we can add the coefficients of like terms and generate a new linked list for the resulting polynomial.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19" y="3007994"/>
            <a:ext cx="6367984" cy="19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"/>
            <a:ext cx="10515600" cy="1325563"/>
          </a:xfrm>
        </p:spPr>
        <p:txBody>
          <a:bodyPr/>
          <a:lstStyle/>
          <a:p>
            <a:r>
              <a:rPr lang="en-IN" dirty="0"/>
              <a:t>Polynomial Addition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4381" y="2857"/>
            <a:ext cx="4241869" cy="6855144"/>
            <a:chOff x="7624381" y="2857"/>
            <a:chExt cx="4241869" cy="68551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4381" y="2857"/>
              <a:ext cx="4241869" cy="50446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9732" y="4904423"/>
              <a:ext cx="3931710" cy="1953578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62297"/>
              </p:ext>
            </p:extLst>
          </p:nvPr>
        </p:nvGraphicFramePr>
        <p:xfrm>
          <a:off x="1036681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485"/>
              </p:ext>
            </p:extLst>
          </p:nvPr>
        </p:nvGraphicFramePr>
        <p:xfrm>
          <a:off x="2725273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24253"/>
              </p:ext>
            </p:extLst>
          </p:nvPr>
        </p:nvGraphicFramePr>
        <p:xfrm>
          <a:off x="4490168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53101"/>
              </p:ext>
            </p:extLst>
          </p:nvPr>
        </p:nvGraphicFramePr>
        <p:xfrm>
          <a:off x="6255063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127610" y="1652015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7286" y="1645920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2462081" y="1663579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" y="1182624"/>
            <a:ext cx="5405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head1</a:t>
            </a:r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>
            <a:off x="514107" y="1444234"/>
            <a:ext cx="10149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 flipV="1">
            <a:off x="512064" y="1663579"/>
            <a:ext cx="524617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65633"/>
              </p:ext>
            </p:extLst>
          </p:nvPr>
        </p:nvGraphicFramePr>
        <p:xfrm>
          <a:off x="1036681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97995"/>
              </p:ext>
            </p:extLst>
          </p:nvPr>
        </p:nvGraphicFramePr>
        <p:xfrm>
          <a:off x="2725273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53502"/>
              </p:ext>
            </p:extLst>
          </p:nvPr>
        </p:nvGraphicFramePr>
        <p:xfrm>
          <a:off x="4490168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90651"/>
              </p:ext>
            </p:extLst>
          </p:nvPr>
        </p:nvGraphicFramePr>
        <p:xfrm>
          <a:off x="6255063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127610" y="2582063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97286" y="2575968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 flipV="1">
            <a:off x="2462081" y="2593627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" y="2112672"/>
            <a:ext cx="5405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head2</a:t>
            </a: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514107" y="2374282"/>
            <a:ext cx="10149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 flipV="1">
            <a:off x="512064" y="2593627"/>
            <a:ext cx="524617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8898" y="3168319"/>
            <a:ext cx="417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Step1: </a:t>
            </a:r>
            <a:r>
              <a:rPr lang="en-IN" dirty="0"/>
              <a:t>head = tail = null  //new polynomial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8898" y="3573084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Step2: </a:t>
            </a:r>
            <a:r>
              <a:rPr lang="en-IN" dirty="0"/>
              <a:t>p1 = head1, p2 = head2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57323" y="874847"/>
            <a:ext cx="370614" cy="603312"/>
            <a:chOff x="1557323" y="874847"/>
            <a:chExt cx="370614" cy="603312"/>
          </a:xfrm>
        </p:grpSpPr>
        <p:cxnSp>
          <p:nvCxnSpPr>
            <p:cNvPr id="41" name="Straight Arrow Connector 40"/>
            <p:cNvCxnSpPr>
              <a:endCxn id="9" idx="0"/>
            </p:cNvCxnSpPr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57323" y="1809446"/>
            <a:ext cx="370614" cy="603312"/>
            <a:chOff x="1557323" y="874847"/>
            <a:chExt cx="370614" cy="60331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p2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1679" y="3977849"/>
            <a:ext cx="625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Step3: </a:t>
            </a:r>
            <a:r>
              <a:rPr lang="en-IN" dirty="0"/>
              <a:t>Traverse both polynomials till either one poly reaches end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7951"/>
              </p:ext>
            </p:extLst>
          </p:nvPr>
        </p:nvGraphicFramePr>
        <p:xfrm>
          <a:off x="656301" y="640770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31684" y="6105552"/>
            <a:ext cx="3674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tail</a:t>
            </a:r>
          </a:p>
        </p:txBody>
      </p:sp>
      <p:cxnSp>
        <p:nvCxnSpPr>
          <p:cNvPr id="50" name="Straight Connector 49"/>
          <p:cNvCxnSpPr>
            <a:stCxn id="49" idx="2"/>
          </p:cNvCxnSpPr>
          <p:nvPr/>
        </p:nvCxnSpPr>
        <p:spPr>
          <a:xfrm>
            <a:off x="315388" y="6367162"/>
            <a:ext cx="3510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1"/>
          </p:cNvCxnSpPr>
          <p:nvPr/>
        </p:nvCxnSpPr>
        <p:spPr>
          <a:xfrm flipV="1">
            <a:off x="315388" y="6593121"/>
            <a:ext cx="340913" cy="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825" y="6105552"/>
            <a:ext cx="46839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204159" y="1804820"/>
            <a:ext cx="370614" cy="603312"/>
            <a:chOff x="1557323" y="874847"/>
            <a:chExt cx="370614" cy="60331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57323" y="60029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tail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5213"/>
              </p:ext>
            </p:extLst>
          </p:nvPr>
        </p:nvGraphicFramePr>
        <p:xfrm>
          <a:off x="2405603" y="640770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63" name="Straight Arrow Connector 62"/>
          <p:cNvCxnSpPr>
            <a:stCxn id="48" idx="3"/>
            <a:endCxn id="62" idx="1"/>
          </p:cNvCxnSpPr>
          <p:nvPr/>
        </p:nvCxnSpPr>
        <p:spPr>
          <a:xfrm>
            <a:off x="2068200" y="6593121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51868" y="599783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tail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245915" y="871158"/>
            <a:ext cx="370614" cy="603312"/>
            <a:chOff x="1557323" y="874847"/>
            <a:chExt cx="370614" cy="603312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p1</a:t>
              </a:r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18196"/>
              </p:ext>
            </p:extLst>
          </p:nvPr>
        </p:nvGraphicFramePr>
        <p:xfrm>
          <a:off x="4083433" y="640770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3820241" y="6593121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36852" y="6051691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tail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982809" y="871158"/>
            <a:ext cx="370614" cy="603312"/>
            <a:chOff x="1557323" y="874847"/>
            <a:chExt cx="370614" cy="603312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998539" y="1787179"/>
            <a:ext cx="370614" cy="603312"/>
            <a:chOff x="1557323" y="874847"/>
            <a:chExt cx="370614" cy="603312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p2</a:t>
              </a: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93149"/>
              </p:ext>
            </p:extLst>
          </p:nvPr>
        </p:nvGraphicFramePr>
        <p:xfrm>
          <a:off x="5875688" y="640770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79" name="Straight Arrow Connector 78"/>
          <p:cNvCxnSpPr/>
          <p:nvPr/>
        </p:nvCxnSpPr>
        <p:spPr>
          <a:xfrm>
            <a:off x="5513130" y="6581557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04698" y="6002619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tail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782888" y="1787020"/>
            <a:ext cx="370614" cy="603312"/>
            <a:chOff x="1557323" y="874847"/>
            <a:chExt cx="370614" cy="603312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4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7" grpId="0"/>
      <p:bldP spid="49" grpId="0" animBg="1"/>
      <p:bldP spid="49" grpId="1" animBg="1"/>
      <p:bldP spid="57" grpId="0" animBg="1"/>
      <p:bldP spid="61" grpId="0"/>
      <p:bldP spid="61" grpId="1"/>
      <p:bldP spid="65" grpId="0"/>
      <p:bldP spid="65" grpId="1"/>
      <p:bldP spid="71" grpId="0"/>
      <p:bldP spid="71" grpId="1"/>
      <p:bldP spid="8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"/>
            <a:ext cx="10515600" cy="1325563"/>
          </a:xfrm>
        </p:spPr>
        <p:txBody>
          <a:bodyPr/>
          <a:lstStyle/>
          <a:p>
            <a:r>
              <a:rPr lang="en-IN" dirty="0"/>
              <a:t>Polynomial Addition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4381" y="2857"/>
            <a:ext cx="4241869" cy="6855144"/>
            <a:chOff x="7624381" y="2857"/>
            <a:chExt cx="4241869" cy="68551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4381" y="2857"/>
              <a:ext cx="4241869" cy="50446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9732" y="4904423"/>
              <a:ext cx="3931710" cy="1953578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62297"/>
              </p:ext>
            </p:extLst>
          </p:nvPr>
        </p:nvGraphicFramePr>
        <p:xfrm>
          <a:off x="1036681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485"/>
              </p:ext>
            </p:extLst>
          </p:nvPr>
        </p:nvGraphicFramePr>
        <p:xfrm>
          <a:off x="2725273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24253"/>
              </p:ext>
            </p:extLst>
          </p:nvPr>
        </p:nvGraphicFramePr>
        <p:xfrm>
          <a:off x="4490168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53101"/>
              </p:ext>
            </p:extLst>
          </p:nvPr>
        </p:nvGraphicFramePr>
        <p:xfrm>
          <a:off x="6255063" y="1478159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127610" y="1652015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7286" y="1645920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2462081" y="1663579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" y="1182624"/>
            <a:ext cx="5405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head1</a:t>
            </a:r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>
            <a:off x="514107" y="1444234"/>
            <a:ext cx="10149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 flipV="1">
            <a:off x="512064" y="1663579"/>
            <a:ext cx="524617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65633"/>
              </p:ext>
            </p:extLst>
          </p:nvPr>
        </p:nvGraphicFramePr>
        <p:xfrm>
          <a:off x="1036681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97995"/>
              </p:ext>
            </p:extLst>
          </p:nvPr>
        </p:nvGraphicFramePr>
        <p:xfrm>
          <a:off x="2725273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53502"/>
              </p:ext>
            </p:extLst>
          </p:nvPr>
        </p:nvGraphicFramePr>
        <p:xfrm>
          <a:off x="4490168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90651"/>
              </p:ext>
            </p:extLst>
          </p:nvPr>
        </p:nvGraphicFramePr>
        <p:xfrm>
          <a:off x="6255063" y="2408207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127610" y="2582063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97286" y="2575968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 flipV="1">
            <a:off x="2462081" y="2593627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" y="2112672"/>
            <a:ext cx="5405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head2</a:t>
            </a: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514107" y="2374282"/>
            <a:ext cx="10149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 flipV="1">
            <a:off x="512064" y="2593627"/>
            <a:ext cx="524617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8898" y="3168319"/>
            <a:ext cx="417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Step1: </a:t>
            </a:r>
            <a:r>
              <a:rPr lang="en-IN" dirty="0"/>
              <a:t>head = tail = null  //new polynomial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8898" y="3573084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Step2: </a:t>
            </a:r>
            <a:r>
              <a:rPr lang="en-IN" dirty="0"/>
              <a:t>p1 = head1, p2 = head2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1679" y="3977849"/>
            <a:ext cx="625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Step3: </a:t>
            </a:r>
            <a:r>
              <a:rPr lang="en-IN" dirty="0"/>
              <a:t>Traverse both polynomials till either one poly reaches end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1668"/>
              </p:ext>
            </p:extLst>
          </p:nvPr>
        </p:nvGraphicFramePr>
        <p:xfrm>
          <a:off x="695058" y="568085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314702" y="5650794"/>
            <a:ext cx="3510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1"/>
          </p:cNvCxnSpPr>
          <p:nvPr/>
        </p:nvCxnSpPr>
        <p:spPr>
          <a:xfrm flipV="1">
            <a:off x="354145" y="5866271"/>
            <a:ext cx="340913" cy="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4582" y="5378702"/>
            <a:ext cx="46839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i="1" dirty="0"/>
              <a:t>head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18414"/>
              </p:ext>
            </p:extLst>
          </p:nvPr>
        </p:nvGraphicFramePr>
        <p:xfrm>
          <a:off x="2444360" y="568085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63" name="Straight Arrow Connector 62"/>
          <p:cNvCxnSpPr>
            <a:stCxn id="48" idx="3"/>
            <a:endCxn id="62" idx="1"/>
          </p:cNvCxnSpPr>
          <p:nvPr/>
        </p:nvCxnSpPr>
        <p:spPr>
          <a:xfrm>
            <a:off x="2106957" y="5866271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6551"/>
              </p:ext>
            </p:extLst>
          </p:nvPr>
        </p:nvGraphicFramePr>
        <p:xfrm>
          <a:off x="4122190" y="568085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3858998" y="5866271"/>
            <a:ext cx="263192" cy="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982809" y="871158"/>
            <a:ext cx="370614" cy="603312"/>
            <a:chOff x="1557323" y="874847"/>
            <a:chExt cx="370614" cy="603312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p1</a:t>
              </a: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1592"/>
              </p:ext>
            </p:extLst>
          </p:nvPr>
        </p:nvGraphicFramePr>
        <p:xfrm>
          <a:off x="5914445" y="5680851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79" name="Straight Arrow Connector 78"/>
          <p:cNvCxnSpPr/>
          <p:nvPr/>
        </p:nvCxnSpPr>
        <p:spPr>
          <a:xfrm>
            <a:off x="5551887" y="5854707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43455" y="5275769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tail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782888" y="1787020"/>
            <a:ext cx="370614" cy="603312"/>
            <a:chOff x="1557323" y="874847"/>
            <a:chExt cx="370614" cy="603312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p2</a:t>
              </a: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31427"/>
              </p:ext>
            </p:extLst>
          </p:nvPr>
        </p:nvGraphicFramePr>
        <p:xfrm>
          <a:off x="695058" y="6432574"/>
          <a:ext cx="1411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33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470633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>
            <a:off x="332500" y="6606430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326344" y="5854707"/>
            <a:ext cx="298037" cy="1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624098" y="5866924"/>
            <a:ext cx="2770" cy="29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5726" y="6150521"/>
            <a:ext cx="736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702" y="6171868"/>
            <a:ext cx="0" cy="43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24068" y="6146448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tail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775705" y="864177"/>
            <a:ext cx="370614" cy="603312"/>
            <a:chOff x="1557323" y="874847"/>
            <a:chExt cx="370614" cy="60331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1742630" y="1106599"/>
              <a:ext cx="0" cy="37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57323" y="8748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p1</a:t>
              </a:r>
            </a:p>
          </p:txBody>
        </p:sp>
      </p:grp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496"/>
              </p:ext>
            </p:extLst>
          </p:nvPr>
        </p:nvGraphicFramePr>
        <p:xfrm>
          <a:off x="2462081" y="6414460"/>
          <a:ext cx="16231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48">
                  <a:extLst>
                    <a:ext uri="{9D8B030D-6E8A-4147-A177-3AD203B41FA5}">
                      <a16:colId xmlns:a16="http://schemas.microsoft.com/office/drawing/2014/main" val="4274986031"/>
                    </a:ext>
                  </a:extLst>
                </a:gridCol>
                <a:gridCol w="541048">
                  <a:extLst>
                    <a:ext uri="{9D8B030D-6E8A-4147-A177-3AD203B41FA5}">
                      <a16:colId xmlns:a16="http://schemas.microsoft.com/office/drawing/2014/main" val="1046138441"/>
                    </a:ext>
                  </a:extLst>
                </a:gridCol>
                <a:gridCol w="541048">
                  <a:extLst>
                    <a:ext uri="{9D8B030D-6E8A-4147-A177-3AD203B41FA5}">
                      <a16:colId xmlns:a16="http://schemas.microsoft.com/office/drawing/2014/main" val="1442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286"/>
                  </a:ext>
                </a:extLst>
              </a:tr>
            </a:tbl>
          </a:graphicData>
        </a:graphic>
      </p:graphicFrame>
      <p:cxnSp>
        <p:nvCxnSpPr>
          <p:cNvPr id="91" name="Straight Arrow Connector 90"/>
          <p:cNvCxnSpPr/>
          <p:nvPr/>
        </p:nvCxnSpPr>
        <p:spPr>
          <a:xfrm>
            <a:off x="2104304" y="6582221"/>
            <a:ext cx="36255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322" y="6071118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75889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6" grpId="0"/>
      <p:bldP spid="86" grpId="1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" y="257577"/>
            <a:ext cx="11050073" cy="61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1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8680" y="697992"/>
            <a:ext cx="10738104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What is Linked List?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</a:rPr>
              <a:t>A Linked list is a linear collection of homogeneous data elements, called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nodes,</a:t>
            </a:r>
            <a:r>
              <a:rPr lang="en-US" altLang="en-US" sz="2000" dirty="0">
                <a:latin typeface="Times New Roman" panose="02020603050405020304" pitchFamily="18" charset="0"/>
              </a:rPr>
              <a:t> where linear order is maintained by means of links or pointers.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</a:rPr>
              <a:t>Each node has two parts: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The first part contains the data (information of the element) and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The second part contains the address of the next node (next /next pointer field) in the list.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</a:rPr>
              <a:t>Data part of the next can be an integer, 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a character, a String or an object of any kind.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4" y="4307967"/>
            <a:ext cx="3124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803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3" y="115908"/>
            <a:ext cx="10972801" cy="61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986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4" y="257577"/>
            <a:ext cx="10663707" cy="62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29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141668"/>
            <a:ext cx="10818253" cy="628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46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90152"/>
            <a:ext cx="10831131" cy="628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9637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231819"/>
            <a:ext cx="11500833" cy="62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520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2" y="180304"/>
            <a:ext cx="10792495" cy="62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056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59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5434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777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4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5"/>
          <p:cNvGrpSpPr>
            <a:grpSpLocks/>
          </p:cNvGrpSpPr>
          <p:nvPr/>
        </p:nvGrpSpPr>
        <p:grpSpPr bwMode="auto">
          <a:xfrm>
            <a:off x="4724400" y="609600"/>
            <a:ext cx="2590800" cy="2590800"/>
            <a:chOff x="480" y="240"/>
            <a:chExt cx="1632" cy="1632"/>
          </a:xfrm>
        </p:grpSpPr>
        <p:sp>
          <p:nvSpPr>
            <p:cNvPr id="10265" name="Rectangle 5"/>
            <p:cNvSpPr>
              <a:spLocks noChangeArrowheads="1"/>
            </p:cNvSpPr>
            <p:nvPr/>
          </p:nvSpPr>
          <p:spPr bwMode="auto">
            <a:xfrm>
              <a:off x="672" y="7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582" y="624"/>
              <a:ext cx="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next</a:t>
              </a:r>
            </a:p>
          </p:txBody>
        </p:sp>
        <p:sp>
          <p:nvSpPr>
            <p:cNvPr id="10267" name="Text Box 7"/>
            <p:cNvSpPr txBox="1">
              <a:spLocks noChangeArrowheads="1"/>
            </p:cNvSpPr>
            <p:nvPr/>
          </p:nvSpPr>
          <p:spPr bwMode="auto">
            <a:xfrm>
              <a:off x="480" y="1430"/>
              <a:ext cx="7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data</a:t>
              </a:r>
            </a:p>
          </p:txBody>
        </p:sp>
        <p:sp>
          <p:nvSpPr>
            <p:cNvPr id="10268" name="Text Box 8"/>
            <p:cNvSpPr txBox="1">
              <a:spLocks noChangeArrowheads="1"/>
            </p:cNvSpPr>
            <p:nvPr/>
          </p:nvSpPr>
          <p:spPr bwMode="auto">
            <a:xfrm>
              <a:off x="566" y="240"/>
              <a:ext cx="4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0269" name="AutoShape 9"/>
            <p:cNvSpPr>
              <a:spLocks noChangeArrowheads="1"/>
            </p:cNvSpPr>
            <p:nvPr/>
          </p:nvSpPr>
          <p:spPr bwMode="auto">
            <a:xfrm>
              <a:off x="480" y="528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0" name="Rectangle 10"/>
            <p:cNvSpPr>
              <a:spLocks noChangeArrowheads="1"/>
            </p:cNvSpPr>
            <p:nvPr/>
          </p:nvSpPr>
          <p:spPr bwMode="auto">
            <a:xfrm>
              <a:off x="1056" y="7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1" name="Line 11"/>
            <p:cNvSpPr>
              <a:spLocks noChangeShapeType="1"/>
            </p:cNvSpPr>
            <p:nvPr/>
          </p:nvSpPr>
          <p:spPr bwMode="auto">
            <a:xfrm>
              <a:off x="864" y="91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72" name="Line 12"/>
            <p:cNvSpPr>
              <a:spLocks noChangeShapeType="1"/>
            </p:cNvSpPr>
            <p:nvPr/>
          </p:nvSpPr>
          <p:spPr bwMode="auto">
            <a:xfrm flipV="1">
              <a:off x="1248" y="9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243" name="Group 13"/>
          <p:cNvGrpSpPr>
            <a:grpSpLocks/>
          </p:cNvGrpSpPr>
          <p:nvPr/>
        </p:nvGrpSpPr>
        <p:grpSpPr bwMode="auto">
          <a:xfrm>
            <a:off x="1435100" y="3836988"/>
            <a:ext cx="8242300" cy="1731962"/>
            <a:chOff x="-392" y="2801"/>
            <a:chExt cx="5192" cy="1091"/>
          </a:xfrm>
        </p:grpSpPr>
        <p:sp>
          <p:nvSpPr>
            <p:cNvPr id="10244" name="Rectangle 14"/>
            <p:cNvSpPr>
              <a:spLocks noChangeArrowheads="1"/>
            </p:cNvSpPr>
            <p:nvPr/>
          </p:nvSpPr>
          <p:spPr bwMode="auto">
            <a:xfrm>
              <a:off x="57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45" name="Text Box 15"/>
            <p:cNvSpPr txBox="1">
              <a:spLocks noChangeArrowheads="1"/>
            </p:cNvSpPr>
            <p:nvPr/>
          </p:nvSpPr>
          <p:spPr bwMode="auto">
            <a:xfrm>
              <a:off x="667" y="364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246" name="Rectangle 16"/>
            <p:cNvSpPr>
              <a:spLocks noChangeArrowheads="1"/>
            </p:cNvSpPr>
            <p:nvPr/>
          </p:nvSpPr>
          <p:spPr bwMode="auto">
            <a:xfrm>
              <a:off x="96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47" name="Line 17"/>
            <p:cNvSpPr>
              <a:spLocks noChangeShapeType="1"/>
            </p:cNvSpPr>
            <p:nvPr/>
          </p:nvSpPr>
          <p:spPr bwMode="auto">
            <a:xfrm>
              <a:off x="768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48" name="Line 18"/>
            <p:cNvSpPr>
              <a:spLocks noChangeShapeType="1"/>
            </p:cNvSpPr>
            <p:nvPr/>
          </p:nvSpPr>
          <p:spPr bwMode="auto">
            <a:xfrm flipV="1">
              <a:off x="115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49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0" name="Rectangle 20"/>
            <p:cNvSpPr>
              <a:spLocks noChangeArrowheads="1"/>
            </p:cNvSpPr>
            <p:nvPr/>
          </p:nvSpPr>
          <p:spPr bwMode="auto">
            <a:xfrm>
              <a:off x="211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1" name="Line 21"/>
            <p:cNvSpPr>
              <a:spLocks noChangeShapeType="1"/>
            </p:cNvSpPr>
            <p:nvPr/>
          </p:nvSpPr>
          <p:spPr bwMode="auto">
            <a:xfrm flipV="1">
              <a:off x="2304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2" name="Rectangle 22"/>
            <p:cNvSpPr>
              <a:spLocks noChangeArrowheads="1"/>
            </p:cNvSpPr>
            <p:nvPr/>
          </p:nvSpPr>
          <p:spPr bwMode="auto">
            <a:xfrm>
              <a:off x="288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3" name="Rectangle 23"/>
            <p:cNvSpPr>
              <a:spLocks noChangeArrowheads="1"/>
            </p:cNvSpPr>
            <p:nvPr/>
          </p:nvSpPr>
          <p:spPr bwMode="auto">
            <a:xfrm>
              <a:off x="3264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4" name="Line 24"/>
            <p:cNvSpPr>
              <a:spLocks noChangeShapeType="1"/>
            </p:cNvSpPr>
            <p:nvPr/>
          </p:nvSpPr>
          <p:spPr bwMode="auto">
            <a:xfrm flipV="1">
              <a:off x="3456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5" name="Rectangle 25"/>
            <p:cNvSpPr>
              <a:spLocks noChangeArrowheads="1"/>
            </p:cNvSpPr>
            <p:nvPr/>
          </p:nvSpPr>
          <p:spPr bwMode="auto">
            <a:xfrm>
              <a:off x="403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6" name="Rectangle 26"/>
            <p:cNvSpPr>
              <a:spLocks noChangeArrowheads="1"/>
            </p:cNvSpPr>
            <p:nvPr/>
          </p:nvSpPr>
          <p:spPr bwMode="auto">
            <a:xfrm>
              <a:off x="441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10257" name="Text Box 27"/>
            <p:cNvSpPr txBox="1">
              <a:spLocks noChangeArrowheads="1"/>
            </p:cNvSpPr>
            <p:nvPr/>
          </p:nvSpPr>
          <p:spPr bwMode="auto">
            <a:xfrm>
              <a:off x="1819" y="364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0258" name="Line 28"/>
            <p:cNvSpPr>
              <a:spLocks noChangeShapeType="1"/>
            </p:cNvSpPr>
            <p:nvPr/>
          </p:nvSpPr>
          <p:spPr bwMode="auto">
            <a:xfrm>
              <a:off x="1920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9" name="Text Box 29"/>
            <p:cNvSpPr txBox="1">
              <a:spLocks noChangeArrowheads="1"/>
            </p:cNvSpPr>
            <p:nvPr/>
          </p:nvSpPr>
          <p:spPr bwMode="auto">
            <a:xfrm>
              <a:off x="2971" y="364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0260" name="Line 30"/>
            <p:cNvSpPr>
              <a:spLocks noChangeShapeType="1"/>
            </p:cNvSpPr>
            <p:nvPr/>
          </p:nvSpPr>
          <p:spPr bwMode="auto">
            <a:xfrm>
              <a:off x="3072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61" name="Text Box 31"/>
            <p:cNvSpPr txBox="1">
              <a:spLocks noChangeArrowheads="1"/>
            </p:cNvSpPr>
            <p:nvPr/>
          </p:nvSpPr>
          <p:spPr bwMode="auto">
            <a:xfrm>
              <a:off x="4117" y="3642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0262" name="Line 32"/>
            <p:cNvSpPr>
              <a:spLocks noChangeShapeType="1"/>
            </p:cNvSpPr>
            <p:nvPr/>
          </p:nvSpPr>
          <p:spPr bwMode="auto">
            <a:xfrm>
              <a:off x="4224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63" name="Line 33"/>
            <p:cNvSpPr>
              <a:spLocks noChangeShapeType="1"/>
            </p:cNvSpPr>
            <p:nvPr/>
          </p:nvSpPr>
          <p:spPr bwMode="auto">
            <a:xfrm>
              <a:off x="19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4" name="Text Box 34"/>
            <p:cNvSpPr txBox="1">
              <a:spLocks noChangeArrowheads="1"/>
            </p:cNvSpPr>
            <p:nvPr/>
          </p:nvSpPr>
          <p:spPr bwMode="auto">
            <a:xfrm>
              <a:off x="-392" y="2801"/>
              <a:ext cx="4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en-US" sz="2200" dirty="0">
                  <a:latin typeface="Times New Roman" panose="02020603050405020304" pitchFamily="18" charset="0"/>
                </a:rPr>
                <a:t>Start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7411" y="4206240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Header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813" y="3329970"/>
            <a:ext cx="99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Address of </a:t>
            </a:r>
          </a:p>
          <a:p>
            <a:r>
              <a:rPr lang="en-IN" sz="1400" dirty="0"/>
              <a:t>next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77610" y="3351824"/>
            <a:ext cx="99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Address of </a:t>
            </a:r>
          </a:p>
          <a:p>
            <a:r>
              <a:rPr lang="en-IN" sz="1400" dirty="0"/>
              <a:t>next node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75296" y="3349294"/>
            <a:ext cx="99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Address of </a:t>
            </a:r>
          </a:p>
          <a:p>
            <a:r>
              <a:rPr lang="en-IN" sz="1400" dirty="0"/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val="21036699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8235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5480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808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61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2346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91456"/>
            <a:ext cx="5819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03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Polynomial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53531"/>
            <a:ext cx="30289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1224755"/>
            <a:ext cx="57054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Polynomial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3144"/>
            <a:ext cx="2314575" cy="55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90978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 1: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87" y="1808163"/>
            <a:ext cx="5295900" cy="790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49" y="277312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 2: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318" y="2831307"/>
            <a:ext cx="5286375" cy="504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7818" y="3568701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 3: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318" y="3616604"/>
            <a:ext cx="5162550" cy="78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7818" y="451274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Step 4: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318" y="4533526"/>
            <a:ext cx="5257800" cy="542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12" y="5805487"/>
            <a:ext cx="4905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19648</TotalTime>
  <Words>2798</Words>
  <Application>Microsoft Office PowerPoint</Application>
  <PresentationFormat>Widescreen</PresentationFormat>
  <Paragraphs>1595</Paragraphs>
  <Slides>97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MODULE - 3</vt:lpstr>
      <vt:lpstr> Dynamic Data Structure   Linked List: Types, Introduction to Singly Linked lists: Representation of Linked Lists in Memory, Traversing, Searching, Insertion &amp; Deletion from Linked List. Doubly Linked List, Operations on Doubly Linked List (Insertion, Deletion, Traversal). Applications: Polynomial Representation &amp; Basic Operations, Stack &amp; Queue Implementation using Linked Lists </vt:lpstr>
      <vt:lpstr>Dynamic data structure</vt:lpstr>
      <vt:lpstr>PowerPoint Presentation</vt:lpstr>
      <vt:lpstr>Static and Dynamic DS</vt:lpstr>
      <vt:lpstr>Dynamic DS - disadvantage</vt:lpstr>
      <vt:lpstr>Dynamic DS</vt:lpstr>
      <vt:lpstr>PowerPoint Presentation</vt:lpstr>
      <vt:lpstr>PowerPoint Presentation</vt:lpstr>
      <vt:lpstr> Linked Lists</vt:lpstr>
      <vt:lpstr>PowerPoint Presentation</vt:lpstr>
      <vt:lpstr>  Dynamic Memory Allocation</vt:lpstr>
      <vt:lpstr> Self-Referential Structures</vt:lpstr>
      <vt:lpstr>Singly Linked list operations</vt:lpstr>
      <vt:lpstr>Singly Linked lists</vt:lpstr>
      <vt:lpstr>Inserting a node at the beginning  </vt:lpstr>
      <vt:lpstr>PowerPoint Presentation</vt:lpstr>
      <vt:lpstr>PowerPoint Presentation</vt:lpstr>
      <vt:lpstr>Deleting a node at the beginning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Linked list</vt:lpstr>
      <vt:lpstr>Doubly Linked list operations</vt:lpstr>
      <vt:lpstr>PowerPoint Presentation</vt:lpstr>
      <vt:lpstr>PowerPoint Presentation</vt:lpstr>
      <vt:lpstr>Insertion of a node at any position in the list</vt:lpstr>
      <vt:lpstr>PowerPoint Presentation</vt:lpstr>
      <vt:lpstr>PowerPoint Presentation</vt:lpstr>
      <vt:lpstr>PowerPoint Presentation</vt:lpstr>
      <vt:lpstr>Deletion at any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ADT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Addition</vt:lpstr>
      <vt:lpstr>Polynomial Addition</vt:lpstr>
      <vt:lpstr>Polynomial Addition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multiplication</vt:lpstr>
      <vt:lpstr>Polynomial multiplication</vt:lpstr>
      <vt:lpstr>Polynomial multiplication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Augustine Paul</dc:creator>
  <cp:lastModifiedBy>Monica Addepalli</cp:lastModifiedBy>
  <cp:revision>51</cp:revision>
  <dcterms:created xsi:type="dcterms:W3CDTF">2021-10-21T08:43:13Z</dcterms:created>
  <dcterms:modified xsi:type="dcterms:W3CDTF">2021-11-21T07:09:50Z</dcterms:modified>
</cp:coreProperties>
</file>