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Lobster"/>
      <p:regular r:id="rId16"/>
    </p:embeddedFont>
    <p:embeddedFont>
      <p:font typeface="Merriweather"/>
      <p:regular r:id="rId17"/>
      <p:bold r:id="rId18"/>
      <p:italic r:id="rId19"/>
      <p:boldItalic r:id="rId20"/>
    </p:embeddedFont>
    <p:embeddedFont>
      <p:font typeface="Comforta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22" Type="http://schemas.openxmlformats.org/officeDocument/2006/relationships/font" Target="fonts/Comfortaa-bold.fntdata"/><Relationship Id="rId10" Type="http://schemas.openxmlformats.org/officeDocument/2006/relationships/slide" Target="slides/slide5.xml"/><Relationship Id="rId21" Type="http://schemas.openxmlformats.org/officeDocument/2006/relationships/font" Target="fonts/Comfortaa-regular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Lobst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4e38c100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4e38c100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4e38c100c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4e38c100c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4e38c100c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4e38c100c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4e38c100c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4e38c100c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32e25cf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32e25cf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s.google.com/" TargetMode="External"/><Relationship Id="rId4" Type="http://schemas.openxmlformats.org/officeDocument/2006/relationships/hyperlink" Target="https://developer.ube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63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200">
                <a:solidFill>
                  <a:srgbClr val="FF9900"/>
                </a:solidFill>
                <a:latin typeface="Lobster"/>
                <a:ea typeface="Lobster"/>
                <a:cs typeface="Lobster"/>
                <a:sym typeface="Lobster"/>
              </a:rPr>
              <a:t>Foodys</a:t>
            </a:r>
            <a:endParaRPr sz="9200">
              <a:solidFill>
                <a:srgbClr val="FF99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Meal delivery app similar to GrubHub and UberEats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5221225" y="4340300"/>
            <a:ext cx="39228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Prajwal Tarikere Prakash - A20446903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Pradeep Kumar Lokesh - A20449741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94325" y="4392050"/>
            <a:ext cx="35658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CSP-584 Enterprise Web Applications 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Project Phase-1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Requirement Specifications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29750"/>
            <a:ext cx="4166400" cy="4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Customer</a:t>
            </a:r>
            <a:endParaRPr b="1" sz="18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Register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Login/Logout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View Restaurant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View Menu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Order Food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Payment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Order History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Restaurant</a:t>
            </a:r>
            <a:endParaRPr b="1" sz="18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Update Menu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View and Manage Orders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Update Order Status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Driver</a:t>
            </a:r>
            <a:endParaRPr b="1" sz="18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Register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Login/Logout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View Orders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Earnings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Main Web Page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7025"/>
            <a:ext cx="9144000" cy="38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582300" y="4484775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mfortaa"/>
                <a:ea typeface="Comfortaa"/>
                <a:cs typeface="Comfortaa"/>
                <a:sym typeface="Comfortaa"/>
              </a:rPr>
              <a:t>Use Case Diagram</a:t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2311445" y="232617"/>
            <a:ext cx="1912800" cy="286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2311445" y="586295"/>
            <a:ext cx="1912800" cy="286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2311445" y="980951"/>
            <a:ext cx="1912800" cy="286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2311445" y="1375608"/>
            <a:ext cx="1912800" cy="286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2311445" y="1729285"/>
            <a:ext cx="1912800" cy="286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2311445" y="2070542"/>
            <a:ext cx="1912800" cy="286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2311445" y="2462127"/>
            <a:ext cx="1912800" cy="286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2311445" y="2816850"/>
            <a:ext cx="1912800" cy="286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2311445" y="3156081"/>
            <a:ext cx="1912800" cy="286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2311445" y="3510805"/>
            <a:ext cx="1912800" cy="286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219804" y="1309961"/>
            <a:ext cx="4503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16"/>
          <p:cNvCxnSpPr>
            <a:stCxn id="94" idx="4"/>
          </p:cNvCxnSpPr>
          <p:nvPr/>
        </p:nvCxnSpPr>
        <p:spPr>
          <a:xfrm>
            <a:off x="444954" y="1667261"/>
            <a:ext cx="16800" cy="6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6"/>
          <p:cNvCxnSpPr/>
          <p:nvPr/>
        </p:nvCxnSpPr>
        <p:spPr>
          <a:xfrm>
            <a:off x="447079" y="2284697"/>
            <a:ext cx="264600" cy="2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6"/>
          <p:cNvCxnSpPr/>
          <p:nvPr/>
        </p:nvCxnSpPr>
        <p:spPr>
          <a:xfrm rot="10800000">
            <a:off x="219904" y="1968777"/>
            <a:ext cx="4503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6"/>
          <p:cNvSpPr/>
          <p:nvPr/>
        </p:nvSpPr>
        <p:spPr>
          <a:xfrm>
            <a:off x="5762999" y="376030"/>
            <a:ext cx="4503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16"/>
          <p:cNvCxnSpPr>
            <a:stCxn id="98" idx="4"/>
          </p:cNvCxnSpPr>
          <p:nvPr/>
        </p:nvCxnSpPr>
        <p:spPr>
          <a:xfrm>
            <a:off x="5988149" y="733330"/>
            <a:ext cx="16800" cy="6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6"/>
          <p:cNvCxnSpPr/>
          <p:nvPr/>
        </p:nvCxnSpPr>
        <p:spPr>
          <a:xfrm>
            <a:off x="5988199" y="1350929"/>
            <a:ext cx="264600" cy="2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6"/>
          <p:cNvCxnSpPr/>
          <p:nvPr/>
        </p:nvCxnSpPr>
        <p:spPr>
          <a:xfrm flipH="1" rot="10800000">
            <a:off x="5688570" y="1350967"/>
            <a:ext cx="316500" cy="2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/>
          <p:nvPr/>
        </p:nvCxnSpPr>
        <p:spPr>
          <a:xfrm rot="10800000">
            <a:off x="5763099" y="1034846"/>
            <a:ext cx="4503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6"/>
          <p:cNvSpPr/>
          <p:nvPr/>
        </p:nvSpPr>
        <p:spPr>
          <a:xfrm>
            <a:off x="5750860" y="2697082"/>
            <a:ext cx="4503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16"/>
          <p:cNvCxnSpPr>
            <a:stCxn id="103" idx="4"/>
          </p:cNvCxnSpPr>
          <p:nvPr/>
        </p:nvCxnSpPr>
        <p:spPr>
          <a:xfrm>
            <a:off x="5976010" y="3054382"/>
            <a:ext cx="16800" cy="6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5976060" y="3671981"/>
            <a:ext cx="264600" cy="2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6"/>
          <p:cNvCxnSpPr/>
          <p:nvPr/>
        </p:nvCxnSpPr>
        <p:spPr>
          <a:xfrm flipH="1" rot="10800000">
            <a:off x="5676431" y="3672019"/>
            <a:ext cx="316500" cy="2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6"/>
          <p:cNvCxnSpPr/>
          <p:nvPr/>
        </p:nvCxnSpPr>
        <p:spPr>
          <a:xfrm rot="10800000">
            <a:off x="5750960" y="3355898"/>
            <a:ext cx="4503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6"/>
          <p:cNvSpPr txBox="1"/>
          <p:nvPr/>
        </p:nvSpPr>
        <p:spPr>
          <a:xfrm>
            <a:off x="2400542" y="191650"/>
            <a:ext cx="17346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Registration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2669093" y="530586"/>
            <a:ext cx="11976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Login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2516702" y="904750"/>
            <a:ext cx="15663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View Restaurant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2669093" y="1317016"/>
            <a:ext cx="11976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View Menu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2486128" y="1667358"/>
            <a:ext cx="15636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Add Item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2553066" y="2012796"/>
            <a:ext cx="15636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Review Order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2486128" y="2411725"/>
            <a:ext cx="15636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Checkout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2486128" y="2761804"/>
            <a:ext cx="15636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Payment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2179646" y="3474573"/>
            <a:ext cx="2176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Order History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2390316" y="3110552"/>
            <a:ext cx="16593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Track Order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7007330" y="401586"/>
            <a:ext cx="1912800" cy="286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7007330" y="755264"/>
            <a:ext cx="1912800" cy="286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7007330" y="1149920"/>
            <a:ext cx="1912800" cy="286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7169257" y="2730507"/>
            <a:ext cx="1912800" cy="286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Of Orders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7096427" y="360619"/>
            <a:ext cx="17346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Update Menu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7088299" y="687359"/>
            <a:ext cx="17346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Receive Orders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7122087" y="1073721"/>
            <a:ext cx="17346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Manage Orders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" name="Google Shape;125;p16"/>
          <p:cNvCxnSpPr>
            <a:endCxn id="84" idx="2"/>
          </p:cNvCxnSpPr>
          <p:nvPr/>
        </p:nvCxnSpPr>
        <p:spPr>
          <a:xfrm flipH="1" rot="10800000">
            <a:off x="807245" y="376017"/>
            <a:ext cx="1504200" cy="16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6"/>
          <p:cNvCxnSpPr>
            <a:endCxn id="85" idx="2"/>
          </p:cNvCxnSpPr>
          <p:nvPr/>
        </p:nvCxnSpPr>
        <p:spPr>
          <a:xfrm flipH="1" rot="10800000">
            <a:off x="821045" y="729695"/>
            <a:ext cx="1490400" cy="12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6"/>
          <p:cNvCxnSpPr>
            <a:endCxn id="86" idx="2"/>
          </p:cNvCxnSpPr>
          <p:nvPr/>
        </p:nvCxnSpPr>
        <p:spPr>
          <a:xfrm flipH="1" rot="10800000">
            <a:off x="821045" y="1124351"/>
            <a:ext cx="1490400" cy="8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6"/>
          <p:cNvCxnSpPr>
            <a:endCxn id="87" idx="2"/>
          </p:cNvCxnSpPr>
          <p:nvPr/>
        </p:nvCxnSpPr>
        <p:spPr>
          <a:xfrm flipH="1" rot="10800000">
            <a:off x="834845" y="1519008"/>
            <a:ext cx="147660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6"/>
          <p:cNvCxnSpPr>
            <a:endCxn id="88" idx="2"/>
          </p:cNvCxnSpPr>
          <p:nvPr/>
        </p:nvCxnSpPr>
        <p:spPr>
          <a:xfrm flipH="1" rot="10800000">
            <a:off x="876245" y="1872685"/>
            <a:ext cx="1435200" cy="1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6"/>
          <p:cNvCxnSpPr>
            <a:endCxn id="89" idx="2"/>
          </p:cNvCxnSpPr>
          <p:nvPr/>
        </p:nvCxnSpPr>
        <p:spPr>
          <a:xfrm>
            <a:off x="876245" y="2042642"/>
            <a:ext cx="1435200" cy="1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6"/>
          <p:cNvCxnSpPr>
            <a:endCxn id="90" idx="2"/>
          </p:cNvCxnSpPr>
          <p:nvPr/>
        </p:nvCxnSpPr>
        <p:spPr>
          <a:xfrm>
            <a:off x="917645" y="2071227"/>
            <a:ext cx="1393800" cy="53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6"/>
          <p:cNvCxnSpPr>
            <a:endCxn id="91" idx="2"/>
          </p:cNvCxnSpPr>
          <p:nvPr/>
        </p:nvCxnSpPr>
        <p:spPr>
          <a:xfrm>
            <a:off x="889745" y="2085750"/>
            <a:ext cx="1421700" cy="8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6"/>
          <p:cNvCxnSpPr>
            <a:endCxn id="92" idx="2"/>
          </p:cNvCxnSpPr>
          <p:nvPr/>
        </p:nvCxnSpPr>
        <p:spPr>
          <a:xfrm>
            <a:off x="876245" y="2114481"/>
            <a:ext cx="1435200" cy="118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6"/>
          <p:cNvCxnSpPr/>
          <p:nvPr/>
        </p:nvCxnSpPr>
        <p:spPr>
          <a:xfrm>
            <a:off x="862395" y="2143082"/>
            <a:ext cx="1473000" cy="15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6"/>
          <p:cNvCxnSpPr/>
          <p:nvPr/>
        </p:nvCxnSpPr>
        <p:spPr>
          <a:xfrm rot="10800000">
            <a:off x="4165920" y="330692"/>
            <a:ext cx="1566300" cy="67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6"/>
          <p:cNvCxnSpPr/>
          <p:nvPr/>
        </p:nvCxnSpPr>
        <p:spPr>
          <a:xfrm rot="10800000">
            <a:off x="4224275" y="729800"/>
            <a:ext cx="1495200" cy="2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6"/>
          <p:cNvCxnSpPr/>
          <p:nvPr/>
        </p:nvCxnSpPr>
        <p:spPr>
          <a:xfrm flipH="1" rot="10800000">
            <a:off x="6362400" y="534375"/>
            <a:ext cx="667200" cy="5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6"/>
          <p:cNvCxnSpPr>
            <a:endCxn id="119" idx="2"/>
          </p:cNvCxnSpPr>
          <p:nvPr/>
        </p:nvCxnSpPr>
        <p:spPr>
          <a:xfrm flipH="1" rot="10800000">
            <a:off x="6389030" y="898664"/>
            <a:ext cx="618300" cy="1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6"/>
          <p:cNvCxnSpPr>
            <a:endCxn id="120" idx="2"/>
          </p:cNvCxnSpPr>
          <p:nvPr/>
        </p:nvCxnSpPr>
        <p:spPr>
          <a:xfrm>
            <a:off x="6354830" y="1065920"/>
            <a:ext cx="652500" cy="2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6"/>
          <p:cNvCxnSpPr>
            <a:endCxn id="84" idx="6"/>
          </p:cNvCxnSpPr>
          <p:nvPr/>
        </p:nvCxnSpPr>
        <p:spPr>
          <a:xfrm rot="10800000">
            <a:off x="4224245" y="376017"/>
            <a:ext cx="1469700" cy="30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6"/>
          <p:cNvCxnSpPr>
            <a:endCxn id="85" idx="6"/>
          </p:cNvCxnSpPr>
          <p:nvPr/>
        </p:nvCxnSpPr>
        <p:spPr>
          <a:xfrm rot="10800000">
            <a:off x="4224245" y="729695"/>
            <a:ext cx="1483800" cy="267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16"/>
          <p:cNvSpPr/>
          <p:nvPr/>
        </p:nvSpPr>
        <p:spPr>
          <a:xfrm>
            <a:off x="7169257" y="3177549"/>
            <a:ext cx="1912800" cy="286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7660463" y="3142320"/>
            <a:ext cx="1259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Earnings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4" name="Google Shape;144;p16"/>
          <p:cNvCxnSpPr>
            <a:endCxn id="121" idx="2"/>
          </p:cNvCxnSpPr>
          <p:nvPr/>
        </p:nvCxnSpPr>
        <p:spPr>
          <a:xfrm flipH="1" rot="10800000">
            <a:off x="6286057" y="2873907"/>
            <a:ext cx="883200" cy="5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6"/>
          <p:cNvCxnSpPr>
            <a:endCxn id="142" idx="2"/>
          </p:cNvCxnSpPr>
          <p:nvPr/>
        </p:nvCxnSpPr>
        <p:spPr>
          <a:xfrm flipH="1" rot="10800000">
            <a:off x="6295357" y="3320949"/>
            <a:ext cx="873900" cy="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6"/>
          <p:cNvSpPr/>
          <p:nvPr/>
        </p:nvSpPr>
        <p:spPr>
          <a:xfrm>
            <a:off x="2311445" y="3881192"/>
            <a:ext cx="1912800" cy="286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 txBox="1"/>
          <p:nvPr/>
        </p:nvSpPr>
        <p:spPr>
          <a:xfrm>
            <a:off x="2669093" y="3825483"/>
            <a:ext cx="11976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Logout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8" name="Google Shape;148;p16"/>
          <p:cNvCxnSpPr>
            <a:stCxn id="146" idx="2"/>
          </p:cNvCxnSpPr>
          <p:nvPr/>
        </p:nvCxnSpPr>
        <p:spPr>
          <a:xfrm rot="10800000">
            <a:off x="876245" y="2171792"/>
            <a:ext cx="1435200" cy="18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6"/>
          <p:cNvCxnSpPr>
            <a:endCxn id="146" idx="6"/>
          </p:cNvCxnSpPr>
          <p:nvPr/>
        </p:nvCxnSpPr>
        <p:spPr>
          <a:xfrm flipH="1">
            <a:off x="4224245" y="991292"/>
            <a:ext cx="1521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6"/>
          <p:cNvCxnSpPr>
            <a:endCxn id="146" idx="6"/>
          </p:cNvCxnSpPr>
          <p:nvPr/>
        </p:nvCxnSpPr>
        <p:spPr>
          <a:xfrm flipH="1">
            <a:off x="4224245" y="3421592"/>
            <a:ext cx="1497600" cy="6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16"/>
          <p:cNvSpPr txBox="1"/>
          <p:nvPr/>
        </p:nvSpPr>
        <p:spPr>
          <a:xfrm>
            <a:off x="0" y="2528313"/>
            <a:ext cx="1070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Customer</a:t>
            </a:r>
            <a:endParaRPr b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5674750" y="3899775"/>
            <a:ext cx="9588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Driver</a:t>
            </a:r>
            <a:endParaRPr b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5536600" y="1537575"/>
            <a:ext cx="1259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Restaurant</a:t>
            </a:r>
            <a:endParaRPr b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4" name="Google Shape;154;p16"/>
          <p:cNvCxnSpPr/>
          <p:nvPr/>
        </p:nvCxnSpPr>
        <p:spPr>
          <a:xfrm flipH="1" rot="10800000">
            <a:off x="145245" y="2284692"/>
            <a:ext cx="316500" cy="2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Technologies Used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401625" y="1476975"/>
            <a:ext cx="84306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Front End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CSS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HTML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Javascript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Back End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Java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Python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APIs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Google Maps API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Google Places API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UBER API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311700" y="539725"/>
            <a:ext cx="8520600" cy="8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References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509000" y="1446600"/>
            <a:ext cx="73401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omfortaa"/>
              <a:buChar char="●"/>
            </a:pPr>
            <a:r>
              <a:rPr lang="en" sz="18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https://developers.google.com/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Char char="●"/>
            </a:pPr>
            <a:r>
              <a:rPr lang="en" sz="18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4"/>
              </a:rPr>
              <a:t>https://developer.uber.com/</a:t>
            </a:r>
            <a:endParaRPr sz="2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