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7" r:id="rId10"/>
    <p:sldId id="268" r:id="rId11"/>
    <p:sldId id="273" r:id="rId12"/>
    <p:sldId id="269" r:id="rId13"/>
    <p:sldId id="279" r:id="rId14"/>
    <p:sldId id="278" r:id="rId15"/>
    <p:sldId id="274" r:id="rId16"/>
    <p:sldId id="312" r:id="rId17"/>
    <p:sldId id="283" r:id="rId18"/>
    <p:sldId id="313" r:id="rId19"/>
    <p:sldId id="309" r:id="rId20"/>
    <p:sldId id="281" r:id="rId21"/>
    <p:sldId id="282" r:id="rId22"/>
    <p:sldId id="305" r:id="rId23"/>
    <p:sldId id="287" r:id="rId24"/>
    <p:sldId id="292" r:id="rId25"/>
    <p:sldId id="310" r:id="rId26"/>
    <p:sldId id="289" r:id="rId27"/>
    <p:sldId id="293" r:id="rId28"/>
    <p:sldId id="291" r:id="rId29"/>
    <p:sldId id="290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BE3DB-60B7-48A4-99E4-AE2983D851F6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D9776-7F18-43B9-B5E5-ACE21E4E9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67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7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较难，直接讲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D9776-7F18-43B9-B5E5-ACE21E4E9C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2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96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20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6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76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52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0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5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7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6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2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1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4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4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A3E9-AFED-475D-A7EC-7E6594F7B5A1}" type="datetimeFigureOut">
              <a:rPr lang="zh-CN" altLang="en-US" smtClean="0"/>
              <a:t>2023/7/13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EFFECC1-2F13-4A4E-A9A2-3CDF14480B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3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254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32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oj.ac/p/354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2F32-73C9-4800-C278-899EB913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25439"/>
            <a:ext cx="8915399" cy="2262781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动态规划（一）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95C434-47E3-877A-A7EE-59047BEBE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9848" y="4167939"/>
            <a:ext cx="4667677" cy="1126283"/>
          </a:xfrm>
        </p:spPr>
        <p:txBody>
          <a:bodyPr/>
          <a:lstStyle/>
          <a:p>
            <a:r>
              <a:rPr lang="zh-CN" altLang="en-US" sz="2000" dirty="0"/>
              <a:t>福州</a:t>
            </a:r>
            <a:r>
              <a:rPr lang="zh-CN" altLang="en-US" dirty="0"/>
              <a:t>一中 何梓滔</a:t>
            </a:r>
          </a:p>
        </p:txBody>
      </p:sp>
    </p:spTree>
    <p:extLst>
      <p:ext uri="{BB962C8B-B14F-4D97-AF65-F5344CB8AC3E}">
        <p14:creationId xmlns:p14="http://schemas.microsoft.com/office/powerpoint/2010/main" val="26464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数位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常用于统计一个数字区间内的某一特殊函数（往往和数位有关）的函数值之和，或计数在数位上满足特殊要求的数。</a:t>
                </a:r>
                <a:endParaRPr lang="en-US" altLang="zh-CN" sz="2200" dirty="0"/>
              </a:p>
              <a:p>
                <a:r>
                  <a:rPr lang="zh-CN" altLang="en-US" sz="2200" dirty="0"/>
                  <a:t>例如：统计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zh-CN" altLang="en-US" sz="22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各个数位上数字的和。</a:t>
                </a:r>
                <a:endParaRPr lang="en-US" altLang="zh-CN" dirty="0"/>
              </a:p>
              <a:p>
                <a:pPr lvl="1"/>
                <a:r>
                  <a:rPr lang="zh-CN" altLang="en-US" sz="22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200" dirty="0"/>
                  <a:t> 区间中有多少个数数位中不存在 </a:t>
                </a:r>
                <a:r>
                  <a:rPr lang="en-US" altLang="zh-CN" sz="2200" dirty="0"/>
                  <a:t>4 </a:t>
                </a:r>
                <a:r>
                  <a:rPr lang="zh-CN" altLang="en-US" sz="2200" dirty="0"/>
                  <a:t>和连续的 </a:t>
                </a:r>
                <a:r>
                  <a:rPr lang="en-US" altLang="zh-CN" sz="2200" dirty="0"/>
                  <a:t>62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r>
                  <a:rPr lang="zh-CN" altLang="en-US" sz="2200" dirty="0"/>
                  <a:t>以第二个问题为例，令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种满足条件的数的个数，则答案为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zh-CN" sz="22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200" dirty="0"/>
                  <a:t>填了从高到低前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位，上一位是不是 </a:t>
                </a:r>
                <a:r>
                  <a:rPr lang="en-US" altLang="zh-CN" sz="2200" dirty="0"/>
                  <a:t>6</a:t>
                </a:r>
                <a:r>
                  <a:rPr lang="zh-CN" altLang="en-US" sz="2200" dirty="0"/>
                  <a:t>，前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位是否与最大值的前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位相同。</a:t>
                </a:r>
                <a:endParaRPr lang="en-US" altLang="zh-CN" sz="2200" dirty="0"/>
              </a:p>
              <a:p>
                <a:r>
                  <a:rPr lang="zh-CN" altLang="en-US" sz="2200" dirty="0"/>
                  <a:t>按题意转移即可。最后一位为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时需要讨论填的数是否与最大值的这一位相同。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00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2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数位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735668"/>
            <a:ext cx="8911687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注意：</a:t>
            </a:r>
            <a:endParaRPr lang="en-US" altLang="zh-CN" sz="2200" dirty="0"/>
          </a:p>
          <a:p>
            <a:pPr lvl="1"/>
            <a:r>
              <a:rPr lang="zh-CN" altLang="en-US" sz="2200" dirty="0"/>
              <a:t>转移不一定要枚举所有数，而是可以“成段转移”，即若填入一些数字会转移到相同状态则一起转移，这样可以减少计算次数</a:t>
            </a:r>
            <a:r>
              <a:rPr lang="en-US" altLang="zh-CN" sz="2200" dirty="0"/>
              <a:t>,</a:t>
            </a:r>
            <a:r>
              <a:rPr lang="zh-CN" altLang="en-US" sz="2200" dirty="0"/>
              <a:t>有时可以</a:t>
            </a:r>
            <a:r>
              <a:rPr lang="zh-CN" altLang="en-US" sz="2200" b="1" dirty="0"/>
              <a:t>降低复杂度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zh-CN" altLang="en-US" sz="2000" dirty="0"/>
              <a:t>数位 </a:t>
            </a:r>
            <a:r>
              <a:rPr lang="en-US" altLang="zh-CN" sz="2000" dirty="0"/>
              <a:t>DP </a:t>
            </a:r>
            <a:r>
              <a:rPr lang="zh-CN" altLang="en-US" sz="2000" dirty="0"/>
              <a:t>并非仅仅适用于 </a:t>
            </a:r>
            <a:r>
              <a:rPr lang="en-US" altLang="zh-CN" sz="2000" dirty="0"/>
              <a:t>10 </a:t>
            </a:r>
            <a:r>
              <a:rPr lang="zh-CN" altLang="en-US" sz="2000" dirty="0"/>
              <a:t>进制（</a:t>
            </a:r>
            <a:r>
              <a:rPr lang="en-US" altLang="zh-CN" sz="2000" dirty="0"/>
              <a:t>2 </a:t>
            </a:r>
            <a:r>
              <a:rPr lang="zh-CN" altLang="en-US" sz="2000" dirty="0"/>
              <a:t>进制，</a:t>
            </a:r>
            <a:r>
              <a:rPr lang="en-US" altLang="zh-CN" sz="2000" dirty="0"/>
              <a:t>26 </a:t>
            </a:r>
            <a:r>
              <a:rPr lang="zh-CN" altLang="en-US" sz="2000" dirty="0"/>
              <a:t>进制等）。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状态设计常常需要考虑：当前前缀是否与最大值相同、是否有前导 </a:t>
            </a:r>
            <a:r>
              <a:rPr lang="en-US" altLang="zh-CN" sz="2000" dirty="0"/>
              <a:t>0</a:t>
            </a:r>
            <a:r>
              <a:rPr lang="zh-CN" altLang="en-US" sz="2000" dirty="0"/>
              <a:t>。但是不要套板子，具体问题具体分析。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3302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CF55D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有多少个整数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满足：对于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的每一个非零位上的数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200" dirty="0"/>
                  <a:t>，均有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200" dirty="0"/>
                  <a:t> 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9×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zh-CN" altLang="en-US" sz="2200" dirty="0"/>
                  <a:t>。数据组数不超过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CF582D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735668"/>
                <a:ext cx="9539941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题意：给定质数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200" dirty="0"/>
                  <a:t>，整数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/>
                  <a:t>，求满足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的数对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的个数。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735668"/>
                <a:ext cx="9539941" cy="4868332"/>
              </a:xfrm>
              <a:blipFill>
                <a:blip r:embed="rId3"/>
                <a:stretch>
                  <a:fillRect l="-767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9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CF1188D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个数字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∼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200" dirty="0"/>
                  <a:t> ，每次操作可以给其中一个数加上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200" dirty="0"/>
                  <a:t>。求最少的操作次数，使得这 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 个数相等。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522012" cy="5122332"/>
              </a:xfrm>
              <a:blipFill>
                <a:blip r:embed="rId2"/>
                <a:stretch>
                  <a:fillRect l="-768" t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9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状压 </a:t>
            </a:r>
            <a:r>
              <a:rPr lang="en-US" altLang="zh-CN" sz="4000" dirty="0"/>
              <a:t>DP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84396" y="1625600"/>
                <a:ext cx="9652001" cy="50884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将状态压缩成一个数来进行</a:t>
                </a:r>
                <a:r>
                  <a:rPr lang="en-US" altLang="zh-CN" sz="2200" dirty="0"/>
                  <a:t> DP</a:t>
                </a:r>
                <a:r>
                  <a:rPr lang="zh-CN" altLang="en-US" sz="2200" dirty="0"/>
                  <a:t>，通过位运算实现枚举状态、状态转移。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常用位运算：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/>
                  <a:t>判断第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200" dirty="0"/>
                  <a:t> 位是不是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200" dirty="0"/>
                  <a:t>：</a:t>
                </a:r>
                <a:r>
                  <a:rPr lang="en-US" altLang="zh-CN" sz="2200" dirty="0"/>
                  <a:t>s&amp;(1&lt;&lt;i-1)</a:t>
                </a:r>
              </a:p>
              <a:p>
                <a:pPr lvl="1"/>
                <a:r>
                  <a:rPr lang="zh-CN" altLang="en-US" sz="2200" dirty="0"/>
                  <a:t>最低位的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（</a:t>
                </a:r>
                <a:r>
                  <a:rPr lang="en-US" altLang="zh-CN" sz="2200" dirty="0" err="1"/>
                  <a:t>lowbit</a:t>
                </a:r>
                <a:r>
                  <a:rPr lang="zh-CN" altLang="en-US" sz="2200" dirty="0"/>
                  <a:t>）：</a:t>
                </a:r>
                <a:r>
                  <a:rPr lang="en-US" altLang="zh-CN" sz="2200" dirty="0"/>
                  <a:t>s&amp;(-s)</a:t>
                </a:r>
              </a:p>
              <a:p>
                <a:pPr lvl="1"/>
                <a:r>
                  <a:rPr lang="zh-CN" altLang="en-US" sz="2200" dirty="0"/>
                  <a:t>枚举非空子集：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s;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;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–1 &amp; s) …;</a:t>
                </a:r>
              </a:p>
              <a:p>
                <a:pPr lvl="1"/>
                <a:r>
                  <a:rPr lang="zh-CN" altLang="en-US" sz="2200" dirty="0"/>
                  <a:t>枚举非空补集：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(1&lt;&lt;n)-1 &amp; ~s;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;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i-1 &amp; ~s) …;</a:t>
                </a:r>
              </a:p>
              <a:p>
                <a:pPr lvl="1"/>
                <a:r>
                  <a:rPr lang="zh-CN" altLang="en-US" sz="2200" dirty="0"/>
                  <a:t>枚举非全集超集：</a:t>
                </a:r>
                <a:r>
                  <a:rPr lang="en-US" altLang="zh-CN" sz="2200" dirty="0"/>
                  <a:t>for(int 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 = </a:t>
                </a:r>
                <a:r>
                  <a:rPr lang="pt-BR" altLang="zh-CN" sz="2200" dirty="0"/>
                  <a:t>s;i != (1&lt;&lt;n)-1;i = i+1| j) </a:t>
                </a:r>
                <a:r>
                  <a:rPr lang="en-US" altLang="zh-CN" sz="2200" dirty="0"/>
                  <a:t>…</a:t>
                </a:r>
                <a:r>
                  <a:rPr lang="pt-BR" altLang="zh-CN" sz="2200" dirty="0"/>
                  <a:t>;</a:t>
                </a:r>
              </a:p>
              <a:p>
                <a:pPr lvl="1"/>
                <a:r>
                  <a:rPr lang="zh-CN" altLang="en-US" sz="2200" dirty="0"/>
                  <a:t>注意枚举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数的所有子集的复杂度是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，一个简单的证明方法是：每一位都有 </a:t>
                </a:r>
                <a:r>
                  <a:rPr lang="en-US" altLang="zh-CN" sz="2200" dirty="0"/>
                  <a:t>0-&gt;0,</a:t>
                </a:r>
                <a:r>
                  <a:rPr lang="en-US" altLang="zh-CN" sz="2200" dirty="0">
                    <a:sym typeface="Wingdings" pitchFamily="2" charset="2"/>
                  </a:rPr>
                  <a:t>0-&gt;1,1-&gt;1 </a:t>
                </a:r>
                <a:r>
                  <a:rPr lang="zh-CN" altLang="en-US" sz="2200" dirty="0">
                    <a:sym typeface="Wingdings" pitchFamily="2" charset="2"/>
                  </a:rPr>
                  <a:t>三种情况（或二项式定理）。</a:t>
                </a:r>
                <a:endParaRPr lang="pt-BR" altLang="zh-CN" sz="2200" dirty="0"/>
              </a:p>
              <a:p>
                <a:r>
                  <a:rPr lang="zh-CN" altLang="en-US" sz="2600" b="1" dirty="0"/>
                  <a:t>注意位运算优先级</a:t>
                </a:r>
                <a:r>
                  <a:rPr lang="zh-CN" altLang="en-US" sz="2600" dirty="0"/>
                  <a:t>（建议不清楚的都加括号）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4396" y="1625600"/>
                <a:ext cx="9652001" cy="5088467"/>
              </a:xfrm>
              <a:blipFill>
                <a:blip r:embed="rId2"/>
                <a:stretch>
                  <a:fillRect l="-1010" t="-1199" b="-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轮廓线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多用于棋盘上的计数。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表示做到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轮廓线状态为 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的</a:t>
                </a:r>
                <a:r>
                  <a:rPr lang="en-US" altLang="zh-CN" sz="2200" dirty="0"/>
                  <a:t> DP </a:t>
                </a:r>
                <a:r>
                  <a:rPr lang="zh-CN" altLang="en-US" sz="2200" dirty="0"/>
                  <a:t>值。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如图，红色是轮廓线，</a:t>
                </a:r>
                <a:r>
                  <a:rPr lang="en-US" altLang="zh-CN" sz="2200" dirty="0"/>
                  <a:t>S </a:t>
                </a:r>
                <a:r>
                  <a:rPr lang="zh-CN" altLang="en-US" sz="2200" dirty="0"/>
                  <a:t>表示黄</a:t>
                </a:r>
                <a:r>
                  <a:rPr lang="en-US" altLang="zh-CN" sz="2200" dirty="0"/>
                  <a:t>/</a:t>
                </a:r>
                <a:r>
                  <a:rPr lang="zh-CN" altLang="en-US" sz="2200" dirty="0"/>
                  <a:t>绿格子的状态。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8">
            <a:extLst>
              <a:ext uri="{FF2B5EF4-FFF2-40B4-BE49-F238E27FC236}">
                <a16:creationId xmlns:a16="http://schemas.microsoft.com/office/drawing/2014/main" id="{56D93902-24CA-B3C5-DF82-F28DB4453EB2}"/>
              </a:ext>
            </a:extLst>
          </p:cNvPr>
          <p:cNvGrpSpPr/>
          <p:nvPr/>
        </p:nvGrpSpPr>
        <p:grpSpPr>
          <a:xfrm>
            <a:off x="8789871" y="3429000"/>
            <a:ext cx="2714741" cy="2023405"/>
            <a:chOff x="7019575" y="3428997"/>
            <a:chExt cx="2714741" cy="2023405"/>
          </a:xfrm>
        </p:grpSpPr>
        <p:grpSp>
          <p:nvGrpSpPr>
            <p:cNvPr id="5" name="Group 27">
              <a:extLst>
                <a:ext uri="{FF2B5EF4-FFF2-40B4-BE49-F238E27FC236}">
                  <a16:creationId xmlns:a16="http://schemas.microsoft.com/office/drawing/2014/main" id="{F53112AE-50CD-30ED-CC9D-883EB1DEAD8D}"/>
                </a:ext>
              </a:extLst>
            </p:cNvPr>
            <p:cNvGrpSpPr/>
            <p:nvPr/>
          </p:nvGrpSpPr>
          <p:grpSpPr>
            <a:xfrm>
              <a:off x="7031499" y="3428997"/>
              <a:ext cx="2702817" cy="2023405"/>
              <a:chOff x="7031499" y="3428997"/>
              <a:chExt cx="2702817" cy="2023405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74D47AE5-4713-524F-C603-688E7196F225}"/>
                  </a:ext>
                </a:extLst>
              </p:cNvPr>
              <p:cNvGrpSpPr/>
              <p:nvPr/>
            </p:nvGrpSpPr>
            <p:grpSpPr>
              <a:xfrm>
                <a:off x="7031499" y="3428997"/>
                <a:ext cx="2702817" cy="1348159"/>
                <a:chOff x="7031499" y="3428997"/>
                <a:chExt cx="2702817" cy="1348159"/>
              </a:xfrm>
            </p:grpSpPr>
            <p:grpSp>
              <p:nvGrpSpPr>
                <p:cNvPr id="13" name="Group 14">
                  <a:extLst>
                    <a:ext uri="{FF2B5EF4-FFF2-40B4-BE49-F238E27FC236}">
                      <a16:creationId xmlns:a16="http://schemas.microsoft.com/office/drawing/2014/main" id="{61C1D3BC-0840-B56D-1B41-DB9FEA257977}"/>
                    </a:ext>
                  </a:extLst>
                </p:cNvPr>
                <p:cNvGrpSpPr/>
                <p:nvPr/>
              </p:nvGrpSpPr>
              <p:grpSpPr>
                <a:xfrm>
                  <a:off x="7033846" y="3428997"/>
                  <a:ext cx="2700470" cy="675252"/>
                  <a:chOff x="7033846" y="3428997"/>
                  <a:chExt cx="2700470" cy="675252"/>
                </a:xfrm>
              </p:grpSpPr>
              <p:sp>
                <p:nvSpPr>
                  <p:cNvPr id="18" name="Rectangle 10">
                    <a:extLst>
                      <a:ext uri="{FF2B5EF4-FFF2-40B4-BE49-F238E27FC236}">
                        <a16:creationId xmlns:a16="http://schemas.microsoft.com/office/drawing/2014/main" id="{0C1758E7-F5ED-BAEC-6108-4896785C89D5}"/>
                      </a:ext>
                    </a:extLst>
                  </p:cNvPr>
                  <p:cNvSpPr/>
                  <p:nvPr/>
                </p:nvSpPr>
                <p:spPr>
                  <a:xfrm>
                    <a:off x="7033846" y="3429000"/>
                    <a:ext cx="675249" cy="675249"/>
                  </a:xfrm>
                  <a:prstGeom prst="rect">
                    <a:avLst/>
                  </a:prstGeom>
                  <a:solidFill>
                    <a:schemeClr val="accent1">
                      <a:alpha val="77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1">
                    <a:extLst>
                      <a:ext uri="{FF2B5EF4-FFF2-40B4-BE49-F238E27FC236}">
                        <a16:creationId xmlns:a16="http://schemas.microsoft.com/office/drawing/2014/main" id="{89CE321E-39C0-645F-CAD6-3D0C68B5439D}"/>
                      </a:ext>
                    </a:extLst>
                  </p:cNvPr>
                  <p:cNvSpPr/>
                  <p:nvPr/>
                </p:nvSpPr>
                <p:spPr>
                  <a:xfrm>
                    <a:off x="7709095" y="3428999"/>
                    <a:ext cx="675249" cy="675249"/>
                  </a:xfrm>
                  <a:prstGeom prst="rect">
                    <a:avLst/>
                  </a:prstGeom>
                  <a:solidFill>
                    <a:schemeClr val="accent1">
                      <a:alpha val="77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2">
                    <a:extLst>
                      <a:ext uri="{FF2B5EF4-FFF2-40B4-BE49-F238E27FC236}">
                        <a16:creationId xmlns:a16="http://schemas.microsoft.com/office/drawing/2014/main" id="{7F1A41E4-B55F-3D6D-6524-D9D5A6425147}"/>
                      </a:ext>
                    </a:extLst>
                  </p:cNvPr>
                  <p:cNvSpPr/>
                  <p:nvPr/>
                </p:nvSpPr>
                <p:spPr>
                  <a:xfrm>
                    <a:off x="8384081" y="3428998"/>
                    <a:ext cx="675249" cy="675249"/>
                  </a:xfrm>
                  <a:prstGeom prst="rect">
                    <a:avLst/>
                  </a:prstGeom>
                  <a:solidFill>
                    <a:srgbClr val="FFFF00">
                      <a:alpha val="77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 13">
                    <a:extLst>
                      <a:ext uri="{FF2B5EF4-FFF2-40B4-BE49-F238E27FC236}">
                        <a16:creationId xmlns:a16="http://schemas.microsoft.com/office/drawing/2014/main" id="{946EAD74-BE50-F9F1-8798-A94B692F2496}"/>
                      </a:ext>
                    </a:extLst>
                  </p:cNvPr>
                  <p:cNvSpPr/>
                  <p:nvPr/>
                </p:nvSpPr>
                <p:spPr>
                  <a:xfrm>
                    <a:off x="9059067" y="3428997"/>
                    <a:ext cx="675249" cy="675249"/>
                  </a:xfrm>
                  <a:prstGeom prst="rect">
                    <a:avLst/>
                  </a:prstGeom>
                  <a:solidFill>
                    <a:srgbClr val="FFFF00">
                      <a:alpha val="77000"/>
                    </a:srgb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9A4532A1-C7A2-7966-6123-B2BE653E3DA4}"/>
                    </a:ext>
                  </a:extLst>
                </p:cNvPr>
                <p:cNvSpPr/>
                <p:nvPr/>
              </p:nvSpPr>
              <p:spPr>
                <a:xfrm>
                  <a:off x="7031499" y="4101907"/>
                  <a:ext cx="675249" cy="675249"/>
                </a:xfrm>
                <a:prstGeom prst="rect">
                  <a:avLst/>
                </a:prstGeom>
                <a:solidFill>
                  <a:srgbClr val="FFFF00">
                    <a:alpha val="77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7">
                  <a:extLst>
                    <a:ext uri="{FF2B5EF4-FFF2-40B4-BE49-F238E27FC236}">
                      <a16:creationId xmlns:a16="http://schemas.microsoft.com/office/drawing/2014/main" id="{AB11C110-2964-D04F-FD15-340183C2265A}"/>
                    </a:ext>
                  </a:extLst>
                </p:cNvPr>
                <p:cNvSpPr/>
                <p:nvPr/>
              </p:nvSpPr>
              <p:spPr>
                <a:xfrm>
                  <a:off x="7706748" y="4101906"/>
                  <a:ext cx="675249" cy="675249"/>
                </a:xfrm>
                <a:prstGeom prst="rect">
                  <a:avLst/>
                </a:prstGeom>
                <a:solidFill>
                  <a:srgbClr val="92D050">
                    <a:alpha val="77000"/>
                  </a:srgb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8">
                  <a:extLst>
                    <a:ext uri="{FF2B5EF4-FFF2-40B4-BE49-F238E27FC236}">
                      <a16:creationId xmlns:a16="http://schemas.microsoft.com/office/drawing/2014/main" id="{CCAEA6A9-03D6-DA36-EF45-966993019E22}"/>
                    </a:ext>
                  </a:extLst>
                </p:cNvPr>
                <p:cNvSpPr/>
                <p:nvPr/>
              </p:nvSpPr>
              <p:spPr>
                <a:xfrm>
                  <a:off x="8381734" y="4101905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9">
                  <a:extLst>
                    <a:ext uri="{FF2B5EF4-FFF2-40B4-BE49-F238E27FC236}">
                      <a16:creationId xmlns:a16="http://schemas.microsoft.com/office/drawing/2014/main" id="{907C9B22-5930-8726-8764-ABC6A95B5CB0}"/>
                    </a:ext>
                  </a:extLst>
                </p:cNvPr>
                <p:cNvSpPr/>
                <p:nvPr/>
              </p:nvSpPr>
              <p:spPr>
                <a:xfrm>
                  <a:off x="9056720" y="4101904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20">
                <a:extLst>
                  <a:ext uri="{FF2B5EF4-FFF2-40B4-BE49-F238E27FC236}">
                    <a16:creationId xmlns:a16="http://schemas.microsoft.com/office/drawing/2014/main" id="{DAC82AC7-2245-1272-5C57-9C9BC3C4A50C}"/>
                  </a:ext>
                </a:extLst>
              </p:cNvPr>
              <p:cNvGrpSpPr/>
              <p:nvPr/>
            </p:nvGrpSpPr>
            <p:grpSpPr>
              <a:xfrm>
                <a:off x="7031499" y="4777150"/>
                <a:ext cx="2700470" cy="675252"/>
                <a:chOff x="7033846" y="3428997"/>
                <a:chExt cx="2700470" cy="675252"/>
              </a:xfrm>
            </p:grpSpPr>
            <p:sp>
              <p:nvSpPr>
                <p:cNvPr id="9" name="Rectangle 21">
                  <a:extLst>
                    <a:ext uri="{FF2B5EF4-FFF2-40B4-BE49-F238E27FC236}">
                      <a16:creationId xmlns:a16="http://schemas.microsoft.com/office/drawing/2014/main" id="{393A5B57-99F8-75D0-5295-931E390405A8}"/>
                    </a:ext>
                  </a:extLst>
                </p:cNvPr>
                <p:cNvSpPr/>
                <p:nvPr/>
              </p:nvSpPr>
              <p:spPr>
                <a:xfrm>
                  <a:off x="7033846" y="3429000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22">
                  <a:extLst>
                    <a:ext uri="{FF2B5EF4-FFF2-40B4-BE49-F238E27FC236}">
                      <a16:creationId xmlns:a16="http://schemas.microsoft.com/office/drawing/2014/main" id="{DD69B4E3-CB1C-9DAC-86CC-F18D1B15D7E1}"/>
                    </a:ext>
                  </a:extLst>
                </p:cNvPr>
                <p:cNvSpPr/>
                <p:nvPr/>
              </p:nvSpPr>
              <p:spPr>
                <a:xfrm>
                  <a:off x="7709095" y="3428999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3DFF66EC-3237-2040-4D53-32FD429B14D6}"/>
                    </a:ext>
                  </a:extLst>
                </p:cNvPr>
                <p:cNvSpPr/>
                <p:nvPr/>
              </p:nvSpPr>
              <p:spPr>
                <a:xfrm>
                  <a:off x="8384081" y="3428998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31588F48-49BD-0192-277C-E916B40DDB03}"/>
                    </a:ext>
                  </a:extLst>
                </p:cNvPr>
                <p:cNvSpPr/>
                <p:nvPr/>
              </p:nvSpPr>
              <p:spPr>
                <a:xfrm>
                  <a:off x="9059067" y="3428997"/>
                  <a:ext cx="675249" cy="675249"/>
                </a:xfrm>
                <a:prstGeom prst="rect">
                  <a:avLst/>
                </a:prstGeom>
                <a:solidFill>
                  <a:schemeClr val="accent1">
                    <a:alpha val="77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" name="Elbow Connector 6">
              <a:extLst>
                <a:ext uri="{FF2B5EF4-FFF2-40B4-BE49-F238E27FC236}">
                  <a16:creationId xmlns:a16="http://schemas.microsoft.com/office/drawing/2014/main" id="{889B1218-B9E9-C726-5DB6-BA33507CE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9575" y="4101903"/>
              <a:ext cx="2712394" cy="675247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5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1</a:t>
            </a:r>
            <a:r>
              <a:rPr lang="zh-CN" altLang="en-US" sz="4000" dirty="0" smtClean="0"/>
              <a:t>：</a:t>
            </a:r>
            <a:r>
              <a:rPr lang="en-US" altLang="zh-CN" sz="4000" dirty="0" err="1"/>
              <a:t>mondriaan's</a:t>
            </a:r>
            <a:r>
              <a:rPr lang="en-US" altLang="zh-CN" sz="4000" dirty="0"/>
              <a:t> dream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506071"/>
                <a:ext cx="9193212" cy="5199530"/>
              </a:xfrm>
            </p:spPr>
            <p:txBody>
              <a:bodyPr>
                <a:normAutofit/>
              </a:bodyPr>
              <a:lstStyle/>
              <a:p>
                <a:pPr algn="l" fontAlgn="base"/>
                <a:r>
                  <a:rPr lang="zh-CN" altLang="en-US" sz="2200" dirty="0"/>
                  <a:t>求用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1×2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骨牌覆盖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方格的方案数。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506071"/>
                <a:ext cx="9193212" cy="5199530"/>
              </a:xfrm>
              <a:blipFill>
                <a:blip r:embed="rId2"/>
                <a:stretch>
                  <a:fillRect l="-796" t="-1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：</a:t>
            </a:r>
            <a:r>
              <a:rPr lang="en-US" altLang="zh-CN" sz="4000" dirty="0"/>
              <a:t>ARC058C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335741"/>
                <a:ext cx="9193212" cy="53698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≤ 50, 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≤ 6</m:t>
                      </m:r>
                    </m:oMath>
                  </m:oMathPara>
                </a14:m>
                <a:endParaRPr lang="en-US" altLang="zh-CN" sz="2200" dirty="0"/>
              </a:p>
              <a:p>
                <a:pPr algn="l" fontAlgn="base"/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335741"/>
                <a:ext cx="9193212" cy="53698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A33A3CA-60C3-CCDC-4DFD-D55D78694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1430864"/>
            <a:ext cx="9296400" cy="18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：</a:t>
            </a:r>
            <a:r>
              <a:rPr lang="en-US" altLang="zh-CN" sz="4000" dirty="0"/>
              <a:t>ZJOI2016 </a:t>
            </a:r>
            <a:r>
              <a:rPr lang="zh-CN" altLang="en-US" sz="4000" dirty="0"/>
              <a:t>小星星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题意：给定一个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条边的图和一棵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个点的树，问有多少种将树和图的点一一对应的方式，使得每一条树边连接的两个点在图上的对应点之间也有边连接。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CE49349-436D-2AE5-F9B1-B5A40AB3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F8295-D5D5-1684-3D8B-2DC20065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38055-4132-D67A-90EB-D1656967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3199"/>
            <a:ext cx="8915400" cy="525780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状态设计要点</a:t>
            </a:r>
            <a:r>
              <a:rPr lang="en-US" altLang="zh-CN" sz="2800" dirty="0"/>
              <a:t>&amp;</a:t>
            </a:r>
            <a:r>
              <a:rPr lang="zh-CN" altLang="en-US" sz="2800" dirty="0"/>
              <a:t>例题</a:t>
            </a:r>
            <a:endParaRPr lang="en-US" altLang="zh-CN" sz="2800" dirty="0"/>
          </a:p>
          <a:p>
            <a:r>
              <a:rPr lang="zh-CN" altLang="en-US" sz="2800" dirty="0"/>
              <a:t>区间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数位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状压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背包问题</a:t>
            </a:r>
            <a:endParaRPr lang="en-US" altLang="zh-CN" sz="2800" dirty="0"/>
          </a:p>
          <a:p>
            <a:r>
              <a:rPr lang="zh-CN" altLang="en-US" sz="2800" dirty="0"/>
              <a:t>树型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序列上的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概率期望 </a:t>
            </a:r>
            <a:r>
              <a:rPr lang="en-US" altLang="zh-CN" sz="2800" dirty="0"/>
              <a:t>DP</a:t>
            </a:r>
          </a:p>
          <a:p>
            <a:r>
              <a:rPr lang="zh-CN" altLang="en-US" sz="2800" dirty="0"/>
              <a:t>线头 </a:t>
            </a:r>
            <a:r>
              <a:rPr lang="en-US" altLang="zh-CN" sz="2800" dirty="0"/>
              <a:t>DP/</a:t>
            </a:r>
            <a:r>
              <a:rPr lang="zh-CN" altLang="en-US" sz="2800" dirty="0"/>
              <a:t>连续段 </a:t>
            </a:r>
            <a:r>
              <a:rPr lang="en-US" altLang="zh-CN" sz="2800" dirty="0"/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1830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每种物品有一个体积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/>
                  <a:t> 和一个价值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。你现在有一个背包容积为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，你想用一些物品装背包使得物品总价值最大。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背包：每种物品只能放至多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</a:t>
                </a:r>
                <a:endParaRPr lang="en-US" altLang="zh-CN" sz="2000" dirty="0"/>
              </a:p>
              <a:p>
                <a:r>
                  <a:rPr lang="zh-CN" altLang="en-US" sz="2000" dirty="0"/>
                  <a:t>完全背包：每种物品无限多个。</a:t>
                </a:r>
                <a:endParaRPr lang="en-US" altLang="zh-CN" sz="2000" dirty="0"/>
              </a:p>
              <a:p>
                <a:r>
                  <a:rPr lang="zh-CN" altLang="en-US" sz="2000" dirty="0"/>
                  <a:t>多重背包：第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种物品至多放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𝑛𝑢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个。（二进制拆分后做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比较基础，不再赘叙。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597" t="-1003" r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94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49515"/>
          </a:xfrm>
        </p:spPr>
        <p:txBody>
          <a:bodyPr>
            <a:normAutofit fontScale="90000"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pt-BR" altLang="zh-CN" sz="4000" dirty="0"/>
              <a:t>CODE FESTIVAL 2018 qual A </a:t>
            </a:r>
            <a:r>
              <a:rPr lang="zh-CN" altLang="en-US" sz="4000" dirty="0"/>
              <a:t>半分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个数的数列，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次操作，每次操作形如：选择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1≤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 （下取整）。求 </a:t>
                </a:r>
                <a:r>
                  <a:rPr lang="en-US" altLang="zh-CN" sz="2000" dirty="0"/>
                  <a:t>k </a:t>
                </a:r>
                <a:r>
                  <a:rPr lang="zh-CN" altLang="en-US" sz="2000" dirty="0"/>
                  <a:t>次操作后数列有多少种不同结果，两种结果不同当且仅当存在一个位置上的数不同。</a:t>
                </a:r>
                <a14:m>
                  <m:oMath xmlns:m="http://schemas.openxmlformats.org/officeDocument/2006/math"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50,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sz="2000" i="1" dirty="0" smtClean="0">
                        <a:latin typeface="Cambria Math" panose="02040503050406030204" pitchFamily="18" charset="0"/>
                      </a:rPr>
                      <m:t>≤ </m:t>
                    </m:r>
                    <m:sSup>
                      <m:sSupPr>
                        <m:ctrlP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sz="200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  <a:blipFill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50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4951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CF1142D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个单调不降的序列，每个序列选择一个前缀（可以为空），且选择的元素总个数不超过 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，使选择元素总和最大，求最大值。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≤3000</m:t>
                    </m:r>
                  </m:oMath>
                </a14:m>
                <a:r>
                  <a:rPr lang="zh-CN" altLang="en-US" sz="2000" dirty="0"/>
                  <a:t>，元素总个数不超过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8644" y="1735668"/>
                <a:ext cx="9602695" cy="4868332"/>
              </a:xfrm>
              <a:blipFill>
                <a:blip r:embed="rId2"/>
                <a:stretch>
                  <a:fillRect l="-635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1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树上做背包。一般是遍历所有儿子，贡献到父节点。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pPr algn="l"/>
                <a:r>
                  <a:rPr lang="en-US" altLang="zh-CN" sz="2200" dirty="0"/>
                  <a:t>1</a:t>
                </a:r>
                <a:r>
                  <a:rPr lang="zh-CN" altLang="en-US" sz="2200" dirty="0"/>
                  <a:t>、物品大小为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，无限制：时间复杂度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（考虑点对贡献在 </a:t>
                </a:r>
                <a:r>
                  <a:rPr lang="en-US" altLang="zh-CN" sz="2200" dirty="0" err="1"/>
                  <a:t>lca</a:t>
                </a:r>
                <a:r>
                  <a:rPr lang="zh-CN" altLang="en-US" sz="2200" dirty="0"/>
                  <a:t>）</a:t>
                </a:r>
                <a:endParaRPr lang="en-US" altLang="zh-CN" sz="2200" dirty="0"/>
              </a:p>
              <a:p>
                <a:pPr algn="l"/>
                <a:endParaRPr lang="en-US" altLang="zh-CN" sz="2200" dirty="0"/>
              </a:p>
              <a:p>
                <a:r>
                  <a:rPr lang="en-US" altLang="zh-CN" sz="2200" dirty="0"/>
                  <a:t>2</a:t>
                </a:r>
                <a:r>
                  <a:rPr lang="zh-CN" altLang="en-US" sz="2200" dirty="0"/>
                  <a:t>、物品大小 </a:t>
                </a:r>
                <a:r>
                  <a:rPr lang="en-US" altLang="zh-CN" sz="2200" dirty="0"/>
                  <a:t>&gt;1</a:t>
                </a:r>
                <a:r>
                  <a:rPr lang="zh-CN" altLang="en-US" sz="2200" dirty="0"/>
                  <a:t>，时间复杂度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algn="l"/>
                <a:endParaRPr lang="en-US" altLang="zh-CN" sz="2200" dirty="0"/>
              </a:p>
              <a:p>
                <a:r>
                  <a:rPr lang="en-US" altLang="zh-CN" sz="2200" dirty="0"/>
                  <a:t>3</a:t>
                </a:r>
                <a:r>
                  <a:rPr lang="zh-CN" altLang="en-US" sz="2200" dirty="0"/>
                  <a:t>、物品大小为 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，至多取 </a:t>
                </a:r>
                <a:r>
                  <a:rPr lang="en-US" altLang="zh-CN" sz="2200" dirty="0"/>
                  <a:t>k </a:t>
                </a:r>
                <a:r>
                  <a:rPr lang="zh-CN" altLang="en-US" sz="2200" dirty="0"/>
                  <a:t>个：时间复杂度</a:t>
                </a:r>
                <a14:m>
                  <m:oMath xmlns:m="http://schemas.openxmlformats.org/officeDocument/2006/math">
                    <m:r>
                      <a:rPr lang="en-US" altLang="zh-CN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有的树型背包可以在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序上实现。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7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：连通子树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题意：给定一棵大小为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的树，对于每一个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200" dirty="0"/>
                  <a:t>，求出大小为 </a:t>
                </a:r>
                <a14:m>
                  <m:oMath xmlns:m="http://schemas.openxmlformats.org/officeDocument/2006/math">
                    <m:r>
                      <a:rPr lang="en-US" altLang="zh-CN" sz="22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的连通子树有多少个。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6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2</a:t>
            </a:r>
            <a:r>
              <a:rPr lang="zh-CN" altLang="en-US" sz="4400" dirty="0"/>
              <a:t>：</a:t>
            </a:r>
            <a:r>
              <a:rPr lang="en-US" altLang="zh-CN" sz="4400" dirty="0"/>
              <a:t>JSOI2018 </a:t>
            </a:r>
            <a:r>
              <a:rPr lang="zh-CN" altLang="en-US" sz="4400" dirty="0"/>
              <a:t>潜入行动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A3070E1-FD1B-CED4-0772-746BDC4FD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735667"/>
            <a:ext cx="9193212" cy="494303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题面：</a:t>
            </a:r>
            <a:r>
              <a:rPr lang="en-US" altLang="zh-CN" sz="2200" dirty="0">
                <a:hlinkClick r:id="rId2"/>
              </a:rPr>
              <a:t>https://loj.ac/p/2546</a:t>
            </a:r>
            <a:endParaRPr lang="en-US" altLang="zh-CN" sz="2200" dirty="0"/>
          </a:p>
          <a:p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7357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6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在树上的 </a:t>
            </a:r>
            <a:r>
              <a:rPr lang="en-US" altLang="zh-CN" sz="2200" dirty="0"/>
              <a:t>DP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往往自下而上处理，一个节点的 </a:t>
            </a:r>
            <a:r>
              <a:rPr lang="en-US" altLang="zh-CN" sz="2200" dirty="0"/>
              <a:t>DP </a:t>
            </a:r>
            <a:r>
              <a:rPr lang="zh-CN" altLang="en-US" sz="2200" dirty="0"/>
              <a:t>值由它所有的儿子合并得到。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若 </a:t>
            </a:r>
            <a:r>
              <a:rPr lang="en-US" altLang="zh-CN" sz="2200" dirty="0"/>
              <a:t>DP </a:t>
            </a:r>
            <a:r>
              <a:rPr lang="zh-CN" altLang="en-US" sz="2200" dirty="0"/>
              <a:t>时需要辅助数组，需要先处理完所有子树再一一处理每个儿子。否则 </a:t>
            </a:r>
            <a:r>
              <a:rPr lang="en-US" altLang="zh-CN" sz="2200" dirty="0" err="1"/>
              <a:t>dfs</a:t>
            </a:r>
            <a:r>
              <a:rPr lang="en-US" altLang="zh-CN" sz="2200" dirty="0"/>
              <a:t> </a:t>
            </a:r>
            <a:r>
              <a:rPr lang="zh-CN" altLang="en-US" sz="2200" dirty="0"/>
              <a:t>的过程辅助数组的值会改变。例如：</a:t>
            </a:r>
            <a:endParaRPr lang="en-US" altLang="zh-CN" sz="2200" dirty="0"/>
          </a:p>
          <a:p>
            <a:pPr lvl="1"/>
            <a:r>
              <a:rPr lang="en-US" altLang="zh-CN" sz="2000" dirty="0"/>
              <a:t>for(v = son[u])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(v);</a:t>
            </a:r>
          </a:p>
          <a:p>
            <a:pPr lvl="1"/>
            <a:r>
              <a:rPr lang="en-US" altLang="zh-CN" sz="2000" dirty="0"/>
              <a:t>for(v = son[u]) merge(f[u],f[v]);</a:t>
            </a:r>
          </a:p>
          <a:p>
            <a:pPr lvl="1"/>
            <a:endParaRPr lang="en-US" altLang="zh-CN" sz="2000" dirty="0"/>
          </a:p>
          <a:p>
            <a:r>
              <a:rPr lang="zh-CN" altLang="en-US" sz="2200" dirty="0"/>
              <a:t>其中 </a:t>
            </a:r>
            <a:r>
              <a:rPr lang="en-US" altLang="zh-CN" sz="2200" dirty="0"/>
              <a:t>merge </a:t>
            </a:r>
            <a:r>
              <a:rPr lang="zh-CN" altLang="en-US" sz="2200" dirty="0"/>
              <a:t>操作若调用了某个全局数组，则不能直接跟在 </a:t>
            </a:r>
            <a:r>
              <a:rPr lang="en-US" altLang="zh-CN" sz="2200" dirty="0" err="1"/>
              <a:t>dfs</a:t>
            </a:r>
            <a:r>
              <a:rPr lang="en-US" altLang="zh-CN" sz="2200" dirty="0"/>
              <a:t> </a:t>
            </a:r>
            <a:r>
              <a:rPr lang="zh-CN" altLang="en-US" sz="2200" dirty="0"/>
              <a:t>后面。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54323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树的直径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求一颗给定树（大小为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/>
                  <a:t>）的直径。树的直径定义为树上最长链。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首先有个经典结论，从树上任意一点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开始跑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，找到树上距离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最远的点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200" dirty="0"/>
                  <a:t>，则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一定是树直径的一个端点（反证法）。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也可以用树型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 求直径。令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结点子树中最深的点的深度，那么并入一个子树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200" dirty="0"/>
                  <a:t> 时，首先用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>
                        <a:latin typeface="Cambria Math" panose="02040503050406030204" pitchFamily="18" charset="0"/>
                      </a:rPr>
                      <m:t>+1−2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𝑑𝑒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2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zh-CN" altLang="en-US" sz="2200" dirty="0"/>
                  <a:t>更新直径长度，再更新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两种方法时间复杂度均为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6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701" y="624110"/>
            <a:ext cx="9599075" cy="128089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例</a:t>
            </a:r>
            <a:r>
              <a:rPr lang="en-US" altLang="zh-CN" sz="4400" dirty="0"/>
              <a:t> 1</a:t>
            </a:r>
            <a:r>
              <a:rPr lang="zh-CN" altLang="en-US" sz="4400" dirty="0"/>
              <a:t>：</a:t>
            </a:r>
            <a:r>
              <a:rPr lang="en-US" altLang="zh-CN" sz="4400" dirty="0"/>
              <a:t>Anniversary party  </a:t>
            </a:r>
            <a:r>
              <a:rPr lang="zh-CN" altLang="en-US" sz="4400" dirty="0"/>
              <a:t>改编</a:t>
            </a:r>
            <a: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  <a:t/>
            </a:r>
            <a:br>
              <a:rPr lang="en-US" altLang="zh-CN" sz="2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2787" y="1735667"/>
                <a:ext cx="9781989" cy="500579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题意：给定一棵大小为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有根树，每个结点有权值，你要选出一些结点，距离不超过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的点不能同时选，使得选出结点的权值之和最大。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200" dirty="0"/>
                  <a:t>（可以先考虑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的情况）</a:t>
                </a:r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A3070E1-FD1B-CED4-0772-746BDC4FD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2787" y="1735667"/>
                <a:ext cx="9781989" cy="5005791"/>
              </a:xfrm>
              <a:blipFill>
                <a:blip r:embed="rId2"/>
                <a:stretch>
                  <a:fillRect l="-748" t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4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树型 </a:t>
            </a:r>
            <a:r>
              <a:rPr lang="en-US" altLang="zh-CN" sz="4000" dirty="0"/>
              <a:t>DP —— </a:t>
            </a:r>
            <a:r>
              <a:rPr lang="zh-CN" altLang="en-US" sz="4000" dirty="0"/>
              <a:t>换根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若一次树型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200" dirty="0"/>
                  <a:t>的，题目要求计算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dirty="0"/>
                  <a:t> 以每个点为根时候的答案，可以考虑换根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一般步骤为，先做一次普通的树型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，若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的父节点，记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为以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为根的子树的答案，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为整个子树除去以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为根的子树的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值，用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更新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。（即，反转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的亲子关系，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200" dirty="0"/>
                  <a:t> 为新子树的根，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是其 </a:t>
                </a:r>
                <a:r>
                  <a:rPr lang="en-US" altLang="zh-CN" sz="2200" dirty="0"/>
                  <a:t>DP </a:t>
                </a:r>
                <a:r>
                  <a:rPr lang="zh-CN" altLang="en-US" sz="2200" dirty="0"/>
                  <a:t>值）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解题的关键往往是求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A4B61-9A0C-D678-3223-1E3F1CA1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E1095-0E6A-9B80-9F2E-0A3C263A1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动态规划的本质：以空间换时间。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通过记录有效状态，减少重复的计算，加速算法过程。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注意点：状态设计，状态转移，</a:t>
            </a:r>
            <a:r>
              <a:rPr lang="zh-CN" altLang="en-US" sz="3200" b="1" dirty="0"/>
              <a:t>边界处理</a:t>
            </a:r>
          </a:p>
        </p:txBody>
      </p:sp>
    </p:spTree>
    <p:extLst>
      <p:ext uri="{BB962C8B-B14F-4D97-AF65-F5344CB8AC3E}">
        <p14:creationId xmlns:p14="http://schemas.microsoft.com/office/powerpoint/2010/main" val="171040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2019</a:t>
            </a:r>
            <a:r>
              <a:rPr lang="zh-CN" altLang="en-US" sz="4000" dirty="0"/>
              <a:t>省队集训 精心安排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08772"/>
                <a:ext cx="9193212" cy="50506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题意：给出一棵树，有点权，求任意一种 </a:t>
                </a:r>
                <a:r>
                  <a:rPr lang="en-US" altLang="zh-CN" sz="2200" dirty="0" err="1"/>
                  <a:t>dfs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序中前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个点点权的最小值最大为多少。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≤2× 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08772"/>
                <a:ext cx="9193212" cy="5050616"/>
              </a:xfrm>
              <a:blipFill>
                <a:blip r:embed="rId2"/>
                <a:stretch>
                  <a:fillRect l="-796" t="-1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序列上的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比较灵活。常常和数据结构、字符串、分治等结合考察。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几个经典模型：</a:t>
                </a:r>
                <a:endParaRPr lang="en-US" altLang="zh-CN" sz="2200" dirty="0"/>
              </a:p>
              <a:p>
                <a:pPr lvl="1"/>
                <a:r>
                  <a:rPr lang="en-US" altLang="zh-CN" sz="2000" dirty="0"/>
                  <a:t>LIS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，二分优化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LCS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+[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LCIS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</m:e>
                    </m:func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,[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+1)}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  <a:blipFill>
                <a:blip r:embed="rId2"/>
                <a:stretch>
                  <a:fillRect l="-796" t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41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简单题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题意：给定两个长度分别为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err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且仅由小写字母构成的字符串 </a:t>
                </a:r>
                <a:r>
                  <a:rPr lang="en-US" altLang="zh-CN" sz="2200" dirty="0"/>
                  <a:t>A,B, </a:t>
                </a:r>
                <a:r>
                  <a:rPr lang="zh-CN" altLang="en-US" sz="2200" dirty="0"/>
                  <a:t>求 </a:t>
                </a:r>
                <a:r>
                  <a:rPr lang="en-US" altLang="zh-CN" sz="2200" dirty="0"/>
                  <a:t>A,B </a:t>
                </a:r>
                <a:r>
                  <a:rPr lang="zh-CN" altLang="en-US" sz="2200" dirty="0"/>
                  <a:t>的最长公共子序列。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654985"/>
                <a:ext cx="9193212" cy="4868332"/>
              </a:xfrm>
              <a:blipFill>
                <a:blip r:embed="rId2"/>
                <a:stretch>
                  <a:fillRect l="-796" t="-1126" r="-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17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概率期望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5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套路：概率正着推，期望倒着推。尽管很多时候正推反推都行。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注意：分清</a:t>
            </a:r>
            <a:r>
              <a:rPr lang="zh-CN" altLang="en-US" sz="2200" b="1" dirty="0"/>
              <a:t>过程均匀随机</a:t>
            </a:r>
            <a:r>
              <a:rPr lang="zh-CN" altLang="en-US" sz="2200" dirty="0"/>
              <a:t>和</a:t>
            </a:r>
            <a:r>
              <a:rPr lang="zh-CN" altLang="en-US" sz="2200" b="1" dirty="0"/>
              <a:t>结果均匀随机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例题：给定一个 </a:t>
            </a:r>
            <a:r>
              <a:rPr lang="en-US" altLang="zh-CN" sz="2200" dirty="0"/>
              <a:t>DAG </a:t>
            </a:r>
            <a:r>
              <a:rPr lang="zh-CN" altLang="en-US" sz="2200" dirty="0"/>
              <a:t>和起点和若干终点，沿着每条边走有一个概率，从求到达每个终点的概率。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沿着拓扑序 </a:t>
            </a:r>
            <a:r>
              <a:rPr lang="en-US" altLang="zh-CN" sz="2200" dirty="0"/>
              <a:t>DP </a:t>
            </a:r>
            <a:r>
              <a:rPr lang="zh-CN" altLang="en-US" sz="2200" dirty="0"/>
              <a:t>即可。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如果转移式存在环，则需要手动消元</a:t>
            </a:r>
            <a:r>
              <a:rPr lang="en-US" altLang="zh-CN" sz="2200" dirty="0"/>
              <a:t>/</a:t>
            </a:r>
            <a:r>
              <a:rPr lang="zh-CN" altLang="en-US" sz="2200" dirty="0"/>
              <a:t>高斯消元。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75203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</a:t>
            </a:r>
            <a:r>
              <a:rPr lang="en-US" altLang="zh-CN" sz="4000" dirty="0"/>
              <a:t> 1</a:t>
            </a:r>
            <a:r>
              <a:rPr lang="zh-CN" altLang="en-US" sz="4000" dirty="0"/>
              <a:t>：愤怒的小鸟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题意：某游戏共有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关，玩一次第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的概率得到一颗星，有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的概率得到两颗星，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dirty="0"/>
                  <a:t>的概率不能过关。一个关卡可以游玩多次，最好成绩被记录。 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求</a:t>
                </a:r>
                <a:r>
                  <a:rPr lang="zh-CN" altLang="en-US" sz="2200" b="1" dirty="0"/>
                  <a:t>最优策略</a:t>
                </a:r>
                <a:r>
                  <a:rPr lang="zh-CN" altLang="en-US" sz="2200" dirty="0"/>
                  <a:t>下，每一关均通过得到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颗星的期望游玩次数。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≤1000,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200" dirty="0" smtClean="0"/>
                  <a:t>。</a:t>
                </a:r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399" y="1654985"/>
                <a:ext cx="9620625" cy="4868332"/>
              </a:xfrm>
              <a:blipFill>
                <a:blip r:embed="rId2"/>
                <a:stretch>
                  <a:fillRect l="-760" t="-1126" r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连续段 </a:t>
            </a:r>
            <a:r>
              <a:rPr lang="en-US" altLang="zh-CN" sz="4000" dirty="0"/>
              <a:t>DP/</a:t>
            </a:r>
            <a:r>
              <a:rPr lang="zh-CN" altLang="en-US" sz="4000" dirty="0"/>
              <a:t>线头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654985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一种不太常见的 </a:t>
            </a:r>
            <a:r>
              <a:rPr lang="en-US" altLang="zh-CN" sz="2200" dirty="0"/>
              <a:t>DP</a:t>
            </a:r>
            <a:r>
              <a:rPr lang="zh-CN" altLang="en-US" sz="2200" dirty="0"/>
              <a:t>。遵循无后效性，通过当前的状态去影响未来的演变。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直接看例题！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2659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：摆花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2106" y="1430867"/>
                <a:ext cx="9728200" cy="526576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盆花，每盆花有四个参数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pl-PL" sz="2200" i="1" dirty="0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200" dirty="0"/>
                  <a:t>将他们环形摆放，定义美观度：</a:t>
                </a:r>
                <a:endParaRPr lang="en-US" altLang="zh-CN" sz="2200" dirty="0"/>
              </a:p>
              <a:p>
                <a:r>
                  <a:rPr lang="en-US" altLang="zh-CN" sz="2200" dirty="0"/>
                  <a:t>1</a:t>
                </a:r>
                <a:r>
                  <a:rPr lang="zh-CN" altLang="en-US" sz="2200" dirty="0"/>
                  <a:t>、编号为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的花所在位置的顺时针下一个位置摆的是编号</a:t>
                </a:r>
                <a:r>
                  <a:rPr lang="zh-CN" altLang="en-US" sz="2200" i="0" dirty="0">
                    <a:latin typeface="+mj-lt"/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的花，且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，则花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的美观度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en-US" altLang="zh-CN" sz="2200" dirty="0"/>
                  <a:t>2</a:t>
                </a:r>
                <a:r>
                  <a:rPr lang="zh-CN" altLang="en-US" sz="2200" dirty="0"/>
                  <a:t>、编号为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的花所在位置的顺时针下一个位置摆的是编号为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的花，且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200" dirty="0"/>
                  <a:t>，则花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的美观度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20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200" dirty="0"/>
              </a:p>
              <a:p>
                <a:r>
                  <a:rPr lang="zh-CN" altLang="en-US" sz="2200" dirty="0"/>
                  <a:t>求所有花美观度最大值。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2106" y="1430867"/>
                <a:ext cx="9728200" cy="5265768"/>
              </a:xfrm>
              <a:blipFill>
                <a:blip r:embed="rId2"/>
                <a:stretch>
                  <a:fillRect l="-752" t="-1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71" y="1654985"/>
            <a:ext cx="9193212" cy="4868332"/>
          </a:xfrm>
        </p:spPr>
        <p:txBody>
          <a:bodyPr>
            <a:normAutofit/>
          </a:bodyPr>
          <a:lstStyle/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marL="0" indent="0" algn="ctr">
              <a:buNone/>
            </a:pPr>
            <a:r>
              <a:rPr lang="en-US" altLang="zh-CN" sz="10000" dirty="0"/>
              <a:t>Thanks!</a:t>
            </a:r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0874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3A939-750C-C4DF-C44D-1D5B205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状态设计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90538-9E72-3E37-0554-AE59A93C9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278" y="1761064"/>
            <a:ext cx="8915400" cy="4377267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动态规划的两个重要性质：</a:t>
            </a:r>
            <a:endParaRPr lang="en-US" altLang="zh-CN" sz="2200" dirty="0"/>
          </a:p>
          <a:p>
            <a:pPr lvl="1"/>
            <a:r>
              <a:rPr lang="en-US" altLang="zh-CN" sz="2200" dirty="0"/>
              <a:t>1</a:t>
            </a:r>
            <a:r>
              <a:rPr lang="zh-CN" altLang="en-US" sz="2200" dirty="0"/>
              <a:t>、最优子结构：问题划分为若干子问题。问题的最优解包含了子问题的最优解，可以通过子问题的最优解推导问题最优解。（</a:t>
            </a:r>
            <a:r>
              <a:rPr lang="en-US" altLang="zh-CN" sz="2200" dirty="0"/>
              <a:t>e.g.</a:t>
            </a:r>
            <a:r>
              <a:rPr lang="zh-CN" altLang="en-US" sz="2200" dirty="0"/>
              <a:t> 最短路问题）</a:t>
            </a:r>
            <a:endParaRPr lang="en-US" altLang="zh-CN" sz="2200" dirty="0"/>
          </a:p>
          <a:p>
            <a:pPr lvl="1"/>
            <a:r>
              <a:rPr lang="en-US" altLang="zh-CN" sz="2200" dirty="0"/>
              <a:t>2</a:t>
            </a:r>
            <a:r>
              <a:rPr lang="zh-CN" altLang="en-US" sz="2200" dirty="0"/>
              <a:t>、无后效性：对于确定的某阶段的状态，此后过程的演变不再受</a:t>
            </a:r>
            <a:r>
              <a:rPr lang="zh-CN" altLang="en-US" sz="2200" b="1" dirty="0"/>
              <a:t>此前</a:t>
            </a:r>
            <a:r>
              <a:rPr lang="zh-CN" altLang="en-US" sz="2200" dirty="0"/>
              <a:t>各状态及决策的影响。也就是说，此前的历史只能通过当前的状态去影响过程未来的演变。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sz="2400" dirty="0"/>
              <a:t>设计状态时，谨记遵循这两个原则。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631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例题：</a:t>
            </a:r>
            <a:r>
              <a:rPr lang="en-US" altLang="zh-CN" sz="4000" dirty="0"/>
              <a:t>CSP-S2019 </a:t>
            </a:r>
            <a:r>
              <a:rPr lang="en-US" altLang="zh-CN" sz="4000" dirty="0" err="1"/>
              <a:t>Emiya</a:t>
            </a:r>
            <a:r>
              <a:rPr lang="en-US" altLang="zh-CN" sz="4000" dirty="0"/>
              <a:t> </a:t>
            </a:r>
            <a:r>
              <a:rPr lang="zh-CN" altLang="en-US" sz="4000" dirty="0"/>
              <a:t>家今天的饭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735667"/>
            <a:ext cx="9193212" cy="5012265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题面：</a:t>
            </a:r>
            <a:r>
              <a:rPr lang="en-US" altLang="zh-CN" sz="2200" dirty="0">
                <a:hlinkClick r:id="rId2"/>
              </a:rPr>
              <a:t>https://</a:t>
            </a:r>
            <a:r>
              <a:rPr lang="en-US" altLang="zh-CN" sz="2200" dirty="0" smtClean="0">
                <a:hlinkClick r:id="rId2"/>
              </a:rPr>
              <a:t>loj.ac/p/3211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5590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区间 </a:t>
            </a:r>
            <a:r>
              <a:rPr lang="en-US" altLang="zh-CN" sz="4000" dirty="0"/>
              <a:t>DP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例题：石子合并：有 </a:t>
                </a:r>
                <a:r>
                  <a:rPr lang="en-US" altLang="zh-CN" sz="2200" dirty="0"/>
                  <a:t>n </a:t>
                </a:r>
                <a:r>
                  <a:rPr lang="zh-CN" altLang="en-US" sz="2200" dirty="0"/>
                  <a:t>堆石子排成一排，每次只能合并</a:t>
                </a:r>
                <a:r>
                  <a:rPr lang="zh-CN" altLang="en-US" sz="2200" b="1" dirty="0"/>
                  <a:t>相邻</a:t>
                </a:r>
                <a:r>
                  <a:rPr lang="zh-CN" altLang="en-US" sz="2200" dirty="0"/>
                  <a:t>的两堆石子，合并的花费为这两堆石子的总数。经过 </a:t>
                </a:r>
                <a:r>
                  <a:rPr lang="en-US" altLang="zh-CN" sz="2200" dirty="0"/>
                  <a:t>n-1 </a:t>
                </a:r>
                <a:r>
                  <a:rPr lang="zh-CN" altLang="en-US" sz="2200" dirty="0"/>
                  <a:t>次合并后成为一堆，求总的最小花费。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像这样的问题可以通过区间 </a:t>
                </a:r>
                <a:r>
                  <a:rPr lang="en-US" altLang="zh-CN" sz="2200" dirty="0"/>
                  <a:t>DP</a:t>
                </a:r>
                <a:r>
                  <a:rPr lang="zh-CN" altLang="en-US" sz="2200" dirty="0"/>
                  <a:t> 解决。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常见状态设计及转移：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zh-CN" altLang="en-US" sz="2200" dirty="0"/>
                  <a:t> 表示区间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的状态。</a:t>
                </a:r>
                <a:endParaRPr lang="en-US" altLang="zh-CN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</m:t>
                    </m:r>
                    <m:groupChr>
                      <m:groupChrPr>
                        <m:chr m:val="←"/>
                        <m:pos m:val="top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groupCh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𝑚𝑒𝑟𝑔</m:t>
                    </m:r>
                    <m:sSubSup>
                      <m:sSub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(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注意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200" dirty="0"/>
                  <a:t> 的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枚举顺序</m:t>
                    </m:r>
                    <m:r>
                      <a:rPr lang="zh-CN" altLang="en-US" sz="22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时的处理</a:t>
                </a:r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40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CSP-S2021 </a:t>
            </a:r>
            <a:r>
              <a:rPr lang="zh-CN" altLang="en-US" sz="4000" dirty="0"/>
              <a:t>括号序列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1735668"/>
            <a:ext cx="9193212" cy="4868332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题面：</a:t>
            </a:r>
            <a:r>
              <a:rPr lang="en-US" altLang="zh-CN" sz="2200" dirty="0">
                <a:hlinkClick r:id="rId2"/>
              </a:rPr>
              <a:t>https://loj.ac/p/3543</a:t>
            </a:r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62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r>
              <a:rPr lang="en-US" altLang="zh-CN" sz="4000" dirty="0"/>
              <a:t>CF1198D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/>
                  <a:t>题意：给定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的黑白矩阵，用一堆长方形覆盖所有的黑格，定义一个长方形的价值是其长与宽的较大值，求最小价值和。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altLang="zh-CN" sz="2200" dirty="0"/>
              </a:p>
              <a:p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4832EC-1326-E39E-D323-A6DB5FABE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1400" y="1735668"/>
                <a:ext cx="9193212" cy="4868332"/>
              </a:xfrm>
              <a:blipFill>
                <a:blip r:embed="rId2"/>
                <a:stretch>
                  <a:fillRect l="-796" t="-1253" r="-6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717F8-BC2E-8237-E968-4B10C44A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例 </a:t>
            </a:r>
            <a:r>
              <a:rPr lang="en-US" altLang="zh-CN" sz="4000" dirty="0"/>
              <a:t>3</a:t>
            </a:r>
            <a:r>
              <a:rPr lang="zh-CN" altLang="en-US" sz="4000" dirty="0"/>
              <a:t>：</a:t>
            </a:r>
            <a:r>
              <a:rPr lang="en-US" altLang="zh-CN" sz="4000" dirty="0"/>
              <a:t>AGC039E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4832EC-1326-E39E-D323-A6DB5FA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5232400"/>
            <a:ext cx="9193212" cy="1371600"/>
          </a:xfrm>
        </p:spPr>
        <p:txBody>
          <a:bodyPr>
            <a:normAutofit/>
          </a:bodyPr>
          <a:lstStyle/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2FB581-6E8F-9646-29E9-7F81A479DB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r="9137" b="1"/>
          <a:stretch/>
        </p:blipFill>
        <p:spPr>
          <a:xfrm>
            <a:off x="2592925" y="1710267"/>
            <a:ext cx="9134016" cy="4072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E5A423-C56C-A7AD-93CD-A7B722608A0B}"/>
                  </a:ext>
                </a:extLst>
              </p:cNvPr>
              <p:cNvSpPr txBox="1"/>
              <p:nvPr/>
            </p:nvSpPr>
            <p:spPr>
              <a:xfrm>
                <a:off x="2592925" y="5841998"/>
                <a:ext cx="13766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≤100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E5A423-C56C-A7AD-93CD-A7B722608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5841998"/>
                <a:ext cx="1376697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1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3698</TotalTime>
  <Words>2818</Words>
  <Application>Microsoft Office PowerPoint</Application>
  <PresentationFormat>宽屏</PresentationFormat>
  <Paragraphs>203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FangSong</vt:lpstr>
      <vt:lpstr>等线</vt:lpstr>
      <vt:lpstr>幼圆</vt:lpstr>
      <vt:lpstr>Arial</vt:lpstr>
      <vt:lpstr>Cambria Math</vt:lpstr>
      <vt:lpstr>Century Gothic</vt:lpstr>
      <vt:lpstr>Wingdings</vt:lpstr>
      <vt:lpstr>Wingdings 3</vt:lpstr>
      <vt:lpstr>丝状</vt:lpstr>
      <vt:lpstr>动态规划（一）</vt:lpstr>
      <vt:lpstr>目录</vt:lpstr>
      <vt:lpstr>动态规划</vt:lpstr>
      <vt:lpstr>状态设计</vt:lpstr>
      <vt:lpstr>例题：CSP-S2019 Emiya 家今天的饭</vt:lpstr>
      <vt:lpstr>区间 DP</vt:lpstr>
      <vt:lpstr>例 1：CSP-S2021 括号序列</vt:lpstr>
      <vt:lpstr>例 2：CF1198D</vt:lpstr>
      <vt:lpstr>例 3：AGC039E</vt:lpstr>
      <vt:lpstr>数位 DP </vt:lpstr>
      <vt:lpstr>数位 DP </vt:lpstr>
      <vt:lpstr>例 1：CF55D</vt:lpstr>
      <vt:lpstr>例 2：CF582D</vt:lpstr>
      <vt:lpstr>例 3：CF1188D</vt:lpstr>
      <vt:lpstr>状压 DP </vt:lpstr>
      <vt:lpstr>轮廓线 DP</vt:lpstr>
      <vt:lpstr>例 1：mondriaan's dream</vt:lpstr>
      <vt:lpstr>例 2：ARC058C</vt:lpstr>
      <vt:lpstr>例 3：ZJOI2016 小星星</vt:lpstr>
      <vt:lpstr>背包问题</vt:lpstr>
      <vt:lpstr>例 1：CODE FESTIVAL 2018 qual A 半分</vt:lpstr>
      <vt:lpstr>例 2：CF1142D</vt:lpstr>
      <vt:lpstr>树型背包</vt:lpstr>
      <vt:lpstr>例 1：连通子树 </vt:lpstr>
      <vt:lpstr>例 2：JSOI2018 潜入行动 </vt:lpstr>
      <vt:lpstr>树型 DP</vt:lpstr>
      <vt:lpstr>树的直径 </vt:lpstr>
      <vt:lpstr>例 1：Anniversary party  改编 </vt:lpstr>
      <vt:lpstr>树型 DP —— 换根 DP</vt:lpstr>
      <vt:lpstr>例 1：2019省队集训 精心安排</vt:lpstr>
      <vt:lpstr>序列上的 DP</vt:lpstr>
      <vt:lpstr>简单题</vt:lpstr>
      <vt:lpstr>概率期望 DP</vt:lpstr>
      <vt:lpstr>例 1：愤怒的小鸟</vt:lpstr>
      <vt:lpstr>连续段 DP/线头 DP</vt:lpstr>
      <vt:lpstr>例 1：摆花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动态规划（一）</dc:title>
  <dc:creator>梓滔 何</dc:creator>
  <cp:lastModifiedBy>录播教室3</cp:lastModifiedBy>
  <cp:revision>38</cp:revision>
  <dcterms:created xsi:type="dcterms:W3CDTF">2023-07-02T16:59:14Z</dcterms:created>
  <dcterms:modified xsi:type="dcterms:W3CDTF">2023-07-13T05:26:00Z</dcterms:modified>
</cp:coreProperties>
</file>