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1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71" r:id="rId13"/>
    <p:sldId id="272" r:id="rId14"/>
    <p:sldId id="268" r:id="rId15"/>
    <p:sldId id="273" r:id="rId16"/>
    <p:sldId id="269" r:id="rId17"/>
    <p:sldId id="285" r:id="rId18"/>
    <p:sldId id="279" r:id="rId19"/>
    <p:sldId id="286" r:id="rId20"/>
    <p:sldId id="278" r:id="rId21"/>
    <p:sldId id="294" r:id="rId22"/>
    <p:sldId id="274" r:id="rId23"/>
    <p:sldId id="312" r:id="rId24"/>
    <p:sldId id="283" r:id="rId25"/>
    <p:sldId id="313" r:id="rId26"/>
    <p:sldId id="308" r:id="rId27"/>
    <p:sldId id="309" r:id="rId28"/>
    <p:sldId id="311" r:id="rId29"/>
    <p:sldId id="281" r:id="rId30"/>
    <p:sldId id="282" r:id="rId31"/>
    <p:sldId id="305" r:id="rId32"/>
    <p:sldId id="287" r:id="rId33"/>
    <p:sldId id="292" r:id="rId34"/>
    <p:sldId id="310" r:id="rId35"/>
    <p:sldId id="289" r:id="rId36"/>
    <p:sldId id="293" r:id="rId37"/>
    <p:sldId id="291" r:id="rId38"/>
    <p:sldId id="306" r:id="rId39"/>
    <p:sldId id="290" r:id="rId40"/>
    <p:sldId id="295" r:id="rId41"/>
    <p:sldId id="296" r:id="rId42"/>
    <p:sldId id="297" r:id="rId43"/>
    <p:sldId id="298" r:id="rId44"/>
    <p:sldId id="299" r:id="rId45"/>
    <p:sldId id="302" r:id="rId46"/>
    <p:sldId id="300" r:id="rId47"/>
    <p:sldId id="301" r:id="rId48"/>
    <p:sldId id="307" r:id="rId49"/>
    <p:sldId id="303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BE3DB-60B7-48A4-99E4-AE2983D851F6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9776-7F18-43B9-B5E5-ACE21E4E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6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7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较难，直接讲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较难，直接讲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848B-C747-AA8A-4582-85B11B52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C71AF-88B4-4D07-773A-B6574293D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EE84E-3CB2-3DE2-578E-89E2F272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989FB-4189-7F20-F443-46ABF431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7CFE1-2350-4C94-B11E-1051644C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6454-A564-1F56-D3D7-DBD22462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4384F-B739-56A2-8D5C-4221962F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0FB44-9B03-95C1-2DA1-385A5F02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16F06-7890-855E-362B-21E1B4E5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E7D7A-FE56-DFC4-A332-BFB518F4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D494D6-AB3A-14D1-EF17-117726FD8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DFC9C-7C58-B786-A134-5B52AEB4C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DBE2A-3899-2EE4-C95C-BB5753E5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3FCB9-A950-7EE2-3F75-C1AF46DE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C0DAD-BAA5-064A-F636-411657D8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5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A9B-571E-2CF5-EAA2-FBACE80D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7329-3340-8355-D9ED-1B2888FC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60859-BAB5-C396-216B-4318BF0D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A6C7C-AD21-F043-FDC4-7A1B664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F2A94-5C31-31BA-763C-727793D5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7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E6EA-9338-B68C-3EE2-64EBE9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DF100-E84B-2F98-4216-24FB1E3D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03454-B493-E15E-7976-634CB0B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FC6AE-C2A8-7BAD-826D-644C76B8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05337-283E-3D19-15EC-1EFD796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7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1CB1C-9A6F-08C7-D46F-23296F1D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C509-06DD-7289-FB6E-98CC8A47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7F359-0715-4A6D-2A34-01A861F0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FBB90-47E8-8D94-D7FD-A122FAE5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ED780-72DB-72EB-2F75-D3DFA776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230F8-3E72-3152-9804-F86865DC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93-B675-DEBB-D386-7FE64896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20F00-A92A-E6F3-B4E4-25042230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0E163-69DC-2D1B-7040-EF5B3BFB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B4C17-24EA-DDD4-1D10-ABC22F285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D4097-774C-CFCB-C071-0584DBB0C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B45763-B832-5272-383E-FC5DDDF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CFC4C-F3A1-63E7-8DAA-2B064604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91BD20-634E-5CBF-8DE5-41B2F654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ED80E-3E61-2A4A-FC4D-86F9FC96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CB1D1-1DED-050D-DA9C-BA55B380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2BB16-6228-6791-7D77-A1354F1E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BA3DE-9F04-60B6-D7A8-C74B1B11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D83E1-D9FA-6064-E722-DBC58CDD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B19BB-171A-BFA3-6AE6-1FD75C2C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9AFC0-4461-DB10-5992-F7FA61A2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0364-7736-1236-F3A0-9321F13F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19D17-ED79-D8A5-1657-606D9678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42F42-07AC-3D5B-6CD8-DA10CF9D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C771E-E48F-FC1E-86FF-F2C8CF6C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D9411-ACE1-0E71-2862-FA8C6D5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E7228-A5FD-DFAE-24F2-3F94E42F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73EC9-565D-6EB6-BD4D-FEDFB19D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B02C46-8804-EC78-1E24-1D053547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E7B67-41C6-C501-174B-F84946BB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2AABF-06ED-34B9-F3BF-DF10CEF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19CE7-7E8F-1501-40DF-9C578DB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3A1CA-673D-555C-26A2-4D951055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ED69E-FDF9-AE61-2A05-029CECFA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C1709-46D6-4135-0DD3-67EB7573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9E649-58A0-0A7B-254D-E64D71DB6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A3E9-AFED-475D-A7EC-7E6594F7B5A1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EF52F-3272-5165-7077-498CDC71A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67119-C51D-E0B0-A174-7A5328EC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hyperlink" Target="https://loj.ac/p/254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oj.ac/p/32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oj.ac/p/35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2F32-73C9-4800-C278-899EB913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25439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动态规划（一）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5C434-47E3-877A-A7EE-59047BE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9848" y="4167939"/>
            <a:ext cx="4667677" cy="1126283"/>
          </a:xfrm>
        </p:spPr>
        <p:txBody>
          <a:bodyPr/>
          <a:lstStyle/>
          <a:p>
            <a:r>
              <a:rPr lang="zh-CN" altLang="en-US" sz="2000" dirty="0"/>
              <a:t>福州</a:t>
            </a:r>
            <a:r>
              <a:rPr lang="zh-CN" altLang="en-US" dirty="0"/>
              <a:t>一中 何梓滔</a:t>
            </a:r>
          </a:p>
        </p:txBody>
      </p:sp>
    </p:spTree>
    <p:extLst>
      <p:ext uri="{BB962C8B-B14F-4D97-AF65-F5344CB8AC3E}">
        <p14:creationId xmlns:p14="http://schemas.microsoft.com/office/powerpoint/2010/main" val="26464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CF1198D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的黑白矩阵，用一堆长方形覆盖所有的黑格，定义一个长方形的价值是其长与宽的较大值，求最小价值和。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其实并不难，只不过是二维的区间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表示覆盖对顶点为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的矩形的最小价值和。</a:t>
                </a:r>
                <a:endParaRPr lang="en-US" altLang="zh-CN" sz="2200" dirty="0"/>
              </a:p>
              <a:p>
                <a:r>
                  <a:rPr lang="zh-CN" altLang="en-US" sz="2200" dirty="0"/>
                  <a:t>横着或竖着切一刀分为两个小矩形。以竖着为例（横着类似）：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用记忆化搜索实现较为方便，注意初值与边界。</a:t>
                </a:r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^5)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5232400"/>
            <a:ext cx="9193212" cy="1371600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FB581-6E8F-9646-29E9-7F81A479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r="9137" b="1"/>
          <a:stretch/>
        </p:blipFill>
        <p:spPr>
          <a:xfrm>
            <a:off x="2592925" y="1710267"/>
            <a:ext cx="9134016" cy="407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/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93333"/>
                <a:ext cx="9193212" cy="48683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考虑怎样的连线才能形成一棵树。若点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相连，找到最小的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sym typeface="+mn-ea"/>
                      </a:rPr>
                      <m:t> 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与另外一个点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的连线与线段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200" dirty="0">
                    <a:sym typeface="+mn-ea"/>
                  </a:rPr>
                  <a:t> 有交。那么：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&lt;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&lt;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≤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满足区间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2,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+1,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−1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,2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𝑛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中的点（除了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sym typeface="+mn-ea"/>
                      </a:rPr>
                      <m:t>𝑘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）只在每个区间内部连线，且每个区间内部连的线段加上每个区间连出去的一条边形成一棵树。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ym typeface="+mn-ea"/>
                  </a:rPr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</a:t>
                </a:r>
                <a:r>
                  <a:rPr lang="zh-CN" altLang="en-US" sz="2200" b="1" dirty="0">
                    <a:sym typeface="+mn-ea"/>
                  </a:rPr>
                  <a:t>内</a:t>
                </a:r>
                <a:r>
                  <a:rPr lang="zh-CN" altLang="en-US" sz="2200" dirty="0">
                    <a:sym typeface="+mn-ea"/>
                  </a:rPr>
                  <a:t>除点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外两两连线配对，点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与外部有连线，形成一棵树的方案数。</a:t>
                </a:r>
                <a:endParaRPr lang="en-US" altLang="zh-CN" sz="2200" dirty="0">
                  <a:sym typeface="+mn-ea"/>
                </a:endParaRPr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93333"/>
                <a:ext cx="9193212" cy="4868332"/>
              </a:xfrm>
              <a:blipFill>
                <a:blip r:embed="rId3"/>
                <a:stretch>
                  <a:fillRect l="-796" r="-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8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405467"/>
                <a:ext cx="9287933" cy="52662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 smtClean="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𝑘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直接做时间复杂度为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7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ym typeface="+mn-ea"/>
                  </a:rPr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</a:t>
                </a:r>
                <a:r>
                  <a:rPr lang="zh-CN" altLang="en-US" sz="2200" b="1" dirty="0">
                    <a:sym typeface="+mn-ea"/>
                  </a:rPr>
                  <a:t>外</a:t>
                </a:r>
                <a:r>
                  <a:rPr lang="zh-CN" altLang="en-US" sz="2200" dirty="0">
                    <a:sym typeface="+mn-ea"/>
                  </a:rPr>
                  <a:t>一点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与区间内某个点有连线，区间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200" dirty="0">
                    <a:sym typeface="+mn-ea"/>
                  </a:rPr>
                  <a:t>内部其它点两两配对，形成一棵树的方案数。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r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  <a:sym typeface="+mn-ea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&lt;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𝑦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−1,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𝑙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≤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≤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𝑙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𝑥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sym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𝑦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𝑟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,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由于计算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𝑙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≤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200" dirty="0">
                    <a:sym typeface="+mn-ea"/>
                  </a:rPr>
                  <a:t> 不需要用到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，且仅考虑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𝑦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𝑗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 即可满足所有限制条件。</a:t>
                </a:r>
                <a:endParaRPr lang="en-US" altLang="zh-CN" sz="2200" dirty="0"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ym typeface="+mn-ea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2200" dirty="0">
                    <a:sym typeface="+mn-ea"/>
                  </a:rPr>
                  <a:t>，常数很小。</a:t>
                </a:r>
                <a:endParaRPr lang="en-US" altLang="zh-CN" sz="2200" dirty="0">
                  <a:sym typeface="+mn-ea"/>
                </a:endParaRPr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405467"/>
                <a:ext cx="9287933" cy="5266265"/>
              </a:xfrm>
              <a:blipFill>
                <a:blip r:embed="rId3"/>
                <a:stretch>
                  <a:fillRect l="-787" t="-7416" r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0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常用于统计一个数字区间内的某一特殊函数（往往和数位有关）的函数值之和，或计数在数位上满足特殊要求的数。</a:t>
                </a:r>
                <a:endParaRPr lang="en-US" altLang="zh-CN" sz="2200" dirty="0"/>
              </a:p>
              <a:p>
                <a:r>
                  <a:rPr lang="zh-CN" altLang="en-US" sz="2200" dirty="0"/>
                  <a:t>例如：统计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各个数位上数字的和。</a:t>
                </a:r>
                <a:endParaRPr lang="en-US" altLang="zh-CN" dirty="0"/>
              </a:p>
              <a:p>
                <a:pPr lvl="1"/>
                <a:r>
                  <a:rPr lang="zh-CN" altLang="en-US" sz="22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 区间中有多少个数数位中不存在 </a:t>
                </a:r>
                <a:r>
                  <a:rPr lang="en-US" altLang="zh-CN" sz="2200" dirty="0"/>
                  <a:t>4 </a:t>
                </a:r>
                <a:r>
                  <a:rPr lang="zh-CN" altLang="en-US" sz="2200" dirty="0"/>
                  <a:t>和连续的 </a:t>
                </a:r>
                <a:r>
                  <a:rPr lang="en-US" altLang="zh-CN" sz="2200" dirty="0"/>
                  <a:t>62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以第二个问题为例，令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种满足条件的数的个数，则答案为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200" dirty="0"/>
                  <a:t>填了从高到低前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位，上一位是不是 </a:t>
                </a:r>
                <a:r>
                  <a:rPr lang="en-US" altLang="zh-CN" sz="2200" dirty="0"/>
                  <a:t>6</a:t>
                </a:r>
                <a:r>
                  <a:rPr lang="zh-CN" altLang="en-US" sz="2200" dirty="0"/>
                  <a:t>，前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位是否与最大值的前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位相同。</a:t>
                </a:r>
                <a:endParaRPr lang="en-US" altLang="zh-CN" sz="2200" dirty="0"/>
              </a:p>
              <a:p>
                <a:r>
                  <a:rPr lang="zh-CN" altLang="en-US" sz="2200" dirty="0"/>
                  <a:t>按题意转移即可。最后一位为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时需要讨论填的数是否与最大值的这一位相同。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00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8"/>
            <a:ext cx="8911687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注意：</a:t>
            </a:r>
            <a:endParaRPr lang="en-US" altLang="zh-CN" sz="2200" dirty="0"/>
          </a:p>
          <a:p>
            <a:pPr lvl="1"/>
            <a:r>
              <a:rPr lang="zh-CN" altLang="en-US" sz="2200" dirty="0"/>
              <a:t>转移不一定要枚举所有数，而是可以“成段转移”，即若填入一些数字会转移到相同状态则一起转移，这样可以减少计算次数</a:t>
            </a:r>
            <a:r>
              <a:rPr lang="en-US" altLang="zh-CN" sz="2200" dirty="0"/>
              <a:t>,</a:t>
            </a:r>
            <a:r>
              <a:rPr lang="zh-CN" altLang="en-US" sz="2200" dirty="0"/>
              <a:t>有时可以</a:t>
            </a:r>
            <a:r>
              <a:rPr lang="zh-CN" altLang="en-US" sz="2200" b="1" dirty="0"/>
              <a:t>降低复杂度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000" dirty="0"/>
              <a:t>数位 </a:t>
            </a:r>
            <a:r>
              <a:rPr lang="en-US" altLang="zh-CN" sz="2000" dirty="0"/>
              <a:t>DP </a:t>
            </a:r>
            <a:r>
              <a:rPr lang="zh-CN" altLang="en-US" sz="2000" dirty="0"/>
              <a:t>并非仅仅适用于 </a:t>
            </a:r>
            <a:r>
              <a:rPr lang="en-US" altLang="zh-CN" sz="2000" dirty="0"/>
              <a:t>10 </a:t>
            </a:r>
            <a:r>
              <a:rPr lang="zh-CN" altLang="en-US" sz="2000" dirty="0"/>
              <a:t>进制（</a:t>
            </a:r>
            <a:r>
              <a:rPr lang="en-US" altLang="zh-CN" sz="2000" dirty="0"/>
              <a:t>2 </a:t>
            </a:r>
            <a:r>
              <a:rPr lang="zh-CN" altLang="en-US" sz="2000" dirty="0"/>
              <a:t>进制，</a:t>
            </a:r>
            <a:r>
              <a:rPr lang="en-US" altLang="zh-CN" sz="2000" dirty="0"/>
              <a:t>26 </a:t>
            </a:r>
            <a:r>
              <a:rPr lang="zh-CN" altLang="en-US" sz="2000" dirty="0"/>
              <a:t>进制等）。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状态设计常常需要考虑：当前前缀是否与最大值相同、是否有前导 </a:t>
            </a:r>
            <a:r>
              <a:rPr lang="en-US" altLang="zh-CN" sz="2000" dirty="0"/>
              <a:t>0</a:t>
            </a:r>
            <a:r>
              <a:rPr lang="zh-CN" altLang="en-US" sz="2000" dirty="0"/>
              <a:t>。但是不要套板子，具体问题具体分析。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30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CF55D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有多少个整数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满足：对于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的每一个非零位上的数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，均有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9×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200" dirty="0"/>
                  <a:t>。数据组数不超过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比较直观的想法，记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表示当前从高到低做到第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2∼9 </m:t>
                    </m:r>
                  </m:oMath>
                </a14:m>
                <a:r>
                  <a:rPr lang="zh-CN" altLang="en-US" sz="2200" dirty="0"/>
                  <a:t>的选取状况状态压缩为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200" dirty="0"/>
                  <a:t>，当前的数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 2520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2∼9 </m:t>
                    </m:r>
                  </m:oMath>
                </a14:m>
                <a:r>
                  <a:rPr lang="zh-CN" altLang="en-US" sz="2200" dirty="0"/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sz="2200" dirty="0"/>
                  <a:t>）的值为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200" dirty="0"/>
                  <a:t>，是否和最大值的前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位相同。枚举下一个选择的数转移。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时间复杂度不够优秀。但是可以发现有大量的冗余状态。</a:t>
                </a:r>
                <a:endParaRPr lang="en-US" altLang="zh-CN" sz="2200" dirty="0"/>
              </a:p>
              <a:p>
                <a:r>
                  <a:rPr lang="zh-CN" altLang="en-US" sz="2200" dirty="0"/>
                  <a:t>注意到，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的可能值只有 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2× 3× 4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种。给这些状态编号，预处理类似自动机的数组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表示选取状况为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的前提下，再选取一个数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得到的新选取状况。</a:t>
                </a:r>
                <a:endParaRPr lang="en-US" altLang="zh-CN" sz="2200" dirty="0"/>
              </a:p>
              <a:p>
                <a:r>
                  <a:rPr lang="zh-CN" altLang="en-US" sz="2200" dirty="0"/>
                  <a:t>状态数不超过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20×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 2520× 2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48384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CF55D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还能更快吗？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看看我们转移式：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𝑛𝑒𝑥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,0/1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=2520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其中，若 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也就是说，处理最后一位之前，状态只需要记录当前数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252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的值即可。最后一位特殊处理。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状态数减少到原来的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CF582D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题意：给定质数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200" dirty="0"/>
                  <a:t>，整数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的个数。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库默尔定理：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含质数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的幂次等于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进制下的进位次数。</a:t>
                </a:r>
                <a:endParaRPr lang="en-US" altLang="zh-CN" sz="2200" dirty="0"/>
              </a:p>
              <a:p>
                <a:r>
                  <a:rPr lang="zh-CN" altLang="en-US" sz="2200" dirty="0"/>
                  <a:t>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含质数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的幂次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−[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而在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在第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位进位的条件是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因此，题意转化为：满足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进制下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进位次数超过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  <a:blipFill>
                <a:blip r:embed="rId3"/>
                <a:stretch>
                  <a:fillRect l="-767" t="-1003" r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CF582D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430866"/>
                <a:ext cx="9539941" cy="54271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设计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方程，由于需要考虑进位次数以及上一位是否进位，那么：</a:t>
                </a:r>
                <a:endParaRPr lang="en-US" altLang="zh-CN" sz="2200" dirty="0"/>
              </a:p>
              <a:p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表示从高往低做到第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位，目前一共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 次进位，后一位是否向当前位进位，当前的数串是否和最大值的前缀相等。</a:t>
                </a:r>
                <a:endParaRPr lang="en-US" altLang="zh-CN" sz="2200" dirty="0"/>
              </a:p>
              <a:p>
                <a:r>
                  <a:rPr lang="zh-CN" altLang="en-US" sz="2200" dirty="0"/>
                  <a:t>枚举这一位填的数，分类讨论 </a:t>
                </a:r>
                <a:r>
                  <a:rPr lang="en-US" altLang="zh-CN" sz="2200" dirty="0"/>
                  <a:t>12 </a:t>
                </a:r>
                <a:r>
                  <a:rPr lang="zh-CN" altLang="en-US" sz="2200" dirty="0"/>
                  <a:t>种情况转移。情况较多，以下列举几类：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没有限制，任取两个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0∼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000" dirty="0"/>
                  <a:t>满足和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000" dirty="0"/>
                  <a:t>。等差数列求和。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+1,1,0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表示最大值第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位的值。注意有限制，枚举两数和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000" dirty="0"/>
                  <a:t>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000" dirty="0"/>
                  <a:t>位有来自第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zh-CN" altLang="en-US" sz="2000" dirty="0"/>
                  <a:t>位的进位、不与前缀相等）。等差数列求和得到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,1,1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,0,0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000" dirty="0"/>
                  <a:t>位需向第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位进位、不与前缀相等）枚举两个数和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sz="2000" dirty="0"/>
                  <a:t>，类似等差数列求和。</a:t>
                </a:r>
                <a:endParaRPr lang="en-US" altLang="zh-CN" sz="20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fName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430866"/>
                <a:ext cx="9539941" cy="5427134"/>
              </a:xfrm>
              <a:blipFill>
                <a:blip r:embed="rId3"/>
                <a:stretch>
                  <a:fillRect l="-767" t="-1124" r="-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0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8915400" cy="52578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状态设计要点</a:t>
            </a:r>
            <a:r>
              <a:rPr lang="en-US" altLang="zh-CN" sz="2800" dirty="0"/>
              <a:t>&amp;</a:t>
            </a:r>
            <a:r>
              <a:rPr lang="zh-CN" altLang="en-US" sz="2800" dirty="0"/>
              <a:t>例题</a:t>
            </a:r>
            <a:endParaRPr lang="en-US" altLang="zh-CN" sz="2800" dirty="0"/>
          </a:p>
          <a:p>
            <a:r>
              <a:rPr lang="zh-CN" altLang="en-US" sz="2800" dirty="0"/>
              <a:t>区间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数位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状压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背包问题</a:t>
            </a:r>
            <a:endParaRPr lang="en-US" altLang="zh-CN" sz="2800" dirty="0"/>
          </a:p>
          <a:p>
            <a:r>
              <a:rPr lang="zh-CN" altLang="en-US" sz="2800" dirty="0"/>
              <a:t>树型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序列上的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概率期望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线头 </a:t>
            </a:r>
            <a:r>
              <a:rPr lang="en-US" altLang="zh-CN" sz="2800" dirty="0"/>
              <a:t>DP/</a:t>
            </a:r>
            <a:r>
              <a:rPr lang="zh-CN" altLang="en-US" sz="2800" dirty="0"/>
              <a:t>连续段 </a:t>
            </a:r>
            <a:r>
              <a:rPr lang="en-US" altLang="zh-CN" sz="2800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8305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CF1188D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∼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，每次操作可以给其中一个数加上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200" dirty="0"/>
                  <a:t>。求最少的操作次数，使得这 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 个数相等。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先排序。考虑最大的数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，那么整个过程可以看作：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先加上一些数，然后其他数加到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。</a:t>
                </a:r>
                <a:endParaRPr lang="en-US" altLang="zh-CN" sz="2200" dirty="0"/>
              </a:p>
              <a:p>
                <a:r>
                  <a:rPr lang="zh-CN" altLang="en-US" sz="2200" dirty="0"/>
                  <a:t>那么记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，则题意转化为寻找一个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，使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0" dirty="0" err="1" smtClean="0">
                        <a:latin typeface="Cambria Math" panose="02040503050406030204" pitchFamily="18" charset="0"/>
                      </a:rPr>
                      <m:t>popcount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最小。</a:t>
                </a:r>
                <a:endParaRPr lang="en-US" altLang="zh-CN" sz="2200" dirty="0"/>
              </a:p>
              <a:p>
                <a:r>
                  <a:rPr lang="zh-CN" altLang="en-US" sz="2200" dirty="0"/>
                  <a:t>考虑最低位开始按位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。显然需要知道每个数在当前位是否有进位，但是直接状压时空都无法承受。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但是可以发现如果在第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 个数进位了，那么一定是这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个数从第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位开始的前缀排序后前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大的数。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  <a:blipFill>
                <a:blip r:embed="rId2"/>
                <a:stretch>
                  <a:fillRect l="-768" t="-1190" r="-3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CF1188D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那么做到每一位时都重新排序，记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表示从低到高做到第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个数向第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200" dirty="0"/>
                  <a:t>位进位的当前最小值。讨论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这一位填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还是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 ，计算新的进位数，进行转移。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最终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第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位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上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数</m:t>
                        </m:r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200" i="1" dirty="0" smtClean="0">
                            <a:latin typeface="Cambria Math" panose="02040503050406030204" pitchFamily="18" charset="0"/>
                          </a:rPr>
                          <m:t>个数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，可用基数排序优化。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  <a:blipFill>
                <a:blip r:embed="rId2"/>
                <a:stretch>
                  <a:fillRect l="-76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状压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将状态压缩成一个数来进行</a:t>
                </a:r>
                <a:r>
                  <a:rPr lang="en-US" altLang="zh-CN" sz="2200" dirty="0"/>
                  <a:t> DP</a:t>
                </a:r>
                <a:r>
                  <a:rPr lang="zh-CN" altLang="en-US" sz="2200" dirty="0"/>
                  <a:t>，通过位运算实现枚举状态、状态转移。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常用位运算：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判断第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位是不是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：</a:t>
                </a:r>
                <a:r>
                  <a:rPr lang="en-US" altLang="zh-CN" sz="2200" dirty="0"/>
                  <a:t>s&amp;(1&lt;&lt;i-1)</a:t>
                </a:r>
              </a:p>
              <a:p>
                <a:pPr lvl="1"/>
                <a:r>
                  <a:rPr lang="zh-CN" altLang="en-US" sz="2200" dirty="0"/>
                  <a:t>最低位的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（</a:t>
                </a:r>
                <a:r>
                  <a:rPr lang="en-US" altLang="zh-CN" sz="2200" dirty="0" err="1"/>
                  <a:t>lowbit</a:t>
                </a:r>
                <a:r>
                  <a:rPr lang="zh-CN" altLang="en-US" sz="2200" dirty="0"/>
                  <a:t>）：</a:t>
                </a:r>
                <a:r>
                  <a:rPr lang="en-US" altLang="zh-CN" sz="2200" dirty="0"/>
                  <a:t>s&amp;(-s)</a:t>
                </a:r>
              </a:p>
              <a:p>
                <a:pPr lvl="1"/>
                <a:r>
                  <a:rPr lang="zh-CN" altLang="en-US" sz="2200" dirty="0"/>
                  <a:t>枚举非空子集：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–1 &amp; s) …;</a:t>
                </a:r>
              </a:p>
              <a:p>
                <a:pPr lvl="1"/>
                <a:r>
                  <a:rPr lang="zh-CN" altLang="en-US" sz="2200" dirty="0"/>
                  <a:t>枚举非空补集：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(1&lt;&lt;n)-1 &amp; ~s;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i-1 &amp; ~s) …;</a:t>
                </a:r>
              </a:p>
              <a:p>
                <a:pPr lvl="1"/>
                <a:r>
                  <a:rPr lang="zh-CN" altLang="en-US" sz="2200" dirty="0"/>
                  <a:t>枚举非全集超集：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pt-BR" altLang="zh-CN" sz="2200" dirty="0"/>
                  <a:t>s;i != (1&lt;&lt;n)-1;i = i+1| j) </a:t>
                </a:r>
                <a:r>
                  <a:rPr lang="en-US" altLang="zh-CN" sz="2200" dirty="0"/>
                  <a:t>…</a:t>
                </a:r>
                <a:r>
                  <a:rPr lang="pt-BR" altLang="zh-CN" sz="2200" dirty="0"/>
                  <a:t>;</a:t>
                </a:r>
              </a:p>
              <a:p>
                <a:pPr lvl="1"/>
                <a:r>
                  <a:rPr lang="zh-CN" altLang="en-US" sz="2200" dirty="0"/>
                  <a:t>注意枚举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数的所有子集的复杂度是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，一个简单的证明方法是：每一位都有 </a:t>
                </a:r>
                <a:r>
                  <a:rPr lang="en-US" altLang="zh-CN" sz="2200" dirty="0"/>
                  <a:t>0-&gt;0,</a:t>
                </a:r>
                <a:r>
                  <a:rPr lang="en-US" altLang="zh-CN" sz="2200" dirty="0">
                    <a:sym typeface="Wingdings" pitchFamily="2" charset="2"/>
                  </a:rPr>
                  <a:t>0-&gt;1,1-&gt;1 </a:t>
                </a:r>
                <a:r>
                  <a:rPr lang="zh-CN" altLang="en-US" sz="2200" dirty="0">
                    <a:sym typeface="Wingdings" pitchFamily="2" charset="2"/>
                  </a:rPr>
                  <a:t>三种情况（或二项式定理）。</a:t>
                </a:r>
                <a:endParaRPr lang="pt-BR" altLang="zh-CN" sz="2200" dirty="0"/>
              </a:p>
              <a:p>
                <a:r>
                  <a:rPr lang="zh-CN" altLang="en-US" sz="2600" b="1" dirty="0"/>
                  <a:t>注意位运算优先级</a:t>
                </a:r>
                <a:r>
                  <a:rPr lang="zh-CN" altLang="en-US" sz="2600" dirty="0"/>
                  <a:t>（建议不清楚的都加括号）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  <a:blipFill>
                <a:blip r:embed="rId2"/>
                <a:stretch>
                  <a:fillRect l="-1010" t="-1199" b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轮廓线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多用于棋盘上的计数。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轮廓线状态为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</a:t>
                </a:r>
                <a:r>
                  <a:rPr lang="en-US" altLang="zh-CN" sz="2200" dirty="0"/>
                  <a:t> DP </a:t>
                </a:r>
                <a:r>
                  <a:rPr lang="zh-CN" altLang="en-US" sz="2200" dirty="0"/>
                  <a:t>值。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如图，红色是轮廓线，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表示黄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绿格子的状态。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8">
            <a:extLst>
              <a:ext uri="{FF2B5EF4-FFF2-40B4-BE49-F238E27FC236}">
                <a16:creationId xmlns:a16="http://schemas.microsoft.com/office/drawing/2014/main" id="{56D93902-24CA-B3C5-DF82-F28DB4453EB2}"/>
              </a:ext>
            </a:extLst>
          </p:cNvPr>
          <p:cNvGrpSpPr/>
          <p:nvPr/>
        </p:nvGrpSpPr>
        <p:grpSpPr>
          <a:xfrm>
            <a:off x="8789871" y="3429000"/>
            <a:ext cx="2714741" cy="2023405"/>
            <a:chOff x="7019575" y="3428997"/>
            <a:chExt cx="2714741" cy="202340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F53112AE-50CD-30ED-CC9D-883EB1DEAD8D}"/>
                </a:ext>
              </a:extLst>
            </p:cNvPr>
            <p:cNvGrpSpPr/>
            <p:nvPr/>
          </p:nvGrpSpPr>
          <p:grpSpPr>
            <a:xfrm>
              <a:off x="7031499" y="3428997"/>
              <a:ext cx="2702817" cy="2023405"/>
              <a:chOff x="7031499" y="3428997"/>
              <a:chExt cx="2702817" cy="2023405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74D47AE5-4713-524F-C603-688E7196F225}"/>
                  </a:ext>
                </a:extLst>
              </p:cNvPr>
              <p:cNvGrpSpPr/>
              <p:nvPr/>
            </p:nvGrpSpPr>
            <p:grpSpPr>
              <a:xfrm>
                <a:off x="7031499" y="3428997"/>
                <a:ext cx="2702817" cy="1348159"/>
                <a:chOff x="7031499" y="3428997"/>
                <a:chExt cx="2702817" cy="1348159"/>
              </a:xfrm>
            </p:grpSpPr>
            <p:grpSp>
              <p:nvGrpSpPr>
                <p:cNvPr id="13" name="Group 14">
                  <a:extLst>
                    <a:ext uri="{FF2B5EF4-FFF2-40B4-BE49-F238E27FC236}">
                      <a16:creationId xmlns:a16="http://schemas.microsoft.com/office/drawing/2014/main" id="{61C1D3BC-0840-B56D-1B41-DB9FEA257977}"/>
                    </a:ext>
                  </a:extLst>
                </p:cNvPr>
                <p:cNvGrpSpPr/>
                <p:nvPr/>
              </p:nvGrpSpPr>
              <p:grpSpPr>
                <a:xfrm>
                  <a:off x="7033846" y="3428997"/>
                  <a:ext cx="2700470" cy="675252"/>
                  <a:chOff x="7033846" y="3428997"/>
                  <a:chExt cx="2700470" cy="675252"/>
                </a:xfrm>
              </p:grpSpPr>
              <p:sp>
                <p:nvSpPr>
                  <p:cNvPr id="18" name="Rectangle 10">
                    <a:extLst>
                      <a:ext uri="{FF2B5EF4-FFF2-40B4-BE49-F238E27FC236}">
                        <a16:creationId xmlns:a16="http://schemas.microsoft.com/office/drawing/2014/main" id="{0C1758E7-F5ED-BAEC-6108-4896785C89D5}"/>
                      </a:ext>
                    </a:extLst>
                  </p:cNvPr>
                  <p:cNvSpPr/>
                  <p:nvPr/>
                </p:nvSpPr>
                <p:spPr>
                  <a:xfrm>
                    <a:off x="7033846" y="3429000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1">
                    <a:extLst>
                      <a:ext uri="{FF2B5EF4-FFF2-40B4-BE49-F238E27FC236}">
                        <a16:creationId xmlns:a16="http://schemas.microsoft.com/office/drawing/2014/main" id="{89CE321E-39C0-645F-CAD6-3D0C68B5439D}"/>
                      </a:ext>
                    </a:extLst>
                  </p:cNvPr>
                  <p:cNvSpPr/>
                  <p:nvPr/>
                </p:nvSpPr>
                <p:spPr>
                  <a:xfrm>
                    <a:off x="7709095" y="3428999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2">
                    <a:extLst>
                      <a:ext uri="{FF2B5EF4-FFF2-40B4-BE49-F238E27FC236}">
                        <a16:creationId xmlns:a16="http://schemas.microsoft.com/office/drawing/2014/main" id="{7F1A41E4-B55F-3D6D-6524-D9D5A6425147}"/>
                      </a:ext>
                    </a:extLst>
                  </p:cNvPr>
                  <p:cNvSpPr/>
                  <p:nvPr/>
                </p:nvSpPr>
                <p:spPr>
                  <a:xfrm>
                    <a:off x="8384081" y="3428998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13">
                    <a:extLst>
                      <a:ext uri="{FF2B5EF4-FFF2-40B4-BE49-F238E27FC236}">
                        <a16:creationId xmlns:a16="http://schemas.microsoft.com/office/drawing/2014/main" id="{946EAD74-BE50-F9F1-8798-A94B692F2496}"/>
                      </a:ext>
                    </a:extLst>
                  </p:cNvPr>
                  <p:cNvSpPr/>
                  <p:nvPr/>
                </p:nvSpPr>
                <p:spPr>
                  <a:xfrm>
                    <a:off x="9059067" y="3428997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9A4532A1-C7A2-7966-6123-B2BE653E3DA4}"/>
                    </a:ext>
                  </a:extLst>
                </p:cNvPr>
                <p:cNvSpPr/>
                <p:nvPr/>
              </p:nvSpPr>
              <p:spPr>
                <a:xfrm>
                  <a:off x="7031499" y="4101907"/>
                  <a:ext cx="675249" cy="675249"/>
                </a:xfrm>
                <a:prstGeom prst="rect">
                  <a:avLst/>
                </a:prstGeom>
                <a:solidFill>
                  <a:srgbClr val="FFFF0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7">
                  <a:extLst>
                    <a:ext uri="{FF2B5EF4-FFF2-40B4-BE49-F238E27FC236}">
                      <a16:creationId xmlns:a16="http://schemas.microsoft.com/office/drawing/2014/main" id="{AB11C110-2964-D04F-FD15-340183C2265A}"/>
                    </a:ext>
                  </a:extLst>
                </p:cNvPr>
                <p:cNvSpPr/>
                <p:nvPr/>
              </p:nvSpPr>
              <p:spPr>
                <a:xfrm>
                  <a:off x="7706748" y="4101906"/>
                  <a:ext cx="675249" cy="675249"/>
                </a:xfrm>
                <a:prstGeom prst="rect">
                  <a:avLst/>
                </a:prstGeom>
                <a:solidFill>
                  <a:srgbClr val="92D05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CCAEA6A9-03D6-DA36-EF45-966993019E22}"/>
                    </a:ext>
                  </a:extLst>
                </p:cNvPr>
                <p:cNvSpPr/>
                <p:nvPr/>
              </p:nvSpPr>
              <p:spPr>
                <a:xfrm>
                  <a:off x="8381734" y="4101905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907C9B22-5930-8726-8764-ABC6A95B5CB0}"/>
                    </a:ext>
                  </a:extLst>
                </p:cNvPr>
                <p:cNvSpPr/>
                <p:nvPr/>
              </p:nvSpPr>
              <p:spPr>
                <a:xfrm>
                  <a:off x="9056720" y="4101904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DAC82AC7-2245-1272-5C57-9C9BC3C4A50C}"/>
                  </a:ext>
                </a:extLst>
              </p:cNvPr>
              <p:cNvGrpSpPr/>
              <p:nvPr/>
            </p:nvGrpSpPr>
            <p:grpSpPr>
              <a:xfrm>
                <a:off x="7031499" y="4777150"/>
                <a:ext cx="2700470" cy="675252"/>
                <a:chOff x="7033846" y="3428997"/>
                <a:chExt cx="2700470" cy="675252"/>
              </a:xfrm>
            </p:grpSpPr>
            <p:sp>
              <p:nvSpPr>
                <p:cNvPr id="9" name="Rectangle 21">
                  <a:extLst>
                    <a:ext uri="{FF2B5EF4-FFF2-40B4-BE49-F238E27FC236}">
                      <a16:creationId xmlns:a16="http://schemas.microsoft.com/office/drawing/2014/main" id="{393A5B57-99F8-75D0-5295-931E390405A8}"/>
                    </a:ext>
                  </a:extLst>
                </p:cNvPr>
                <p:cNvSpPr/>
                <p:nvPr/>
              </p:nvSpPr>
              <p:spPr>
                <a:xfrm>
                  <a:off x="7033846" y="3429000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22">
                  <a:extLst>
                    <a:ext uri="{FF2B5EF4-FFF2-40B4-BE49-F238E27FC236}">
                      <a16:creationId xmlns:a16="http://schemas.microsoft.com/office/drawing/2014/main" id="{DD69B4E3-CB1C-9DAC-86CC-F18D1B15D7E1}"/>
                    </a:ext>
                  </a:extLst>
                </p:cNvPr>
                <p:cNvSpPr/>
                <p:nvPr/>
              </p:nvSpPr>
              <p:spPr>
                <a:xfrm>
                  <a:off x="7709095" y="3428999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3DFF66EC-3237-2040-4D53-32FD429B14D6}"/>
                    </a:ext>
                  </a:extLst>
                </p:cNvPr>
                <p:cNvSpPr/>
                <p:nvPr/>
              </p:nvSpPr>
              <p:spPr>
                <a:xfrm>
                  <a:off x="8384081" y="3428998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31588F48-49BD-0192-277C-E916B40DDB03}"/>
                    </a:ext>
                  </a:extLst>
                </p:cNvPr>
                <p:cNvSpPr/>
                <p:nvPr/>
              </p:nvSpPr>
              <p:spPr>
                <a:xfrm>
                  <a:off x="9059067" y="3428997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Elbow Connector 6">
              <a:extLst>
                <a:ext uri="{FF2B5EF4-FFF2-40B4-BE49-F238E27FC236}">
                  <a16:creationId xmlns:a16="http://schemas.microsoft.com/office/drawing/2014/main" id="{889B1218-B9E9-C726-5DB6-BA33507C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575" y="4101903"/>
              <a:ext cx="2712394" cy="6752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</a:t>
            </a:r>
            <a:r>
              <a:rPr lang="en-US" altLang="zh-CN" sz="4000" dirty="0" err="1"/>
              <a:t>mondriaan's</a:t>
            </a:r>
            <a:r>
              <a:rPr lang="en-US" altLang="zh-CN" sz="4000" dirty="0"/>
              <a:t> dream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</p:spPr>
            <p:txBody>
              <a:bodyPr>
                <a:normAutofit/>
              </a:bodyPr>
              <a:lstStyle/>
              <a:p>
                <a:pPr algn="l" fontAlgn="base"/>
                <a:r>
                  <a:rPr lang="zh-CN" altLang="en-US" sz="2200" dirty="0"/>
                  <a:t>求用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骨牌覆盖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方格的方案数。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轮廓线状态为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的方案数，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较小，对行状压。</a:t>
                </a:r>
                <a:endParaRPr lang="en-US" altLang="zh-CN" sz="2200" dirty="0"/>
              </a:p>
              <a:p>
                <a:pPr fontAlgn="base"/>
                <a:endParaRPr lang="en-US" altLang="zh-CN" sz="2200" dirty="0"/>
              </a:p>
              <a:p>
                <a:pPr fontAlgn="base"/>
                <a:r>
                  <a:rPr lang="zh-CN" altLang="en-US" sz="2200" dirty="0"/>
                  <a:t>每个位置都有：竖着放、横着放、不放三种选择。枚举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轮廓线的状态，分类转移。</a:t>
                </a:r>
                <a:endParaRPr lang="en-US" altLang="zh-CN" sz="2200" dirty="0"/>
              </a:p>
              <a:p>
                <a:pPr fontAlgn="base"/>
                <a:endParaRPr lang="en-US" altLang="zh-CN" sz="2200" dirty="0"/>
              </a:p>
              <a:p>
                <a:pPr fontAlgn="base"/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  <a:blipFill>
                <a:blip r:embed="rId2"/>
                <a:stretch>
                  <a:fillRect l="-796" t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2</a:t>
            </a:r>
            <a:r>
              <a:rPr lang="zh-CN" altLang="en-US" sz="4000" dirty="0"/>
              <a:t>：</a:t>
            </a:r>
            <a:r>
              <a:rPr lang="en-US" altLang="zh-CN" sz="4000" dirty="0"/>
              <a:t>ARC058C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50, 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6</m:t>
                      </m:r>
                    </m:oMath>
                  </m:oMathPara>
                </a14:m>
                <a:endParaRPr lang="en-US" altLang="zh-CN" sz="2200" dirty="0"/>
              </a:p>
              <a:p>
                <a:pPr algn="l" fontAlgn="base"/>
                <a:r>
                  <a:rPr lang="zh-CN" altLang="en-US" sz="2200" dirty="0"/>
                  <a:t>“存在”很讨厌，算重问题难以解决。正难则反，考虑统计“不存在”的方案数。</a:t>
                </a:r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algn="l" fontAlgn="base"/>
                <a:r>
                  <a:rPr lang="zh-CN" altLang="en-US" sz="2200" dirty="0"/>
                  <a:t>按位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，记录当前匹配的状态。但是不能只维护最大的阶段，因为我们要考虑失配的可能。</a:t>
                </a:r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  <a:blipFill>
                <a:blip r:embed="rId2"/>
                <a:stretch>
                  <a:fillRect l="-796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33A3CA-60C3-CCDC-4DFD-D55D7869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430864"/>
            <a:ext cx="9296400" cy="18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2</a:t>
            </a:r>
            <a:r>
              <a:rPr lang="zh-CN" altLang="en-US" sz="4000" dirty="0"/>
              <a:t>：</a:t>
            </a:r>
            <a:r>
              <a:rPr lang="en-US" altLang="zh-CN" sz="4000" dirty="0"/>
              <a:t>ARC058C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如果我们把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编码成一个第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位为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，剩下为 </a:t>
                </a:r>
                <a:r>
                  <a:rPr lang="en-US" altLang="zh-CN" sz="2200" dirty="0"/>
                  <a:t>0 </a:t>
                </a:r>
                <a:r>
                  <a:rPr lang="zh-CN" altLang="en-US" sz="2200" dirty="0"/>
                  <a:t>的二进制数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，那么要使得一些数加起来等于这个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，就是把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每次左移这些数值，直到这个左移后的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 于是我们就把不能出现的状态编码出来了。</a:t>
                </a:r>
                <a:endParaRPr lang="en-US" altLang="zh-CN" sz="2200" dirty="0"/>
              </a:p>
              <a:p>
                <a:r>
                  <a:rPr lang="zh-CN" altLang="en-US" sz="2200" dirty="0"/>
                  <a:t>例如，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zh-CN" altLang="en-US" sz="2200" dirty="0"/>
                  <a:t>就编码为 </a:t>
                </a:r>
                <a:r>
                  <a:rPr lang="en-US" altLang="zh-CN" sz="2200" dirty="0"/>
                  <a:t>100101</a:t>
                </a:r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位，按上述方法记录的前缀的状态为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的方案数。枚举第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位上的数字，若新数字出现后的前缀状态合法（即不包含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的状态）就进行转移。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由于我们只关心前缀是否可以划分成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𝑠𝑡h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.+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的形式，</a:t>
                </a:r>
                <a:r>
                  <a:rPr lang="en-US" altLang="zh-CN" sz="2200" dirty="0"/>
                  <a:t>2 </a:t>
                </a:r>
                <a:r>
                  <a:rPr lang="zh-CN" altLang="en-US" sz="2200" dirty="0"/>
                  <a:t>进制下只需记录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位的状态。时间复杂度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3</a:t>
            </a:r>
            <a:r>
              <a:rPr lang="zh-CN" altLang="en-US" sz="4000" dirty="0"/>
              <a:t>：</a:t>
            </a:r>
            <a:r>
              <a:rPr lang="en-US" altLang="zh-CN" sz="4000" dirty="0"/>
              <a:t>ZJOI2016 </a:t>
            </a:r>
            <a:r>
              <a:rPr lang="zh-CN" altLang="en-US" sz="4000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条边的图和一棵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个点的树，问有多少种将树和图的点一一对应的方式，使得每一条树边连接的两个点在图上的对应点之间也有边连接。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，转移的过程需要知道儿子对应点以及子树的选择情况。</a:t>
                </a:r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表示节点 </a:t>
                </a:r>
                <a:r>
                  <a:rPr lang="en-US" altLang="zh-CN" sz="2200" dirty="0"/>
                  <a:t>u </a:t>
                </a:r>
                <a:r>
                  <a:rPr lang="zh-CN" altLang="en-US" sz="2200" dirty="0"/>
                  <a:t>对应点为 </a:t>
                </a:r>
                <a:r>
                  <a:rPr lang="en-US" altLang="zh-CN" sz="2200" dirty="0" err="1"/>
                  <a:t>i</a:t>
                </a:r>
                <a:r>
                  <a:rPr lang="zh-CN" altLang="en-US" sz="2200" dirty="0"/>
                  <a:t>，子树对应点为集合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的方案数。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转移时，枚举子树的对应集合，再枚举其补集的子集，最后枚举父亲及儿子的对应点。时间复杂度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无法通过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瓶颈在于枚举每个集合的子集。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3</a:t>
            </a:r>
            <a:r>
              <a:rPr lang="zh-CN" altLang="en-US" sz="4000" dirty="0"/>
              <a:t>：</a:t>
            </a:r>
            <a:r>
              <a:rPr lang="en-US" altLang="zh-CN" sz="4000" dirty="0"/>
              <a:t>ZJOI2016 </a:t>
            </a:r>
            <a:r>
              <a:rPr lang="zh-CN" altLang="en-US" sz="4000" dirty="0"/>
              <a:t>小星星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若把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方程最后一维去掉，则树型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时间复杂度变为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但是会出现多个点对应一个图上点的情况。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考虑容斥，枚举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个集合，每次钦定树上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个点都在集合内选点，方案数乘上容斥系数计入答案。时间复杂度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每种物品有一个体积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和一个价值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。你现在有一个背包容积为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，你想用一些物品装背包使得物品总价值最大。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背包：每种物品只能放至多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完全背包：每种物品无限多个。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多重背包：第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种物品至多放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𝑛𝑢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个。（二进制拆分后做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比较基础，不再赘叙。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597" t="-1003" r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A4B61-9A0C-D678-3223-1E3F1CA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E1095-0E6A-9B80-9F2E-0A3C263A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动态规划的本质：以空间换时间。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通过记录有效状态，减少重复的计算，加速算法过程。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注意点：状态设计，状态转移，</a:t>
            </a:r>
            <a:r>
              <a:rPr lang="zh-CN" altLang="en-US" sz="3200" b="1" dirty="0"/>
              <a:t>边界处理</a:t>
            </a:r>
          </a:p>
        </p:txBody>
      </p:sp>
    </p:spTree>
    <p:extLst>
      <p:ext uri="{BB962C8B-B14F-4D97-AF65-F5344CB8AC3E}">
        <p14:creationId xmlns:p14="http://schemas.microsoft.com/office/powerpoint/2010/main" val="17104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pt-BR" altLang="zh-CN" sz="4000" dirty="0"/>
              <a:t>CODE FESTIVAL 2018 qual A </a:t>
            </a:r>
            <a:r>
              <a:rPr lang="zh-CN" altLang="en-US" sz="4000" dirty="0"/>
              <a:t>半分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个数的数列，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次操作，每次操作形如：选择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 （下取整）。求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次操作后数列有多少种不同结果，两种结果不同当且仅当存在一个位置上的数不同。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50,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至多操作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次。同时把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∑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min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表示做到第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个数，已经操作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次，是否有数字变成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sz="2000" dirty="0"/>
                  <a:t>的方案数。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这是一个背包。时间复杂度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CF1442D Sum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个单调不降的序列，每个序列选择一个前缀（可以为空），且选择的元素总个数不超过 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，使选择元素总和最大，求最大值。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r>
                  <a:rPr lang="zh-CN" altLang="en-US" sz="2000" dirty="0"/>
                  <a:t>，元素总个数不超过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首先可以发现，这是一个背包。但是直接做元素太多，复杂度太大。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可以发现，最优方案</a:t>
                </a:r>
                <a:r>
                  <a:rPr lang="zh-CN" altLang="en-US" sz="2000" b="1" dirty="0"/>
                  <a:t>至多只有一个序列</a:t>
                </a:r>
                <a:r>
                  <a:rPr lang="zh-CN" altLang="en-US" sz="2000" dirty="0"/>
                  <a:t>是未取完的（反证法）。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那么，可以枚举哪一个序列是未取完的，剩下的元素做背包。这样背包复杂度就是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分治优化枚举过程，时间复杂度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 t="-1003" b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树上做背包。一般是遍历所有儿子，贡献到父节点。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pPr algn="l"/>
                <a:r>
                  <a:rPr lang="en-US" altLang="zh-CN" sz="2200" dirty="0"/>
                  <a:t>1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，无限制：时间复杂度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（考虑点对贡献在 </a:t>
                </a:r>
                <a:r>
                  <a:rPr lang="en-US" altLang="zh-CN" sz="2200" dirty="0" err="1"/>
                  <a:t>lca</a:t>
                </a:r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、物品大小 </a:t>
                </a:r>
                <a:r>
                  <a:rPr lang="en-US" altLang="zh-CN" sz="2200" dirty="0"/>
                  <a:t>&gt;1</a:t>
                </a:r>
                <a:r>
                  <a:rPr lang="zh-CN" altLang="en-US" sz="2200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3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，至多取 </a:t>
                </a:r>
                <a:r>
                  <a:rPr lang="en-US" altLang="zh-CN" sz="2200" dirty="0"/>
                  <a:t>k </a:t>
                </a:r>
                <a:r>
                  <a:rPr lang="zh-CN" altLang="en-US" sz="2200" dirty="0"/>
                  <a:t>个：时间复杂度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有的树型背包可以在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序上实现。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：连通子树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的树，对于每一个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/>
                  <a:t>，求出大小为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的连通子树有多少个。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为根，大小为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的连通子树数量。</a:t>
                </a:r>
                <a:endParaRPr lang="en-US" altLang="zh-CN" sz="2200" dirty="0"/>
              </a:p>
              <a:p>
                <a:r>
                  <a:rPr lang="zh-CN" altLang="en-US" sz="2200" dirty="0"/>
                  <a:t>一个连通子树就相当于树根节点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连上若干个连通子树，它们的大小更小，且深度最小的点是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的儿子。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合并一个子树的信息时，枚举前几个子树中连接的连通子树的大小之和，再枚举合并进来的子树中所连接的连通子树的大小更新答案。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这就是树型背包，时间复杂度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2</a:t>
            </a:r>
            <a:r>
              <a:rPr lang="zh-CN" altLang="en-US" sz="4400" dirty="0"/>
              <a:t>：</a:t>
            </a:r>
            <a:r>
              <a:rPr lang="en-US" altLang="zh-CN" sz="4400" dirty="0"/>
              <a:t>JSOI2018 </a:t>
            </a:r>
            <a:r>
              <a:rPr lang="zh-CN" altLang="en-US" sz="4400" dirty="0"/>
              <a:t>潜入行动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7"/>
                <a:ext cx="9193212" cy="49430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https://loj.ac/p/2546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树型背包，转移时需要知道子节点是否放置设备、是否被监听。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子树内放了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本身是否放置、是否被监听的方案数。</a:t>
                </a:r>
                <a:endParaRPr lang="en-US" altLang="zh-CN" sz="2200" dirty="0"/>
              </a:p>
              <a:p>
                <a:r>
                  <a:rPr lang="zh-CN" altLang="en-US" sz="2200" dirty="0"/>
                  <a:t>根据题意大力分类讨论转移，以下仅举两例：</a:t>
                </a:r>
                <a:endParaRPr lang="en-US" altLang="zh-CN" sz="2200" dirty="0"/>
              </a:p>
              <a:p>
                <a:pPr lvl="1"/>
                <a:r>
                  <a:rPr lang="zh-CN" altLang="en-US" sz="2000" dirty="0"/>
                  <a:t>不放</a:t>
                </a:r>
                <a:r>
                  <a:rPr lang="zh-CN" altLang="en-US" sz="2000" i="0" dirty="0">
                    <a:latin typeface="+mj-lt"/>
                  </a:rPr>
                  <a:t>不监听，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b="0" dirty="0"/>
                  <a:t>不放</a:t>
                </a:r>
                <a:r>
                  <a:rPr lang="zh-CN" altLang="en-US" sz="2000" i="0" dirty="0">
                    <a:latin typeface="+mj-lt"/>
                  </a:rPr>
                  <a:t>被监听，考虑监听来自哪个（些）子节点</a:t>
                </a:r>
                <a:r>
                  <a:rPr lang="en-US" altLang="zh-CN" sz="2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0/1,1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×(1,1)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7"/>
                <a:ext cx="9193212" cy="4943039"/>
              </a:xfrm>
              <a:blipFill>
                <a:blip r:embed="rId3"/>
                <a:stretch>
                  <a:fillRect l="-796" t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7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6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在树上的 </a:t>
            </a:r>
            <a:r>
              <a:rPr lang="en-US" altLang="zh-CN" sz="2200" dirty="0"/>
              <a:t>DP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往往自下而上处理，一个节点的 </a:t>
            </a:r>
            <a:r>
              <a:rPr lang="en-US" altLang="zh-CN" sz="2200" dirty="0"/>
              <a:t>DP </a:t>
            </a:r>
            <a:r>
              <a:rPr lang="zh-CN" altLang="en-US" sz="2200" dirty="0"/>
              <a:t>值由它所有的儿子合并得到。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若 </a:t>
            </a:r>
            <a:r>
              <a:rPr lang="en-US" altLang="zh-CN" sz="2200" dirty="0"/>
              <a:t>DP </a:t>
            </a:r>
            <a:r>
              <a:rPr lang="zh-CN" altLang="en-US" sz="2200" dirty="0"/>
              <a:t>时需要辅助数组，需要先处理完所有子树再一一处理每个儿子。否则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的过程辅助数组的值会改变。例如：</a:t>
            </a:r>
            <a:endParaRPr lang="en-US" altLang="zh-CN" sz="2200" dirty="0"/>
          </a:p>
          <a:p>
            <a:pPr lvl="1"/>
            <a:r>
              <a:rPr lang="en-US" altLang="zh-CN" sz="2000" dirty="0"/>
              <a:t>for(v = son[u])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(v);</a:t>
            </a:r>
          </a:p>
          <a:p>
            <a:pPr lvl="1"/>
            <a:r>
              <a:rPr lang="en-US" altLang="zh-CN" sz="2000" dirty="0"/>
              <a:t>for(v = son[u]) merge(f[u],f[v]);</a:t>
            </a:r>
          </a:p>
          <a:p>
            <a:pPr lvl="1"/>
            <a:endParaRPr lang="en-US" altLang="zh-CN" sz="2000" dirty="0"/>
          </a:p>
          <a:p>
            <a:r>
              <a:rPr lang="zh-CN" altLang="en-US" sz="2200" dirty="0"/>
              <a:t>其中 </a:t>
            </a:r>
            <a:r>
              <a:rPr lang="en-US" altLang="zh-CN" sz="2200" dirty="0"/>
              <a:t>merge </a:t>
            </a:r>
            <a:r>
              <a:rPr lang="zh-CN" altLang="en-US" sz="2200" dirty="0"/>
              <a:t>操作若调用了某个全局数组，则不能直接跟在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后面。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432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树的直径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求一颗给定树（大小为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）的直径。树的直径定义为树上最长链。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首先有个经典结论，从树上任意一点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开始跑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，找到树上距离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最远的点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一定是树直径的一个端点（反证法）。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也可以用树型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求直径。令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结点子树中最深的点的深度，那么并入一个子树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/>
                  <a:t> 时，首先用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+1−2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zh-CN" altLang="en-US" sz="2200" dirty="0"/>
                  <a:t>更新直径长度，再更新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两种方法时间复杂度均为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</a:t>
            </a:r>
            <a:r>
              <a:rPr lang="en-US" altLang="zh-CN" sz="4400" dirty="0"/>
              <a:t>Anniversary party  </a:t>
            </a:r>
            <a:r>
              <a:rPr lang="zh-CN" altLang="en-US" sz="4400" dirty="0"/>
              <a:t>改编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有根树，每个结点有权值，你要选出一些结点，距离不超过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的点不能同时选，使得选出结点的权值之和最大。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200" dirty="0"/>
                  <a:t>（可以先考虑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200" dirty="0"/>
                  <a:t>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表示考虑了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的子树，节点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不选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选的最大价值。朴素的树型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的子树选的点距离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至少为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的最大价值。转移时还需要满足不同子树间点距至少为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，那么有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时，也可以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/>
                  <a:t> 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然后做个后缀取</a:t>
                </a:r>
                <a:r>
                  <a:rPr lang="en-US" altLang="zh-CN" sz="2200" dirty="0"/>
                  <a:t> max </a:t>
                </a:r>
                <a:r>
                  <a:rPr lang="zh-CN" altLang="en-US" sz="2200" dirty="0"/>
                  <a:t>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  <a:blipFill>
                <a:blip r:embed="rId2"/>
                <a:stretch>
                  <a:fillRect l="-748" t="-1218" r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</a:t>
            </a:r>
            <a:r>
              <a:rPr lang="en-US" altLang="zh-CN" sz="4400" dirty="0"/>
              <a:t>Anniversary party  </a:t>
            </a:r>
            <a:r>
              <a:rPr lang="zh-CN" altLang="en-US" sz="4400" dirty="0"/>
              <a:t>改编</a:t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因为</m:t>
                    </m:r>
                  </m:oMath>
                </a14:m>
                <a:r>
                  <a:rPr lang="en-US" altLang="zh-CN" sz="2200" dirty="0"/>
                  <a:t>DP </a:t>
                </a:r>
                <a:r>
                  <a:rPr lang="zh-CN" altLang="en-US" sz="2200" dirty="0"/>
                  <a:t>过程可以看作：先选一个儿子继承其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200" dirty="0"/>
                  <a:t>），再与其他儿子合并。那么显然选子树深度最大的儿子继承最优。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那么对树进行长链剖分，动态分配内存，长链上的点直接继承，其他儿子合并。时间复杂度是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(∑ 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链长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也就是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 —— </a:t>
            </a:r>
            <a:r>
              <a:rPr lang="zh-CN" altLang="en-US" sz="4000" dirty="0"/>
              <a:t>换根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若一次树型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的，题目要求计算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以每个点为根时候的答案，可以考虑换根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一般步骤为，先做一次普通的树型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的父节点，记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为根的子树的答案，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为整个子树除去以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值，用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。（即，反转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的亲子关系，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为新子树的根，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是其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解题的关键往往是求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A939-750C-C4DF-C44D-1D5B205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0538-9E72-3E37-0554-AE59A93C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278" y="1761064"/>
            <a:ext cx="8915400" cy="4377267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动态规划的两个重要性质：</a:t>
            </a:r>
            <a:endParaRPr lang="en-US" altLang="zh-CN" sz="2200" dirty="0"/>
          </a:p>
          <a:p>
            <a:pPr lvl="1"/>
            <a:r>
              <a:rPr lang="en-US" altLang="zh-CN" sz="2200" dirty="0"/>
              <a:t>1</a:t>
            </a:r>
            <a:r>
              <a:rPr lang="zh-CN" altLang="en-US" sz="2200" dirty="0"/>
              <a:t>、最优子结构：问题划分为若干子问题。问题的最优解包含了子问题的最优解，可以通过子问题的最优解推导问题最优解。（</a:t>
            </a:r>
            <a:r>
              <a:rPr lang="en-US" altLang="zh-CN" sz="2200" dirty="0"/>
              <a:t>e.g.</a:t>
            </a:r>
            <a:r>
              <a:rPr lang="zh-CN" altLang="en-US" sz="2200" dirty="0"/>
              <a:t> 最短路问题）</a:t>
            </a:r>
            <a:endParaRPr lang="en-US" altLang="zh-CN" sz="2200" dirty="0"/>
          </a:p>
          <a:p>
            <a:pPr lvl="1"/>
            <a:r>
              <a:rPr lang="en-US" altLang="zh-CN" sz="2200" dirty="0"/>
              <a:t>2</a:t>
            </a:r>
            <a:r>
              <a:rPr lang="zh-CN" altLang="en-US" sz="2200" dirty="0"/>
              <a:t>、无后效性：对于确定的某阶段的状态，此后过程的演变不再受</a:t>
            </a:r>
            <a:r>
              <a:rPr lang="zh-CN" altLang="en-US" sz="2200" b="1" dirty="0"/>
              <a:t>此前</a:t>
            </a:r>
            <a:r>
              <a:rPr lang="zh-CN" altLang="en-US" sz="2200" dirty="0"/>
              <a:t>各状态及决策的影响。也就是说，此前的历史只能通过当前的状态去影响过程未来的演变。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设计状态时，谨记遵循这两个原则。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31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2019</a:t>
            </a:r>
            <a:r>
              <a:rPr lang="zh-CN" altLang="en-US" sz="4000" dirty="0"/>
              <a:t>省队集训 精心安排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题意：给出一棵树，有点权，求任意一种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序中前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个点点权的最小值最大为多少。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首先二分答案。设当前二分得到的答案为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CN" altLang="en-US" sz="2200" dirty="0"/>
                  <a:t>，把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的点权设为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的点权设为 </a:t>
                </a:r>
                <a:r>
                  <a:rPr lang="en-US" altLang="zh-CN" sz="2200" dirty="0"/>
                  <a:t>0 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开始，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序最多前多少位是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。把子树分为点权全是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和不全是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 的，前者直接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𝑠𝑖𝑧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200" dirty="0"/>
                  <a:t>，后者选出一个能走最多的，即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i="1" dirty="0" err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200" dirty="0"/>
                  <a:t>为了后续换根，同时记录次小值）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然后做个换根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是哪一部分贡献，将其扣除，然后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贡献给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200" dirty="0"/>
                  <a:t> 。时间复杂度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  <a:blipFill>
                <a:blip r:embed="rId2"/>
                <a:stretch>
                  <a:fillRect l="-796" t="-1086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序列上的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比较灵活。常常和数据结构、字符串、分治等结合考察。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几个经典模型：</a:t>
                </a:r>
                <a:endParaRPr lang="en-US" altLang="zh-CN" sz="2200" dirty="0"/>
              </a:p>
              <a:p>
                <a:pPr lvl="1"/>
                <a:r>
                  <a:rPr lang="en-US" altLang="zh-CN" sz="2000" dirty="0"/>
                  <a:t>LIS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，二分优化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+1)}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简单题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题意：给定两个长度分别为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且仅由小写字母构成的字符串 </a:t>
                </a:r>
                <a:r>
                  <a:rPr lang="en-US" altLang="zh-CN" sz="2200" dirty="0"/>
                  <a:t>A,B, </a:t>
                </a:r>
                <a:r>
                  <a:rPr lang="zh-CN" altLang="en-US" sz="2200" dirty="0"/>
                  <a:t>求 </a:t>
                </a:r>
                <a:r>
                  <a:rPr lang="en-US" altLang="zh-CN" sz="2200" dirty="0"/>
                  <a:t>A,B </a:t>
                </a:r>
                <a:r>
                  <a:rPr lang="zh-CN" altLang="en-US" sz="2200" dirty="0"/>
                  <a:t>的最长公共子序列。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注意到直接做 </a:t>
                </a:r>
                <a:r>
                  <a:rPr lang="en-US" altLang="zh-CN" sz="2200" dirty="0"/>
                  <a:t>LCS </a:t>
                </a:r>
                <a:r>
                  <a:rPr lang="zh-CN" altLang="en-US" sz="2200" dirty="0"/>
                  <a:t>时空均无法承受，考虑</a:t>
                </a:r>
                <a:r>
                  <a:rPr lang="zh-CN" altLang="en-US" sz="2200" b="1" dirty="0"/>
                  <a:t>把答案和状态对调</a:t>
                </a:r>
                <a:r>
                  <a:rPr lang="zh-CN" altLang="en-US" sz="2200" dirty="0"/>
                  <a:t>，定义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为与 </a:t>
                </a:r>
                <a:r>
                  <a:rPr lang="en-US" altLang="zh-CN" sz="2200" dirty="0"/>
                  <a:t>B </a:t>
                </a:r>
                <a:r>
                  <a:rPr lang="zh-CN" altLang="en-US" sz="2200" dirty="0"/>
                  <a:t>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位的最长公共子序列长度为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 </a:t>
                </a:r>
                <a:r>
                  <a:rPr lang="en-US" altLang="zh-CN" sz="2200" dirty="0"/>
                  <a:t>A </a:t>
                </a:r>
                <a:r>
                  <a:rPr lang="zh-CN" altLang="en-US" sz="2200" dirty="0"/>
                  <a:t>的最短前缀长度。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预处理 </a:t>
                </a:r>
                <a:r>
                  <a:rPr lang="en-US" altLang="zh-CN" sz="2200" dirty="0"/>
                  <a:t>A </a:t>
                </a:r>
                <a:r>
                  <a:rPr lang="zh-CN" altLang="en-US" sz="2200" dirty="0"/>
                  <a:t>中 对于每个位置，每个字母下一个出现位置，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转移。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 r="-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概率期望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套路：概率正着推，期望倒着推。尽管很多时候正推反推都行。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注意：分清</a:t>
            </a:r>
            <a:r>
              <a:rPr lang="zh-CN" altLang="en-US" sz="2200" b="1" dirty="0"/>
              <a:t>过程均匀随机</a:t>
            </a:r>
            <a:r>
              <a:rPr lang="zh-CN" altLang="en-US" sz="2200" dirty="0"/>
              <a:t>和</a:t>
            </a:r>
            <a:r>
              <a:rPr lang="zh-CN" altLang="en-US" sz="2200" b="1" dirty="0"/>
              <a:t>结果均匀随机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例题：给定一个 </a:t>
            </a:r>
            <a:r>
              <a:rPr lang="en-US" altLang="zh-CN" sz="2200" dirty="0"/>
              <a:t>DAG </a:t>
            </a:r>
            <a:r>
              <a:rPr lang="zh-CN" altLang="en-US" sz="2200" dirty="0"/>
              <a:t>和起点和若干终点，沿着每条边走有一个概率，从求到达每个终点的概率。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沿着拓扑序 </a:t>
            </a:r>
            <a:r>
              <a:rPr lang="en-US" altLang="zh-CN" sz="2200" dirty="0"/>
              <a:t>DP </a:t>
            </a:r>
            <a:r>
              <a:rPr lang="zh-CN" altLang="en-US" sz="2200" dirty="0"/>
              <a:t>即可。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如果转移式存在环，则需要手动消元</a:t>
            </a:r>
            <a:r>
              <a:rPr lang="en-US" altLang="zh-CN" sz="2200" dirty="0"/>
              <a:t>/</a:t>
            </a:r>
            <a:r>
              <a:rPr lang="zh-CN" altLang="en-US" sz="2200" dirty="0"/>
              <a:t>高斯消元。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520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：愤怒的小鸟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题意：某游戏共有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关，玩一次第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的概率得到一颗星，有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的概率得到两颗星，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的概率不能过关。一个关卡可以游玩多次，最好成绩被记录。 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求</a:t>
                </a:r>
                <a:r>
                  <a:rPr lang="zh-CN" altLang="en-US" sz="2200" b="1" dirty="0"/>
                  <a:t>最优策略</a:t>
                </a:r>
                <a:r>
                  <a:rPr lang="zh-CN" altLang="en-US" sz="2200" dirty="0"/>
                  <a:t>下，每一关均通过得到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颗星的期望游玩次数。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考虑最优策略，一定是所有关卡先打到至少一星，再选一些关打到两星。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对于某一关，至少一星的期望次数位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，至少两星的期望次数为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sz="2200" dirty="0"/>
                  <a:t> 。那么在补星时，一定是按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从大到小补最优。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但是在第一步的时候可能有些关卡已经打到两星，考虑对此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  <a:blipFill>
                <a:blip r:embed="rId2"/>
                <a:stretch>
                  <a:fillRect l="-760" t="-1126" r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：愤怒的小鸟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考虑某一关什么时候需要补星，显然是 </a:t>
                </a:r>
                <a:r>
                  <a:rPr lang="en-US" altLang="zh-CN" sz="2200" dirty="0"/>
                  <a:t>y </a:t>
                </a:r>
                <a:r>
                  <a:rPr lang="zh-CN" altLang="en-US" sz="2200" dirty="0"/>
                  <a:t>比它大的关卡都是两星了，再加上第一步中 </a:t>
                </a:r>
                <a:r>
                  <a:rPr lang="en-US" altLang="zh-CN" sz="2200" dirty="0"/>
                  <a:t>y </a:t>
                </a:r>
                <a:r>
                  <a:rPr lang="zh-CN" altLang="en-US" sz="2200" dirty="0"/>
                  <a:t>比它小的关卡出现的两星还未满足要求。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所以按 </a:t>
                </a:r>
                <a:r>
                  <a:rPr lang="en-US" altLang="zh-CN" sz="2200" dirty="0"/>
                  <a:t>y </a:t>
                </a:r>
                <a:r>
                  <a:rPr lang="zh-CN" altLang="en-US" sz="2200" dirty="0"/>
                  <a:t>从小到大排序，记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表示打到第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关，有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关是两星的</a:t>
                </a:r>
                <a:r>
                  <a:rPr lang="zh-CN" altLang="en-US" sz="2200" b="1" i="0" dirty="0">
                    <a:latin typeface="+mj-lt"/>
                  </a:rPr>
                  <a:t>概率</a:t>
                </a:r>
                <a:r>
                  <a:rPr lang="zh-CN" altLang="en-US" sz="2200" i="0" dirty="0">
                    <a:latin typeface="+mj-lt"/>
                  </a:rPr>
                  <a:t>。</a:t>
                </a:r>
                <a:endParaRPr lang="en-US" altLang="zh-CN" sz="2200" i="0" dirty="0">
                  <a:latin typeface="+mj-lt"/>
                </a:endParaRPr>
              </a:p>
              <a:p>
                <a:endParaRPr lang="en-US" altLang="zh-CN" sz="22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枚举合法的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贡献答案。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  <a:blipFill>
                <a:blip r:embed="rId2"/>
                <a:stretch>
                  <a:fillRect l="-760" t="-1126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连续段 </a:t>
            </a:r>
            <a:r>
              <a:rPr lang="en-US" altLang="zh-CN" sz="4000" dirty="0"/>
              <a:t>DP/</a:t>
            </a:r>
            <a:r>
              <a:rPr lang="zh-CN" altLang="en-US" sz="4000" dirty="0"/>
              <a:t>线头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一种不太常见的 </a:t>
            </a:r>
            <a:r>
              <a:rPr lang="en-US" altLang="zh-CN" sz="2200" dirty="0"/>
              <a:t>DP</a:t>
            </a:r>
            <a:r>
              <a:rPr lang="zh-CN" altLang="en-US" sz="2200" dirty="0"/>
              <a:t>。遵循无后效性，通过当前的状态去影响未来的演变。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直接看例题！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2659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：摆花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200" dirty="0"/>
                  <a:t>题意：有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盆花，每盆花有四个参数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/>
                  <a:t>将他们环形摆放，定义美观度：</a:t>
                </a:r>
                <a:endParaRPr lang="en-US" altLang="zh-CN" sz="2200" dirty="0"/>
              </a:p>
              <a:p>
                <a:r>
                  <a:rPr lang="en-US" altLang="zh-CN" sz="2200" dirty="0"/>
                  <a:t>1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</a:t>
                </a:r>
                <a:r>
                  <a:rPr lang="zh-CN" altLang="en-US" sz="2200" i="0" dirty="0">
                    <a:latin typeface="+mj-lt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求所有花美观度最大值。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pPr fontAlgn="base"/>
                <a:r>
                  <a:rPr lang="zh-CN" altLang="en-US" sz="2200" dirty="0"/>
                  <a:t>对于一个点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有四种情况：</a:t>
                </a:r>
                <a:endParaRPr lang="en-US" altLang="zh-CN" sz="220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产生贡献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（上坡）</a:t>
                </a:r>
                <a:endParaRPr lang="en-US" altLang="zh-CN" sz="200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产生贡献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（山谷）</a:t>
                </a:r>
                <a:endParaRPr lang="en-US" altLang="zh-CN" sz="200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产生贡献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（山峰）</a:t>
                </a:r>
                <a:endParaRPr lang="en-US" altLang="zh-CN" sz="200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产生贡献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（下坡）</a:t>
                </a:r>
                <a:endParaRPr lang="en-US" altLang="zh-CN" sz="20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  <a:blipFill>
                <a:blip r:embed="rId2"/>
                <a:stretch>
                  <a:fillRect l="-752" t="-1736" b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：摆花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4"/>
                <a:ext cx="9656482" cy="51312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按编号从小到大考虑，我们可以钦定某个点是峰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谷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坡。而钦定某个点是坡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谷时，就决定了未来某个（些）比它大的点要放在它的某侧（两侧）。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根据无后效性原则，需要把这个记入状态。记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表示做到编号为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的点，</a:t>
                </a:r>
                <a:r>
                  <a:rPr lang="zh-CN" altLang="en-US" sz="2200" b="1" dirty="0"/>
                  <a:t>未来还需要</a:t>
                </a:r>
                <a:r>
                  <a:rPr lang="zh-CN" altLang="en-US" sz="2200" dirty="0"/>
                  <a:t>填 </a:t>
                </a:r>
                <a:r>
                  <a:rPr lang="en-US" altLang="zh-CN" sz="2200" dirty="0"/>
                  <a:t>j </a:t>
                </a:r>
                <a:r>
                  <a:rPr lang="zh-CN" altLang="en-US" sz="2200" dirty="0"/>
                  <a:t>个山峰点的方案数。转移（注意是环形）：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由于是环形，初值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b="0" dirty="0"/>
              </a:p>
              <a:p>
                <a:r>
                  <a:rPr lang="zh-CN" altLang="en-US" sz="20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4"/>
                <a:ext cx="9656482" cy="5131298"/>
              </a:xfrm>
              <a:blipFill>
                <a:blip r:embed="rId2"/>
                <a:stretch>
                  <a:fillRect l="-758" t="-1069" r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00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71" y="1654985"/>
            <a:ext cx="9193212" cy="4868332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10000" dirty="0"/>
              <a:t>Thanks!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874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例题：</a:t>
            </a:r>
            <a:r>
              <a:rPr lang="en-US" altLang="zh-CN" sz="4000" dirty="0"/>
              <a:t>CSP-S2019 </a:t>
            </a:r>
            <a:r>
              <a:rPr lang="en-US" altLang="zh-CN" sz="4000" dirty="0" err="1"/>
              <a:t>Emiya</a:t>
            </a:r>
            <a:r>
              <a:rPr lang="en-US" altLang="zh-CN" sz="4000" dirty="0"/>
              <a:t> </a:t>
            </a:r>
            <a:r>
              <a:rPr lang="zh-CN" altLang="en-US" sz="4000" dirty="0"/>
              <a:t>家今天的饭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7"/>
                <a:ext cx="9193212" cy="50122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https://loj.ac/p/3211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整道题的难点在于满足 </a:t>
                </a:r>
                <a:r>
                  <a:rPr lang="en-US" altLang="zh-CN" sz="2200" dirty="0"/>
                  <a:t>Yazid </a:t>
                </a:r>
                <a:r>
                  <a:rPr lang="zh-CN" altLang="en-US" sz="2200" dirty="0"/>
                  <a:t>的要求。在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过程中维护每种食材均不超过一半是困难的，但是显然，</a:t>
                </a:r>
                <a:r>
                  <a:rPr lang="zh-CN" altLang="en-US" sz="2200" b="1" dirty="0"/>
                  <a:t>至多只会有一种主要食材超过一半</a:t>
                </a:r>
                <a:r>
                  <a:rPr lang="zh-CN" altLang="en-US" sz="2200" dirty="0"/>
                  <a:t>。正难则反，</a:t>
                </a:r>
                <a:r>
                  <a:rPr lang="zh-CN" altLang="en-US" sz="22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可以枚举超过一半的主要食材，统计方案数，最后用总方案数减去即可。</a:t>
                </a:r>
                <a:endParaRPr lang="en-US" altLang="zh-CN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2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200" dirty="0"/>
                  <a:t>设当前枚举的超过一半的食材为 </a:t>
                </a:r>
                <a:r>
                  <a:rPr lang="en-US" altLang="zh-CN" sz="2200" dirty="0"/>
                  <a:t>c</a:t>
                </a:r>
                <a:r>
                  <a:rPr lang="zh-CN" altLang="en-US" sz="2200" dirty="0"/>
                  <a:t>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种烹饪方法，第 </a:t>
                </a:r>
                <a:r>
                  <a:rPr lang="en-US" altLang="zh-CN" sz="2200" dirty="0"/>
                  <a:t>j </a:t>
                </a:r>
                <a:r>
                  <a:rPr lang="zh-CN" altLang="en-US" sz="2200" dirty="0"/>
                  <a:t>种食材，且食材 </a:t>
                </a:r>
                <a:r>
                  <a:rPr lang="en-US" altLang="zh-CN" sz="2200" dirty="0"/>
                  <a:t>c </a:t>
                </a:r>
                <a:r>
                  <a:rPr lang="zh-CN" altLang="en-US" sz="2200" dirty="0"/>
                  <a:t>用了 </a:t>
                </a:r>
                <a:r>
                  <a:rPr lang="en-US" altLang="zh-CN" sz="2200" dirty="0"/>
                  <a:t>k </a:t>
                </a:r>
                <a:r>
                  <a:rPr lang="zh-CN" altLang="en-US" sz="2200" dirty="0"/>
                  <a:t>次的方案数。转移：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可以预处理做到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200" dirty="0"/>
                  <a:t> 转移。最后总方案减去所有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&gt;2,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</a:rPr>
                      <m:t>的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7"/>
                <a:ext cx="9193212" cy="5012265"/>
              </a:xfrm>
              <a:blipFill>
                <a:blip r:embed="rId3"/>
                <a:stretch>
                  <a:fillRect l="-729" t="-1460" r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例题：</a:t>
            </a:r>
            <a:r>
              <a:rPr lang="en-US" altLang="zh-CN" sz="4000" dirty="0"/>
              <a:t>CSP-S2019 </a:t>
            </a:r>
            <a:r>
              <a:rPr lang="en-US" altLang="zh-CN" sz="4000" dirty="0" err="1"/>
              <a:t>Emiya</a:t>
            </a:r>
            <a:r>
              <a:rPr lang="en-US" altLang="zh-CN" sz="4000" dirty="0"/>
              <a:t> </a:t>
            </a:r>
            <a:r>
              <a:rPr lang="zh-CN" altLang="en-US" sz="4000" dirty="0"/>
              <a:t>家今天的饭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瓶颈在于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状态的最后一维。事实上，我们没必要知道超过一半的食材具体由多少个（状态转移的过程也没有用上这个信息）。于是，可以</a:t>
                </a:r>
                <a:r>
                  <a:rPr lang="zh-CN" altLang="en-US" sz="2200" b="1" dirty="0"/>
                  <a:t>将最后两维压成一维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表示做到第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种烹饪方法，</a:t>
                </a:r>
                <a:r>
                  <a:rPr lang="zh-CN" altLang="en-US" sz="2200" b="1" dirty="0"/>
                  <a:t>以 </a:t>
                </a:r>
                <a:r>
                  <a:rPr lang="en-US" altLang="zh-CN" sz="2200" b="1" dirty="0"/>
                  <a:t>c </a:t>
                </a:r>
                <a:r>
                  <a:rPr lang="zh-CN" altLang="en-US" sz="2200" b="1" dirty="0"/>
                  <a:t>为主要食材的菜数减去其它菜数的差</a:t>
                </a:r>
                <a:r>
                  <a:rPr lang="zh-CN" altLang="en-US" sz="2200" dirty="0"/>
                  <a:t>是 </a:t>
                </a:r>
                <a:r>
                  <a:rPr lang="en-US" altLang="zh-CN" sz="2200" dirty="0"/>
                  <a:t>j</a:t>
                </a:r>
                <a:r>
                  <a:rPr lang="zh-CN" altLang="en-US" sz="2200" dirty="0"/>
                  <a:t>。则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表示以 </a:t>
                </a:r>
                <a:r>
                  <a:rPr lang="en-US" altLang="zh-CN" sz="2200" dirty="0"/>
                  <a:t>c </a:t>
                </a:r>
                <a:r>
                  <a:rPr lang="zh-CN" altLang="en-US" sz="2200" dirty="0"/>
                  <a:t>为主要食材的菜数超过一半。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转移是类似的，时间复杂度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丢弃无效信息，改变状态，我们获得了更优的复杂度。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3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区间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例题：石子合并：有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堆石子排成一排，每次只能合并</a:t>
                </a:r>
                <a:r>
                  <a:rPr lang="zh-CN" altLang="en-US" sz="2200" b="1" dirty="0"/>
                  <a:t>相邻</a:t>
                </a:r>
                <a:r>
                  <a:rPr lang="zh-CN" altLang="en-US" sz="2200" dirty="0"/>
                  <a:t>的两堆石子，合并的花费为这两堆石子的总数。经过 </a:t>
                </a:r>
                <a:r>
                  <a:rPr lang="en-US" altLang="zh-CN" sz="2200" dirty="0"/>
                  <a:t>n-1 </a:t>
                </a:r>
                <a:r>
                  <a:rPr lang="zh-CN" altLang="en-US" sz="2200" dirty="0"/>
                  <a:t>次合并后成为一堆，求总的最小花费。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像这样的问题可以通过区间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解决。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常见状态设计及转移：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的状态。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groupCh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𝑚𝑒𝑟𝑔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(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200" dirty="0"/>
                  <a:t> 的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枚举顺序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时的处理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CSP-S2021 </a:t>
            </a:r>
            <a:r>
              <a:rPr lang="zh-CN" altLang="en-US" sz="4000" dirty="0"/>
              <a:t>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题面：</a:t>
                </a:r>
                <a:r>
                  <a:rPr lang="en-US" altLang="zh-CN" sz="2200" dirty="0">
                    <a:hlinkClick r:id="rId2"/>
                  </a:rPr>
                  <a:t>https://loj.ac/p/3543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容易想到区间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。合法的括号序列有以下情况：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),(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SA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i="0" dirty="0">
                        <a:latin typeface="Cambria Math" panose="02040503050406030204" pitchFamily="18" charset="0"/>
                      </a:rPr>
                      <m:t>ASB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i="0" dirty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2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的合法括号序列数，考虑按以上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种情况分别转移。</a:t>
                </a:r>
                <a:endParaRPr lang="en-US" altLang="zh-CN" sz="2200" dirty="0"/>
              </a:p>
              <a:p>
                <a:r>
                  <a:rPr lang="zh-CN" altLang="en-US" sz="22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的情况难以快速统计，记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分别表示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满足形如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的序列数，用以辅助转移。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是否可能全为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的转移类似，不再赘叙。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3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CSP-S2021 </a:t>
            </a:r>
            <a:r>
              <a:rPr lang="zh-CN" altLang="en-US" sz="4000" dirty="0"/>
              <a:t>括号序列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735668"/>
                <a:ext cx="9660467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但是注意到，倘若直接枚举中断点计算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，形如 </a:t>
                </a:r>
                <a:r>
                  <a:rPr lang="en-US" altLang="zh-CN" sz="2200" dirty="0"/>
                  <a:t>AB</a:t>
                </a:r>
                <a:r>
                  <a:rPr lang="zh-CN" altLang="en-US" sz="2200" dirty="0"/>
                  <a:t> 和 </a:t>
                </a:r>
                <a:r>
                  <a:rPr lang="en-US" altLang="zh-CN" sz="2200" dirty="0"/>
                  <a:t>ASB </a:t>
                </a:r>
                <a:r>
                  <a:rPr lang="zh-CN" altLang="en-US" sz="2200" dirty="0"/>
                  <a:t>的形式会算重。例如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(∗∗)()()(∗)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(∗)∗∗()∗(∗)∗∗(∗∗)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均会被计算多次（在不同的地方切开）。</a:t>
                </a:r>
                <a:endParaRPr lang="en-US" altLang="zh-CN" sz="2200" dirty="0"/>
              </a:p>
              <a:p>
                <a:r>
                  <a:rPr lang="zh-CN" altLang="en-US" sz="2200" dirty="0"/>
                  <a:t>可以发现，一个合法括号序列可以看作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)∗∗∗(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)∗∗∗(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)……</m:t>
                    </m:r>
                  </m:oMath>
                </a14:m>
                <a:r>
                  <a:rPr lang="zh-CN" altLang="en-US" sz="2200" dirty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可以表示为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zh-CN" altLang="en-US" sz="2200" i="0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SA</m:t>
                    </m:r>
                  </m:oMath>
                </a14:m>
                <a:r>
                  <a:rPr lang="zh-CN" altLang="en-US" sz="2200" dirty="0"/>
                  <a:t>（即外围包上括号形成合法括号序列）</a:t>
                </a:r>
                <a:endParaRPr lang="en-US" altLang="zh-CN" sz="2200" dirty="0"/>
              </a:p>
              <a:p>
                <a:r>
                  <a:rPr lang="zh-CN" altLang="en-US" sz="2200" dirty="0"/>
                  <a:t>枚举第一个与最左端左括号匹配的右括号位置，计算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ASB</m:t>
                    </m:r>
                  </m:oMath>
                </a14:m>
                <a:r>
                  <a:rPr lang="zh-CN" altLang="en-US" sz="2200" dirty="0"/>
                  <a:t>，这样就避免了算重。</a:t>
                </a:r>
                <a:endParaRPr lang="en-US" altLang="zh-CN" sz="2200" dirty="0"/>
              </a:p>
              <a:p>
                <a:r>
                  <a:rPr lang="zh-CN" altLang="en-US" sz="2200" dirty="0"/>
                  <a:t>另记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表示这个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xxx</m:t>
                    </m:r>
                  </m:oMath>
                </a14:m>
                <a:r>
                  <a:rPr lang="zh-CN" altLang="en-US" sz="2200" dirty="0"/>
                  <a:t>，则：</a:t>
                </a:r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（空串）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 dirty="0">
                                        <a:latin typeface="Cambria Math" panose="02040503050406030204" pitchFamily="18" charset="0"/>
                                      </a:rPr>
                                      <m:t>或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或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zh-CN" altLang="en-US" sz="22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735668"/>
                <a:ext cx="9660467" cy="4868332"/>
              </a:xfrm>
              <a:blipFill>
                <a:blip r:embed="rId2"/>
                <a:stretch>
                  <a:fillRect l="-757" t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5702</Words>
  <Application>Microsoft Office PowerPoint</Application>
  <PresentationFormat>宽屏</PresentationFormat>
  <Paragraphs>403</Paragraphs>
  <Slides>49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等线</vt:lpstr>
      <vt:lpstr>等线 Light</vt:lpstr>
      <vt:lpstr>FangSong</vt:lpstr>
      <vt:lpstr>Arial</vt:lpstr>
      <vt:lpstr>Cambria Math</vt:lpstr>
      <vt:lpstr>Office 主题​​</vt:lpstr>
      <vt:lpstr>动态规划（一）</vt:lpstr>
      <vt:lpstr>目录</vt:lpstr>
      <vt:lpstr>动态规划</vt:lpstr>
      <vt:lpstr>状态设计</vt:lpstr>
      <vt:lpstr>例题：CSP-S2019 Emiya 家今天的饭</vt:lpstr>
      <vt:lpstr>例题：CSP-S2019 Emiya 家今天的饭</vt:lpstr>
      <vt:lpstr>区间 DP</vt:lpstr>
      <vt:lpstr>例 1：CSP-S2021 括号序列</vt:lpstr>
      <vt:lpstr>例 1：CSP-S2021 括号序列</vt:lpstr>
      <vt:lpstr>例 2：CF1198D</vt:lpstr>
      <vt:lpstr>例 3：AGC039E</vt:lpstr>
      <vt:lpstr>例 3：AGC039E</vt:lpstr>
      <vt:lpstr>例 3：AGC039E</vt:lpstr>
      <vt:lpstr>数位 DP </vt:lpstr>
      <vt:lpstr>数位 DP </vt:lpstr>
      <vt:lpstr>例 1：CF55D</vt:lpstr>
      <vt:lpstr>例 1：CF55D</vt:lpstr>
      <vt:lpstr>例 2：CF582D</vt:lpstr>
      <vt:lpstr>例 2：CF582D</vt:lpstr>
      <vt:lpstr>例 3：CF1188D</vt:lpstr>
      <vt:lpstr>例 3：CF1188D</vt:lpstr>
      <vt:lpstr>状压 DP </vt:lpstr>
      <vt:lpstr>轮廓线 DP</vt:lpstr>
      <vt:lpstr>例 1：mondriaan's dream</vt:lpstr>
      <vt:lpstr>例 2：ARC058C</vt:lpstr>
      <vt:lpstr>例 2：ARC058C</vt:lpstr>
      <vt:lpstr>例 3：ZJOI2016 小星星</vt:lpstr>
      <vt:lpstr>例 3：ZJOI2016 小星星</vt:lpstr>
      <vt:lpstr>背包问题</vt:lpstr>
      <vt:lpstr>例 1：CODE FESTIVAL 2018 qual A 半分</vt:lpstr>
      <vt:lpstr>例 2：CF1442D Sum</vt:lpstr>
      <vt:lpstr>树型背包</vt:lpstr>
      <vt:lpstr>例 1：连通子树 </vt:lpstr>
      <vt:lpstr>例 2：JSOI2018 潜入行动 </vt:lpstr>
      <vt:lpstr>树型 DP</vt:lpstr>
      <vt:lpstr>树的直径 </vt:lpstr>
      <vt:lpstr>例 1：Anniversary party  改编 </vt:lpstr>
      <vt:lpstr>例 1：Anniversary party  改编 </vt:lpstr>
      <vt:lpstr>树型 DP —— 换根 DP</vt:lpstr>
      <vt:lpstr>例 1：2019省队集训 精心安排</vt:lpstr>
      <vt:lpstr>序列上的 DP</vt:lpstr>
      <vt:lpstr>简单题</vt:lpstr>
      <vt:lpstr>概率期望 DP</vt:lpstr>
      <vt:lpstr>例 1：愤怒的小鸟</vt:lpstr>
      <vt:lpstr>例 1：愤怒的小鸟</vt:lpstr>
      <vt:lpstr>连续段 DP/线头 DP</vt:lpstr>
      <vt:lpstr>例 1：摆花</vt:lpstr>
      <vt:lpstr>例 1：摆花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动态规划（一）</dc:title>
  <dc:creator>梓滔 何</dc:creator>
  <cp:lastModifiedBy>梓滔 何</cp:lastModifiedBy>
  <cp:revision>38</cp:revision>
  <dcterms:created xsi:type="dcterms:W3CDTF">2023-07-02T16:59:14Z</dcterms:created>
  <dcterms:modified xsi:type="dcterms:W3CDTF">2023-07-14T12:13:02Z</dcterms:modified>
</cp:coreProperties>
</file>