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9"/>
  </p:notesMasterIdLst>
  <p:sldIdLst>
    <p:sldId id="256" r:id="rId2"/>
    <p:sldId id="257" r:id="rId3"/>
    <p:sldId id="260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88" r:id="rId16"/>
    <p:sldId id="272" r:id="rId17"/>
    <p:sldId id="290" r:id="rId18"/>
    <p:sldId id="274" r:id="rId19"/>
    <p:sldId id="275" r:id="rId20"/>
    <p:sldId id="276" r:id="rId21"/>
    <p:sldId id="277" r:id="rId22"/>
    <p:sldId id="291" r:id="rId23"/>
    <p:sldId id="278" r:id="rId24"/>
    <p:sldId id="292" r:id="rId25"/>
    <p:sldId id="285" r:id="rId26"/>
    <p:sldId id="281" r:id="rId27"/>
    <p:sldId id="287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9F480-DB79-4B78-9F9C-4481A766CED7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142E0-97FE-4E4F-AB91-8905512F2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741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80F35-8A11-AC8E-47B3-71ADFEC75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2412C8-DC10-2990-B20D-5F253E333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D59D28-D662-9CF7-3B1B-45202C673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8C6E2-6DE3-2C7B-B1B6-34316EC1B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B5E07A-0341-0F84-D4D6-8B31A67AA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1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AEE9-2718-68B6-F886-0B327CE7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6A8BC0-A7F8-6242-8DD6-07B108F1A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D623A-404D-65B9-7AD6-809B6146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75FB2B-0E16-3245-DD95-6ED8BA72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F733D2-35DF-EBFB-6285-1C7E57B3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16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5F76D2-833D-C006-EDEB-8D425C691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393281-A32F-C514-069B-0876CB51E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A6DA5-8345-A218-CFE5-13304709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3F2BDD-2CBC-7966-1365-68788408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B3CCE6-F134-8D0D-CE0A-E3C00296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60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75451-51FA-4C56-B581-1E8DFF1F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8CE319-EB73-7DD4-0261-AE2A34336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D8C47D-5DFD-DFDA-A2F4-8FF159E1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E2AE35-EA64-BDBC-4F14-6257383F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159095-E062-BD66-CCF8-E2E6C338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76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E6B51-9AB2-3B96-AD4C-24E76C44C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F125DB-FBFA-4759-BDA9-F6EA78C00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F2477-1AE8-5272-9FDF-F9B0B622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BBE001-A7E5-E64B-C6C6-B40954AD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C3B735-875C-286E-0188-FBECFA93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83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98F5F-02C5-630F-7A09-0007DC1BE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E03E5E-40BD-9B58-8059-22FB36432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0C5592-DDED-AE6C-AA8A-4FB2F977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2399F1-DB4C-CD9D-5A53-0BF0046C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9D0BA7-B185-FA14-96AE-EDB2C89AD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2379EE-28A9-428F-611B-ECA71EA1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60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552A8-2F22-495E-3857-EF212456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622607-56A5-F055-95A6-23A57462D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71767E-33C7-D452-D60F-E1E357B92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41DA29-6EC9-2363-0587-62871CE0A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E2450B-7162-8F09-7E26-7C6A3FB7D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D2DC59-3781-6E6B-410E-B8E62E0B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C95184-ED53-BC86-2FBF-03FC2B982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FE866B-C88D-70FB-1411-AA85498E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88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ECCAA-774B-5A72-CAA9-0148104B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88A0A1-3581-924B-52C6-5A99BEA6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FD590C-7166-255B-B617-21B7A9B9F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0B5EAD-F7E2-3B31-FA73-97E59542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69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064A42-5548-65AD-B2D9-3984540C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86FF41-2E84-E23D-3A8E-BCB2203A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30ED5B-0672-C89E-181B-F5E4D1B4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50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A2A23-36F0-AE8E-F478-CC8818C3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663CCE-C062-F625-0EB4-C3F87375E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1186F0-B83F-7599-C860-E88617D2B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716019-5010-C113-65E9-B49935F2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F46A8E-4CBA-B756-F16A-8336BDC6D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4D5213-D92F-9AAF-D2CB-C395E02F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65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A10F7-DAC6-D8A2-464F-FA643EE7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3ACBE2-FC74-A0CF-AFC9-A89EFBD28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7D525E-FC9F-13D2-D211-EF63E7BA5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FCDDD7-7D6A-18EE-1429-1056EC31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E41920-A5A4-4E30-B143-1AE9ABCF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8EF43-671F-13C7-2B7C-5C8C6AAC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19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90C67F-1154-4EB3-46CB-0EA119740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B51426-10B2-E986-662E-58E8F2DEC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91AB9-13B4-7E2F-EE23-AFE9DBF66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3A3E9-AFED-475D-A7EC-7E6594F7B5A1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0F36EF-1A73-C4B0-6121-39F5C6E20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C2EED3-2DDD-0204-AD1B-54AC7C5CD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3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oj.ac/problem/2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luogu.com.cn/problem/P578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loj.ac/p/3339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luogu.com.cn/problem/AT_arc073_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loj.ac/p/2587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i-wiki.org/dp/opt/quadrangl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oi-wiki.org/dp/opt/quadrangl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B2F32-73C9-4800-C278-899EB9134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725439"/>
            <a:ext cx="8915399" cy="2262781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动态规划（二）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95C434-47E3-877A-A7EE-59047BEBE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9848" y="4167939"/>
            <a:ext cx="4667677" cy="1126283"/>
          </a:xfrm>
        </p:spPr>
        <p:txBody>
          <a:bodyPr/>
          <a:lstStyle/>
          <a:p>
            <a:r>
              <a:rPr lang="zh-CN" altLang="en-US" sz="2000" dirty="0"/>
              <a:t>福州</a:t>
            </a:r>
            <a:r>
              <a:rPr lang="zh-CN" altLang="en-US" dirty="0"/>
              <a:t>一中 何梓滔</a:t>
            </a:r>
          </a:p>
        </p:txBody>
      </p:sp>
    </p:spTree>
    <p:extLst>
      <p:ext uri="{BB962C8B-B14F-4D97-AF65-F5344CB8AC3E}">
        <p14:creationId xmlns:p14="http://schemas.microsoft.com/office/powerpoint/2010/main" val="2646407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F8295-D5D5-1684-3D8B-2DC20065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</a:t>
            </a:r>
            <a:r>
              <a:rPr lang="en-US" altLang="zh-CN" sz="4000" dirty="0"/>
              <a:t> 1</a:t>
            </a:r>
            <a:r>
              <a:rPr lang="zh-CN" altLang="en-US" sz="4000" dirty="0"/>
              <a:t>：</a:t>
            </a:r>
            <a:r>
              <a:rPr lang="en-US" altLang="zh-CN" sz="4000" dirty="0"/>
              <a:t>IOI2014 Holiday</a:t>
            </a:r>
            <a:endParaRPr lang="zh-CN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F38055-4132-D67A-90EB-D1656967FB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25611" y="1473199"/>
                <a:ext cx="10254722" cy="530860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题面：</a:t>
                </a:r>
                <a:r>
                  <a:rPr lang="en-US" altLang="zh-CN" sz="2200" dirty="0">
                    <a:hlinkClick r:id="rId2"/>
                  </a:rPr>
                  <a:t>https://uoj.ac/problem/29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考虑最优策略，一定是一直向一个方向走，或先走一段后再回来往回走一段。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对于第一种情况，枚举一定要经过的区间长度，那么设剩余的天数为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200" dirty="0"/>
                  <a:t>，最优的肯定是选取区间前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大的城市停留，用可持久化线段树查询。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对于第二种情况，假设先往左再往右，可以发现左端点右移，右端点一定不降，否则不优。满足区间单调性，</a:t>
                </a:r>
                <a:r>
                  <a:rPr lang="en-US" altLang="zh-CN" sz="2200" dirty="0"/>
                  <a:t>solve(1,s,s,n)</a:t>
                </a:r>
                <a:r>
                  <a:rPr lang="zh-CN" altLang="en-US" sz="2200" dirty="0"/>
                  <a:t>，分治解决。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分治里面还需要解决一个区间前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大，处理方法同上。时间复杂度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200" i="0" dirty="0" smtClean="0">
                        <a:latin typeface="Cambria Math" panose="02040503050406030204" pitchFamily="18" charset="0"/>
                      </a:rPr>
                      <m:t>lo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200" i="0" dirty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r>
                          <a:rPr lang="en-US" altLang="zh-CN" sz="22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  <a:p>
                <a:endParaRPr lang="en-US" altLang="zh-CN" sz="2200" dirty="0"/>
              </a:p>
              <a:p>
                <a:endParaRPr lang="en-US" altLang="zh-CN" sz="22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F38055-4132-D67A-90EB-D1656967FB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25611" y="1473199"/>
                <a:ext cx="10254722" cy="5308601"/>
              </a:xfrm>
              <a:blipFill>
                <a:blip r:embed="rId3"/>
                <a:stretch>
                  <a:fillRect l="-654" t="-1378" r="-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36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F8295-D5D5-1684-3D8B-2DC20065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斜率优化 </a:t>
            </a:r>
            <a:r>
              <a:rPr lang="en-US" altLang="zh-CN" sz="4000" dirty="0"/>
              <a:t>DP</a:t>
            </a:r>
            <a:endParaRPr lang="zh-CN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F38055-4132-D67A-90EB-D1656967FB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73199"/>
                <a:ext cx="9526588" cy="530860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前置知识：向量、凸包、叉乘判断两个向量顺逆时针的关系。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以序列上的 </a:t>
                </a:r>
                <a:r>
                  <a:rPr lang="en-US" altLang="zh-CN" sz="2200" dirty="0"/>
                  <a:t>DP </a:t>
                </a:r>
                <a:r>
                  <a:rPr lang="zh-CN" altLang="en-US" sz="2200" dirty="0"/>
                  <a:t>方程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200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，其中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表示以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为自变量的函数，若函数满足某种关系（一般来说为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次函数），则可以使用斜率优化。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考虑一次函数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dirty="0"/>
                  <a:t>，有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r>
                  <a:rPr lang="zh-CN" altLang="en-US" sz="2200" dirty="0"/>
                  <a:t>。</a:t>
                </a:r>
                <a:r>
                  <a:rPr lang="en-US" altLang="zh-CN" sz="2200" dirty="0"/>
                  <a:t>DP </a:t>
                </a:r>
                <a:r>
                  <a:rPr lang="zh-CN" altLang="en-US" sz="2200" dirty="0"/>
                  <a:t>式子化简后，将仅与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有关的信息表示为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的形式，把同时与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有关的信息表示为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r>
                  <a:rPr lang="zh-CN" altLang="en-US" sz="2200" dirty="0"/>
                  <a:t>（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dirty="0"/>
                  <a:t>），把仅与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有关的信息表示为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dirty="0"/>
                  <a:t>。那么问题转化为，对于平面上已有的若干个点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𝑠𝑡h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.)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，用斜率固定为 </a:t>
                </a:r>
                <a:r>
                  <a:rPr lang="en-US" altLang="zh-CN" sz="2200" dirty="0" err="1"/>
                  <a:t>i</a:t>
                </a:r>
                <a:r>
                  <a:rPr lang="en-US" altLang="zh-CN" sz="2200" dirty="0"/>
                  <a:t> </a:t>
                </a:r>
                <a:r>
                  <a:rPr lang="zh-CN" altLang="en-US" sz="2200" dirty="0"/>
                  <a:t>的直线一一经过这些点，找最小的截距。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显然这个最优的点在凸包上。比较抽象，来看例题。</a:t>
                </a:r>
                <a:endParaRPr lang="en-US" altLang="zh-CN" sz="22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F38055-4132-D67A-90EB-D1656967FB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73199"/>
                <a:ext cx="9526588" cy="5308601"/>
              </a:xfrm>
              <a:blipFill>
                <a:blip r:embed="rId2"/>
                <a:stretch>
                  <a:fillRect l="-768" t="-1378" r="-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10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F8295-D5D5-1684-3D8B-2DC20065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1</a:t>
            </a:r>
            <a:r>
              <a:rPr lang="zh-CN" altLang="en-US" sz="4000" dirty="0"/>
              <a:t>：</a:t>
            </a:r>
            <a:r>
              <a:rPr lang="en-US" altLang="zh-CN" sz="4000" dirty="0"/>
              <a:t>APIO2010 </a:t>
            </a:r>
            <a:r>
              <a:rPr lang="zh-CN" altLang="en-US" sz="4000" dirty="0"/>
              <a:t>特别行动队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F38055-4132-D67A-90EB-D1656967FB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17156" y="1473199"/>
                <a:ext cx="10297056" cy="530860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题意：一只队伍中有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个士兵，每个人的战斗力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/>
                  <a:t> ，现要将士兵划分为若干连续段，每一段的修正战斗力</a:t>
                </a:r>
                <a14:m>
                  <m:oMath xmlns:m="http://schemas.openxmlformats.org/officeDocument/2006/math">
                    <m:r>
                      <a:rPr lang="zh-CN" altLang="en-US" sz="2200" i="1" dirty="0" smtClean="0">
                        <a:latin typeface="Cambria Math" panose="02040503050406030204" pitchFamily="18" charset="0"/>
                      </a:rPr>
                      <m:t>为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× 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× 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=∑ </m:t>
                    </m:r>
                    <m:sSub>
                      <m:sSubPr>
                        <m:ctrlP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dirty="0"/>
                  <a:t>。总的战斗力为所有段的修正战斗力之和。要求最大化总战斗力。</a:t>
                </a:r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 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zh-CN" altLang="en-US" sz="2200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−5≤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≤−1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</a:rPr>
                      <m:t>，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1≤ </m:t>
                    </m:r>
                    <m:sSub>
                      <m:sSubPr>
                        <m:ctrlP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为前缀和，有朴素 </a:t>
                </a:r>
                <a:r>
                  <a:rPr lang="en-US" altLang="zh-CN" sz="2200" dirty="0"/>
                  <a:t>DP</a:t>
                </a:r>
                <a:r>
                  <a:rPr lang="zh-CN" altLang="en-US" sz="22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altLang="zh-CN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l-PL" altLang="zh-CN" sz="2200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pl-PL" altLang="zh-CN" sz="2200" i="1" dirty="0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l-PL" altLang="zh-CN" sz="2200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pl-PL" altLang="zh-CN" sz="2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× 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 dirty="0" err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 dirty="0" err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200" i="1" dirty="0" err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200" i="1" dirty="0" err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200" i="1" dirty="0" err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 dirty="0" err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200" i="1" dirty="0" err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l-PL" altLang="zh-CN" sz="2200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pl-PL" altLang="zh-CN" sz="22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× </m:t>
                    </m:r>
                    <m:d>
                      <m:dPr>
                        <m:ctrlPr>
                          <a:rPr lang="pl-PL" altLang="zh-CN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zh-CN" sz="22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200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20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 dirty="0" err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200" i="1" dirty="0" err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l-PL" altLang="zh-CN" sz="2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altLang="zh-CN" sz="22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200" dirty="0"/>
                  <a:t>}</a:t>
                </a:r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化简，记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200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2200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× </m:t>
                    </m:r>
                    <m:sSubSup>
                      <m:sSub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+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一堆常数。最小化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dirty="0"/>
                  <a:t>，当前所有的 </a:t>
                </a:r>
                <a:r>
                  <a:rPr lang="en-US" altLang="zh-CN" sz="2200" dirty="0"/>
                  <a:t>(</a:t>
                </a:r>
                <a:r>
                  <a:rPr lang="en-US" altLang="zh-CN" sz="2200" dirty="0" err="1"/>
                  <a:t>x,y</a:t>
                </a:r>
                <a:r>
                  <a:rPr lang="en-US" altLang="zh-CN" sz="2200" dirty="0"/>
                  <a:t>) </a:t>
                </a:r>
                <a:r>
                  <a:rPr lang="zh-CN" altLang="en-US" sz="2200" dirty="0"/>
                  <a:t>维护一个下凸壳。注意到斜率单调递增，最优决策点也一定单调，用单调队列维护凸壳，队头弹出不会对后面产生贡献的点。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F38055-4132-D67A-90EB-D1656967FB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17156" y="1473199"/>
                <a:ext cx="10297056" cy="5308601"/>
              </a:xfrm>
              <a:blipFill>
                <a:blip r:embed="rId2"/>
                <a:stretch>
                  <a:fillRect l="-651" t="-1378" r="-2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5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F8295-D5D5-1684-3D8B-2DC20065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2</a:t>
            </a:r>
            <a:r>
              <a:rPr lang="zh-CN" altLang="en-US" sz="4000" dirty="0"/>
              <a:t>：</a:t>
            </a:r>
            <a:r>
              <a:rPr lang="en-US" altLang="zh-CN" sz="4000" dirty="0"/>
              <a:t>SDOI2012 </a:t>
            </a:r>
            <a:r>
              <a:rPr lang="zh-CN" altLang="en-US" sz="4000" dirty="0"/>
              <a:t>任务安排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F38055-4132-D67A-90EB-D1656967FB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92113" y="1456265"/>
                <a:ext cx="9115688" cy="530860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题面：</a:t>
                </a:r>
                <a:r>
                  <a:rPr lang="en-US" altLang="zh-CN" sz="2200" dirty="0">
                    <a:hlinkClick r:id="rId2"/>
                  </a:rPr>
                  <a:t>https://www.luogu.com.cn/problem/P5785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式子同样可以用斜率优化，但与上一题不同的是，</a:t>
                </a:r>
                <a:r>
                  <a:rPr lang="zh-CN" altLang="en-US" sz="2200" b="1" dirty="0"/>
                  <a:t>斜率并不单调</a:t>
                </a:r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也很好办，维护下凸壳，但不执行（其实是不能）弹出队头操作（单调栈维护凸壳），注意到</a:t>
                </a:r>
                <a:r>
                  <a:rPr lang="zh-CN" altLang="en-US" sz="2200" b="1" dirty="0"/>
                  <a:t>凸壳上的边斜率单调</a:t>
                </a:r>
                <a:r>
                  <a:rPr lang="zh-CN" altLang="en-US" sz="2200" dirty="0"/>
                  <a:t>，在凸壳上二分最优决策点。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2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F38055-4132-D67A-90EB-D1656967FB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2113" y="1456265"/>
                <a:ext cx="9115688" cy="5308601"/>
              </a:xfrm>
              <a:blipFill>
                <a:blip r:embed="rId3"/>
                <a:stretch>
                  <a:fillRect l="-803" t="-1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33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F8295-D5D5-1684-3D8B-2DC20065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矩阵优化 </a:t>
            </a:r>
            <a:r>
              <a:rPr lang="en-US" altLang="zh-CN" sz="4000" dirty="0"/>
              <a:t>DP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38055-4132-D67A-90EB-D1656967F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3200"/>
            <a:ext cx="8915400" cy="4760690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前置知识：矩阵、矩阵乘法、矩阵快速幂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此时的 </a:t>
            </a:r>
            <a:r>
              <a:rPr lang="en-US" altLang="zh-CN" sz="2200" dirty="0"/>
              <a:t>DP </a:t>
            </a:r>
            <a:r>
              <a:rPr lang="zh-CN" altLang="en-US" sz="2200" dirty="0"/>
              <a:t>严格来说算递推。根据递推式构造矩阵，用矩阵快速幂加速递推过程。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当然，还可以定义广义矩阵乘法。只要它满足结合律就可以使用快速幂。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注意有些特殊的矩阵可以手动做乘法减小常数。</a:t>
            </a:r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17959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F8295-D5D5-1684-3D8B-2DC20065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1</a:t>
            </a:r>
            <a:r>
              <a:rPr lang="zh-CN" altLang="en-US" sz="4000" dirty="0"/>
              <a:t>：传球游戏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F38055-4132-D67A-90EB-D1656967FB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0745" y="1473200"/>
                <a:ext cx="9018590" cy="476069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题意：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个人围成一圈，初始时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号持球，每轮持球人向相邻的人传球，求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次传球后，球回到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号手中的方案数。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≤1000,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sz="2200" dirty="0"/>
              </a:p>
              <a:p>
                <a:r>
                  <a:rPr lang="zh-CN" altLang="en-US" sz="2200" dirty="0"/>
                  <a:t>其实不太算 </a:t>
                </a:r>
                <a:r>
                  <a:rPr lang="en-US" altLang="zh-CN" sz="2200" dirty="0"/>
                  <a:t>DP</a:t>
                </a:r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表示 </a:t>
                </a:r>
                <a:r>
                  <a:rPr lang="en-US" altLang="zh-CN" sz="2200" dirty="0" err="1"/>
                  <a:t>i</a:t>
                </a:r>
                <a:r>
                  <a:rPr lang="en-US" altLang="zh-CN" sz="2200" dirty="0"/>
                  <a:t> </a:t>
                </a:r>
                <a:r>
                  <a:rPr lang="zh-CN" altLang="en-US" sz="2200" dirty="0"/>
                  <a:t>次传球后到达 </a:t>
                </a:r>
                <a:r>
                  <a:rPr lang="en-US" altLang="zh-CN" sz="2200" dirty="0"/>
                  <a:t>j </a:t>
                </a:r>
                <a:r>
                  <a:rPr lang="zh-CN" altLang="en-US" sz="2200" dirty="0"/>
                  <a:t>号手中的方案数，则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</a:rPr>
                      <m:t>构造</m:t>
                    </m:r>
                  </m:oMath>
                </a14:m>
                <a:r>
                  <a:rPr lang="zh-CN" altLang="en-US" sz="2200" dirty="0"/>
                  <a:t>转移矩阵可以做到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unc>
                      <m:func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func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注意到转移矩阵是一个</a:t>
                </a:r>
                <a:r>
                  <a:rPr lang="zh-CN" altLang="en-US" sz="2200" b="1" dirty="0"/>
                  <a:t>循环矩阵</a:t>
                </a:r>
                <a:r>
                  <a:rPr lang="zh-CN" altLang="en-US" sz="2200" dirty="0"/>
                  <a:t>，它的幂仍然是循环矩阵，所以每次矩阵乘法只求第一行的值，剩余行由第一行递推。单次矩阵乘法复杂度变成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dirty="0"/>
                  <a:t>，时间复杂度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2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F38055-4132-D67A-90EB-D1656967FB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0745" y="1473200"/>
                <a:ext cx="9018590" cy="4760690"/>
              </a:xfrm>
              <a:blipFill>
                <a:blip r:embed="rId2"/>
                <a:stretch>
                  <a:fillRect l="-743" t="-1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80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F8295-D5D5-1684-3D8B-2DC20065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2</a:t>
            </a:r>
            <a:r>
              <a:rPr lang="zh-CN" altLang="en-US" sz="4000" dirty="0"/>
              <a:t>：</a:t>
            </a:r>
            <a:r>
              <a:rPr lang="en-US" altLang="zh-CN" sz="4000" dirty="0"/>
              <a:t>NOI2020 </a:t>
            </a:r>
            <a:r>
              <a:rPr lang="zh-CN" altLang="en-US" sz="4000" dirty="0"/>
              <a:t>美食家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F38055-4132-D67A-90EB-D1656967FB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73199"/>
                <a:ext cx="8911687" cy="511585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题面：</a:t>
                </a:r>
                <a:r>
                  <a:rPr lang="en-US" altLang="zh-CN" sz="2200" dirty="0">
                    <a:hlinkClick r:id="rId2"/>
                  </a:rPr>
                  <a:t>https://loj.ac/p/3339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先考虑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200" dirty="0"/>
                  <a:t>。记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表示第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天到达了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点，所获得的最大愉悦值。那么：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200" dirty="0"/>
                  <a:t>可以发现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远小于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200" dirty="0"/>
                  <a:t>考虑对天数分层，处理出相邻天数之间的转移矩阵。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这里是广义矩阵乘法：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200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b="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但是天数并不连续，考虑把边拆成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条（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为通过天数），价值算在第一条边上。拆一次点数多了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个且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≤5</m:t>
                    </m:r>
                  </m:oMath>
                </a14:m>
                <a:r>
                  <a:rPr lang="zh-CN" altLang="en-US" sz="2200" dirty="0"/>
                  <a:t>，所以点数大概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时间复杂度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  <m:t>+4</m:t>
                            </m:r>
                            <m: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2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dirty="0"/>
                  <a:t>，不足以通过。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endParaRPr lang="en-US" altLang="zh-CN" sz="22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F38055-4132-D67A-90EB-D1656967FB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73199"/>
                <a:ext cx="8911687" cy="5115859"/>
              </a:xfrm>
              <a:blipFill>
                <a:blip r:embed="rId3"/>
                <a:stretch>
                  <a:fillRect l="-821" t="-1430" r="-3967" b="-2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72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F8295-D5D5-1684-3D8B-2DC20065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2</a:t>
            </a:r>
            <a:r>
              <a:rPr lang="zh-CN" altLang="en-US" sz="4000" dirty="0"/>
              <a:t>：</a:t>
            </a:r>
            <a:r>
              <a:rPr lang="en-US" altLang="zh-CN" sz="4000" dirty="0"/>
              <a:t>NOI2020 </a:t>
            </a:r>
            <a:r>
              <a:rPr lang="zh-CN" altLang="en-US" sz="4000" dirty="0"/>
              <a:t>美食家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F38055-4132-D67A-90EB-D1656967FB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73200"/>
                <a:ext cx="8911688" cy="476069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由于点数很小，考虑一种新的构造方式：每个点均拆成五个，编号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1∼5</m:t>
                    </m:r>
                    <m:r>
                      <a:rPr lang="en-US" altLang="zh-CN" sz="2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200" dirty="0"/>
                  <a:t>对于原图中的边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2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2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err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2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err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dirty="0"/>
                  <a:t>，则新图连一条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的边。这样点数就是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200" dirty="0"/>
                  <a:t> 了。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时，先把美食节按时间排序，记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2200" dirty="0"/>
                  <a:t> 表示做到第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个美食节的所在天数，到达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点的最大愉悦值。设相邻的两个美食节时间差为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200" dirty="0"/>
                  <a:t>转移矩阵为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200" dirty="0"/>
                  <a:t>，则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× </m:t>
                    </m:r>
                    <m:sSup>
                      <m:sSupPr>
                        <m:ctrlP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。时间复杂度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2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可以优化。预处理出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29</m:t>
                            </m:r>
                          </m:sup>
                        </m:sSup>
                      </m:sup>
                    </m:sSup>
                  </m:oMath>
                </a14:m>
                <a:r>
                  <a:rPr lang="zh-CN" altLang="en-US" sz="2200" dirty="0"/>
                  <a:t>，对每个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做二进制分解，乘上相应转移矩阵。时间复杂度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unc>
                      <m:func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 i="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func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func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F38055-4132-D67A-90EB-D1656967FB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73200"/>
                <a:ext cx="8911688" cy="4760690"/>
              </a:xfrm>
              <a:blipFill>
                <a:blip r:embed="rId2"/>
                <a:stretch>
                  <a:fillRect l="-821" t="-1280" r="-4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68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F8295-D5D5-1684-3D8B-2DC20065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树型 </a:t>
            </a:r>
            <a:r>
              <a:rPr lang="en-US" altLang="zh-CN" sz="4000" dirty="0"/>
              <a:t>DP </a:t>
            </a:r>
            <a:r>
              <a:rPr lang="zh-CN" altLang="en-US" sz="4000" dirty="0"/>
              <a:t>与线段树合并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38055-4132-D67A-90EB-D1656967F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3199"/>
            <a:ext cx="8915400" cy="5465483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树型 </a:t>
            </a:r>
            <a:r>
              <a:rPr lang="en-US" altLang="zh-CN" sz="2400" dirty="0"/>
              <a:t>DP </a:t>
            </a:r>
            <a:r>
              <a:rPr lang="zh-CN" altLang="en-US" sz="2400" dirty="0"/>
              <a:t>时，若需要实现：</a:t>
            </a:r>
            <a:endParaRPr lang="en-US" altLang="zh-CN" sz="2400" dirty="0"/>
          </a:p>
          <a:p>
            <a:pPr lvl="1"/>
            <a:r>
              <a:rPr lang="zh-CN" altLang="en-US" sz="2400" dirty="0"/>
              <a:t>合并父亲与子节点的信息，继续向上贡献</a:t>
            </a:r>
            <a:endParaRPr lang="en-US" altLang="zh-CN" sz="2400" dirty="0"/>
          </a:p>
          <a:p>
            <a:pPr lvl="1"/>
            <a:r>
              <a:rPr lang="zh-CN" altLang="en-US" sz="2400" dirty="0"/>
              <a:t>转移过程需要区间求和</a:t>
            </a:r>
            <a:r>
              <a:rPr lang="en-US" altLang="zh-CN" sz="2400" dirty="0"/>
              <a:t>/min/max </a:t>
            </a:r>
            <a:r>
              <a:rPr lang="zh-CN" altLang="en-US" sz="2400" dirty="0"/>
              <a:t>等等可以线段树实现的操作。</a:t>
            </a:r>
            <a:endParaRPr lang="en-US" altLang="zh-CN" sz="2400" dirty="0"/>
          </a:p>
          <a:p>
            <a:r>
              <a:rPr lang="zh-CN" altLang="en-US" sz="2400" dirty="0"/>
              <a:t>那么可以考虑线段树合并优化。代码示例（动态开点线段树）：</a:t>
            </a:r>
            <a:endParaRPr lang="en-US" altLang="zh-CN" sz="2400" dirty="0"/>
          </a:p>
          <a:p>
            <a:r>
              <a:rPr lang="en-US" altLang="zh-CN" sz="2200" dirty="0"/>
              <a:t>int merge(</a:t>
            </a:r>
            <a:r>
              <a:rPr lang="en-US" altLang="zh-CN" sz="2200" dirty="0" err="1"/>
              <a:t>u,v,l,r</a:t>
            </a:r>
            <a:r>
              <a:rPr lang="en-US" altLang="zh-CN" sz="2200" dirty="0"/>
              <a:t>) {</a:t>
            </a:r>
          </a:p>
          <a:p>
            <a:r>
              <a:rPr lang="en-US" altLang="zh-CN" sz="2200" dirty="0"/>
              <a:t>	if(!u||!v) return </a:t>
            </a:r>
            <a:r>
              <a:rPr lang="en-US" altLang="zh-CN" sz="2200" dirty="0" err="1"/>
              <a:t>u|v</a:t>
            </a:r>
            <a:r>
              <a:rPr lang="en-US" altLang="zh-CN" sz="2200" dirty="0"/>
              <a:t>;</a:t>
            </a:r>
          </a:p>
          <a:p>
            <a:r>
              <a:rPr lang="zh-CN" altLang="en-US" sz="2200" dirty="0"/>
              <a:t>  合并 </a:t>
            </a:r>
            <a:r>
              <a:rPr lang="en-US" altLang="zh-CN" sz="2200" dirty="0" err="1"/>
              <a:t>u,v</a:t>
            </a:r>
            <a:r>
              <a:rPr lang="en-US" altLang="zh-CN" sz="2200" dirty="0"/>
              <a:t> </a:t>
            </a:r>
            <a:r>
              <a:rPr lang="zh-CN" altLang="en-US" sz="2200" dirty="0"/>
              <a:t>信息</a:t>
            </a:r>
            <a:endParaRPr lang="en-US" altLang="zh-CN" sz="2200" dirty="0"/>
          </a:p>
          <a:p>
            <a:r>
              <a:rPr lang="en-US" altLang="zh-CN" sz="2200" dirty="0"/>
              <a:t>	if(l==r) return u;</a:t>
            </a:r>
          </a:p>
          <a:p>
            <a:r>
              <a:rPr lang="en-US" altLang="zh-CN" sz="2200" dirty="0"/>
              <a:t>	int mid=</a:t>
            </a:r>
            <a:r>
              <a:rPr lang="en-US" altLang="zh-CN" sz="2200" dirty="0" err="1"/>
              <a:t>l+r</a:t>
            </a:r>
            <a:r>
              <a:rPr lang="en-US" altLang="zh-CN" sz="2200" dirty="0"/>
              <a:t>&gt;&gt;1;</a:t>
            </a:r>
          </a:p>
          <a:p>
            <a:r>
              <a:rPr lang="en-US" altLang="zh-CN" sz="2200" dirty="0"/>
              <a:t>	tr[u].</a:t>
            </a:r>
            <a:r>
              <a:rPr lang="en-US" altLang="zh-CN" sz="2200" dirty="0" err="1"/>
              <a:t>lson</a:t>
            </a:r>
            <a:r>
              <a:rPr lang="en-US" altLang="zh-CN" sz="2200" dirty="0"/>
              <a:t>=merge(tr[u].</a:t>
            </a:r>
            <a:r>
              <a:rPr lang="en-US" altLang="zh-CN" sz="2200" dirty="0" err="1"/>
              <a:t>lson,tr</a:t>
            </a:r>
            <a:r>
              <a:rPr lang="en-US" altLang="zh-CN" sz="2200" dirty="0"/>
              <a:t>[v].</a:t>
            </a:r>
            <a:r>
              <a:rPr lang="en-US" altLang="zh-CN" sz="2200" dirty="0" err="1"/>
              <a:t>lson,l,mid</a:t>
            </a:r>
            <a:r>
              <a:rPr lang="en-US" altLang="zh-CN" sz="2200" dirty="0"/>
              <a:t>);</a:t>
            </a:r>
          </a:p>
          <a:p>
            <a:r>
              <a:rPr lang="en-US" altLang="zh-CN" sz="2200" dirty="0"/>
              <a:t>	tr[u].</a:t>
            </a:r>
            <a:r>
              <a:rPr lang="en-US" altLang="zh-CN" sz="2200" dirty="0" err="1"/>
              <a:t>rson</a:t>
            </a:r>
            <a:r>
              <a:rPr lang="en-US" altLang="zh-CN" sz="2200" dirty="0"/>
              <a:t>=merge(tr[u].</a:t>
            </a:r>
            <a:r>
              <a:rPr lang="en-US" altLang="zh-CN" sz="2200" dirty="0" err="1"/>
              <a:t>rson,tr</a:t>
            </a:r>
            <a:r>
              <a:rPr lang="en-US" altLang="zh-CN" sz="2200" dirty="0"/>
              <a:t>[v].rson,mid+1,r);</a:t>
            </a:r>
          </a:p>
          <a:p>
            <a:r>
              <a:rPr lang="en-US" altLang="zh-CN" sz="2200" dirty="0"/>
              <a:t>	return u;</a:t>
            </a:r>
          </a:p>
          <a:p>
            <a:r>
              <a:rPr lang="en-US" altLang="zh-CN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101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F8295-D5D5-1684-3D8B-2DC20065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1</a:t>
            </a:r>
            <a:r>
              <a:rPr lang="zh-CN" altLang="en-US" sz="4000" dirty="0"/>
              <a:t>：</a:t>
            </a:r>
            <a:r>
              <a:rPr lang="en-US" altLang="zh-CN" sz="4000" dirty="0"/>
              <a:t>FJOI2018 </a:t>
            </a:r>
            <a:r>
              <a:rPr lang="zh-CN" altLang="en-US" sz="4000" dirty="0"/>
              <a:t>领导集团问题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F38055-4132-D67A-90EB-D1656967FB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1" y="1428375"/>
                <a:ext cx="9029047" cy="548341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题意：求树上</a:t>
                </a:r>
                <a:r>
                  <a:rPr lang="en-US" altLang="zh-CN" sz="2200" dirty="0"/>
                  <a:t> LIS</a:t>
                </a:r>
                <a:r>
                  <a:rPr lang="zh-CN" altLang="en-US" sz="2200" dirty="0"/>
                  <a:t>。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的子树内选择点权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的最大子集大小，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为点权。则：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200" b="0" i="0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⁡([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](1+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把第二维看作一棵线段树，则需要实现：线段树合并、区间取 </a:t>
                </a:r>
                <a:r>
                  <a:rPr lang="en-US" altLang="zh-CN" sz="2200" dirty="0"/>
                  <a:t>max</a:t>
                </a:r>
                <a:r>
                  <a:rPr lang="zh-CN" altLang="en-US" sz="2200" dirty="0"/>
                  <a:t>、单点求值。但是区间取 </a:t>
                </a:r>
                <a:r>
                  <a:rPr lang="en-US" altLang="zh-CN" sz="2200" dirty="0"/>
                  <a:t>max </a:t>
                </a:r>
                <a:r>
                  <a:rPr lang="zh-CN" altLang="en-US" sz="2200" dirty="0"/>
                  <a:t>不好实现，注意到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减小，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单调不降低，所以可以线段树上二分临界点，区间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200" dirty="0"/>
                  <a:t>差分之后，就没有区间的修改操作了。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需求改为：线段树合并、查询前缀和、线段树上二分（第一个前缀和大于某数的位置）、单点修改、单点查询。</a:t>
                </a:r>
                <a:endParaRPr lang="en-US" altLang="zh-CN" sz="2200" dirty="0"/>
              </a:p>
              <a:p>
                <a:r>
                  <a:rPr lang="zh-CN" altLang="en-US" sz="22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2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F38055-4132-D67A-90EB-D1656967FB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1" y="1428375"/>
                <a:ext cx="9029047" cy="5483412"/>
              </a:xfrm>
              <a:blipFill>
                <a:blip r:embed="rId2"/>
                <a:stretch>
                  <a:fillRect l="-810" t="-1111" r="-39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28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F8295-D5D5-1684-3D8B-2DC20065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38055-4132-D67A-90EB-D1656967F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3200"/>
            <a:ext cx="8915400" cy="476069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DP </a:t>
            </a:r>
            <a:r>
              <a:rPr lang="zh-CN" altLang="en-US" sz="2800" dirty="0"/>
              <a:t>的转移优化</a:t>
            </a:r>
            <a:endParaRPr lang="en-US" altLang="zh-CN" sz="2800" dirty="0"/>
          </a:p>
          <a:p>
            <a:r>
              <a:rPr lang="zh-CN" altLang="en-US" sz="2800" dirty="0"/>
              <a:t>四边形不等式</a:t>
            </a:r>
            <a:endParaRPr lang="en-US" altLang="zh-CN" sz="2800" dirty="0"/>
          </a:p>
          <a:p>
            <a:r>
              <a:rPr lang="zh-CN" altLang="en-US" sz="2800" dirty="0"/>
              <a:t>决策单调性</a:t>
            </a:r>
            <a:endParaRPr lang="en-US" altLang="zh-CN" sz="2800" dirty="0"/>
          </a:p>
          <a:p>
            <a:r>
              <a:rPr lang="zh-CN" altLang="en-US" sz="2800" dirty="0"/>
              <a:t>斜率优化 </a:t>
            </a:r>
            <a:r>
              <a:rPr lang="en-US" altLang="zh-CN" sz="2800" dirty="0"/>
              <a:t>DP</a:t>
            </a:r>
          </a:p>
          <a:p>
            <a:r>
              <a:rPr lang="zh-CN" altLang="en-US" sz="2800" dirty="0"/>
              <a:t>矩阵优化 </a:t>
            </a:r>
            <a:r>
              <a:rPr lang="en-US" altLang="zh-CN" sz="2800" dirty="0"/>
              <a:t>DP</a:t>
            </a:r>
          </a:p>
          <a:p>
            <a:r>
              <a:rPr lang="zh-CN" altLang="en-US" sz="2800" dirty="0"/>
              <a:t>树型 </a:t>
            </a:r>
            <a:r>
              <a:rPr lang="en-US" altLang="zh-CN" sz="2800" dirty="0"/>
              <a:t>DP </a:t>
            </a:r>
            <a:r>
              <a:rPr lang="zh-CN" altLang="en-US" sz="2800" dirty="0"/>
              <a:t>与线段树合并</a:t>
            </a:r>
            <a:endParaRPr lang="en-US" altLang="zh-CN" sz="2800" dirty="0"/>
          </a:p>
          <a:p>
            <a:r>
              <a:rPr lang="zh-CN" altLang="en-US" sz="2800" dirty="0"/>
              <a:t>数据结构优化 </a:t>
            </a:r>
            <a:r>
              <a:rPr lang="en-US" altLang="zh-CN" sz="2800" dirty="0"/>
              <a:t>DP</a:t>
            </a:r>
          </a:p>
          <a:p>
            <a:r>
              <a:rPr lang="zh-CN" altLang="en-US" sz="2800" dirty="0"/>
              <a:t>杂题选讲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3055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F8295-D5D5-1684-3D8B-2DC20065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数据结构优化 </a:t>
            </a:r>
            <a:r>
              <a:rPr lang="en-US" altLang="zh-CN" sz="4000" dirty="0"/>
              <a:t>DP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38055-4132-D67A-90EB-D1656967F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3200"/>
            <a:ext cx="8915400" cy="4760690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常见的几种类型：</a:t>
            </a:r>
            <a:endParaRPr lang="en-US" altLang="zh-CN" sz="2200" dirty="0"/>
          </a:p>
          <a:p>
            <a:pPr lvl="1"/>
            <a:r>
              <a:rPr lang="zh-CN" altLang="en-US" sz="2000" dirty="0"/>
              <a:t>单调栈：维护凸壳（本质是维护单调子序列）</a:t>
            </a:r>
            <a:endParaRPr lang="en-US" altLang="zh-CN" sz="2000" dirty="0"/>
          </a:p>
          <a:p>
            <a:pPr lvl="1"/>
            <a:r>
              <a:rPr lang="zh-CN" altLang="en-US" sz="2000" dirty="0"/>
              <a:t>单调队列：维护凸壳、滑动窗口模型</a:t>
            </a:r>
            <a:endParaRPr lang="en-US" altLang="zh-CN" sz="2000" dirty="0"/>
          </a:p>
          <a:p>
            <a:pPr lvl="1"/>
            <a:r>
              <a:rPr lang="zh-CN" altLang="en-US" sz="2000" dirty="0"/>
              <a:t>树状数组：</a:t>
            </a:r>
            <a:r>
              <a:rPr lang="en-US" altLang="zh-CN" sz="2000" dirty="0"/>
              <a:t>DP </a:t>
            </a:r>
            <a:r>
              <a:rPr lang="zh-CN" altLang="en-US" sz="2000" dirty="0"/>
              <a:t>转化为二维数点</a:t>
            </a:r>
            <a:endParaRPr lang="en-US" altLang="zh-CN" sz="2000" dirty="0"/>
          </a:p>
          <a:p>
            <a:pPr lvl="1"/>
            <a:r>
              <a:rPr lang="zh-CN" altLang="en-US" sz="2000" dirty="0"/>
              <a:t>线段树：</a:t>
            </a:r>
            <a:r>
              <a:rPr lang="en-US" altLang="zh-CN" sz="2000" dirty="0"/>
              <a:t>……</a:t>
            </a:r>
          </a:p>
          <a:p>
            <a:pPr lvl="1"/>
            <a:r>
              <a:rPr lang="en-US" altLang="zh-CN" sz="2000" dirty="0"/>
              <a:t>……</a:t>
            </a:r>
          </a:p>
          <a:p>
            <a:pPr lvl="1"/>
            <a:endParaRPr lang="en-US" altLang="zh-CN" sz="2000" dirty="0"/>
          </a:p>
          <a:p>
            <a:r>
              <a:rPr lang="zh-CN" altLang="en-US" sz="2200" dirty="0"/>
              <a:t>直接看例题</a:t>
            </a:r>
            <a:endParaRPr lang="en-US" altLang="zh-CN" sz="2200" dirty="0"/>
          </a:p>
          <a:p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41081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F8295-D5D5-1684-3D8B-2DC20065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1</a:t>
            </a:r>
            <a:r>
              <a:rPr lang="zh-CN" altLang="en-US" sz="4000" dirty="0"/>
              <a:t>：</a:t>
            </a:r>
            <a:r>
              <a:rPr lang="en-US" altLang="zh-CN" sz="4000" dirty="0"/>
              <a:t>NOI2005 </a:t>
            </a:r>
            <a:r>
              <a:rPr lang="zh-CN" altLang="en-US" sz="4000" dirty="0"/>
              <a:t>瑰丽华尔兹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F38055-4132-D67A-90EB-D1656967FB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1" y="1473200"/>
                <a:ext cx="9082835" cy="50800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题意：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err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的矩阵。以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为起点。一共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段时间，每段时间为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 ​ ,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](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+1=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​ )</m:t>
                    </m:r>
                  </m:oMath>
                </a14:m>
                <a:r>
                  <a:rPr lang="zh-CN" altLang="en-US" sz="2200" dirty="0"/>
                  <a:t>，每秒可以向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（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={1,2,3,4}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分别表示上下左右）方向运动一个单位或者原地不动， 移动时不能超出矩阵，也不能走到给出矩阵的障碍物处，求最后运动的最长总距离。</a:t>
                </a:r>
                <a:endParaRPr lang="en-US" altLang="zh-CN" sz="2200" dirty="0"/>
              </a:p>
              <a:p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≤200,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≤4×</m:t>
                    </m:r>
                    <m:sSup>
                      <m:s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200" dirty="0"/>
                  <a:t> </a:t>
                </a:r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依据题意，记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表示第 </a:t>
                </a:r>
                <a:r>
                  <a:rPr lang="en-US" altLang="zh-CN" sz="2200" dirty="0" err="1"/>
                  <a:t>i</a:t>
                </a:r>
                <a:r>
                  <a:rPr lang="en-US" altLang="zh-CN" sz="2200" dirty="0"/>
                  <a:t> </a:t>
                </a:r>
                <a:r>
                  <a:rPr lang="zh-CN" altLang="en-US" sz="2200" dirty="0"/>
                  <a:t>段时间后走到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的最长距离。枚举移动了多少步转移（以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为例）：</a:t>
                </a:r>
                <a:endParaRPr lang="en-US" altLang="zh-CN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𝑠𝑡𝑒𝑝</m:t>
                            </m:r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𝑠𝑡𝑒𝑝</m:t>
                            </m:r>
                          </m:sub>
                        </m:s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𝑠𝑡𝑒𝑝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altLang="zh-CN" sz="2200" dirty="0"/>
              </a:p>
              <a:p>
                <a:r>
                  <a:rPr lang="zh-CN" altLang="en-US" sz="2200" dirty="0"/>
                  <a:t>注意判断是否经过障碍物或移动至矩阵外。时间复杂度类似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𝑘𝑛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/>
                  <a:t> 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F38055-4132-D67A-90EB-D1656967FB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1" y="1473200"/>
                <a:ext cx="9082835" cy="5080000"/>
              </a:xfrm>
              <a:blipFill>
                <a:blip r:embed="rId2"/>
                <a:stretch>
                  <a:fillRect l="-805" t="-14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89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F8295-D5D5-1684-3D8B-2DC20065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1</a:t>
            </a:r>
            <a:r>
              <a:rPr lang="zh-CN" altLang="en-US" sz="4000" dirty="0"/>
              <a:t>：</a:t>
            </a:r>
            <a:r>
              <a:rPr lang="en-US" altLang="zh-CN" sz="4000" dirty="0"/>
              <a:t>NOI2005 </a:t>
            </a:r>
            <a:r>
              <a:rPr lang="zh-CN" altLang="en-US" sz="4000" dirty="0"/>
              <a:t>瑰丽华尔兹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F38055-4132-D67A-90EB-D1656967FB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1" y="1473200"/>
                <a:ext cx="9082835" cy="50800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注意到 </a:t>
                </a:r>
                <a:r>
                  <a:rPr lang="en-US" altLang="zh-CN" sz="2200" dirty="0"/>
                  <a:t>DP </a:t>
                </a:r>
                <a:r>
                  <a:rPr lang="zh-CN" altLang="en-US" sz="2200" dirty="0"/>
                  <a:t>过程存在单调性。仍以向右移动为例：对于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sz="2200" dirty="0"/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zh-CN" altLang="en-US" sz="2200" i="1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200" dirty="0"/>
                  <a:t>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，那么对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</a:rPr>
                      <m:t>前者</m:t>
                    </m:r>
                  </m:oMath>
                </a14:m>
                <a:r>
                  <a:rPr lang="zh-CN" altLang="en-US" sz="2200" dirty="0"/>
                  <a:t>一定无法贡献 </a:t>
                </a:r>
                <a:r>
                  <a:rPr lang="en-US" altLang="zh-CN" sz="2200" dirty="0"/>
                  <a:t>DP </a:t>
                </a:r>
                <a:r>
                  <a:rPr lang="zh-CN" altLang="en-US" sz="2200" dirty="0"/>
                  <a:t>值（或者说，一定较劣）。</a:t>
                </a:r>
                <a:endParaRPr lang="en-US" altLang="zh-CN" sz="2200" dirty="0"/>
              </a:p>
              <a:p>
                <a:r>
                  <a:rPr lang="zh-CN" altLang="en-US" sz="2200" dirty="0"/>
                  <a:t>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时，后者仍然可能贡献 </a:t>
                </a:r>
                <a:r>
                  <a:rPr lang="en-US" altLang="zh-CN" sz="2200" dirty="0"/>
                  <a:t>DP </a:t>
                </a:r>
                <a:r>
                  <a:rPr lang="zh-CN" altLang="en-US" sz="2200" dirty="0"/>
                  <a:t>值，因为一段时间存在右区间（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’−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/>
                  <a:t>，前者就无法贡献了）。</a:t>
                </a:r>
                <a:endParaRPr lang="en-US" altLang="zh-CN" sz="2200" dirty="0"/>
              </a:p>
              <a:p>
                <a:r>
                  <a:rPr lang="zh-CN" altLang="en-US" sz="2200" dirty="0"/>
                  <a:t>那么维护一个单调队列，满足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单调递减。每次队头与当前坐标距离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就弹出。新点入队时，队尾不满足单调性就弹出。</a:t>
                </a:r>
                <a:endParaRPr lang="en-US" altLang="zh-CN" sz="2200" dirty="0"/>
              </a:p>
              <a:p>
                <a:r>
                  <a:rPr lang="zh-CN" altLang="en-US" sz="2200" dirty="0"/>
                  <a:t>一次对一整行 </a:t>
                </a:r>
                <a:r>
                  <a:rPr lang="en-US" altLang="zh-CN" sz="2200" dirty="0"/>
                  <a:t>DP</a:t>
                </a:r>
                <a:r>
                  <a:rPr lang="zh-CN" altLang="en-US" sz="2200" dirty="0"/>
                  <a:t>，时间复杂度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𝑘𝑛𝑚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F38055-4132-D67A-90EB-D1656967FB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1" y="1473200"/>
                <a:ext cx="9082835" cy="5080000"/>
              </a:xfrm>
              <a:blipFill>
                <a:blip r:embed="rId2"/>
                <a:stretch>
                  <a:fillRect l="-805" t="-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25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F8295-D5D5-1684-3D8B-2DC20065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2</a:t>
            </a:r>
            <a:r>
              <a:rPr lang="zh-CN" altLang="en-US" sz="4000" dirty="0"/>
              <a:t>：</a:t>
            </a:r>
            <a:r>
              <a:rPr lang="en-US" altLang="zh-CN" sz="4000" dirty="0"/>
              <a:t>ARC073D Many Moves</a:t>
            </a:r>
            <a:endParaRPr lang="zh-CN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F38055-4132-D67A-90EB-D1656967FB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73200"/>
                <a:ext cx="8915400" cy="476069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题面：</a:t>
                </a:r>
                <a:r>
                  <a:rPr lang="en-US" altLang="zh-CN" sz="2200" dirty="0">
                    <a:hlinkClick r:id="rId2"/>
                  </a:rPr>
                  <a:t>https://www.luogu.com.cn/problem/AT_arc073_d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可以根据题意记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表示处理完前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个请求，两个棋子位置在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的最小时间。记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表示第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次请求要求移动的位置。</a:t>
                </a:r>
                <a:endParaRPr lang="en-US" altLang="zh-CN" sz="2200" dirty="0"/>
              </a:p>
              <a:p>
                <a:r>
                  <a:rPr lang="zh-CN" altLang="en-US" sz="2200" dirty="0"/>
                  <a:t>但是可以发现其中必有一个棋子位置在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/>
                  <a:t>，因此状态改为：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表示处理完前</a:t>
                </a:r>
                <a14:m>
                  <m:oMath xmlns:m="http://schemas.openxmlformats.org/officeDocument/2006/math">
                    <m:r>
                      <a:rPr lang="zh-CN" alt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个请求，上一次处理请求未移动的棋子位置在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的最小时间。</a:t>
                </a:r>
                <a:endParaRPr lang="en-US" altLang="zh-CN" sz="2200" dirty="0"/>
              </a:p>
              <a:p>
                <a:r>
                  <a:rPr lang="zh-CN" altLang="en-US" sz="2200" dirty="0"/>
                  <a:t>考虑两种选择，转移：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 b="0" i="0" dirty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200" b="0" i="0" dirty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,|</m:t>
                            </m:r>
                            <m:sSub>
                              <m:sSubPr>
                                <m:ctrlP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func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</m:func>
                  </m:oMath>
                </a14:m>
                <a:endParaRPr lang="en-US" altLang="zh-CN" sz="2200" dirty="0"/>
              </a:p>
              <a:p>
                <a:r>
                  <a:rPr lang="zh-CN" altLang="en-US" sz="2200" dirty="0"/>
                  <a:t>第二种情况好处理，对于第一种，拆开绝对值，转化为类似二位数点的问题。</a:t>
                </a:r>
                <a:endParaRPr lang="en-US" altLang="zh-CN" sz="2200" dirty="0"/>
              </a:p>
              <a:p>
                <a:endParaRPr lang="en-US" altLang="zh-CN" sz="22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F38055-4132-D67A-90EB-D1656967FB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73200"/>
                <a:ext cx="8915400" cy="4760690"/>
              </a:xfrm>
              <a:blipFill>
                <a:blip r:embed="rId3"/>
                <a:stretch>
                  <a:fillRect l="-821" t="-1536" r="-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05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F8295-D5D5-1684-3D8B-2DC20065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2</a:t>
            </a:r>
            <a:r>
              <a:rPr lang="zh-CN" altLang="en-US" sz="4000" dirty="0"/>
              <a:t>：</a:t>
            </a:r>
            <a:r>
              <a:rPr lang="en-US" altLang="zh-CN" sz="4000" dirty="0"/>
              <a:t>ARC073D Many Moves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F38055-4132-D67A-90EB-D1656967FB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73199"/>
                <a:ext cx="8915400" cy="521447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具体的，第一种选择的 </a:t>
                </a:r>
                <a:r>
                  <a:rPr lang="en-US" altLang="zh-CN" sz="2200" dirty="0" err="1"/>
                  <a:t>dp</a:t>
                </a:r>
                <a:r>
                  <a:rPr lang="en-US" altLang="zh-CN" sz="2200" dirty="0"/>
                  <a:t> </a:t>
                </a:r>
                <a:r>
                  <a:rPr lang="zh-CN" altLang="en-US" sz="2200" dirty="0"/>
                  <a:t>方程改为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 b="0" i="0" dirty="0" smtClean="0">
                                <a:latin typeface="Cambria Math" panose="02040503050406030204" pitchFamily="18" charset="0"/>
                              </a:rPr>
                              <m:t>mi</m:t>
                            </m:r>
                            <m:r>
                              <m:rPr>
                                <m:sty m:val="p"/>
                              </m:rPr>
                              <a:rPr lang="en-US" altLang="zh-CN" sz="2200" i="0" dirty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lim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</m:fName>
                      <m:e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 b="0" i="0" dirty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altLang="zh-CN" sz="2200" dirty="0"/>
              </a:p>
              <a:p>
                <a:pPr marL="0" indent="0">
                  <a:buNone/>
                </a:pPr>
                <a:endParaRPr lang="en-US" altLang="zh-CN" sz="2200" dirty="0"/>
              </a:p>
              <a:p>
                <a:r>
                  <a:rPr lang="zh-CN" altLang="en-US" sz="2200" dirty="0"/>
                  <a:t>树状数组维护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200" dirty="0"/>
                  <a:t> 的前缀最小值，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的后缀最小值。这样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 </a:t>
                </a:r>
                <a:r>
                  <a:rPr lang="en-US" altLang="zh-CN" sz="2200" dirty="0" err="1"/>
                  <a:t>dp</a:t>
                </a:r>
                <a:r>
                  <a:rPr lang="en-US" altLang="zh-CN" sz="2200" dirty="0"/>
                  <a:t> </a:t>
                </a:r>
                <a:r>
                  <a:rPr lang="zh-CN" altLang="en-US" sz="2200" dirty="0"/>
                  <a:t>值就解决了。</a:t>
                </a:r>
                <a:endParaRPr lang="en-US" altLang="zh-CN" sz="2200" dirty="0"/>
              </a:p>
              <a:p>
                <a:r>
                  <a:rPr lang="zh-CN" altLang="en-US" sz="2200" dirty="0"/>
                  <a:t>对于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的情况，只能从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+|</m:t>
                    </m:r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转移，在全局特殊处理。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𝑞</m:t>
                    </m:r>
                    <m:func>
                      <m:func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 i="0" dirty="0" err="1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  <a:p>
                <a:r>
                  <a:rPr lang="zh-CN" altLang="en-US" sz="2200" dirty="0"/>
                  <a:t>思考：如果要求最大移动时间，还需要数据结构吗？</a:t>
                </a:r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F38055-4132-D67A-90EB-D1656967FB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73199"/>
                <a:ext cx="8915400" cy="5214472"/>
              </a:xfrm>
              <a:blipFill>
                <a:blip r:embed="rId2"/>
                <a:stretch>
                  <a:fillRect l="-821" t="-1170" r="-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84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F8295-D5D5-1684-3D8B-2DC20065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3</a:t>
            </a:r>
            <a:r>
              <a:rPr lang="zh-CN" altLang="en-US" sz="4000" dirty="0"/>
              <a:t>：</a:t>
            </a:r>
            <a:r>
              <a:rPr lang="en-US" altLang="zh-CN" sz="4000" dirty="0"/>
              <a:t>2017</a:t>
            </a:r>
            <a:r>
              <a:rPr lang="zh-CN" altLang="en-US" sz="4000" dirty="0"/>
              <a:t>省队集训 选举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F38055-4132-D67A-90EB-D1656967FB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73200"/>
                <a:ext cx="8915400" cy="53848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题意：给定一个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个数、仅有 </a:t>
                </a:r>
                <a:r>
                  <a:rPr lang="en-US" altLang="zh-CN" sz="2200" dirty="0"/>
                  <a:t>0</a:t>
                </a:r>
                <a:r>
                  <a:rPr lang="zh-CN" altLang="en-US" sz="2200" dirty="0"/>
                  <a:t>、</a:t>
                </a:r>
                <a:r>
                  <a:rPr lang="en-US" altLang="zh-CN" sz="2200" dirty="0"/>
                  <a:t>1</a:t>
                </a:r>
                <a:r>
                  <a:rPr lang="zh-CN" altLang="en-US" sz="2200" dirty="0"/>
                  <a:t>、</a:t>
                </a:r>
                <a:r>
                  <a:rPr lang="en-US" altLang="zh-CN" sz="2200" dirty="0"/>
                  <a:t>-1 </a:t>
                </a:r>
                <a:r>
                  <a:rPr lang="zh-CN" altLang="en-US" sz="2200" dirty="0"/>
                  <a:t>组成的序列。要求划分成若干连续段，每段长度在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之间，每段的价值为 </a:t>
                </a:r>
                <a:r>
                  <a:rPr lang="en-US" altLang="zh-CN" sz="2200" dirty="0" err="1"/>
                  <a:t>sgn</a:t>
                </a:r>
                <a:r>
                  <a:rPr lang="en-US" altLang="zh-CN" sz="2200" dirty="0"/>
                  <a:t>(</a:t>
                </a:r>
                <a:r>
                  <a:rPr lang="zh-CN" altLang="en-US" sz="2200" dirty="0"/>
                  <a:t>区间和</a:t>
                </a:r>
                <a:r>
                  <a:rPr lang="en-US" altLang="zh-CN" sz="2200" dirty="0"/>
                  <a:t>)</a:t>
                </a:r>
                <a:r>
                  <a:rPr lang="zh-CN" altLang="en-US" sz="2200" dirty="0"/>
                  <a:t>，求最大化的总价值。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sz="2200" dirty="0"/>
                  <a:t> </a:t>
                </a:r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/>
                  <a:t> 表示做到第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个数的最大价值，那么：</a:t>
                </a:r>
                <a:endParaRPr lang="en-US" altLang="zh-CN" sz="2200" dirty="0"/>
              </a:p>
              <a:p>
                <a:r>
                  <a:rPr lang="zh-CN" alt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sz="2200" dirty="0"/>
                          <m:t>sgn</m:t>
                        </m:r>
                        <m:r>
                          <m:rPr>
                            <m:nor/>
                          </m:rPr>
                          <a:rPr lang="en-US" altLang="zh-CN" sz="2200" dirty="0"/>
                          <m:t>(</m:t>
                        </m:r>
                        <m:r>
                          <m:rPr>
                            <m:nor/>
                          </m:rPr>
                          <a:rPr lang="zh-CN" altLang="en-US" sz="2200" dirty="0"/>
                          <m:t>区间和</m:t>
                        </m:r>
                        <m:r>
                          <m:rPr>
                            <m:nor/>
                          </m:rPr>
                          <a:rPr lang="en-US" altLang="zh-CN" sz="2200" dirty="0"/>
                          <m:t>)</m:t>
                        </m:r>
                      </m:e>
                    </m:func>
                  </m:oMath>
                </a14:m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对前缀和建一棵权值线段树，分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三段转移即可。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对于 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的限制，叶子开一个单调队列维护。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 i="0" dirty="0" err="1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F38055-4132-D67A-90EB-D1656967FB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73200"/>
                <a:ext cx="8915400" cy="5384800"/>
              </a:xfrm>
              <a:blipFill>
                <a:blip r:embed="rId2"/>
                <a:stretch>
                  <a:fillRect l="-821" t="-1359" r="-39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05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F8295-D5D5-1684-3D8B-2DC20065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4</a:t>
            </a:r>
            <a:r>
              <a:rPr lang="zh-CN" altLang="en-US" sz="4000" dirty="0"/>
              <a:t>：</a:t>
            </a:r>
            <a:r>
              <a:rPr lang="en-US" altLang="zh-CN" sz="4000" dirty="0"/>
              <a:t>APIO2018 </a:t>
            </a:r>
            <a:r>
              <a:rPr lang="zh-CN" altLang="en-US" sz="4000" dirty="0"/>
              <a:t>铁人两项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F38055-4132-D67A-90EB-D1656967FB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62316" y="1446304"/>
                <a:ext cx="9602789" cy="525033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题面：</a:t>
                </a:r>
                <a:r>
                  <a:rPr lang="en-US" altLang="zh-CN" sz="2200" dirty="0">
                    <a:hlinkClick r:id="rId2"/>
                  </a:rPr>
                  <a:t>https://loj.ac/p/2587</a:t>
                </a:r>
                <a:endParaRPr lang="en-US" altLang="zh-CN" sz="2200" dirty="0"/>
              </a:p>
              <a:p>
                <a:r>
                  <a:rPr lang="en-US" altLang="zh-CN" sz="2200" dirty="0"/>
                  <a:t>Tips</a:t>
                </a:r>
                <a:r>
                  <a:rPr lang="zh-CN" altLang="en-US" sz="2200" dirty="0"/>
                  <a:t>：先想想树的情况。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考虑统计每个点作为中转点的方案数。树的情况直接树型 </a:t>
                </a:r>
                <a:r>
                  <a:rPr lang="en-US" altLang="zh-CN" sz="2200" dirty="0"/>
                  <a:t>DP</a:t>
                </a:r>
                <a:r>
                  <a:rPr lang="zh-CN" altLang="en-US" sz="22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𝑠𝑜𝑛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𝑠𝑖</m:t>
                        </m:r>
                        <m:sSub>
                          <m:sSub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𝑠𝑖</m:t>
                        </m:r>
                        <m:sSub>
                          <m:sSub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200" dirty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200" dirty="0">
                                <a:latin typeface="Cambria Math" panose="02040503050406030204" pitchFamily="18" charset="0"/>
                              </a:rPr>
                              <m:t>v</m:t>
                            </m:r>
                          </m:sub>
                        </m:sSub>
                        <m:r>
                          <a:rPr lang="en-US" altLang="zh-CN" sz="2200" dirty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nary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𝑠𝑖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</a:rPr>
                      <m:t>然后</m:t>
                    </m:r>
                  </m:oMath>
                </a14:m>
                <a:r>
                  <a:rPr lang="zh-CN" altLang="en-US" sz="2200" dirty="0"/>
                  <a:t>换根（事实上只需要知道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sz="2200" dirty="0"/>
                  <a:t> 去除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所在子树后的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200" dirty="0"/>
                  <a:t>这个可以快速计算，也许不能称作换根）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对于图的情况，考虑建一棵广义圆方树（点双内建一个方点连向所有点），圆点处理情况类似。对于方点：</a:t>
                </a:r>
                <a:endParaRPr lang="en-US" altLang="zh-CN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err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𝑠𝑜𝑛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200" i="0" dirty="0">
                                    <a:latin typeface="Cambria Math" panose="02040503050406030204" pitchFamily="18" charset="0"/>
                                  </a:rPr>
                                  <m:t>deg</m:t>
                                </m:r>
                              </m:e>
                              <m:sub>
                                <m: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𝑠𝑖</m:t>
                            </m:r>
                            <m:sSub>
                              <m:sSubPr>
                                <m:ctrlP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𝑠𝑖</m:t>
                            </m:r>
                            <m:sSub>
                              <m:sSubPr>
                                <m:ctrlP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𝑠𝑖</m:t>
                        </m:r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（一般来说，方点不计入 </a:t>
                </a:r>
                <a:r>
                  <a:rPr lang="en-US" altLang="zh-CN" sz="2200" dirty="0"/>
                  <a:t>size</a:t>
                </a:r>
                <a:r>
                  <a:rPr lang="zh-CN" altLang="en-US" sz="2200" dirty="0"/>
                  <a:t>）</a:t>
                </a:r>
                <a:endParaRPr lang="en-US" altLang="zh-CN" sz="2200" dirty="0"/>
              </a:p>
              <a:p>
                <a:r>
                  <a:rPr lang="zh-CN" altLang="en-US" sz="2200" dirty="0"/>
                  <a:t>然后用类似换根的思想统计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带来的贡献。</a:t>
                </a:r>
                <a:endParaRPr lang="en-US" altLang="zh-CN" sz="2200" dirty="0"/>
              </a:p>
              <a:p>
                <a:r>
                  <a:rPr lang="zh-CN" altLang="en-US" sz="2200" dirty="0"/>
                  <a:t>答案为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，时间复杂度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  <a:p>
                <a:endParaRPr lang="en-US" altLang="zh-CN" sz="2200" dirty="0"/>
              </a:p>
              <a:p>
                <a:endParaRPr lang="en-US" altLang="zh-CN" sz="2200" dirty="0"/>
              </a:p>
              <a:p>
                <a:endParaRPr lang="en-US" altLang="zh-CN" sz="2200" dirty="0"/>
              </a:p>
              <a:p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F38055-4132-D67A-90EB-D1656967FB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62316" y="1446304"/>
                <a:ext cx="9602789" cy="5250330"/>
              </a:xfrm>
              <a:blipFill>
                <a:blip r:embed="rId3"/>
                <a:stretch>
                  <a:fillRect l="-825" t="-1044" r="-2221" b="-1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2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065DF1C-9765-6516-7D92-5F4DF291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38055-4132-D67A-90EB-D1656967F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1473200"/>
            <a:ext cx="11091333" cy="4760690"/>
          </a:xfrm>
        </p:spPr>
        <p:txBody>
          <a:bodyPr>
            <a:normAutofit/>
          </a:bodyPr>
          <a:lstStyle/>
          <a:p>
            <a:pPr algn="ctr"/>
            <a:endParaRPr lang="en-US" altLang="zh-CN" sz="8800" dirty="0"/>
          </a:p>
          <a:p>
            <a:pPr marL="0" indent="0" algn="ctr">
              <a:buNone/>
            </a:pPr>
            <a:r>
              <a:rPr lang="zh-CN" altLang="en-US" sz="8800" dirty="0"/>
              <a:t>祝 </a:t>
            </a:r>
            <a:r>
              <a:rPr lang="en-US" altLang="zh-CN" sz="8800" dirty="0"/>
              <a:t>NOIP2023 RP++</a:t>
            </a:r>
            <a:r>
              <a:rPr lang="zh-CN" altLang="en-US" sz="8800" dirty="0"/>
              <a:t>！</a:t>
            </a:r>
            <a:endParaRPr lang="en-US" altLang="zh-CN" sz="8800" dirty="0"/>
          </a:p>
        </p:txBody>
      </p:sp>
    </p:spTree>
    <p:extLst>
      <p:ext uri="{BB962C8B-B14F-4D97-AF65-F5344CB8AC3E}">
        <p14:creationId xmlns:p14="http://schemas.microsoft.com/office/powerpoint/2010/main" val="273420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F8295-D5D5-1684-3D8B-2DC20065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DP </a:t>
            </a:r>
            <a:r>
              <a:rPr lang="zh-CN" altLang="en-US" sz="4000" dirty="0"/>
              <a:t>的转移优化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38055-4132-D67A-90EB-D1656967F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3200"/>
            <a:ext cx="8915400" cy="4760690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当状态已经难以优化的时候，为了更优秀的时间复杂度，常从以下几点考虑：</a:t>
            </a:r>
            <a:endParaRPr lang="en-US" altLang="zh-CN" sz="2200" dirty="0"/>
          </a:p>
          <a:p>
            <a:pPr lvl="1"/>
            <a:r>
              <a:rPr lang="zh-CN" altLang="en-US" sz="2200" dirty="0"/>
              <a:t>挖掘题目条件，分析题目性质，减少无用的转移，或仅从最优决策点转移。</a:t>
            </a:r>
            <a:endParaRPr lang="en-US" altLang="zh-CN" sz="2200" dirty="0"/>
          </a:p>
          <a:p>
            <a:pPr lvl="1"/>
            <a:r>
              <a:rPr lang="zh-CN" altLang="en-US" sz="2200" dirty="0"/>
              <a:t>运用数学知识简化式子、加速转移。</a:t>
            </a:r>
            <a:endParaRPr lang="en-US" altLang="zh-CN" sz="2200" dirty="0"/>
          </a:p>
          <a:p>
            <a:pPr lvl="1"/>
            <a:r>
              <a:rPr lang="zh-CN" altLang="en-US" sz="2200" dirty="0"/>
              <a:t>用数据结构维护 </a:t>
            </a:r>
            <a:r>
              <a:rPr lang="en-US" altLang="zh-CN" sz="2200" dirty="0"/>
              <a:t>DP </a:t>
            </a:r>
            <a:r>
              <a:rPr lang="zh-CN" altLang="en-US" sz="2200" dirty="0"/>
              <a:t>式。</a:t>
            </a:r>
            <a:endParaRPr lang="en-US" altLang="zh-CN" sz="2200" dirty="0"/>
          </a:p>
          <a:p>
            <a:pPr lvl="1"/>
            <a:endParaRPr lang="en-US" altLang="zh-CN" sz="2200" dirty="0"/>
          </a:p>
          <a:p>
            <a:r>
              <a:rPr lang="zh-CN" altLang="en-US" sz="2200" dirty="0"/>
              <a:t>比较抽象，需结合具体题目分析。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65744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F8295-D5D5-1684-3D8B-2DC20065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四边形不等式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F38055-4132-D67A-90EB-D1656967FB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73199"/>
                <a:ext cx="9526588" cy="530860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对于一个常规的区间 </a:t>
                </a:r>
                <a:r>
                  <a:rPr lang="en-US" altLang="zh-CN" sz="2200" dirty="0"/>
                  <a:t>DP </a:t>
                </a:r>
                <a:r>
                  <a:rPr lang="zh-CN" altLang="en-US" sz="2200" dirty="0"/>
                  <a:t>方程：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 b="0" i="0" dirty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200" dirty="0"/>
                  <a:t>其中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dirty="0"/>
                  <a:t> 表示权值函数。若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dirty="0"/>
                  <a:t> 满足：</a:t>
                </a:r>
                <a:endParaRPr lang="en-US" altLang="zh-CN" sz="2200" dirty="0"/>
              </a:p>
              <a:p>
                <a:pPr lvl="1"/>
                <a:r>
                  <a:rPr lang="zh-CN" altLang="en-US" sz="2000" dirty="0"/>
                  <a:t>区间包含单调性：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lvl="1"/>
                <a:r>
                  <a:rPr lang="zh-CN" altLang="en-US" sz="2000" dirty="0"/>
                  <a:t>四边形不等式（交叉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zh-CN" altLang="en-US" sz="2000" dirty="0"/>
                  <a:t>包含）：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000" dirty="0"/>
                  <a:t>，</a:t>
                </a:r>
                <a:endParaRPr lang="en-US" altLang="zh-CN" sz="20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w</m:t>
                    </m:r>
                    <m:d>
                      <m:d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/>
                  <a:t> </a:t>
                </a:r>
              </a:p>
              <a:p>
                <a:pPr algn="ctr"/>
                <a:endParaRPr lang="en-US" altLang="zh-CN" sz="2200" dirty="0"/>
              </a:p>
              <a:p>
                <a:r>
                  <a:rPr lang="zh-CN" altLang="en-US" sz="2200" dirty="0"/>
                  <a:t>那么，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也满足四边形不等式，并且其最优决策点满足 </a:t>
                </a:r>
                <a:r>
                  <a:rPr lang="en-US" altLang="zh-CN" sz="2200" dirty="0"/>
                  <a:t>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altLang="zh-CN" sz="2200" dirty="0"/>
              </a:p>
              <a:p>
                <a:r>
                  <a:rPr lang="zh-CN" altLang="en-US" sz="2200" dirty="0"/>
                  <a:t>证明见 </a:t>
                </a:r>
                <a:r>
                  <a:rPr lang="en-US" altLang="zh-CN" sz="2200" dirty="0" err="1"/>
                  <a:t>Oiwiki</a:t>
                </a:r>
                <a:r>
                  <a:rPr lang="zh-CN" altLang="en-US" sz="2200" dirty="0"/>
                  <a:t>（</a:t>
                </a:r>
                <a:r>
                  <a:rPr lang="en-US" altLang="zh-CN" sz="2200" dirty="0">
                    <a:hlinkClick r:id="rId2"/>
                  </a:rPr>
                  <a:t>https://oi-wiki.org/dp/opt/quadrangle</a:t>
                </a:r>
                <a:r>
                  <a:rPr lang="zh-CN" altLang="en-US" sz="2200" dirty="0"/>
                  <a:t>）。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考场上，如果四边形不等式证明较困难，可以考虑对决策点打表验证猜想。</a:t>
                </a:r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F38055-4132-D67A-90EB-D1656967FB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73199"/>
                <a:ext cx="9526588" cy="5308601"/>
              </a:xfrm>
              <a:blipFill>
                <a:blip r:embed="rId3"/>
                <a:stretch>
                  <a:fillRect l="-768" t="-918" r="-3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32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F8295-D5D5-1684-3D8B-2DC20065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</a:t>
            </a:r>
            <a:r>
              <a:rPr lang="en-US" altLang="zh-CN" sz="4000" dirty="0"/>
              <a:t>1</a:t>
            </a:r>
            <a:r>
              <a:rPr lang="zh-CN" altLang="en-US" sz="4000" dirty="0"/>
              <a:t>：</a:t>
            </a:r>
            <a:r>
              <a:rPr lang="en-US" altLang="zh-CN" sz="4000" dirty="0"/>
              <a:t>IOI2000 </a:t>
            </a:r>
            <a:r>
              <a:rPr lang="zh-CN" altLang="en-US" sz="4000" dirty="0"/>
              <a:t>邮局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F38055-4132-D67A-90EB-D1656967FB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73199"/>
                <a:ext cx="9365721" cy="524933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题意：整数轴上有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个村庄，建立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个邮局，使每个村庄与其最近的邮局之间的距离总和最小。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≤3000</m:t>
                    </m:r>
                  </m:oMath>
                </a14:m>
                <a:r>
                  <a:rPr lang="zh-CN" altLang="en-US" sz="2200" i="0" dirty="0">
                    <a:latin typeface="+mj-lt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≤300</m:t>
                    </m:r>
                  </m:oMath>
                </a14:m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记</a:t>
                </a:r>
                <a14:m>
                  <m:oMath xmlns:m="http://schemas.openxmlformats.org/officeDocument/2006/math">
                    <m:r>
                      <a:rPr lang="zh-CN" alt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err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2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err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200" dirty="0"/>
                  <a:t>表示村庄区间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200" i="1" dirty="0" err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2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err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内放一个村庄时该区间的最小距离总和，那么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err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2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err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200" dirty="0"/>
                  <a:t>可以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计算或平方时间递推。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表示前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个村庄放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个邮局的当前最小距离总和，有：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200" b="0" i="0" dirty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</m:e>
                        </m:func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CN" sz="2200" dirty="0"/>
              </a:p>
              <a:p>
                <a:endParaRPr lang="en-US" altLang="zh-CN" sz="22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F38055-4132-D67A-90EB-D1656967FB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73199"/>
                <a:ext cx="9365721" cy="5249333"/>
              </a:xfrm>
              <a:blipFill>
                <a:blip r:embed="rId2"/>
                <a:stretch>
                  <a:fillRect l="-781" t="-1394" r="-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9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F8295-D5D5-1684-3D8B-2DC20065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</a:t>
            </a:r>
            <a:r>
              <a:rPr lang="en-US" altLang="zh-CN" sz="4000" dirty="0"/>
              <a:t>1</a:t>
            </a:r>
            <a:r>
              <a:rPr lang="zh-CN" altLang="en-US" sz="4000" dirty="0"/>
              <a:t>：</a:t>
            </a:r>
            <a:r>
              <a:rPr lang="en-US" altLang="zh-CN" sz="4000" dirty="0"/>
              <a:t>IOI2000 </a:t>
            </a:r>
            <a:r>
              <a:rPr lang="zh-CN" altLang="en-US" sz="4000" dirty="0"/>
              <a:t>邮局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F38055-4132-D67A-90EB-D1656967FB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73199"/>
                <a:ext cx="9365721" cy="524933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设村庄坐标为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err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2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err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递推式可写作：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+1)=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 [</m:t>
                        </m:r>
                        <m:f>
                          <m:f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zh-CN" altLang="en-US" sz="2200" dirty="0"/>
                  <a:t>（画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递增动态图理解）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故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+1)−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dirty="0"/>
                  <a:t>，移项得交叉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sz="2200" dirty="0"/>
                  <a:t>包含，满足四边形不等式。（注：左边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f>
                          <m:f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num>
                          <m:den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zh-CN" altLang="en-US" sz="2200" dirty="0"/>
                  <a:t> ，右边 </a:t>
                </a:r>
                <a:r>
                  <a:rPr lang="en-US" altLang="zh-CN" sz="22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dirty="0" err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200" i="1" dirty="0" err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2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 [</m:t>
                        </m:r>
                        <m:f>
                          <m:f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）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因此最优决策点单调，在 </a:t>
                </a:r>
                <a:r>
                  <a:rPr lang="en-US" altLang="zh-CN" sz="2200" dirty="0"/>
                  <a:t>DP </a:t>
                </a:r>
                <a:r>
                  <a:rPr lang="zh-CN" altLang="en-US" sz="2200" dirty="0"/>
                  <a:t>的过程记录最优决策点，复杂度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F38055-4132-D67A-90EB-D1656967FB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73199"/>
                <a:ext cx="9365721" cy="5249333"/>
              </a:xfrm>
              <a:blipFill>
                <a:blip r:embed="rId2"/>
                <a:stretch>
                  <a:fillRect l="-781" t="-1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51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F8295-D5D5-1684-3D8B-2DC20065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决策单调性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38055-4132-D67A-90EB-D1656967F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3199"/>
            <a:ext cx="9526588" cy="5308601"/>
          </a:xfrm>
        </p:spPr>
        <p:txBody>
          <a:bodyPr>
            <a:normAutofit/>
          </a:bodyPr>
          <a:lstStyle/>
          <a:p>
            <a:r>
              <a:rPr lang="en-US" altLang="zh-CN" sz="2200" dirty="0"/>
              <a:t>DP </a:t>
            </a:r>
            <a:r>
              <a:rPr lang="zh-CN" altLang="en-US" sz="2200" dirty="0"/>
              <a:t>的最优决策点在某个条件下单调。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前文所述的四边形不等式，区间 </a:t>
            </a:r>
            <a:r>
              <a:rPr lang="en-US" altLang="zh-CN" sz="2200" dirty="0"/>
              <a:t>DP </a:t>
            </a:r>
            <a:r>
              <a:rPr lang="zh-CN" altLang="en-US" sz="2200" dirty="0"/>
              <a:t>固定一个端点，按长度递增有决策单调性。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接下来讨论序列 </a:t>
            </a:r>
            <a:r>
              <a:rPr lang="en-US" altLang="zh-CN" sz="2200" dirty="0"/>
              <a:t>DP </a:t>
            </a:r>
            <a:r>
              <a:rPr lang="zh-CN" altLang="en-US" sz="2200" dirty="0"/>
              <a:t>上的决策单调性。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415844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F8295-D5D5-1684-3D8B-2DC20065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四边形不等式的另一种形式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F38055-4132-D67A-90EB-D1656967FB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73199"/>
                <a:ext cx="9526588" cy="530860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对于 </a:t>
                </a:r>
                <a:r>
                  <a:rPr lang="en-US" altLang="zh-CN" sz="2200" dirty="0"/>
                  <a:t>DP </a:t>
                </a:r>
                <a:r>
                  <a:rPr lang="zh-CN" altLang="en-US" sz="2200" dirty="0"/>
                  <a:t>方程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200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200" dirty="0"/>
                  <a:t>若 </a:t>
                </a:r>
                <a:r>
                  <a:rPr lang="en-US" altLang="zh-CN" sz="2200" dirty="0"/>
                  <a:t>w(</a:t>
                </a:r>
                <a:r>
                  <a:rPr lang="en-US" altLang="zh-CN" sz="2200" dirty="0" err="1"/>
                  <a:t>l,r</a:t>
                </a:r>
                <a:r>
                  <a:rPr lang="en-US" altLang="zh-CN" sz="2200" dirty="0"/>
                  <a:t>) </a:t>
                </a:r>
                <a:r>
                  <a:rPr lang="zh-CN" altLang="en-US" sz="2200" dirty="0"/>
                  <a:t>满足四边形不等式（区间包含单调性、交叉优于包含），则</a:t>
                </a:r>
                <a:r>
                  <a:rPr lang="zh-CN" altLang="en-US" sz="2200" b="1" dirty="0"/>
                  <a:t>最小最优决策点</a:t>
                </a:r>
                <a:r>
                  <a:rPr lang="zh-CN" altLang="en-US" sz="2200" dirty="0"/>
                  <a:t>单调不降。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证明见 </a:t>
                </a:r>
                <a:r>
                  <a:rPr lang="en-US" altLang="zh-CN" sz="2200" dirty="0" err="1"/>
                  <a:t>OIwiki</a:t>
                </a:r>
                <a:r>
                  <a:rPr lang="zh-CN" altLang="en-US" sz="2200" dirty="0"/>
                  <a:t> （</a:t>
                </a:r>
                <a:r>
                  <a:rPr lang="en-US" altLang="zh-CN" sz="2200" dirty="0">
                    <a:hlinkClick r:id="rId2"/>
                  </a:rPr>
                  <a:t>https://oi-wiki.org/dp/opt/quadrangle</a:t>
                </a:r>
                <a:r>
                  <a:rPr lang="zh-CN" altLang="en-US" sz="2200" dirty="0"/>
                  <a:t>）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这样就可以考虑分治处理。设当前做到区间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200" dirty="0"/>
                  <a:t>最优决策点的范围是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。取一个区间中的某个数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2200" dirty="0"/>
                  <a:t>，暴力求出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𝑚𝑖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的最小最优决策点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𝑚𝑖𝑑</m:t>
                        </m:r>
                      </m:sub>
                    </m:sSub>
                  </m:oMath>
                </a14:m>
                <a:r>
                  <a:rPr lang="zh-CN" altLang="en-US" sz="2200" dirty="0"/>
                  <a:t>，那么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−1] </m:t>
                    </m:r>
                  </m:oMath>
                </a14:m>
                <a:r>
                  <a:rPr lang="zh-CN" altLang="en-US" sz="2200" dirty="0"/>
                  <a:t>的数最优决策点范围是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 dirty="0" err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 dirty="0" err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 dirty="0" err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 dirty="0" err="1" smtClean="0">
                                <a:latin typeface="Cambria Math" panose="02040503050406030204" pitchFamily="18" charset="0"/>
                              </a:rPr>
                              <m:t>𝑚𝑖𝑑</m:t>
                            </m:r>
                          </m:sub>
                        </m:sSub>
                      </m:e>
                    </m:d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的数最优决策点范围是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𝑚𝑖𝑑</m:t>
                        </m:r>
                      </m:sub>
                    </m:sSub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令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 dirty="0" err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时，时间复杂度最小，为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2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F38055-4132-D67A-90EB-D1656967FB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73199"/>
                <a:ext cx="9526588" cy="5308601"/>
              </a:xfrm>
              <a:blipFill>
                <a:blip r:embed="rId3"/>
                <a:stretch>
                  <a:fillRect l="-768" t="-13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47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F8295-D5D5-1684-3D8B-2DC20065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决策单调性与分治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38055-4132-D67A-90EB-D1656967F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3199"/>
            <a:ext cx="9526588" cy="5308601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上文启示我们，</a:t>
            </a:r>
            <a:r>
              <a:rPr lang="en-US" altLang="zh-CN" sz="2200" dirty="0"/>
              <a:t>DP </a:t>
            </a:r>
            <a:r>
              <a:rPr lang="zh-CN" altLang="en-US" sz="2200" dirty="0"/>
              <a:t>满足单调性时，可以通过分治不断缩小最优决策点的范围，减少时间复杂度。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一般的分治函数长这样：</a:t>
            </a:r>
            <a:r>
              <a:rPr lang="en-US" altLang="zh-CN" sz="2200" dirty="0"/>
              <a:t>solve(</a:t>
            </a:r>
            <a:r>
              <a:rPr lang="en-US" altLang="zh-CN" sz="2200" dirty="0" err="1"/>
              <a:t>l,r,xl,xr</a:t>
            </a:r>
            <a:r>
              <a:rPr lang="en-US" altLang="zh-CN" sz="2200" dirty="0"/>
              <a:t>)</a:t>
            </a:r>
            <a:r>
              <a:rPr lang="zh-CN" altLang="en-US" sz="2200" dirty="0"/>
              <a:t>，初始一般是 </a:t>
            </a:r>
            <a:r>
              <a:rPr lang="en-US" altLang="zh-CN" sz="2200" dirty="0"/>
              <a:t>solve(1,n,1,n)</a:t>
            </a:r>
          </a:p>
          <a:p>
            <a:pPr marL="0" indent="0">
              <a:buNone/>
            </a:pPr>
            <a:endParaRPr lang="en-US" altLang="zh-CN" sz="2200" dirty="0"/>
          </a:p>
          <a:p>
            <a:r>
              <a:rPr lang="zh-CN" altLang="en-US" sz="2200" dirty="0"/>
              <a:t>本质上还是暴力求最优决策点，但是由于其不降的性质，暴力求出一个点的最优决策点后，求其左右区间的最优决策点不必重复枚举。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分治时，注意 </a:t>
            </a:r>
            <a:r>
              <a:rPr lang="en-US" altLang="zh-CN" sz="2200" dirty="0"/>
              <a:t>l=r </a:t>
            </a:r>
            <a:r>
              <a:rPr lang="zh-CN" altLang="en-US" sz="2200" dirty="0"/>
              <a:t>以及 </a:t>
            </a:r>
            <a:r>
              <a:rPr lang="en-US" altLang="zh-CN" sz="2200" dirty="0"/>
              <a:t>xl=</a:t>
            </a:r>
            <a:r>
              <a:rPr lang="en-US" altLang="zh-CN" sz="2200" dirty="0" err="1"/>
              <a:t>xr</a:t>
            </a:r>
            <a:r>
              <a:rPr lang="en-US" altLang="zh-CN" sz="2200" dirty="0"/>
              <a:t> </a:t>
            </a:r>
            <a:r>
              <a:rPr lang="zh-CN" altLang="en-US" sz="2200" dirty="0"/>
              <a:t>时的边界处理。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83518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2025</TotalTime>
  <Words>3287</Words>
  <Application>Microsoft Office PowerPoint</Application>
  <PresentationFormat>宽屏</PresentationFormat>
  <Paragraphs>217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等线</vt:lpstr>
      <vt:lpstr>等线 Light</vt:lpstr>
      <vt:lpstr>Arial</vt:lpstr>
      <vt:lpstr>Cambria Math</vt:lpstr>
      <vt:lpstr>Office 主题​​</vt:lpstr>
      <vt:lpstr>动态规划（二）</vt:lpstr>
      <vt:lpstr>目录</vt:lpstr>
      <vt:lpstr>DP 的转移优化</vt:lpstr>
      <vt:lpstr>四边形不等式</vt:lpstr>
      <vt:lpstr>例1：IOI2000 邮局</vt:lpstr>
      <vt:lpstr>例1：IOI2000 邮局</vt:lpstr>
      <vt:lpstr>决策单调性</vt:lpstr>
      <vt:lpstr>四边形不等式的另一种形式</vt:lpstr>
      <vt:lpstr>决策单调性与分治</vt:lpstr>
      <vt:lpstr>例 1：IOI2014 Holiday</vt:lpstr>
      <vt:lpstr>斜率优化 DP</vt:lpstr>
      <vt:lpstr>例 1：APIO2010 特别行动队</vt:lpstr>
      <vt:lpstr>例 2：SDOI2012 任务安排</vt:lpstr>
      <vt:lpstr>矩阵优化 DP</vt:lpstr>
      <vt:lpstr>例 1：传球游戏</vt:lpstr>
      <vt:lpstr>例 2：NOI2020 美食家</vt:lpstr>
      <vt:lpstr>例 2：NOI2020 美食家</vt:lpstr>
      <vt:lpstr>树型 DP 与线段树合并</vt:lpstr>
      <vt:lpstr>例 1：FJOI2018 领导集团问题</vt:lpstr>
      <vt:lpstr>数据结构优化 DP</vt:lpstr>
      <vt:lpstr>例 1：NOI2005 瑰丽华尔兹</vt:lpstr>
      <vt:lpstr>例 1：NOI2005 瑰丽华尔兹</vt:lpstr>
      <vt:lpstr>例 2：ARC073D Many Moves</vt:lpstr>
      <vt:lpstr>例 2：ARC073D Many Moves</vt:lpstr>
      <vt:lpstr>例 3：2017省队集训 选举</vt:lpstr>
      <vt:lpstr>例 4：APIO2018 铁人两项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动态规划（一）</dc:title>
  <dc:creator>梓滔 何</dc:creator>
  <cp:lastModifiedBy>梓滔 何</cp:lastModifiedBy>
  <cp:revision>22</cp:revision>
  <dcterms:created xsi:type="dcterms:W3CDTF">2023-07-02T16:59:14Z</dcterms:created>
  <dcterms:modified xsi:type="dcterms:W3CDTF">2023-07-14T12:12:35Z</dcterms:modified>
</cp:coreProperties>
</file>