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01" r:id="rId6"/>
    <p:sldId id="302" r:id="rId7"/>
    <p:sldId id="303" r:id="rId8"/>
    <p:sldId id="287" r:id="rId9"/>
    <p:sldId id="288" r:id="rId10"/>
    <p:sldId id="267" r:id="rId11"/>
    <p:sldId id="271" r:id="rId12"/>
    <p:sldId id="276" r:id="rId13"/>
    <p:sldId id="290" r:id="rId14"/>
    <p:sldId id="279" r:id="rId15"/>
    <p:sldId id="281" r:id="rId16"/>
    <p:sldId id="277" r:id="rId17"/>
    <p:sldId id="259" r:id="rId18"/>
    <p:sldId id="260" r:id="rId19"/>
    <p:sldId id="262" r:id="rId20"/>
    <p:sldId id="263" r:id="rId21"/>
    <p:sldId id="268" r:id="rId22"/>
    <p:sldId id="270" r:id="rId23"/>
    <p:sldId id="264" r:id="rId24"/>
    <p:sldId id="272" r:id="rId25"/>
    <p:sldId id="274" r:id="rId26"/>
    <p:sldId id="283" r:id="rId27"/>
    <p:sldId id="284" r:id="rId28"/>
    <p:sldId id="285" r:id="rId29"/>
    <p:sldId id="292" r:id="rId30"/>
    <p:sldId id="293" r:id="rId31"/>
    <p:sldId id="304" r:id="rId32"/>
    <p:sldId id="294" r:id="rId33"/>
    <p:sldId id="296" r:id="rId34"/>
    <p:sldId id="297" r:id="rId35"/>
    <p:sldId id="299" r:id="rId36"/>
    <p:sldId id="29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1CE63-5E10-2E7F-D386-EAFAF84C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CFBE8-AF27-4B14-4192-F01B1114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AB35A-3BEB-573B-7D59-4C145DFB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CE02-DD18-A0E3-7D40-47AB361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96462-7509-BA61-1A67-4B188036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84E8-460B-70BF-51C0-F411BE4C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B0CDE-BBEB-39E4-51C3-99CC6610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15E4-F74F-7DE6-E681-94AE2FBC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6FECB-C475-3A7A-95EC-1B26824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4A266-2581-12BA-A38A-B11B0F7F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892690-99D2-3AB4-09ED-8E79C0E0E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B4711-5636-F08B-A4D4-55BE7E2D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7456-7C6F-1F7C-BA53-2EA373B4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FA9D-1F26-F639-F4F8-E738885F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C080F-2EDD-89BB-80C4-ED03CAD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5194-0353-A270-B5EC-747EBE0F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44C8E-08B4-D0D9-DCBA-D6DEC1FB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3048A-5C11-A08D-0FD6-7B541203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87A4B-021E-9DBA-CEFE-7DF4DC8C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508D8-3DE7-7ECE-3C09-902E54EB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7419-2DBE-EEA6-3A81-4B4B733D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F895C-48B4-1094-D1D8-BEA53162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418A5-49D2-A37B-2393-E4A8FD23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DD43D-17FA-4198-4F4E-DC7B7416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70239-AE10-3FE0-FFFA-5D099B0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31D-B3DD-D3FB-D478-6F8F559C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5ED6A-FD02-4F87-DF1A-A255B676C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9C477-CA88-18BD-E05F-E55F9179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C72CB-34B3-DDF9-4513-A1FAA2BC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04713-B567-849F-DD22-3B35B2B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91CD6-5D5F-6F31-28FD-B56795E3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80AE6-988E-3304-4871-509CF19D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1FA0C-1668-1030-7525-0315CB94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E01B-219C-84FD-975E-B05C75D3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9380B2-0578-165D-F8D7-6340E186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B5CD90-9D5B-64DE-08DB-447AA64BA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0CF3B-053B-74D7-9D0A-0B0D135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4C3DC-DD1F-49D2-B4DC-19837433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61DA3-6807-4212-7F7F-6BDC7797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D2D1-E743-DB80-48AA-EEB0E31D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14EE8-35C0-20C0-F7EC-191CF6A0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38870-596C-656C-E950-88452CE3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D70E8-1064-4357-3D71-EA9AFAF9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0C779-6DCE-3316-25D9-498A89D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FB29F-269A-436D-7300-C3C6F66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13E2B-E34F-5978-2925-F2CEF48C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5B6DC-49B5-C56B-A2AE-55749E89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534BC-F94C-8907-8EE7-BCF2EE35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7CF18-7C6B-7246-D8A3-901A6B73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8C841-61C5-8BDB-6FAB-D516DF29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9CF21-C725-2847-F74E-79498619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543B7-2E3B-70D2-14F6-9FC80D5E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75B0-04F6-C5D0-8402-D2B0FC71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9C61E-3D95-0D8C-6D5A-66241A31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C0BB3-B3B9-BD23-5725-CF25790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E3ACD-FC08-E314-1F7B-203D1B0C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63869-768E-B0F0-7766-D6DF2EE4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066F-DC84-6391-C08E-CC07210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3BB85-1C6A-425E-C3C3-09ACCDCC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6EC3B-BB29-91D1-F129-F58CE593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3152C-00CF-9B92-CDDF-D80B5891E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1C131-C873-E499-C125-2B6E64F6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2F26-5227-456E-A20D-30D35BE08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1407-AD09-87A5-5E65-B2D4CAC1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02EF1-5C29-BDD3-180F-C2D3C3E7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福建师大附中</a:t>
            </a:r>
            <a:r>
              <a:rPr lang="en-US" altLang="zh-CN" dirty="0"/>
              <a:t>-</a:t>
            </a:r>
            <a:r>
              <a:rPr lang="zh-CN" altLang="en-US" dirty="0"/>
              <a:t>清华大学 林而立</a:t>
            </a:r>
          </a:p>
        </p:txBody>
      </p:sp>
    </p:spTree>
    <p:extLst>
      <p:ext uri="{BB962C8B-B14F-4D97-AF65-F5344CB8AC3E}">
        <p14:creationId xmlns:p14="http://schemas.microsoft.com/office/powerpoint/2010/main" val="163647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9F12-42CB-FF5C-B77C-65A9921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F371-5ABB-BE8C-40BC-85FFC1040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Floyd</a:t>
                </a:r>
                <a:r>
                  <a:rPr lang="zh-CN" altLang="en-US" dirty="0"/>
                  <a:t>：可求无负环图上任意两点间最短路，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SPFA</a:t>
                </a:r>
                <a:r>
                  <a:rPr lang="zh-CN" altLang="en-US" dirty="0"/>
                  <a:t>：即队列优化的 </a:t>
                </a:r>
                <a:r>
                  <a:rPr lang="en-US" altLang="zh-CN" dirty="0"/>
                  <a:t>Bellman-Ford </a:t>
                </a:r>
                <a:r>
                  <a:rPr lang="zh-CN" altLang="en-US" dirty="0"/>
                  <a:t>算法，容易被卡，可判负环</a:t>
                </a:r>
                <a:endParaRPr lang="en-US" altLang="zh-CN" dirty="0"/>
              </a:p>
              <a:p>
                <a:r>
                  <a:rPr lang="en-US" altLang="zh-CN" dirty="0"/>
                  <a:t>Dijkstra</a:t>
                </a:r>
                <a:r>
                  <a:rPr lang="zh-CN" altLang="en-US" dirty="0"/>
                  <a:t>：求非负权图的单源最短路，优先队列实现为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Johnson</a:t>
                </a:r>
                <a:r>
                  <a:rPr lang="zh-CN" altLang="en-US" dirty="0"/>
                  <a:t>：求无负环图上全源最短路径，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双端队列：求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边权单源最短路，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F371-5ABB-BE8C-40BC-85FFC1040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9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80DD-2984-0C2E-43B1-A7C0EC17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2C56F-818F-7527-CD15-5109A6CCA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稠密图上，全源最短路可用 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；稀疏图上，可以跑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 </a:t>
                </a:r>
                <a:r>
                  <a:rPr lang="en-US" altLang="zh-CN" dirty="0"/>
                  <a:t>Dijkstra</a:t>
                </a:r>
              </a:p>
              <a:p>
                <a:r>
                  <a:rPr lang="zh-CN" altLang="en-US" dirty="0"/>
                  <a:t>负权边？考虑修改边权使其非负</a:t>
                </a:r>
                <a:endParaRPr lang="en-US" altLang="zh-CN" dirty="0"/>
              </a:p>
              <a:p>
                <a:r>
                  <a:rPr lang="zh-CN" altLang="en-US" dirty="0"/>
                  <a:t>在单源最短路中有不等式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变形得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重设边权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，即可满足非负</a:t>
                </a:r>
                <a:endParaRPr lang="en-US" altLang="zh-CN" dirty="0"/>
              </a:p>
              <a:p>
                <a:r>
                  <a:rPr lang="zh-CN" altLang="en-US" dirty="0"/>
                  <a:t>正确性：考虑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任一路径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，其原距离为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，新距离为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，形式未变</a:t>
                </a:r>
                <a:endParaRPr lang="en-US" altLang="zh-CN" dirty="0"/>
              </a:p>
              <a:p>
                <a:r>
                  <a:rPr lang="zh-CN" altLang="en-US" dirty="0"/>
                  <a:t>至于如何求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</m:oMath>
                </a14:m>
                <a:r>
                  <a:rPr lang="zh-CN" altLang="en-US" dirty="0"/>
                  <a:t>？可以通过新建虚点、虚边使整张图连通，先跑以虚点为源点的 </a:t>
                </a:r>
                <a:r>
                  <a:rPr lang="en-US" altLang="zh-CN" dirty="0"/>
                  <a:t>SPFA </a:t>
                </a:r>
                <a:r>
                  <a:rPr lang="zh-CN" altLang="en-US" dirty="0"/>
                  <a:t>得到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2C56F-818F-7527-CD15-5109A6CCA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706C-4D0E-0C68-689A-E1382CCE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243AD-1004-7215-CD65-D75A78D84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次短路：松弛操作中记录下最短路径与次短路径即可</a:t>
                </a:r>
                <a:endParaRPr lang="en-US" altLang="zh-CN" dirty="0"/>
              </a:p>
              <a:p>
                <a:r>
                  <a:rPr lang="zh-CN" altLang="en-US" dirty="0"/>
                  <a:t>差分约束：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可以看作是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的值至少比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”的约束条件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判无解：</a:t>
                </a:r>
                <a:r>
                  <a:rPr lang="en-US" altLang="zh-CN" dirty="0"/>
                  <a:t>SPFA </a:t>
                </a:r>
                <a:r>
                  <a:rPr lang="zh-CN" altLang="en-US" dirty="0"/>
                  <a:t>判负环，存在则代表无解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构造解：建立超级源点向每个点连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边，跑最短路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求极差：跑两点间最短路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拓展：“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的值至少是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倍”这样的条件可以两边同取对数，转成熟悉的约束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243AD-1004-7215-CD65-D75A78D84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5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4B81-BEDD-375A-84B3-622E5A9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JLOI2011 </a:t>
            </a:r>
            <a:r>
              <a:rPr lang="zh-CN" altLang="en-US" dirty="0"/>
              <a:t>飞行路线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大意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条边的无向图，边有正边权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可以钦定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条边使其边权清零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的最短路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41CD-97AD-1568-4BEE-87ED70E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NOI2007 </a:t>
            </a:r>
            <a:r>
              <a:rPr lang="zh-CN" altLang="en-US" dirty="0"/>
              <a:t>社交网络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给定一张带正权的简单无向图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最短路数目，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经过点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的最短路数目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1D4F-9236-6FCE-7DC9-66B12C7A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 2014 Final</a:t>
            </a:r>
            <a:r>
              <a:rPr lang="zh-CN" altLang="en-US" dirty="0"/>
              <a:t> 飞天鼠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条无向边的图，每个点有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，你在这个点时高度范围必须在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可以花</a:t>
                </a:r>
                <a:r>
                  <a:rPr lang="en-US" altLang="zh-CN" dirty="0"/>
                  <a:t> 1 </a:t>
                </a:r>
                <a:r>
                  <a:rPr lang="zh-CN" altLang="en-US" dirty="0"/>
                  <a:t>秒使自己上升或下降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高度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，可以花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秒在两点间移动，但高度会下降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你初始在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号点高度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，求到达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号点高度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最短时间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时怎么做？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4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2A4B-8312-A8A0-4245-879B55F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HNOI2005 </a:t>
            </a:r>
            <a:r>
              <a:rPr lang="zh-CN" altLang="en-US" dirty="0"/>
              <a:t>狡猾的商人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个限制形如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，问是否有解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9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D37E-45AE-8EE9-0593-13E9159A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EB8C4-1519-F7A5-7B99-6356CB690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生成树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一个连通无向图的生成子图，同时要求是树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即在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个点的图的边集中选择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条，以将所有顶点连通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最小生成树：边权和最小的生成树</a:t>
                </a:r>
                <a:endParaRPr lang="en-US" altLang="zh-CN" dirty="0"/>
              </a:p>
              <a:p>
                <a:r>
                  <a:rPr lang="zh-CN" altLang="en-US" dirty="0"/>
                  <a:t>实现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Prim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Kruskal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Boruvka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EB8C4-1519-F7A5-7B99-6356CB690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B5F9-5D3A-5951-D3EA-A5BFE6F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1A687-9C38-9058-00CD-5CCB5BBF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基本思想：维护点集，依次加入离点集距离最近的点</a:t>
                </a:r>
                <a:endParaRPr lang="en-US" altLang="zh-CN" dirty="0"/>
              </a:p>
              <a:p>
                <a:r>
                  <a:rPr lang="zh-CN" altLang="en-US" dirty="0"/>
                  <a:t>维护方法类似 </a:t>
                </a:r>
                <a:r>
                  <a:rPr lang="en-US" altLang="zh-CN" dirty="0"/>
                  <a:t>Dijkstra </a:t>
                </a:r>
                <a:r>
                  <a:rPr lang="zh-CN" altLang="en-US" dirty="0"/>
                  <a:t>求最短路</a:t>
                </a:r>
                <a:endParaRPr lang="en-US" altLang="zh-CN" dirty="0"/>
              </a:p>
              <a:p>
                <a:r>
                  <a:rPr lang="zh-CN" altLang="en-US" dirty="0"/>
                  <a:t>正确性证明：归纳法</a:t>
                </a:r>
                <a:endParaRPr lang="en-US" altLang="zh-CN" dirty="0"/>
              </a:p>
              <a:p>
                <a:r>
                  <a:rPr lang="zh-CN" altLang="en-US" dirty="0"/>
                  <a:t>时间复杂度：在使用支持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删除的堆来维护时可做到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1A687-9C38-9058-00CD-5CCB5BBF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2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4D56-A82F-79CA-61AD-2AD96F4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8337A-33A9-4225-77E7-BAB126563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基本思想：从小到大贪心考虑边，若两侧不连通则连接</a:t>
                </a:r>
                <a:endParaRPr lang="en-US" altLang="zh-CN" dirty="0"/>
              </a:p>
              <a:p>
                <a:r>
                  <a:rPr lang="zh-CN" altLang="en-US" dirty="0"/>
                  <a:t>需要用并查集维护连通性</a:t>
                </a:r>
                <a:endParaRPr lang="en-US" altLang="zh-CN" dirty="0"/>
              </a:p>
              <a:p>
                <a:r>
                  <a:rPr lang="zh-CN" altLang="en-US" dirty="0"/>
                  <a:t>正确性证明：归纳法</a:t>
                </a:r>
                <a:endParaRPr lang="en-US" altLang="zh-CN" dirty="0"/>
              </a:p>
              <a:p>
                <a:r>
                  <a:rPr lang="zh-CN" altLang="en-US" dirty="0"/>
                  <a:t>时间复杂度：瓶颈在排序与并查集，一般实现为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8337A-33A9-4225-77E7-BAB126563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48EC-118B-2300-C3CF-90345AF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</a:t>
            </a:r>
            <a:r>
              <a:rPr lang="zh-CN" altLang="en-US" dirty="0"/>
              <a:t>大纲 </a:t>
            </a:r>
            <a:r>
              <a:rPr lang="en-US" altLang="zh-CN" dirty="0"/>
              <a:t>- </a:t>
            </a:r>
            <a:r>
              <a:rPr lang="zh-CN" altLang="en-US" dirty="0"/>
              <a:t>图论算法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076F2-4049-D0F9-D668-85779237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入门</a:t>
            </a:r>
            <a:endParaRPr lang="en-US" altLang="zh-CN" dirty="0"/>
          </a:p>
          <a:p>
            <a:pPr lvl="1"/>
            <a:r>
              <a:rPr lang="en-US" altLang="zh-CN" dirty="0"/>
              <a:t>DFS</a:t>
            </a:r>
            <a:r>
              <a:rPr lang="zh-CN" altLang="en-US" dirty="0"/>
              <a:t>、</a:t>
            </a:r>
            <a:r>
              <a:rPr lang="en-US" altLang="zh-CN" dirty="0"/>
              <a:t>BFS</a:t>
            </a:r>
            <a:r>
              <a:rPr lang="zh-CN" altLang="en-US" dirty="0"/>
              <a:t>、泛洪算法（</a:t>
            </a:r>
            <a:r>
              <a:rPr lang="en-US" altLang="zh-CN" dirty="0"/>
              <a:t>flood fill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提高</a:t>
            </a:r>
            <a:endParaRPr lang="en-US" altLang="zh-CN" dirty="0"/>
          </a:p>
          <a:p>
            <a:pPr lvl="1"/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）、次小生成树</a:t>
            </a:r>
            <a:endParaRPr lang="en-US" altLang="zh-CN" dirty="0"/>
          </a:p>
          <a:p>
            <a:pPr lvl="1"/>
            <a:r>
              <a:rPr lang="zh-CN" altLang="en-US" dirty="0"/>
              <a:t>最短路、单源次短路：</a:t>
            </a:r>
            <a:r>
              <a:rPr lang="en-US" altLang="zh-CN" dirty="0"/>
              <a:t>Floyd</a:t>
            </a:r>
            <a:r>
              <a:rPr lang="zh-CN" altLang="en-US" dirty="0"/>
              <a:t>、</a:t>
            </a:r>
            <a:r>
              <a:rPr lang="en-US" altLang="zh-CN" dirty="0"/>
              <a:t>SPFA</a:t>
            </a:r>
            <a:r>
              <a:rPr lang="zh-CN" altLang="en-US" dirty="0"/>
              <a:t>、</a:t>
            </a:r>
            <a:r>
              <a:rPr lang="en-US" altLang="zh-CN" dirty="0"/>
              <a:t>Dijkstra</a:t>
            </a:r>
          </a:p>
          <a:p>
            <a:pPr lvl="1"/>
            <a:r>
              <a:rPr lang="zh-CN" altLang="en-US" dirty="0"/>
              <a:t>有向无环图（</a:t>
            </a:r>
            <a:r>
              <a:rPr lang="en-US" altLang="zh-CN" dirty="0"/>
              <a:t>DAG</a:t>
            </a:r>
            <a:r>
              <a:rPr lang="zh-CN" altLang="en-US" dirty="0"/>
              <a:t>）上的拓扑排序</a:t>
            </a:r>
            <a:endParaRPr lang="en-US" altLang="zh-CN" dirty="0"/>
          </a:p>
          <a:p>
            <a:pPr lvl="1"/>
            <a:r>
              <a:rPr lang="zh-CN" altLang="en-US" dirty="0"/>
              <a:t>欧拉路</a:t>
            </a:r>
            <a:endParaRPr lang="en-US" altLang="zh-CN" dirty="0"/>
          </a:p>
          <a:p>
            <a:pPr lvl="1"/>
            <a:r>
              <a:rPr lang="zh-CN" altLang="en-US" dirty="0"/>
              <a:t>二分图</a:t>
            </a:r>
            <a:endParaRPr lang="en-US" altLang="zh-CN" dirty="0"/>
          </a:p>
          <a:p>
            <a:pPr lvl="1"/>
            <a:r>
              <a:rPr lang="zh-CN" altLang="en-US" dirty="0"/>
              <a:t>强连通分量（</a:t>
            </a:r>
            <a:r>
              <a:rPr lang="en-US" altLang="zh-CN" dirty="0"/>
              <a:t>SCC</a:t>
            </a:r>
            <a:r>
              <a:rPr lang="zh-CN" altLang="en-US" dirty="0"/>
              <a:t>），割点割边</a:t>
            </a:r>
            <a:endParaRPr lang="en-US" altLang="zh-CN" dirty="0"/>
          </a:p>
          <a:p>
            <a:pPr lvl="1"/>
            <a:r>
              <a:rPr lang="zh-CN" altLang="en-US" dirty="0"/>
              <a:t>树上算法</a:t>
            </a:r>
            <a:endParaRPr lang="en-US" altLang="zh-CN" dirty="0"/>
          </a:p>
          <a:p>
            <a:pPr lvl="2"/>
            <a:r>
              <a:rPr lang="zh-CN" altLang="en-US" dirty="0"/>
              <a:t>重心、直径，</a:t>
            </a:r>
            <a:r>
              <a:rPr lang="en-US" altLang="zh-CN" dirty="0"/>
              <a:t>DFS </a:t>
            </a:r>
            <a:r>
              <a:rPr lang="zh-CN" altLang="en-US" dirty="0"/>
              <a:t>序、欧拉序、括号序</a:t>
            </a:r>
            <a:endParaRPr lang="en-US" altLang="zh-CN" dirty="0"/>
          </a:p>
          <a:p>
            <a:pPr lvl="2"/>
            <a:r>
              <a:rPr lang="zh-CN" altLang="en-US" dirty="0"/>
              <a:t>差分、子树和</a:t>
            </a:r>
            <a:endParaRPr lang="en-US" altLang="zh-CN" dirty="0"/>
          </a:p>
          <a:p>
            <a:pPr lvl="2"/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068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39F6-7687-138C-942B-26E3F0AE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40C72-6FD8-BEC1-A21C-9AFE27222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主要用于边权满足特殊规律的题目</a:t>
                </a:r>
                <a:endParaRPr lang="en-US" altLang="zh-CN" dirty="0"/>
              </a:p>
              <a:p>
                <a:r>
                  <a:rPr lang="zh-CN" altLang="en-US" dirty="0"/>
                  <a:t>基本思想：从当前所有连通块往其他连通块扩展出最小边，直到只剩一个连通块</a:t>
                </a:r>
                <a:endParaRPr lang="en-US" altLang="zh-CN" dirty="0"/>
              </a:p>
              <a:p>
                <a:r>
                  <a:rPr lang="zh-CN" altLang="en-US" dirty="0"/>
                  <a:t>时间复杂度：每次扩展使连通块数目至少减半，因此只会扩展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次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40C72-6FD8-BEC1-A21C-9AFE27222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899E-CB18-2C56-0F99-383B1FA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2DE67-9DB6-8B8D-C77F-8D1BEA7B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分为严格次小生成树与非严格次小生成树</a:t>
            </a:r>
            <a:endParaRPr lang="en-US" altLang="zh-CN" dirty="0"/>
          </a:p>
          <a:p>
            <a:r>
              <a:rPr lang="zh-CN" altLang="en-US" dirty="0"/>
              <a:t>非严格次小生成树</a:t>
            </a:r>
            <a:endParaRPr lang="en-US" altLang="zh-CN" dirty="0"/>
          </a:p>
          <a:p>
            <a:pPr lvl="1"/>
            <a:r>
              <a:rPr lang="zh-CN" altLang="en-US" dirty="0"/>
              <a:t>定义：边权和最小的、边权和不小于最小生成树边权和的生成树</a:t>
            </a:r>
            <a:endParaRPr lang="en-US" altLang="zh-CN" dirty="0"/>
          </a:p>
          <a:p>
            <a:pPr lvl="1"/>
            <a:r>
              <a:rPr lang="zh-CN" altLang="en-US" dirty="0"/>
              <a:t>求法：遍历不在最小生成树内的边，尝试用它替换树上路径的最大值</a:t>
            </a:r>
            <a:endParaRPr lang="en-US" altLang="zh-CN" dirty="0"/>
          </a:p>
          <a:p>
            <a:r>
              <a:rPr lang="zh-CN" altLang="en-US" dirty="0"/>
              <a:t>严格次小生成树</a:t>
            </a:r>
            <a:endParaRPr lang="en-US" altLang="zh-CN" dirty="0"/>
          </a:p>
          <a:p>
            <a:pPr lvl="1"/>
            <a:r>
              <a:rPr lang="zh-CN" altLang="en-US" dirty="0"/>
              <a:t>定义：边权和最小的、边权和大于最小生成树边权和的生成树</a:t>
            </a:r>
            <a:endParaRPr lang="en-US" altLang="zh-CN" dirty="0"/>
          </a:p>
          <a:p>
            <a:pPr lvl="1"/>
            <a:r>
              <a:rPr lang="zh-CN" altLang="en-US" dirty="0"/>
              <a:t>求法：遍历不在最小生成树内的边，尝试用它替换树上路径的最大值或严格次大值</a:t>
            </a:r>
            <a:endParaRPr lang="en-US" altLang="zh-CN" dirty="0"/>
          </a:p>
          <a:p>
            <a:r>
              <a:rPr lang="zh-CN" altLang="en-US" dirty="0"/>
              <a:t>至于如何维护树上路径，倍增 </a:t>
            </a:r>
            <a:r>
              <a:rPr lang="en-US" altLang="zh-CN" dirty="0"/>
              <a:t>/ </a:t>
            </a:r>
            <a:r>
              <a:rPr lang="zh-CN" altLang="en-US" dirty="0"/>
              <a:t>树链剖分均可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01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2E332-87F3-5DD9-20B9-AFE00DB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 </a:t>
            </a:r>
            <a:r>
              <a:rPr lang="zh-CN" altLang="en-US" dirty="0"/>
              <a:t>重构树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77B50-3919-0677-9335-322FA618F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的过程：每次合并两个连通块</a:t>
                </a:r>
                <a:endParaRPr lang="en-US" altLang="zh-CN" dirty="0"/>
              </a:p>
              <a:p>
                <a:r>
                  <a:rPr lang="zh-CN" altLang="en-US" dirty="0"/>
                  <a:t>不直接合并，而是新建结点作为它们的父结点，最后可以得到一棵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个叶子的二叉树，即为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重构树</a:t>
                </a:r>
                <a:endParaRPr lang="en-US" altLang="zh-CN" dirty="0"/>
              </a:p>
              <a:p>
                <a:r>
                  <a:rPr lang="zh-CN" altLang="en-US" dirty="0"/>
                  <a:t>性质：如果把父结点的点权设为该边的边权，则原图两点之间的所有简单路径上最大边权的最小值即为重构树上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的权值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77B50-3919-0677-9335-322FA618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8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B97D-DD66-64D7-EDBC-15FCFE6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CF888G </a:t>
            </a:r>
            <a:r>
              <a:rPr lang="en-US" altLang="zh-CN" dirty="0" err="1"/>
              <a:t>Xor</a:t>
            </a:r>
            <a:r>
              <a:rPr lang="en-US" altLang="zh-CN" dirty="0"/>
              <a:t>-MST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EA71F-EA21-A644-496F-FA3F2F70E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之间的边权是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，求最小生成树边权和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可以想想多解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EA71F-EA21-A644-496F-FA3F2F70E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6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781B-F34D-9757-7F75-0C15860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NOI2018 </a:t>
            </a:r>
            <a:r>
              <a:rPr lang="zh-CN" altLang="en-US" dirty="0"/>
              <a:t>归程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44C6B-C671-3C7B-B381-9D357E704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给定无向图，边有长度和海拔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开车只能经过海拔大于水位线的边，走路可以经过任意边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多次在线询问，给出水位线，问先开车后走路回到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号点所需的最短走路距离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44C6B-C671-3C7B-B381-9D357E704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8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2C88-B705-064F-E35D-24B1FCE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APIO2008 </a:t>
            </a:r>
            <a:r>
              <a:rPr lang="zh-CN" altLang="en-US" dirty="0"/>
              <a:t>免费道路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给一张无向图，边分成黑边和白边，求恰好包括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条白边的生成树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加强（国家集训队 </a:t>
                </a:r>
                <a:r>
                  <a:rPr lang="en-US" altLang="zh-CN" dirty="0"/>
                  <a:t>Tree I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边还有权值，求一棵最小权的恰好有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条白色边的生成树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边权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6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3A5D5-D1C5-1F4A-895E-113B649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29EF-90A1-FEDF-07B8-0971CFA0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3209"/>
          </a:xfrm>
        </p:spPr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欧拉回路：通过图中每条边恰好一次的回路</a:t>
            </a:r>
            <a:endParaRPr lang="en-US" altLang="zh-CN" dirty="0"/>
          </a:p>
          <a:p>
            <a:pPr lvl="1"/>
            <a:r>
              <a:rPr lang="zh-CN" altLang="en-US" dirty="0"/>
              <a:t>欧拉通路：通过图中每条边恰好一次的通路</a:t>
            </a:r>
            <a:endParaRPr lang="en-US" altLang="zh-CN" dirty="0"/>
          </a:p>
          <a:p>
            <a:pPr lvl="1"/>
            <a:r>
              <a:rPr lang="zh-CN" altLang="en-US" dirty="0"/>
              <a:t>欧拉图：具有欧拉回路的图</a:t>
            </a:r>
            <a:endParaRPr lang="en-US" altLang="zh-CN" dirty="0"/>
          </a:p>
          <a:p>
            <a:pPr lvl="1"/>
            <a:r>
              <a:rPr lang="zh-CN" altLang="en-US" dirty="0"/>
              <a:t>半欧拉图：具有欧拉通路但不具有欧拉回路的图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zh-CN" altLang="en-US" dirty="0"/>
              <a:t>无向图是欧拉图的充要条件：图连通且点度数均为偶数</a:t>
            </a:r>
            <a:endParaRPr lang="en-US" altLang="zh-CN" dirty="0"/>
          </a:p>
          <a:p>
            <a:pPr lvl="1"/>
            <a:r>
              <a:rPr lang="zh-CN" altLang="en-US" dirty="0"/>
              <a:t>无向图是半欧拉图的充要条件：图连通且恰有两点度数为偶数</a:t>
            </a:r>
            <a:endParaRPr lang="en-US" altLang="zh-CN" dirty="0"/>
          </a:p>
          <a:p>
            <a:pPr lvl="1"/>
            <a:r>
              <a:rPr lang="zh-CN" altLang="en-US" dirty="0"/>
              <a:t>有向图是欧拉图的充要条件：非零度顶点强连通且入度等于出度</a:t>
            </a:r>
            <a:endParaRPr lang="en-US" altLang="zh-CN" dirty="0"/>
          </a:p>
          <a:p>
            <a:pPr lvl="1"/>
            <a:r>
              <a:rPr lang="zh-CN" altLang="en-US" dirty="0"/>
              <a:t>有向图是半欧拉图的充要条件：非零度顶点强连通，有一点出度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r>
              <a:rPr lang="en-US" altLang="zh-CN" dirty="0"/>
              <a:t>+1</a:t>
            </a:r>
            <a:r>
              <a:rPr lang="zh-CN" altLang="en-US" dirty="0"/>
              <a:t>，有一点出度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r>
              <a:rPr lang="en-US" altLang="zh-CN" dirty="0"/>
              <a:t>-1</a:t>
            </a:r>
            <a:r>
              <a:rPr lang="zh-CN" altLang="en-US" dirty="0"/>
              <a:t>，其它点出度等于入度</a:t>
            </a:r>
          </a:p>
        </p:txBody>
      </p:sp>
    </p:spTree>
    <p:extLst>
      <p:ext uri="{BB962C8B-B14F-4D97-AF65-F5344CB8AC3E}">
        <p14:creationId xmlns:p14="http://schemas.microsoft.com/office/powerpoint/2010/main" val="3302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90F5E-059A-B44E-7C80-624CF529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求欧拉回路 </a:t>
            </a:r>
            <a:r>
              <a:rPr lang="en-US" altLang="zh-CN" dirty="0"/>
              <a:t>/ </a:t>
            </a:r>
            <a:r>
              <a:rPr lang="zh-CN" altLang="en-US" dirty="0"/>
              <a:t>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9D565-793B-A2C9-A250-ECE596DE5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不重复经过同条边地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一遍，在回溯的时候加入答案序列即可</a:t>
                </a:r>
                <a:endParaRPr lang="en-US" altLang="zh-CN" dirty="0"/>
              </a:p>
              <a:p>
                <a:r>
                  <a:rPr lang="zh-CN" altLang="en-US" dirty="0"/>
                  <a:t>为什么？请看 </a:t>
                </a:r>
                <a:r>
                  <a:rPr lang="en-US" altLang="zh-CN" dirty="0" err="1"/>
                  <a:t>Hierholzer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先找到一条回路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重复取一个目前回路中的点，将其替换为一个环</a:t>
                </a:r>
                <a:endParaRPr lang="en-US" altLang="zh-CN" dirty="0"/>
              </a:p>
              <a:p>
                <a:r>
                  <a:rPr lang="zh-CN" altLang="en-US" dirty="0"/>
                  <a:t>上述过程即为一次次替换环的实现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9D565-793B-A2C9-A250-ECE596DE5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9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20CA-BCCC-01F2-B944-635CE5F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联合省选 </a:t>
            </a:r>
            <a:r>
              <a:rPr lang="en-US" altLang="zh-CN" dirty="0"/>
              <a:t>2020 </a:t>
            </a:r>
            <a:r>
              <a:rPr lang="zh-CN" altLang="en-US" dirty="0"/>
              <a:t>丁香之路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一条链上有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条连接两个点的管道，所有管道必须钻一遍，求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到其它点的最短路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5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2708-CD09-FF30-57D2-0D5394A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图的连通性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3F58A-EFB0-8197-9EEF-8D3DB304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强连通：有向图中能互相到达</a:t>
            </a:r>
            <a:endParaRPr lang="en-US" altLang="zh-CN" dirty="0"/>
          </a:p>
          <a:p>
            <a:pPr lvl="1"/>
            <a:r>
              <a:rPr lang="zh-CN" altLang="en-US" dirty="0"/>
              <a:t>点双：无向图中删掉任意一个其它点都能互相到达</a:t>
            </a:r>
            <a:endParaRPr lang="en-US" altLang="zh-CN" dirty="0"/>
          </a:p>
          <a:p>
            <a:pPr lvl="1"/>
            <a:r>
              <a:rPr lang="zh-CN" altLang="en-US" dirty="0"/>
              <a:t>边双：无向图中删掉任意一条边都能互相到达</a:t>
            </a:r>
            <a:endParaRPr lang="en-US" altLang="zh-CN" dirty="0"/>
          </a:p>
          <a:p>
            <a:pPr lvl="1"/>
            <a:r>
              <a:rPr lang="zh-CN" altLang="en-US" dirty="0"/>
              <a:t>割点：无向图中被删掉会使极大连通分量数增加的点</a:t>
            </a:r>
            <a:endParaRPr lang="en-US" altLang="zh-CN" dirty="0"/>
          </a:p>
          <a:p>
            <a:pPr lvl="1"/>
            <a:r>
              <a:rPr lang="zh-CN" altLang="en-US" dirty="0"/>
              <a:t>割边（桥）：无向图中被删掉会使极大连通分量数增加的边</a:t>
            </a:r>
            <a:endParaRPr lang="en-US" altLang="zh-CN" dirty="0"/>
          </a:p>
          <a:p>
            <a:r>
              <a:rPr lang="zh-CN" altLang="en-US" dirty="0"/>
              <a:t>以上所有都可以用 </a:t>
            </a: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02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43CB-940B-4E82-A1C1-2C318D2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8815-AF09-B7A6-FB48-11AFF110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泛洪算法</a:t>
            </a:r>
            <a:endParaRPr lang="en-US" altLang="zh-CN" dirty="0"/>
          </a:p>
          <a:p>
            <a:r>
              <a:rPr lang="zh-CN" altLang="en-US" dirty="0"/>
              <a:t>重心、直径，</a:t>
            </a:r>
            <a:r>
              <a:rPr lang="en-US" altLang="zh-CN" dirty="0"/>
              <a:t>DFS </a:t>
            </a:r>
            <a:r>
              <a:rPr lang="zh-CN" altLang="en-US" dirty="0"/>
              <a:t>序、欧拉序、括号序</a:t>
            </a:r>
            <a:endParaRPr lang="en-US" altLang="zh-CN" dirty="0"/>
          </a:p>
          <a:p>
            <a:r>
              <a:rPr lang="zh-CN" altLang="en-US" dirty="0"/>
              <a:t>最近公共祖先</a:t>
            </a:r>
            <a:endParaRPr lang="en-US" altLang="zh-CN" dirty="0"/>
          </a:p>
          <a:p>
            <a:r>
              <a:rPr lang="zh-CN" altLang="en-US" dirty="0"/>
              <a:t>最短路</a:t>
            </a:r>
            <a:endParaRPr lang="en-US" altLang="zh-CN" dirty="0"/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zh-CN" altLang="en-US" dirty="0"/>
              <a:t>欧拉路</a:t>
            </a:r>
            <a:endParaRPr lang="en-US" altLang="zh-CN" dirty="0"/>
          </a:p>
          <a:p>
            <a:r>
              <a:rPr lang="zh-CN" altLang="en-US" dirty="0"/>
              <a:t>图的连通性</a:t>
            </a:r>
          </a:p>
        </p:txBody>
      </p:sp>
    </p:spTree>
    <p:extLst>
      <p:ext uri="{BB962C8B-B14F-4D97-AF65-F5344CB8AC3E}">
        <p14:creationId xmlns:p14="http://schemas.microsoft.com/office/powerpoint/2010/main" val="694835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0549-45E7-F25F-1977-801193CF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割边 </a:t>
            </a:r>
            <a:r>
              <a:rPr lang="en-US" altLang="zh-CN" dirty="0"/>
              <a:t>&amp; </a:t>
            </a:r>
            <a:r>
              <a:rPr lang="zh-CN" altLang="en-US" dirty="0"/>
              <a:t>边双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F15F-C3DD-FF8F-AA9C-ACB594E9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对于连通图，</a:t>
            </a:r>
            <a:r>
              <a:rPr lang="en-US" altLang="zh-CN" dirty="0"/>
              <a:t>DFS </a:t>
            </a:r>
            <a:r>
              <a:rPr lang="zh-CN" altLang="en-US" dirty="0"/>
              <a:t>一遍，保留到达新点的边可以得到一棵生成树，称为 </a:t>
            </a:r>
            <a:r>
              <a:rPr lang="en-US" altLang="zh-CN" dirty="0"/>
              <a:t>DFS </a:t>
            </a:r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无向图的非 </a:t>
            </a:r>
            <a:r>
              <a:rPr lang="en-US" altLang="zh-CN" dirty="0"/>
              <a:t>DFS </a:t>
            </a:r>
            <a:r>
              <a:rPr lang="zh-CN" altLang="en-US" dirty="0"/>
              <a:t>生成树边只有可能是返祖边</a:t>
            </a:r>
            <a:endParaRPr lang="en-US" altLang="zh-CN" dirty="0"/>
          </a:p>
          <a:p>
            <a:r>
              <a:rPr lang="zh-CN" altLang="en-US" dirty="0"/>
              <a:t>而返祖边覆盖到的树边一定不是割边</a:t>
            </a:r>
            <a:endParaRPr lang="en-US" altLang="zh-CN" dirty="0"/>
          </a:p>
          <a:p>
            <a:r>
              <a:rPr lang="zh-CN" altLang="en-US" dirty="0"/>
              <a:t>没被覆盖的树边一定是割边</a:t>
            </a:r>
            <a:endParaRPr lang="en-US" altLang="zh-CN" dirty="0"/>
          </a:p>
          <a:p>
            <a:r>
              <a:rPr lang="zh-CN" altLang="en-US" dirty="0"/>
              <a:t>两个点边双连通⇔它们在树上路径无割边</a:t>
            </a:r>
            <a:endParaRPr lang="en-US" altLang="zh-CN" dirty="0"/>
          </a:p>
          <a:p>
            <a:r>
              <a:rPr lang="zh-CN" altLang="en-US" dirty="0"/>
              <a:t>一个点最多属于一个边双</a:t>
            </a:r>
            <a:endParaRPr lang="en-US" altLang="zh-CN" dirty="0"/>
          </a:p>
          <a:p>
            <a:r>
              <a:rPr lang="zh-CN" altLang="en-US" dirty="0"/>
              <a:t>可以把边双缩成点，形成边双树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20D318E-5585-A52D-3F4F-A6D5AD8DA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D10E-E9F6-A049-4DA2-8C86F201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 </a:t>
            </a:r>
            <a:r>
              <a:rPr lang="en-US" altLang="zh-CN" dirty="0"/>
              <a:t>&amp; </a:t>
            </a:r>
            <a:r>
              <a:rPr lang="zh-CN" altLang="en-US" dirty="0"/>
              <a:t>圆方树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5B9A6-4978-2DE9-79D0-1F23E3C37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一条边恰好属于一个点双，属于多个点双的点是割点</a:t>
                </a:r>
                <a:endParaRPr lang="en-US" altLang="zh-CN" dirty="0"/>
              </a:p>
              <a:p>
                <a:r>
                  <a:rPr lang="zh-CN" altLang="en-US" dirty="0"/>
                  <a:t>考虑把每个点双的边缩成方点与原先的点（称为圆点）连接的树结构，即为圆方树</a:t>
                </a:r>
                <a:endParaRPr lang="en-US" altLang="zh-CN" dirty="0"/>
              </a:p>
              <a:p>
                <a:r>
                  <a:rPr lang="zh-CN" altLang="en-US" dirty="0"/>
                  <a:t>圆方树的边连接圆点和方点</a:t>
                </a:r>
                <a:endParaRPr lang="en-US" altLang="zh-CN" dirty="0"/>
              </a:p>
              <a:p>
                <a:r>
                  <a:rPr lang="zh-CN" altLang="en-US" dirty="0"/>
                  <a:t>圆方树点数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图上路径必经点数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5B9A6-4978-2DE9-79D0-1F23E3C37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1126418-20190711015718548-2063534813">
            <a:extLst>
              <a:ext uri="{FF2B5EF4-FFF2-40B4-BE49-F238E27FC236}">
                <a16:creationId xmlns:a16="http://schemas.microsoft.com/office/drawing/2014/main" id="{6FBB13C1-7E9B-DDAB-CCE8-64777BBB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55" y="3747833"/>
            <a:ext cx="6399244" cy="2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4DD3-FD19-ED4D-7F54-A69881B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求割边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过程中记录：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点是第几个被访问到的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子树内通过向下树边和返祖边能到达的最小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𝑑𝑓𝑛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如果一个点满足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是割边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354091E2-DB24-4C32-F696-FD7F382F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8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4DD3-FD19-ED4D-7F54-A69881B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求割点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对于当前节点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，若存在儿子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是割点</a:t>
                </a:r>
                <a:endParaRPr lang="en-US" altLang="zh-CN" dirty="0"/>
              </a:p>
              <a:p>
                <a:r>
                  <a:rPr lang="zh-CN" altLang="en-US" dirty="0"/>
                  <a:t>需要特判根节点（至少存在两个儿子满足）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354091E2-DB24-4C32-F696-FD7F382F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472A-EBB2-558E-55A7-DAF9A9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31EFD-C78E-F80D-72F8-EC0125A16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对于有向图，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生成树有如下改变：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横叉边：如图中蓝色边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前向边：如图中绿色边</a:t>
                </a:r>
                <a:endParaRPr lang="en-US" altLang="zh-CN" dirty="0"/>
              </a:p>
              <a:p>
                <a:r>
                  <a:rPr lang="zh-CN" altLang="en-US" dirty="0"/>
                  <a:t>前向边对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zh-CN" altLang="en-US" dirty="0"/>
                  <a:t> 并没有影响，但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zh-CN" altLang="en-US" dirty="0"/>
                  <a:t> 必须考虑横叉边</a:t>
                </a:r>
                <a:endParaRPr lang="en-US" altLang="zh-CN" dirty="0"/>
              </a:p>
              <a:p>
                <a:r>
                  <a:rPr lang="zh-CN" altLang="en-US" dirty="0"/>
                  <a:t>在实现时，可以通过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是否在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栈中判断是否</a:t>
                </a:r>
                <a:br>
                  <a:rPr lang="en-US" altLang="zh-CN" dirty="0"/>
                </a:br>
                <a:r>
                  <a:rPr lang="zh-CN" altLang="en-US" dirty="0"/>
                  <a:t>需要更新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31EFD-C78E-F80D-72F8-EC0125A16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062BC357-D135-9BA9-5FB0-EE4444278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2908" y="1825625"/>
            <a:ext cx="290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77D2-904C-8B6B-0330-376E25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SNOI2017 </a:t>
            </a:r>
            <a:r>
              <a:rPr lang="zh-CN" altLang="en-US" dirty="0"/>
              <a:t>炸弹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9528F-E773-672B-3FC2-165F2057E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在一条直线上有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个炸弹，每个炸弹的坐标是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​</a:t>
                </a:r>
                <a:r>
                  <a:rPr lang="zh-CN" altLang="en-US" dirty="0"/>
                  <a:t>，爆炸半径是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​</a:t>
                </a:r>
              </a:p>
              <a:p>
                <a:pPr lvl="1"/>
                <a:r>
                  <a:rPr lang="zh-CN" altLang="en-US" dirty="0"/>
                  <a:t>当炸弹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爆炸时，如果炸弹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所在位置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​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也会被引爆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对每个炸弹求引爆它最终会使多少炸弹引爆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9528F-E773-672B-3FC2-165F2057E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8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0B79-EFE8-11E9-04A0-6465835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4DFC6-C9BE-217F-A747-CD99592F9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48AE-4A91-99AD-4A81-384569B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泛洪算法（</a:t>
            </a:r>
            <a:r>
              <a:rPr lang="en-US" altLang="zh-CN" dirty="0"/>
              <a:t>flood fill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E1680-C97B-DD93-CC54-D3574CE2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这是啥？</a:t>
            </a:r>
            <a:endParaRPr lang="en-US" altLang="zh-CN" dirty="0"/>
          </a:p>
          <a:p>
            <a:r>
              <a:rPr lang="zh-CN" altLang="en-US" dirty="0"/>
              <a:t>其实就是求网格图连通块的 </a:t>
            </a:r>
            <a:r>
              <a:rPr lang="en-US" altLang="zh-CN" dirty="0"/>
              <a:t>DFS/BFS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实际上很简单：将所有相邻的网格染色，递归遍历下去即可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0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FFC9-C001-CB1E-A767-DBDF976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CE4B-A2A1-F80E-B070-BF7D0A5F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对于无根树上的每个点，计算以它为根时最大的子树节点数，这个值最小的点就是这棵树的重心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zh-CN" altLang="en-US" dirty="0"/>
              <a:t>重心最多有两个，此时它们相邻</a:t>
            </a:r>
            <a:endParaRPr lang="en-US" altLang="zh-CN" dirty="0"/>
          </a:p>
          <a:p>
            <a:pPr lvl="1"/>
            <a:r>
              <a:rPr lang="zh-CN" altLang="en-US" dirty="0"/>
              <a:t>以重心为根时最大的子树节点数不超过树节点的一半</a:t>
            </a:r>
            <a:endParaRPr lang="en-US" altLang="zh-CN" dirty="0"/>
          </a:p>
          <a:p>
            <a:pPr lvl="1"/>
            <a:r>
              <a:rPr lang="zh-CN" altLang="en-US" dirty="0"/>
              <a:t>树中所有点到某个点的距离和中，到重心的距离和是最小的</a:t>
            </a:r>
            <a:endParaRPr lang="en-US" altLang="zh-CN" dirty="0"/>
          </a:p>
          <a:p>
            <a:r>
              <a:rPr lang="zh-CN" altLang="en-US" dirty="0"/>
              <a:t>求法：树形 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9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6DC8-88F4-6162-2C54-F76CAA09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D769B-2356-4502-E0D8-A101BA0BD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树上任意两节点之间最长的简单路径</a:t>
                </a:r>
                <a:endParaRPr lang="en-US" altLang="zh-CN" dirty="0"/>
              </a:p>
              <a:p>
                <a:r>
                  <a:rPr lang="zh-CN" altLang="en-US" dirty="0"/>
                  <a:t>求法：两次 </a:t>
                </a:r>
                <a:r>
                  <a:rPr lang="en-US" altLang="zh-CN" dirty="0"/>
                  <a:t>DFS</a:t>
                </a:r>
              </a:p>
              <a:p>
                <a:pPr lvl="1"/>
                <a:r>
                  <a:rPr lang="zh-CN" altLang="en-US" dirty="0"/>
                  <a:t>从任意节点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开始进行一次，到达的距离其最远的节点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必为直径的一端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证明：反证法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在直径上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不在直径上，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与直径有交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不在直径上，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与直径无交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D769B-2356-4502-E0D8-A101BA0BD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721F-3835-FEDB-F887-0E45D35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 </a:t>
            </a:r>
            <a:r>
              <a:rPr lang="en-US" altLang="zh-CN" dirty="0"/>
              <a:t>&amp; </a:t>
            </a:r>
            <a:r>
              <a:rPr lang="zh-CN" altLang="en-US" dirty="0"/>
              <a:t>欧拉序 </a:t>
            </a:r>
            <a:r>
              <a:rPr lang="en-US" altLang="zh-CN" dirty="0"/>
              <a:t>&amp; </a:t>
            </a:r>
            <a:r>
              <a:rPr lang="zh-CN" altLang="en-US" dirty="0"/>
              <a:t>括号序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94BC-154A-27C7-4244-BE65315E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序：在首次访问节点时记录</a:t>
            </a:r>
            <a:endParaRPr lang="en-US" altLang="zh-CN" dirty="0"/>
          </a:p>
          <a:p>
            <a:pPr lvl="1"/>
            <a:r>
              <a:rPr lang="zh-CN" altLang="en-US" dirty="0"/>
              <a:t>配合树链剖分可以将链上问题转为区间问题</a:t>
            </a:r>
            <a:endParaRPr lang="en-US" altLang="zh-CN" dirty="0"/>
          </a:p>
          <a:p>
            <a:r>
              <a:rPr lang="zh-CN" altLang="en-US" dirty="0"/>
              <a:t>欧拉序：在每次访问节点时记录</a:t>
            </a:r>
            <a:endParaRPr lang="en-US" altLang="zh-CN" dirty="0"/>
          </a:p>
          <a:p>
            <a:pPr lvl="1"/>
            <a:r>
              <a:rPr lang="zh-CN" altLang="en-US" dirty="0"/>
              <a:t>两点的 </a:t>
            </a:r>
            <a:r>
              <a:rPr lang="en-US" altLang="zh-CN" dirty="0"/>
              <a:t>LCA </a:t>
            </a:r>
            <a:r>
              <a:rPr lang="zh-CN" altLang="en-US" dirty="0"/>
              <a:t>即为它们欧拉序之间的深度最小点</a:t>
            </a:r>
            <a:endParaRPr lang="en-US" altLang="zh-CN" dirty="0"/>
          </a:p>
          <a:p>
            <a:pPr lvl="1"/>
            <a:r>
              <a:rPr lang="zh-CN" altLang="en-US" dirty="0"/>
              <a:t>复制一遍后可以换根（需删掉一次根节点）</a:t>
            </a:r>
            <a:endParaRPr lang="en-US" altLang="zh-CN" dirty="0"/>
          </a:p>
          <a:p>
            <a:r>
              <a:rPr lang="zh-CN" altLang="en-US" dirty="0"/>
              <a:t>括号序：在首次与末次访问节点时记录</a:t>
            </a:r>
            <a:endParaRPr lang="en-US" altLang="zh-CN" dirty="0"/>
          </a:p>
          <a:p>
            <a:pPr lvl="1"/>
            <a:r>
              <a:rPr lang="zh-CN" altLang="en-US" dirty="0"/>
              <a:t>可用于树哈希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F8CB90F-A412-BF13-5015-2FC470FF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653" y="3053836"/>
            <a:ext cx="4449148" cy="31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AD1C5-2BA5-6FF0-3616-BCB6B663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14D1D-EC04-9F1B-FF0B-D2E89BC62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在有根树中，两点的最近公共祖先即为共同祖先中深度最大的那个</a:t>
                </a:r>
                <a:endParaRPr lang="en-US" altLang="zh-CN" dirty="0"/>
              </a:p>
              <a:p>
                <a:r>
                  <a:rPr lang="zh-CN" altLang="en-US" dirty="0"/>
                  <a:t>求法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暴力：每次查询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倍增：预处理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重剖：预处理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欧拉序 </a:t>
                </a:r>
                <a:r>
                  <a:rPr lang="en-US" altLang="zh-CN" dirty="0"/>
                  <a:t>+ RMQ</a:t>
                </a:r>
                <a:r>
                  <a:rPr lang="zh-CN" altLang="en-US" dirty="0"/>
                  <a:t>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*</a:t>
                </a:r>
                <a:r>
                  <a:rPr lang="en-US" altLang="zh-CN" dirty="0" err="1"/>
                  <a:t>Tarjan</a:t>
                </a:r>
                <a:r>
                  <a:rPr lang="zh-CN" altLang="en-US" dirty="0"/>
                  <a:t>：离线可做到预处理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14D1D-EC04-9F1B-FF0B-D2E89BC62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1408-3F28-3291-34E8-A8923E89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省队集训 </a:t>
            </a:r>
            <a:r>
              <a:rPr lang="en-US" altLang="zh-CN" dirty="0"/>
              <a:t>2021 </a:t>
            </a:r>
            <a:r>
              <a:rPr lang="zh-CN" altLang="en-US" dirty="0"/>
              <a:t>路径求和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给定一棵树，多次询问编号在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间的点到点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距离之和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强制在线怎么做？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9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2421</Words>
  <Application>Microsoft Office PowerPoint</Application>
  <PresentationFormat>宽屏</PresentationFormat>
  <Paragraphs>244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Cambria Math</vt:lpstr>
      <vt:lpstr>Office 主题​​</vt:lpstr>
      <vt:lpstr>图论</vt:lpstr>
      <vt:lpstr>NOI 大纲 - 图论算法</vt:lpstr>
      <vt:lpstr>目录</vt:lpstr>
      <vt:lpstr>泛洪算法（flood fill）</vt:lpstr>
      <vt:lpstr>树的重心</vt:lpstr>
      <vt:lpstr>树的直径</vt:lpstr>
      <vt:lpstr>DFS 序 &amp; 欧拉序 &amp; 括号序</vt:lpstr>
      <vt:lpstr>最近公共祖先</vt:lpstr>
      <vt:lpstr>省队集训 2021 路径求和</vt:lpstr>
      <vt:lpstr>最短路</vt:lpstr>
      <vt:lpstr>Johnson 算法</vt:lpstr>
      <vt:lpstr>一些拓展</vt:lpstr>
      <vt:lpstr>JLOI2011 飞行路线</vt:lpstr>
      <vt:lpstr>NOI2007 社交网络</vt:lpstr>
      <vt:lpstr>JOI 2014 Final 飞天鼠</vt:lpstr>
      <vt:lpstr>HNOI2005 狡猾的商人</vt:lpstr>
      <vt:lpstr>最小生成树</vt:lpstr>
      <vt:lpstr>Prim 算法</vt:lpstr>
      <vt:lpstr>Kruskal 算法</vt:lpstr>
      <vt:lpstr>Boruvka 算法</vt:lpstr>
      <vt:lpstr>次小生成树</vt:lpstr>
      <vt:lpstr>Kruskal 重构树</vt:lpstr>
      <vt:lpstr>CF888G Xor-MST</vt:lpstr>
      <vt:lpstr>NOI2018 归程</vt:lpstr>
      <vt:lpstr>APIO2008 免费道路</vt:lpstr>
      <vt:lpstr>欧拉路</vt:lpstr>
      <vt:lpstr>求欧拉回路 / 路径</vt:lpstr>
      <vt:lpstr>联合省选 2020 丁香之路</vt:lpstr>
      <vt:lpstr>图的连通性</vt:lpstr>
      <vt:lpstr>割边 &amp; 边双</vt:lpstr>
      <vt:lpstr>点双 &amp; 圆方树</vt:lpstr>
      <vt:lpstr>Tarjan 求割边</vt:lpstr>
      <vt:lpstr>Tarjan 求割点</vt:lpstr>
      <vt:lpstr>强连通分量</vt:lpstr>
      <vt:lpstr>SNOI2017 炸弹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Early</dc:creator>
  <cp:lastModifiedBy>Early</cp:lastModifiedBy>
  <cp:revision>24</cp:revision>
  <dcterms:created xsi:type="dcterms:W3CDTF">2023-07-07T00:43:23Z</dcterms:created>
  <dcterms:modified xsi:type="dcterms:W3CDTF">2023-07-12T02:55:55Z</dcterms:modified>
</cp:coreProperties>
</file>