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58" r:id="rId6"/>
    <p:sldId id="261" r:id="rId7"/>
    <p:sldId id="260" r:id="rId8"/>
    <p:sldId id="263" r:id="rId9"/>
    <p:sldId id="268" r:id="rId10"/>
    <p:sldId id="270" r:id="rId11"/>
    <p:sldId id="271" r:id="rId12"/>
    <p:sldId id="265" r:id="rId13"/>
    <p:sldId id="267" r:id="rId14"/>
    <p:sldId id="273" r:id="rId15"/>
    <p:sldId id="277" r:id="rId16"/>
    <p:sldId id="282" r:id="rId17"/>
    <p:sldId id="288" r:id="rId18"/>
    <p:sldId id="292" r:id="rId19"/>
    <p:sldId id="280" r:id="rId20"/>
    <p:sldId id="281" r:id="rId21"/>
    <p:sldId id="283" r:id="rId22"/>
    <p:sldId id="284" r:id="rId23"/>
    <p:sldId id="289" r:id="rId24"/>
    <p:sldId id="278" r:id="rId25"/>
    <p:sldId id="279" r:id="rId26"/>
    <p:sldId id="285" r:id="rId27"/>
    <p:sldId id="293" r:id="rId28"/>
    <p:sldId id="286" r:id="rId29"/>
    <p:sldId id="291" r:id="rId30"/>
    <p:sldId id="287" r:id="rId31"/>
    <p:sldId id="290" r:id="rId32"/>
    <p:sldId id="27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954E7C05-26DC-493C-923A-8AE92082C15F}">
          <p14:sldIdLst>
            <p14:sldId id="256"/>
          </p14:sldIdLst>
        </p14:section>
        <p14:section name="记号与约定" id="{3FEB6CAB-7D03-4191-BCCB-7A0D0B177C32}">
          <p14:sldIdLst>
            <p14:sldId id="257"/>
          </p14:sldIdLst>
        </p14:section>
        <p14:section name="基础知识与方法" id="{DD95D35E-BD3F-4C1A-960D-D493681980BA}">
          <p14:sldIdLst>
            <p14:sldId id="259"/>
            <p14:sldId id="262"/>
            <p14:sldId id="258"/>
            <p14:sldId id="261"/>
            <p14:sldId id="260"/>
            <p14:sldId id="263"/>
            <p14:sldId id="268"/>
            <p14:sldId id="270"/>
            <p14:sldId id="271"/>
            <p14:sldId id="265"/>
            <p14:sldId id="267"/>
          </p14:sldIdLst>
        </p14:section>
        <p14:section name="综合练习" id="{A46B25EC-A583-468E-A883-93DE6CAE7210}">
          <p14:sldIdLst>
            <p14:sldId id="273"/>
            <p14:sldId id="277"/>
            <p14:sldId id="282"/>
            <p14:sldId id="288"/>
            <p14:sldId id="292"/>
            <p14:sldId id="280"/>
            <p14:sldId id="281"/>
            <p14:sldId id="283"/>
            <p14:sldId id="284"/>
            <p14:sldId id="289"/>
            <p14:sldId id="278"/>
            <p14:sldId id="279"/>
            <p14:sldId id="285"/>
            <p14:sldId id="293"/>
            <p14:sldId id="286"/>
            <p14:sldId id="291"/>
            <p14:sldId id="287"/>
            <p14:sldId id="290"/>
          </p14:sldIdLst>
        </p14:section>
        <p14:section name="结尾" id="{F7CB0D8B-6A5B-41BB-8F55-0BC745163898}">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A3D9F-0E42-CDD1-74DC-8BEFA2184F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068EE1-A995-7313-3458-2B252B054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260860-FCF5-7C45-5C2A-13A11064F467}"/>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5" name="页脚占位符 4">
            <a:extLst>
              <a:ext uri="{FF2B5EF4-FFF2-40B4-BE49-F238E27FC236}">
                <a16:creationId xmlns:a16="http://schemas.microsoft.com/office/drawing/2014/main" id="{70A1A68B-28D0-24F8-B8B3-BBF867DD0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7D0C0A-9E27-9016-D19B-93127C2ABA1D}"/>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211621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D737D-E5CB-7E9B-3901-E7D13EF858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4B53B8-B269-8C33-B223-F5C46D3BEB3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B25264-3294-2B9E-B018-E2225D31D708}"/>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5" name="页脚占位符 4">
            <a:extLst>
              <a:ext uri="{FF2B5EF4-FFF2-40B4-BE49-F238E27FC236}">
                <a16:creationId xmlns:a16="http://schemas.microsoft.com/office/drawing/2014/main" id="{069EE5C4-6525-4A04-4631-F95F551AE5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D91A7F-2B2B-F979-D8C2-BBBADAD97C23}"/>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380575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682C42-780B-C9D1-335F-42C380798D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9F8AD7-C0C9-4338-C3A8-FEC15E3E55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06AD29-556D-190E-FF9C-EA2EB2F649DF}"/>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5" name="页脚占位符 4">
            <a:extLst>
              <a:ext uri="{FF2B5EF4-FFF2-40B4-BE49-F238E27FC236}">
                <a16:creationId xmlns:a16="http://schemas.microsoft.com/office/drawing/2014/main" id="{75588FB7-3C13-32E7-1D94-8A564EBC07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CF5A1D-C9ED-326F-5C3F-428D6299B24D}"/>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142467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9CFAF-BE8A-CF3C-B400-B182EBDD2F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718BCE-0B6D-D8D0-6B0A-655C0B8A322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410B3-1826-9A12-A6C7-9F457B242B33}"/>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5" name="页脚占位符 4">
            <a:extLst>
              <a:ext uri="{FF2B5EF4-FFF2-40B4-BE49-F238E27FC236}">
                <a16:creationId xmlns:a16="http://schemas.microsoft.com/office/drawing/2014/main" id="{64D95631-38D4-E279-8550-435690EBD3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9A1B3C-0340-4EAC-2F4A-AED68989CE8D}"/>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197504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30DE1-2CFA-57AE-20B0-1DA7DEEA602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A466B4-446A-EF51-7245-BB344D267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6ED2EBB-E6A5-FE14-E86E-4927629B8DEA}"/>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5" name="页脚占位符 4">
            <a:extLst>
              <a:ext uri="{FF2B5EF4-FFF2-40B4-BE49-F238E27FC236}">
                <a16:creationId xmlns:a16="http://schemas.microsoft.com/office/drawing/2014/main" id="{A9C490D0-FB6B-0BD0-242B-AA62CA696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54F819-5E4E-AE0A-495B-5B9F33EED901}"/>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141966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BA26C-8E23-A9E2-612C-FA6FBBAD3E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F6236C-B0BA-F8FD-8CE1-CA1AFB98063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385ED35-F053-85CC-CBA9-D670C213B1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A986D76-59A8-75F9-876F-6DEB31F4C670}"/>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6" name="页脚占位符 5">
            <a:extLst>
              <a:ext uri="{FF2B5EF4-FFF2-40B4-BE49-F238E27FC236}">
                <a16:creationId xmlns:a16="http://schemas.microsoft.com/office/drawing/2014/main" id="{C0A7A3EA-40BC-5B71-367B-558AD49901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14D9D8-85A2-7E11-4702-F4F922F54845}"/>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163521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DC4B5-60E0-EBE8-2D00-D334530B19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44A5947-F032-8C2B-5906-51EA75A28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298DD2-BD41-09E6-4EA6-B6C00E76C5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8365B8-0597-0693-D95D-E146DDB15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2F4A3B-5D75-BF6A-AA3C-3E6AB9845F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CF3738-1851-B902-58B8-54382A51463B}"/>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8" name="页脚占位符 7">
            <a:extLst>
              <a:ext uri="{FF2B5EF4-FFF2-40B4-BE49-F238E27FC236}">
                <a16:creationId xmlns:a16="http://schemas.microsoft.com/office/drawing/2014/main" id="{312A0BA6-A2B4-B225-A58E-6C012385E9A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6ADE85-EB4C-BA35-B487-C1130111D161}"/>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18308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C0BA8-9B55-BE82-0D4F-EA8D7956EC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D332A6-28BF-6D61-A4A5-B3D0C4EE7D0B}"/>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4" name="页脚占位符 3">
            <a:extLst>
              <a:ext uri="{FF2B5EF4-FFF2-40B4-BE49-F238E27FC236}">
                <a16:creationId xmlns:a16="http://schemas.microsoft.com/office/drawing/2014/main" id="{F53FF27B-A7C0-31F0-6D4C-ADF87DBAE8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DD3ED5-5634-E87F-67A5-869DB9CA76CB}"/>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368637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F84A25-326B-0C6A-963F-4EF19A087C75}"/>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3" name="页脚占位符 2">
            <a:extLst>
              <a:ext uri="{FF2B5EF4-FFF2-40B4-BE49-F238E27FC236}">
                <a16:creationId xmlns:a16="http://schemas.microsoft.com/office/drawing/2014/main" id="{97D99400-7DE3-CAE8-963F-DAD090541D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FAD2DF7-5C12-4D17-1E07-E930164B5E77}"/>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169108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D5FE9-8AEA-7F99-99E1-35C5A08799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CDBF8D-FEE8-4218-0B1C-2FF597248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8DE3E9-E76B-5D4A-64B2-498EF280F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7B22F1-EBAA-26BB-4E02-C374D996F9D7}"/>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6" name="页脚占位符 5">
            <a:extLst>
              <a:ext uri="{FF2B5EF4-FFF2-40B4-BE49-F238E27FC236}">
                <a16:creationId xmlns:a16="http://schemas.microsoft.com/office/drawing/2014/main" id="{80EA9FBD-D7D0-7486-B421-179D4505E1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4D06B9-C46F-9D1C-B61B-2115FEB7D127}"/>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250022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B7F91-49F5-23BC-4CCF-6A5B14665A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A6E8AA-2A0B-9232-9651-B9C778EEA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003CC9-13B8-379D-60C6-CAEF7250D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6EB2C-9225-54AF-FFF4-42D9FE28AD42}"/>
              </a:ext>
            </a:extLst>
          </p:cNvPr>
          <p:cNvSpPr>
            <a:spLocks noGrp="1"/>
          </p:cNvSpPr>
          <p:nvPr>
            <p:ph type="dt" sz="half" idx="10"/>
          </p:nvPr>
        </p:nvSpPr>
        <p:spPr/>
        <p:txBody>
          <a:bodyPr/>
          <a:lstStyle/>
          <a:p>
            <a:fld id="{E118EE7F-5285-4F5C-A398-FAA76F61307B}" type="datetimeFigureOut">
              <a:rPr lang="zh-CN" altLang="en-US" smtClean="0"/>
              <a:t>2023/7/9</a:t>
            </a:fld>
            <a:endParaRPr lang="zh-CN" altLang="en-US"/>
          </a:p>
        </p:txBody>
      </p:sp>
      <p:sp>
        <p:nvSpPr>
          <p:cNvPr id="6" name="页脚占位符 5">
            <a:extLst>
              <a:ext uri="{FF2B5EF4-FFF2-40B4-BE49-F238E27FC236}">
                <a16:creationId xmlns:a16="http://schemas.microsoft.com/office/drawing/2014/main" id="{6D2265AC-B25A-FAC7-0EAB-E465E99674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83AFC-1FAE-9E0E-A76E-50AA14F4FC4B}"/>
              </a:ext>
            </a:extLst>
          </p:cNvPr>
          <p:cNvSpPr>
            <a:spLocks noGrp="1"/>
          </p:cNvSpPr>
          <p:nvPr>
            <p:ph type="sldNum" sz="quarter" idx="12"/>
          </p:nvPr>
        </p:nvSpPr>
        <p:spPr/>
        <p:txBody>
          <a:body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83539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49F690-0481-C6EB-FF7A-7F61D2789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04793D-82D5-7533-AABF-6F0FE30BC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7D477E-34DA-C1B4-E6BF-E8F367246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8EE7F-5285-4F5C-A398-FAA76F61307B}" type="datetimeFigureOut">
              <a:rPr lang="zh-CN" altLang="en-US" smtClean="0"/>
              <a:t>2023/7/9</a:t>
            </a:fld>
            <a:endParaRPr lang="zh-CN" altLang="en-US"/>
          </a:p>
        </p:txBody>
      </p:sp>
      <p:sp>
        <p:nvSpPr>
          <p:cNvPr id="5" name="页脚占位符 4">
            <a:extLst>
              <a:ext uri="{FF2B5EF4-FFF2-40B4-BE49-F238E27FC236}">
                <a16:creationId xmlns:a16="http://schemas.microsoft.com/office/drawing/2014/main" id="{43A1D5A5-40B9-DB13-B6AA-6DD996593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91B8E2-2EE1-D7B7-708C-F7D9B638A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DE88C-80B1-479C-9F63-B19AC3610C77}" type="slidenum">
              <a:rPr lang="zh-CN" altLang="en-US" smtClean="0"/>
              <a:t>‹#›</a:t>
            </a:fld>
            <a:endParaRPr lang="zh-CN" altLang="en-US"/>
          </a:p>
        </p:txBody>
      </p:sp>
    </p:spTree>
    <p:extLst>
      <p:ext uri="{BB962C8B-B14F-4D97-AF65-F5344CB8AC3E}">
        <p14:creationId xmlns:p14="http://schemas.microsoft.com/office/powerpoint/2010/main" val="325388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B2205-F626-6354-2E89-F7EE9F4C0C40}"/>
              </a:ext>
            </a:extLst>
          </p:cNvPr>
          <p:cNvSpPr>
            <a:spLocks noGrp="1"/>
          </p:cNvSpPr>
          <p:nvPr>
            <p:ph type="ctrTitle"/>
          </p:nvPr>
        </p:nvSpPr>
        <p:spPr/>
        <p:txBody>
          <a:bodyPr/>
          <a:lstStyle/>
          <a:p>
            <a:r>
              <a:rPr lang="zh-CN" altLang="en-US" dirty="0"/>
              <a:t>字符串</a:t>
            </a:r>
          </a:p>
        </p:txBody>
      </p:sp>
      <p:sp>
        <p:nvSpPr>
          <p:cNvPr id="3" name="副标题 2">
            <a:extLst>
              <a:ext uri="{FF2B5EF4-FFF2-40B4-BE49-F238E27FC236}">
                <a16:creationId xmlns:a16="http://schemas.microsoft.com/office/drawing/2014/main" id="{B19078C0-110A-0D74-E93C-062B1D2B34DD}"/>
              </a:ext>
            </a:extLst>
          </p:cNvPr>
          <p:cNvSpPr>
            <a:spLocks noGrp="1"/>
          </p:cNvSpPr>
          <p:nvPr>
            <p:ph type="subTitle" idx="1"/>
          </p:nvPr>
        </p:nvSpPr>
        <p:spPr/>
        <p:txBody>
          <a:bodyPr/>
          <a:lstStyle/>
          <a:p>
            <a:r>
              <a:rPr lang="en-US" altLang="zh-CN" dirty="0"/>
              <a:t>2023 </a:t>
            </a:r>
            <a:r>
              <a:rPr lang="zh-CN" altLang="en-US" dirty="0"/>
              <a:t>福建省夏令营 </a:t>
            </a:r>
            <a:r>
              <a:rPr lang="en-US" altLang="zh-CN" dirty="0"/>
              <a:t>A</a:t>
            </a:r>
            <a:r>
              <a:rPr lang="zh-CN" altLang="en-US" dirty="0"/>
              <a:t>班</a:t>
            </a:r>
          </a:p>
        </p:txBody>
      </p:sp>
    </p:spTree>
    <p:extLst>
      <p:ext uri="{BB962C8B-B14F-4D97-AF65-F5344CB8AC3E}">
        <p14:creationId xmlns:p14="http://schemas.microsoft.com/office/powerpoint/2010/main" val="60849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1A2E718-17F2-7E61-13DF-DFE13614B7CC}"/>
                  </a:ext>
                </a:extLst>
              </p:cNvPr>
              <p:cNvSpPr>
                <a:spLocks noGrp="1"/>
              </p:cNvSpPr>
              <p:nvPr>
                <p:ph type="title"/>
              </p:nvPr>
            </p:nvSpPr>
            <p:spPr/>
            <p:txBody>
              <a:bodyPr/>
              <a:lstStyle/>
              <a:p>
                <a:r>
                  <a:rPr lang="en-US" altLang="zh-CN" dirty="0"/>
                  <a:t>KMP </a:t>
                </a:r>
                <a:r>
                  <a:rPr lang="zh-CN" altLang="en-US" dirty="0"/>
                  <a:t>算法：</a:t>
                </a:r>
                <a14:m>
                  <m:oMath xmlns:m="http://schemas.openxmlformats.org/officeDocument/2006/math">
                    <m:r>
                      <a:rPr lang="en-US" altLang="zh-CN" b="0" i="1" smtClean="0">
                        <a:latin typeface="Cambria Math" panose="02040503050406030204" pitchFamily="18" charset="0"/>
                      </a:rPr>
                      <m:t>𝑛𝑒𝑥𝑡</m:t>
                    </m:r>
                    <m:r>
                      <a:rPr lang="en-US" altLang="zh-CN" b="0" i="1" smtClean="0">
                        <a:latin typeface="Cambria Math" panose="02040503050406030204" pitchFamily="18" charset="0"/>
                      </a:rPr>
                      <m:t> </m:t>
                    </m:r>
                  </m:oMath>
                </a14:m>
                <a:r>
                  <a:rPr lang="zh-CN" altLang="en-US" dirty="0"/>
                  <a:t>数组</a:t>
                </a:r>
              </a:p>
            </p:txBody>
          </p:sp>
        </mc:Choice>
        <mc:Fallback xmlns="">
          <p:sp>
            <p:nvSpPr>
              <p:cNvPr id="2" name="标题 1">
                <a:extLst>
                  <a:ext uri="{FF2B5EF4-FFF2-40B4-BE49-F238E27FC236}">
                    <a16:creationId xmlns:a16="http://schemas.microsoft.com/office/drawing/2014/main" id="{01A2E718-17F2-7E61-13DF-DFE13614B7CC}"/>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F5675C-8CA8-1515-50DB-8C3B4C4B6678}"/>
                  </a:ext>
                </a:extLst>
              </p:cNvPr>
              <p:cNvSpPr>
                <a:spLocks noGrp="1"/>
              </p:cNvSpPr>
              <p:nvPr>
                <p:ph idx="1"/>
              </p:nvPr>
            </p:nvSpPr>
            <p:spPr/>
            <p:txBody>
              <a:bodyPr>
                <a:normAutofit/>
              </a:bodyPr>
              <a:lstStyle/>
              <a:p>
                <a:r>
                  <a:rPr lang="zh-CN" altLang="en-US" sz="1800" dirty="0"/>
                  <a:t>设</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a:t>
                </a:r>
                <a14:m>
                  <m:oMath xmlns:m="http://schemas.openxmlformats.org/officeDocument/2006/math">
                    <m:d>
                      <m:dPr>
                        <m:begChr m:val="|"/>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𝑇</m:t>
                        </m:r>
                      </m:e>
                    </m:d>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𝑚</m:t>
                    </m:r>
                  </m:oMath>
                </a14:m>
                <a:r>
                  <a:rPr lang="zh-CN" altLang="en-US" sz="1800" dirty="0"/>
                  <a:t>，字符串匹配如果暴力进行，复杂度为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𝑛𝑚</m:t>
                        </m:r>
                      </m:e>
                    </m:d>
                  </m:oMath>
                </a14:m>
                <a:r>
                  <a:rPr lang="zh-CN" altLang="en-US" sz="1800" dirty="0"/>
                  <a:t>。</a:t>
                </a:r>
                <a:endParaRPr lang="en-US" altLang="zh-CN" sz="1800" dirty="0"/>
              </a:p>
              <a:p>
                <a:r>
                  <a:rPr lang="zh-CN" altLang="en-US" sz="1800" dirty="0"/>
                  <a:t>当然可以使用哈希优化字符串的等同判定，但这样做常数不优秀，还存在出错可能。</a:t>
                </a:r>
                <a:endParaRPr lang="en-US" altLang="zh-CN" sz="1800" dirty="0"/>
              </a:p>
              <a:p>
                <a:endParaRPr lang="en-US" altLang="zh-CN" sz="1800" dirty="0"/>
              </a:p>
              <a:p>
                <a:r>
                  <a:rPr lang="zh-CN" altLang="en-US" sz="1800" dirty="0"/>
                  <a:t>这里介绍复杂度为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r>
                      <a:rPr lang="en-US" altLang="zh-CN" sz="1800" b="0" i="1" smtClean="0">
                        <a:latin typeface="Cambria Math" panose="02040503050406030204" pitchFamily="18" charset="0"/>
                      </a:rPr>
                      <m:t> </m:t>
                    </m:r>
                  </m:oMath>
                </a14:m>
                <a:r>
                  <a:rPr lang="zh-CN" altLang="en-US" sz="1800" dirty="0"/>
                  <a:t>且稳定、具有优秀性质的 </a:t>
                </a:r>
                <a:r>
                  <a:rPr lang="en-US" altLang="zh-CN" sz="1800" dirty="0"/>
                  <a:t>KMP </a:t>
                </a:r>
                <a:r>
                  <a:rPr lang="zh-CN" altLang="en-US" sz="1800" dirty="0"/>
                  <a:t>算法：</a:t>
                </a:r>
                <a:endParaRPr lang="en-US" altLang="zh-CN" sz="1800" dirty="0"/>
              </a:p>
              <a:p>
                <a:r>
                  <a:rPr lang="zh-CN" altLang="en-US" sz="1800" dirty="0"/>
                  <a:t>先定义</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数组，</a:t>
                </a:r>
                <a14:m>
                  <m:oMath xmlns:m="http://schemas.openxmlformats.org/officeDocument/2006/math">
                    <m:r>
                      <a:rPr lang="en-US" altLang="zh-CN" sz="1800" b="0" i="1" smtClean="0">
                        <a:latin typeface="Cambria Math" panose="02040503050406030204" pitchFamily="18" charset="0"/>
                      </a:rPr>
                      <m:t>𝑛𝑒𝑥</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表示前缀</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的最长 </a:t>
                </a:r>
                <a:r>
                  <a:rPr lang="en-US" altLang="zh-CN" sz="1800" dirty="0"/>
                  <a:t>border</a:t>
                </a:r>
                <a:r>
                  <a:rPr lang="zh-CN" altLang="en-US" sz="1800" dirty="0"/>
                  <a:t>。</a:t>
                </a:r>
                <a:endParaRPr lang="en-US" altLang="zh-CN" sz="1800" dirty="0"/>
              </a:p>
              <a:p>
                <a:r>
                  <a:rPr lang="zh-CN" altLang="en-US" sz="1800" dirty="0"/>
                  <a:t>那么根据 “嵌套”引理，对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一直求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oMath>
                </a14:m>
                <a:r>
                  <a:rPr lang="zh-CN" altLang="en-US" sz="1800" dirty="0"/>
                  <a:t>，就得到了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的所有 </a:t>
                </a:r>
                <a:r>
                  <a:rPr lang="en-US" altLang="zh-CN" sz="1800" dirty="0"/>
                  <a:t>border</a:t>
                </a:r>
                <a:r>
                  <a:rPr lang="zh-CN" altLang="en-US" sz="1800" dirty="0"/>
                  <a:t>。</a:t>
                </a:r>
                <a:endParaRPr lang="en-US" altLang="zh-CN" sz="1800" dirty="0"/>
              </a:p>
              <a:p>
                <a14:m>
                  <m:oMath xmlns:m="http://schemas.openxmlformats.org/officeDocument/2006/math">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数组也很好求，注意到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 </m:t>
                    </m:r>
                  </m:oMath>
                </a14:m>
                <a:r>
                  <a:rPr lang="zh-CN" altLang="en-US" sz="1800" dirty="0"/>
                  <a:t>要么为</a:t>
                </a:r>
                <a14:m>
                  <m:oMath xmlns:m="http://schemas.openxmlformats.org/officeDocument/2006/math">
                    <m:r>
                      <a:rPr lang="en-US" altLang="zh-CN" sz="1800" b="0" i="1" smtClean="0">
                        <a:latin typeface="Cambria Math" panose="02040503050406030204" pitchFamily="18" charset="0"/>
                      </a:rPr>
                      <m:t> 0</m:t>
                    </m:r>
                  </m:oMath>
                </a14:m>
                <a:r>
                  <a:rPr lang="zh-CN" altLang="en-US" sz="1800" dirty="0"/>
                  <a:t>，要么为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的某个 </a:t>
                </a:r>
                <a:r>
                  <a:rPr lang="en-US" altLang="zh-CN" sz="1800" dirty="0"/>
                  <a:t>border</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+1</m:t>
                    </m:r>
                  </m:oMath>
                </a14:m>
                <a:r>
                  <a:rPr lang="zh-CN" altLang="en-US" sz="1800" dirty="0"/>
                  <a:t>。</a:t>
                </a:r>
                <a:endParaRPr lang="en-US" altLang="zh-CN" sz="1800" dirty="0"/>
              </a:p>
              <a:p>
                <a:r>
                  <a:rPr lang="zh-CN" altLang="en-US" sz="1800" dirty="0"/>
                  <a:t>于是只需对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一直进行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迭代，直到找出某个 </a:t>
                </a:r>
                <a:r>
                  <a:rPr lang="en-US" altLang="zh-CN" sz="1800" dirty="0"/>
                  <a:t>border </a:t>
                </a:r>
                <a:r>
                  <a:rPr lang="zh-CN" altLang="en-US" sz="1800" dirty="0"/>
                  <a:t>可以添加字符成为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的 </a:t>
                </a:r>
                <a:r>
                  <a:rPr lang="en-US" altLang="zh-CN" sz="1800" dirty="0"/>
                  <a:t>border</a:t>
                </a:r>
                <a:r>
                  <a:rPr lang="zh-CN" altLang="en-US" sz="1800" dirty="0"/>
                  <a:t>，或者没有找出，结果为</a:t>
                </a:r>
                <a14:m>
                  <m:oMath xmlns:m="http://schemas.openxmlformats.org/officeDocument/2006/math">
                    <m:r>
                      <a:rPr lang="en-US" altLang="zh-CN" sz="1800" b="0" i="1" smtClean="0">
                        <a:latin typeface="Cambria Math" panose="02040503050406030204" pitchFamily="18" charset="0"/>
                      </a:rPr>
                      <m:t> 0</m:t>
                    </m:r>
                  </m:oMath>
                </a14:m>
                <a:r>
                  <a:rPr lang="zh-CN" altLang="en-US" sz="1800" dirty="0"/>
                  <a:t>。</a:t>
                </a:r>
                <a:endParaRPr lang="en-US" altLang="zh-CN" sz="1800" dirty="0"/>
              </a:p>
              <a:p>
                <a:r>
                  <a:rPr lang="zh-CN" altLang="en-US" sz="1800" dirty="0"/>
                  <a:t>复杂度瓶颈在于迭代。但每迭代一次当前的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就至少减</a:t>
                </a:r>
                <a14:m>
                  <m:oMath xmlns:m="http://schemas.openxmlformats.org/officeDocument/2006/math">
                    <m:r>
                      <a:rPr lang="en-US" altLang="zh-CN" sz="1800" b="0" i="1" smtClean="0">
                        <a:latin typeface="Cambria Math" panose="02040503050406030204" pitchFamily="18" charset="0"/>
                      </a:rPr>
                      <m:t> 1</m:t>
                    </m:r>
                  </m:oMath>
                </a14:m>
                <a:r>
                  <a:rPr lang="zh-CN" altLang="en-US" sz="1800" dirty="0"/>
                  <a:t>，而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的增加一共不超过</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oMath>
                </a14:m>
                <a:r>
                  <a:rPr lang="zh-CN" altLang="en-US" sz="1800" dirty="0"/>
                  <a:t>，所以总时间复杂度也就为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𝑚</m:t>
                        </m:r>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58F5675C-8CA8-1515-50DB-8C3B4C4B6678}"/>
                  </a:ext>
                </a:extLst>
              </p:cNvPr>
              <p:cNvSpPr>
                <a:spLocks noGrp="1" noRot="1" noChangeAspect="1" noMove="1" noResize="1" noEditPoints="1" noAdjustHandles="1" noChangeArrowheads="1" noChangeShapeType="1" noTextEdit="1"/>
              </p:cNvSpPr>
              <p:nvPr>
                <p:ph idx="1"/>
              </p:nvPr>
            </p:nvSpPr>
            <p:spPr>
              <a:blipFill>
                <a:blip r:embed="rId3"/>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0503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ABE6A-B784-9277-C623-6D52E97870F4}"/>
              </a:ext>
            </a:extLst>
          </p:cNvPr>
          <p:cNvSpPr>
            <a:spLocks noGrp="1"/>
          </p:cNvSpPr>
          <p:nvPr>
            <p:ph type="title"/>
          </p:nvPr>
        </p:nvSpPr>
        <p:spPr/>
        <p:txBody>
          <a:bodyPr/>
          <a:lstStyle/>
          <a:p>
            <a:r>
              <a:rPr lang="en-US" altLang="zh-CN" dirty="0"/>
              <a:t>KMP </a:t>
            </a:r>
            <a:r>
              <a:rPr lang="zh-CN" altLang="en-US" dirty="0"/>
              <a:t>算法：主体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A0CB7C-3461-6EC0-5E4A-2CFAC865FCD5}"/>
                  </a:ext>
                </a:extLst>
              </p:cNvPr>
              <p:cNvSpPr>
                <a:spLocks noGrp="1"/>
              </p:cNvSpPr>
              <p:nvPr>
                <p:ph idx="1"/>
              </p:nvPr>
            </p:nvSpPr>
            <p:spPr/>
            <p:txBody>
              <a:bodyPr>
                <a:normAutofit/>
              </a:bodyPr>
              <a:lstStyle/>
              <a:p>
                <a:r>
                  <a:rPr lang="zh-CN" altLang="en-US" sz="1800" dirty="0"/>
                  <a:t>之后拿已经求出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数组的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从前到后匹配</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a:t>
                </a:r>
                <a:endParaRPr lang="en-US" altLang="zh-CN" sz="1800" dirty="0"/>
              </a:p>
              <a:p>
                <a:r>
                  <a:rPr lang="zh-CN" altLang="en-US" sz="1800" dirty="0"/>
                  <a:t>匹配到位置</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后，只有满足</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𝑗</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𝑖</m:t>
                        </m:r>
                      </m:e>
                    </m:d>
                    <m:r>
                      <a:rPr lang="en-US" altLang="zh-CN" sz="1800" b="0" i="1" smtClean="0">
                        <a:latin typeface="Cambria Math" panose="02040503050406030204" pitchFamily="18" charset="0"/>
                      </a:rPr>
                      <m:t> </m:t>
                    </m:r>
                  </m:oMath>
                </a14:m>
                <a:r>
                  <a:rPr lang="zh-CN" altLang="en-US" sz="1800" dirty="0"/>
                  <a:t>的前缀</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 </m:t>
                    </m:r>
                  </m:oMath>
                </a14:m>
                <a:r>
                  <a:rPr lang="zh-CN" altLang="en-US" sz="1800" dirty="0"/>
                  <a:t>对之后的匹配有用。</a:t>
                </a:r>
                <a:endParaRPr lang="en-US" altLang="zh-CN" sz="1800" dirty="0"/>
              </a:p>
              <a:p>
                <a:r>
                  <a:rPr lang="zh-CN" altLang="en-US" sz="1800" dirty="0"/>
                  <a:t>注意若</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𝑗</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&lt;</m:t>
                    </m:r>
                    <m:r>
                      <a:rPr lang="en-US" altLang="zh-CN" sz="1800" b="0" i="1" smtClean="0">
                        <a:latin typeface="Cambria Math" panose="02040503050406030204" pitchFamily="18" charset="0"/>
                      </a:rPr>
                      <m:t>𝑗</m:t>
                    </m:r>
                  </m:oMath>
                </a14:m>
                <a:r>
                  <a:rPr lang="zh-CN" altLang="en-US" sz="1800" dirty="0"/>
                  <a:t>，那么</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𝑗</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 </m:t>
                    </m:r>
                  </m:oMath>
                </a14:m>
                <a:r>
                  <a:rPr lang="zh-CN" altLang="en-US" sz="1800" dirty="0"/>
                  <a:t>有用则</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𝑗</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𝑗</m:t>
                    </m:r>
                    <m:r>
                      <a:rPr lang="en-US" altLang="zh-CN" sz="1800" b="0" i="1" dirty="0" smtClean="0">
                        <a:latin typeface="Cambria Math" panose="02040503050406030204" pitchFamily="18" charset="0"/>
                      </a:rPr>
                      <m:t> </m:t>
                    </m:r>
                  </m:oMath>
                </a14:m>
                <a:r>
                  <a:rPr lang="zh-CN" altLang="en-US" sz="1800" dirty="0"/>
                  <a:t>的 </a:t>
                </a:r>
                <a:r>
                  <a:rPr lang="en-US" altLang="zh-CN" sz="1800" dirty="0"/>
                  <a:t>border</a:t>
                </a:r>
                <a:r>
                  <a:rPr lang="zh-CN" altLang="en-US" sz="1800" dirty="0"/>
                  <a:t>，反之亦然。</a:t>
                </a:r>
                <a:endParaRPr lang="en-US" altLang="zh-CN" sz="1800" dirty="0"/>
              </a:p>
              <a:p>
                <a:r>
                  <a:rPr lang="zh-CN" altLang="en-US" sz="1800" dirty="0"/>
                  <a:t>于是只要记录最大的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oMath>
                </a14:m>
                <a:r>
                  <a:rPr lang="zh-CN" altLang="en-US" sz="1800" dirty="0"/>
                  <a:t>，表示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 </m:t>
                    </m:r>
                  </m:oMath>
                </a14:m>
                <a:r>
                  <a:rPr lang="zh-CN" altLang="en-US" sz="1800" dirty="0"/>
                  <a:t>以及</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𝑗</m:t>
                    </m:r>
                    <m:r>
                      <a:rPr lang="en-US" altLang="zh-CN" sz="1800" b="0" i="1" dirty="0" smtClean="0">
                        <a:latin typeface="Cambria Math" panose="02040503050406030204" pitchFamily="18" charset="0"/>
                      </a:rPr>
                      <m:t> </m:t>
                    </m:r>
                  </m:oMath>
                </a14:m>
                <a:r>
                  <a:rPr lang="zh-CN" altLang="en-US" sz="1800" dirty="0"/>
                  <a:t>的 </a:t>
                </a:r>
                <a:r>
                  <a:rPr lang="en-US" altLang="zh-CN" sz="1800" dirty="0"/>
                  <a:t>border </a:t>
                </a:r>
                <a:r>
                  <a:rPr lang="zh-CN" altLang="en-US" sz="1800" dirty="0"/>
                  <a:t>有用。</a:t>
                </a:r>
                <a:endParaRPr lang="en-US" altLang="zh-CN" sz="1800" dirty="0"/>
              </a:p>
              <a:p>
                <a:r>
                  <a:rPr lang="zh-CN" altLang="en-US" sz="1800" dirty="0"/>
                  <a:t>匹配到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时，同样地，要么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 </m:t>
                    </m:r>
                  </m:oMath>
                </a14:m>
                <a:r>
                  <a:rPr lang="zh-CN" altLang="en-US" sz="1800" dirty="0"/>
                  <a:t>或</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𝑗</m:t>
                    </m:r>
                    <m:r>
                      <a:rPr lang="en-US" altLang="zh-CN" sz="1800" b="0" i="1" dirty="0" smtClean="0">
                        <a:latin typeface="Cambria Math" panose="02040503050406030204" pitchFamily="18" charset="0"/>
                      </a:rPr>
                      <m:t> </m:t>
                    </m:r>
                  </m:oMath>
                </a14:m>
                <a:r>
                  <a:rPr lang="zh-CN" altLang="en-US" sz="1800" dirty="0"/>
                  <a:t>的 </a:t>
                </a:r>
                <a:r>
                  <a:rPr lang="en-US" altLang="zh-CN" sz="1800" dirty="0"/>
                  <a:t>border</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+1 </m:t>
                    </m:r>
                  </m:oMath>
                </a14:m>
                <a:r>
                  <a:rPr lang="zh-CN" altLang="en-US" sz="1800" dirty="0"/>
                  <a:t>成为新的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oMath>
                </a14:m>
                <a:r>
                  <a:rPr lang="zh-CN" altLang="en-US" sz="1800" dirty="0"/>
                  <a:t>，要么新的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smtClean="0">
                        <a:latin typeface="Cambria Math" panose="02040503050406030204" pitchFamily="18" charset="0"/>
                      </a:rPr>
                      <m:t> 0</m:t>
                    </m:r>
                  </m:oMath>
                </a14:m>
                <a:r>
                  <a:rPr lang="zh-CN" altLang="en-US" sz="1800" dirty="0"/>
                  <a:t>，继续沿用先前的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迭代求解即可，复杂度同样有保证，为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oMath>
                </a14:m>
                <a:r>
                  <a:rPr lang="zh-CN" altLang="en-US" sz="1800" dirty="0"/>
                  <a:t>。</a:t>
                </a:r>
                <a:endParaRPr lang="en-US" altLang="zh-CN" sz="1800" dirty="0"/>
              </a:p>
              <a:p>
                <a:r>
                  <a:rPr lang="zh-CN" altLang="en-US" sz="1800" dirty="0"/>
                  <a:t>匹配过程中如果位置</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𝑗</m:t>
                    </m:r>
                    <m:r>
                      <a:rPr lang="en-US" altLang="zh-CN" sz="1800" b="0" i="1" dirty="0"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𝑚</m:t>
                    </m:r>
                  </m:oMath>
                </a14:m>
                <a:r>
                  <a:rPr lang="zh-CN" altLang="en-US" sz="1800" dirty="0"/>
                  <a:t>，那么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就是一个匹配位置。</a:t>
                </a:r>
                <a:endParaRPr lang="en-US" altLang="zh-CN" sz="1800" dirty="0"/>
              </a:p>
              <a:p>
                <a:r>
                  <a:rPr lang="zh-CN" altLang="en-US" sz="1800" dirty="0"/>
                  <a:t>算法复杂度为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oMath>
                </a14:m>
                <a:r>
                  <a:rPr lang="zh-CN" altLang="en-US" sz="1800" dirty="0"/>
                  <a:t>。</a:t>
                </a:r>
                <a:endParaRPr lang="en-US" altLang="zh-CN" sz="1800" dirty="0"/>
              </a:p>
              <a:p>
                <a:endParaRPr lang="en-US" altLang="zh-CN" sz="1800" dirty="0"/>
              </a:p>
            </p:txBody>
          </p:sp>
        </mc:Choice>
        <mc:Fallback xmlns="">
          <p:sp>
            <p:nvSpPr>
              <p:cNvPr id="3" name="内容占位符 2">
                <a:extLst>
                  <a:ext uri="{FF2B5EF4-FFF2-40B4-BE49-F238E27FC236}">
                    <a16:creationId xmlns:a16="http://schemas.microsoft.com/office/drawing/2014/main" id="{ECA0CB7C-3461-6EC0-5E4A-2CFAC865FCD5}"/>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11043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745AB-5E88-B39A-EA5E-6A16741DED9A}"/>
              </a:ext>
            </a:extLst>
          </p:cNvPr>
          <p:cNvSpPr>
            <a:spLocks noGrp="1"/>
          </p:cNvSpPr>
          <p:nvPr>
            <p:ph type="title"/>
          </p:nvPr>
        </p:nvSpPr>
        <p:spPr/>
        <p:txBody>
          <a:bodyPr/>
          <a:lstStyle/>
          <a:p>
            <a:r>
              <a:rPr lang="en-US" altLang="zh-CN" dirty="0" err="1"/>
              <a:t>Trie</a:t>
            </a:r>
            <a:r>
              <a:rPr lang="en-US" altLang="zh-CN" dirty="0"/>
              <a:t> </a:t>
            </a:r>
            <a:r>
              <a:rPr lang="zh-CN" altLang="en-US" dirty="0"/>
              <a:t>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4B4DF8B-9526-1AD7-1714-7953B7580AC5}"/>
                  </a:ext>
                </a:extLst>
              </p:cNvPr>
              <p:cNvSpPr>
                <a:spLocks noGrp="1"/>
              </p:cNvSpPr>
              <p:nvPr>
                <p:ph idx="1"/>
              </p:nvPr>
            </p:nvSpPr>
            <p:spPr/>
            <p:txBody>
              <a:bodyPr>
                <a:normAutofit/>
              </a:bodyPr>
              <a:lstStyle/>
              <a:p>
                <a:r>
                  <a:rPr lang="en-US" altLang="zh-CN" sz="1800" dirty="0"/>
                  <a:t>Tre </a:t>
                </a:r>
                <a:r>
                  <a:rPr lang="zh-CN" altLang="en-US" sz="1800" dirty="0"/>
                  <a:t>树是简单的数据结构，它有一个根节点，每条边表示一个字符，从根到一个节点的路径就表示一个字符串。</a:t>
                </a:r>
                <a:endParaRPr lang="en-US" altLang="zh-CN" sz="1800" dirty="0"/>
              </a:p>
              <a:p>
                <a:r>
                  <a:rPr lang="en-US" altLang="zh-CN" sz="1800" dirty="0" err="1"/>
                  <a:t>Trie</a:t>
                </a:r>
                <a:r>
                  <a:rPr lang="en-US" altLang="zh-CN" sz="1800" dirty="0"/>
                  <a:t> </a:t>
                </a:r>
                <a:r>
                  <a:rPr lang="zh-CN" altLang="en-US" sz="1800" dirty="0"/>
                  <a:t>树可支持维护字典，查询单词。先将字典中的每个单词加入 </a:t>
                </a:r>
                <a:r>
                  <a:rPr lang="en-US" altLang="zh-CN" sz="1800" dirty="0" err="1"/>
                  <a:t>Trie</a:t>
                </a:r>
                <a:r>
                  <a:rPr lang="en-US" altLang="zh-CN" sz="1800" dirty="0"/>
                  <a:t> </a:t>
                </a:r>
                <a:r>
                  <a:rPr lang="zh-CN" altLang="en-US" sz="1800" dirty="0"/>
                  <a:t>树（可以在最后一个节点上标记），查询时按查询串在 </a:t>
                </a:r>
                <a:r>
                  <a:rPr lang="en-US" altLang="zh-CN" sz="1800" dirty="0" err="1"/>
                  <a:t>Trie</a:t>
                </a:r>
                <a:r>
                  <a:rPr lang="en-US" altLang="zh-CN" sz="1800" dirty="0"/>
                  <a:t> </a:t>
                </a:r>
                <a:r>
                  <a:rPr lang="zh-CN" altLang="en-US" sz="1800" dirty="0"/>
                  <a:t>树上移动，移至目标节点后提取其上的标记即可（如果无法移动就没有该单词）。</a:t>
                </a:r>
                <a:endParaRPr lang="en-US" altLang="zh-CN" sz="1800" dirty="0"/>
              </a:p>
              <a:p>
                <a:r>
                  <a:rPr lang="zh-CN" altLang="en-US" sz="1800" dirty="0"/>
                  <a:t>如果对每个点开</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m:rPr>
                            <m:sty m:val="p"/>
                          </m:rPr>
                          <a:rPr lang="en-US" altLang="zh-CN" sz="1800" b="0" i="0" smtClean="0">
                            <a:latin typeface="Cambria Math" panose="02040503050406030204" pitchFamily="18" charset="0"/>
                          </a:rPr>
                          <m:t>Σ</m:t>
                        </m:r>
                      </m:e>
                    </m:d>
                    <m:r>
                      <a:rPr lang="en-US" altLang="zh-CN" sz="1800" b="0" i="1" smtClean="0">
                        <a:latin typeface="Cambria Math" panose="02040503050406030204" pitchFamily="18" charset="0"/>
                      </a:rPr>
                      <m:t> </m:t>
                    </m:r>
                  </m:oMath>
                </a14:m>
                <a:r>
                  <a:rPr lang="zh-CN" altLang="en-US" sz="1800" dirty="0"/>
                  <a:t>的边空间，那么时间复杂度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oMath>
                </a14:m>
                <a:r>
                  <a:rPr lang="zh-CN" altLang="en-US" sz="1800" dirty="0"/>
                  <a:t>，空间复杂度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m:rPr>
                            <m:sty m:val="p"/>
                          </m:rPr>
                          <a:rPr lang="en-US" altLang="zh-CN" sz="1800" b="0" i="0" smtClean="0">
                            <a:latin typeface="Cambria Math" panose="02040503050406030204" pitchFamily="18" charset="0"/>
                          </a:rPr>
                          <m:t>Σ</m:t>
                        </m:r>
                      </m:e>
                    </m:d>
                  </m:oMath>
                </a14:m>
                <a:r>
                  <a:rPr lang="zh-CN" altLang="en-US" sz="1800" dirty="0"/>
                  <a:t>，其中</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是加入串的总长，</a:t>
                </a:r>
                <a14:m>
                  <m:oMath xmlns:m="http://schemas.openxmlformats.org/officeDocument/2006/math">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是查询串的总长。如果改为哈希表维护边集，可以达到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𝑚</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oMath>
                </a14:m>
                <a:r>
                  <a:rPr lang="zh-CN" altLang="en-US" sz="1800" dirty="0"/>
                  <a:t>，但是不常用。</a:t>
                </a:r>
                <a:endParaRPr lang="en-US" altLang="zh-CN" sz="1800" dirty="0"/>
              </a:p>
            </p:txBody>
          </p:sp>
        </mc:Choice>
        <mc:Fallback xmlns="">
          <p:sp>
            <p:nvSpPr>
              <p:cNvPr id="3" name="内容占位符 2">
                <a:extLst>
                  <a:ext uri="{FF2B5EF4-FFF2-40B4-BE49-F238E27FC236}">
                    <a16:creationId xmlns:a16="http://schemas.microsoft.com/office/drawing/2014/main" id="{24B4DF8B-9526-1AD7-1714-7953B7580AC5}"/>
                  </a:ext>
                </a:extLst>
              </p:cNvPr>
              <p:cNvSpPr>
                <a:spLocks noGrp="1" noRot="1" noChangeAspect="1" noMove="1" noResize="1" noEditPoints="1" noAdjustHandles="1" noChangeArrowheads="1" noChangeShapeType="1" noTextEdit="1"/>
              </p:cNvSpPr>
              <p:nvPr>
                <p:ph idx="1"/>
              </p:nvPr>
            </p:nvSpPr>
            <p:spPr>
              <a:blipFill>
                <a:blip r:embed="rId2"/>
                <a:stretch>
                  <a:fillRect l="-406" t="-140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43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BB66F-D7D1-1F9B-20F8-FBF1DEF3EE47}"/>
              </a:ext>
            </a:extLst>
          </p:cNvPr>
          <p:cNvSpPr>
            <a:spLocks noGrp="1"/>
          </p:cNvSpPr>
          <p:nvPr>
            <p:ph type="title"/>
          </p:nvPr>
        </p:nvSpPr>
        <p:spPr/>
        <p:txBody>
          <a:bodyPr/>
          <a:lstStyle/>
          <a:p>
            <a:r>
              <a:rPr lang="zh-CN" altLang="en-US" dirty="0"/>
              <a:t>介绍：多模式串匹配与 </a:t>
            </a:r>
            <a:r>
              <a:rPr lang="en-US" altLang="zh-CN" dirty="0"/>
              <a:t>AC </a:t>
            </a:r>
            <a:r>
              <a:rPr lang="zh-CN" altLang="en-US" dirty="0"/>
              <a:t>自动机</a:t>
            </a:r>
          </a:p>
        </p:txBody>
      </p:sp>
      <p:sp>
        <p:nvSpPr>
          <p:cNvPr id="3" name="内容占位符 2">
            <a:extLst>
              <a:ext uri="{FF2B5EF4-FFF2-40B4-BE49-F238E27FC236}">
                <a16:creationId xmlns:a16="http://schemas.microsoft.com/office/drawing/2014/main" id="{1C01CFF8-217B-0BCB-9161-6CB98BD80B39}"/>
              </a:ext>
            </a:extLst>
          </p:cNvPr>
          <p:cNvSpPr>
            <a:spLocks noGrp="1"/>
          </p:cNvSpPr>
          <p:nvPr>
            <p:ph idx="1"/>
          </p:nvPr>
        </p:nvSpPr>
        <p:spPr/>
        <p:txBody>
          <a:bodyPr>
            <a:normAutofit/>
          </a:bodyPr>
          <a:lstStyle/>
          <a:p>
            <a:r>
              <a:rPr lang="zh-CN" altLang="en-US" sz="1800" dirty="0"/>
              <a:t>有时候我们会遇到对多个模式串在同一个文本串上求匹配位置的问题。</a:t>
            </a:r>
            <a:endParaRPr lang="en-US" altLang="zh-CN" sz="1800" dirty="0"/>
          </a:p>
          <a:p>
            <a:r>
              <a:rPr lang="zh-CN" altLang="en-US" sz="1800" dirty="0"/>
              <a:t>如果使用 </a:t>
            </a:r>
            <a:r>
              <a:rPr lang="en-US" altLang="zh-CN" sz="1800" dirty="0"/>
              <a:t>KMP </a:t>
            </a:r>
            <a:r>
              <a:rPr lang="zh-CN" altLang="en-US" sz="1800" dirty="0"/>
              <a:t>一个个匹配过去，在文本串上的复杂度开销是很大的。</a:t>
            </a:r>
            <a:endParaRPr lang="en-US" altLang="zh-CN" sz="1800" dirty="0"/>
          </a:p>
          <a:p>
            <a:r>
              <a:rPr lang="en-US" altLang="zh-CN" sz="1800" dirty="0"/>
              <a:t>AC </a:t>
            </a:r>
            <a:r>
              <a:rPr lang="zh-CN" altLang="en-US" sz="1800" dirty="0"/>
              <a:t>自动机就是解决此问题的一个很好方法，但这是 </a:t>
            </a:r>
            <a:r>
              <a:rPr lang="en-US" altLang="zh-CN" sz="1800" dirty="0"/>
              <a:t>NOI </a:t>
            </a:r>
            <a:r>
              <a:rPr lang="zh-CN" altLang="en-US" sz="1800" dirty="0"/>
              <a:t>内容，这里不作展开，只是让大家稍微了解。</a:t>
            </a:r>
            <a:endParaRPr lang="en-US" altLang="zh-CN" sz="1800" dirty="0"/>
          </a:p>
        </p:txBody>
      </p:sp>
    </p:spTree>
    <p:extLst>
      <p:ext uri="{BB962C8B-B14F-4D97-AF65-F5344CB8AC3E}">
        <p14:creationId xmlns:p14="http://schemas.microsoft.com/office/powerpoint/2010/main" val="382560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0A50B81-4D3D-1564-06D6-1664D272671C}"/>
              </a:ext>
            </a:extLst>
          </p:cNvPr>
          <p:cNvSpPr>
            <a:spLocks noGrp="1"/>
          </p:cNvSpPr>
          <p:nvPr>
            <p:ph type="title"/>
          </p:nvPr>
        </p:nvSpPr>
        <p:spPr/>
        <p:txBody>
          <a:bodyPr/>
          <a:lstStyle/>
          <a:p>
            <a:r>
              <a:rPr lang="zh-CN" altLang="en-US" dirty="0"/>
              <a:t>综合练习</a:t>
            </a:r>
          </a:p>
        </p:txBody>
      </p:sp>
      <p:sp>
        <p:nvSpPr>
          <p:cNvPr id="5" name="文本占位符 4">
            <a:extLst>
              <a:ext uri="{FF2B5EF4-FFF2-40B4-BE49-F238E27FC236}">
                <a16:creationId xmlns:a16="http://schemas.microsoft.com/office/drawing/2014/main" id="{4C14B557-9C93-CFD1-5004-8AF7A0A8616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9833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1DB2433-08E3-6DF7-673F-40CD1C636DC4}"/>
              </a:ext>
            </a:extLst>
          </p:cNvPr>
          <p:cNvSpPr>
            <a:spLocks noGrp="1"/>
          </p:cNvSpPr>
          <p:nvPr>
            <p:ph type="title"/>
          </p:nvPr>
        </p:nvSpPr>
        <p:spPr/>
        <p:txBody>
          <a:bodyPr/>
          <a:lstStyle/>
          <a:p>
            <a:r>
              <a:rPr lang="zh-CN" altLang="en-US" dirty="0"/>
              <a:t>练</a:t>
            </a:r>
            <a:r>
              <a:rPr lang="en-US" altLang="zh-CN" dirty="0"/>
              <a:t>. [NOIP 2020 T2] </a:t>
            </a:r>
            <a:r>
              <a:rPr lang="zh-CN" altLang="en-US" dirty="0"/>
              <a:t>字符串匹配</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D1127794-DA69-64F3-CDA9-B29F6FC1137C}"/>
                  </a:ext>
                </a:extLst>
              </p:cNvPr>
              <p:cNvSpPr>
                <a:spLocks noGrp="1"/>
              </p:cNvSpPr>
              <p:nvPr>
                <p:ph idx="1"/>
              </p:nvPr>
            </p:nvSpPr>
            <p:spPr/>
            <p:txBody>
              <a:bodyPr>
                <a:normAutofit/>
              </a:bodyPr>
              <a:lstStyle/>
              <a:p>
                <a:r>
                  <a:rPr lang="zh-CN" altLang="en-US" sz="1800" dirty="0"/>
                  <a:t>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有几个</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𝐴𝐵</m:t>
                            </m:r>
                          </m:e>
                        </m:d>
                      </m:e>
                      <m:sup>
                        <m:r>
                          <a:rPr lang="en-US" altLang="zh-CN" sz="1800" b="0" i="1" smtClean="0">
                            <a:latin typeface="Cambria Math" panose="02040503050406030204" pitchFamily="18" charset="0"/>
                          </a:rPr>
                          <m:t>𝑖</m:t>
                        </m:r>
                      </m:sup>
                    </m:sSup>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 </m:t>
                    </m:r>
                  </m:oMath>
                </a14:m>
                <a:r>
                  <a:rPr lang="zh-CN" altLang="en-US" sz="1800" dirty="0"/>
                  <a:t>形式的划分，使得</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 </m:t>
                    </m:r>
                  </m:oMath>
                </a14:m>
                <a:r>
                  <a:rPr lang="zh-CN" altLang="en-US" sz="1800" dirty="0"/>
                  <a:t>非空，</a:t>
                </a:r>
                <a14:m>
                  <m:oMath xmlns:m="http://schemas.openxmlformats.org/officeDocument/2006/math">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 </m:t>
                    </m:r>
                  </m:oMath>
                </a14:m>
                <a:r>
                  <a:rPr lang="zh-CN" altLang="en-US" sz="1800" dirty="0"/>
                  <a:t>出现奇数次的字符数量</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𝑓</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𝐴</m:t>
                        </m:r>
                      </m:e>
                    </m:d>
                    <m:r>
                      <a:rPr lang="en-US" altLang="zh-CN" sz="1800" b="0" i="1" dirty="0"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e>
                    </m:d>
                  </m:oMath>
                </a14:m>
                <a:r>
                  <a:rPr lang="zh-CN" altLang="en-US" sz="1800" dirty="0"/>
                  <a:t>。</a:t>
                </a:r>
                <a:endParaRPr lang="en-US" altLang="zh-CN" sz="1800" dirty="0"/>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20</m:t>
                        </m:r>
                      </m:sup>
                    </m:sSup>
                  </m:oMath>
                </a14:m>
                <a:r>
                  <a:rPr lang="zh-CN" altLang="en-US" sz="1800" dirty="0"/>
                  <a:t>，字符集为小写字母，</a:t>
                </a:r>
                <a14:m>
                  <m:oMath xmlns:m="http://schemas.openxmlformats.org/officeDocument/2006/math">
                    <m:r>
                      <a:rPr lang="en-US" altLang="zh-CN" sz="1800" b="0" i="1" smtClean="0">
                        <a:latin typeface="Cambria Math" panose="02040503050406030204" pitchFamily="18" charset="0"/>
                      </a:rPr>
                      <m:t>5 </m:t>
                    </m:r>
                  </m:oMath>
                </a14:m>
                <a:r>
                  <a:rPr lang="zh-CN" altLang="en-US" sz="1800" dirty="0"/>
                  <a:t>组数据。</a:t>
                </a:r>
                <a:endParaRPr lang="en-US" altLang="zh-CN" sz="1800" dirty="0"/>
              </a:p>
              <a:p>
                <a:r>
                  <a:rPr lang="zh-CN" altLang="en-US" sz="1800" dirty="0"/>
                  <a:t>注：</a:t>
                </a:r>
                <a14:m>
                  <m:oMath xmlns:m="http://schemas.openxmlformats.org/officeDocument/2006/math">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𝐴𝐵</m:t>
                            </m:r>
                          </m:e>
                        </m:d>
                      </m:e>
                      <m:sup>
                        <m:r>
                          <a:rPr lang="en-US" altLang="zh-CN" sz="1800" b="0" i="1" smtClean="0">
                            <a:latin typeface="Cambria Math" panose="02040503050406030204" pitchFamily="18" charset="0"/>
                          </a:rPr>
                          <m:t>𝑖</m:t>
                        </m:r>
                      </m:sup>
                    </m:sSup>
                    <m:r>
                      <a:rPr lang="en-US" altLang="zh-CN" sz="1800" b="0" i="1" smtClean="0">
                        <a:latin typeface="Cambria Math" panose="02040503050406030204" pitchFamily="18" charset="0"/>
                      </a:rPr>
                      <m:t> </m:t>
                    </m:r>
                  </m:oMath>
                </a14:m>
                <a:r>
                  <a:rPr lang="zh-CN" altLang="en-US" sz="1800" dirty="0"/>
                  <a:t>表示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𝐴𝐵</m:t>
                    </m:r>
                    <m:r>
                      <a:rPr lang="en-US" altLang="zh-CN" sz="1800" b="0" i="1" dirty="0" smtClean="0">
                        <a:latin typeface="Cambria Math" panose="02040503050406030204" pitchFamily="18" charset="0"/>
                      </a:rPr>
                      <m:t> </m:t>
                    </m:r>
                  </m:oMath>
                </a14:m>
                <a:r>
                  <a:rPr lang="zh-CN" altLang="en-US" sz="1800" dirty="0"/>
                  <a:t>重复</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 </m:t>
                    </m:r>
                  </m:oMath>
                </a14:m>
                <a:r>
                  <a:rPr lang="zh-CN" altLang="en-US" sz="1800" dirty="0"/>
                  <a:t>次。</a:t>
                </a:r>
              </a:p>
            </p:txBody>
          </p:sp>
        </mc:Choice>
        <mc:Fallback xmlns="">
          <p:sp>
            <p:nvSpPr>
              <p:cNvPr id="5" name="内容占位符 4">
                <a:extLst>
                  <a:ext uri="{FF2B5EF4-FFF2-40B4-BE49-F238E27FC236}">
                    <a16:creationId xmlns:a16="http://schemas.microsoft.com/office/drawing/2014/main" id="{D1127794-DA69-64F3-CDA9-B29F6FC1137C}"/>
                  </a:ext>
                </a:extLst>
              </p:cNvPr>
              <p:cNvSpPr>
                <a:spLocks noGrp="1" noRot="1" noChangeAspect="1" noMove="1" noResize="1" noEditPoints="1" noAdjustHandles="1" noChangeArrowheads="1" noChangeShapeType="1" noTextEdit="1"/>
              </p:cNvSpPr>
              <p:nvPr>
                <p:ph idx="1"/>
              </p:nvPr>
            </p:nvSpPr>
            <p:spPr>
              <a:blipFill>
                <a:blip r:embed="rId2"/>
                <a:stretch>
                  <a:fillRect l="-406" t="-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501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FEA777-5501-F75A-3FD5-CC4D382AD9EA}"/>
              </a:ext>
            </a:extLst>
          </p:cNvPr>
          <p:cNvSpPr>
            <a:spLocks noGrp="1"/>
          </p:cNvSpPr>
          <p:nvPr>
            <p:ph type="title"/>
          </p:nvPr>
        </p:nvSpPr>
        <p:spPr/>
        <p:txBody>
          <a:bodyPr/>
          <a:lstStyle/>
          <a:p>
            <a:r>
              <a:rPr lang="zh-CN" altLang="en-US" dirty="0"/>
              <a:t>一个做法：字符串哈希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8DB5FE-DBD7-0C9D-431D-02AD19E3DA88}"/>
                  </a:ext>
                </a:extLst>
              </p:cNvPr>
              <p:cNvSpPr>
                <a:spLocks noGrp="1"/>
              </p:cNvSpPr>
              <p:nvPr>
                <p:ph idx="1"/>
              </p:nvPr>
            </p:nvSpPr>
            <p:spPr/>
            <p:txBody>
              <a:bodyPr>
                <a:normAutofit/>
              </a:bodyPr>
              <a:lstStyle/>
              <a:p>
                <a:r>
                  <a:rPr lang="zh-CN" altLang="en-US" sz="1800" dirty="0"/>
                  <a:t>应用扩展 </a:t>
                </a:r>
                <a:r>
                  <a:rPr lang="en-US" altLang="zh-CN" sz="1800" dirty="0"/>
                  <a:t>KMP</a:t>
                </a:r>
                <a:r>
                  <a:rPr lang="zh-CN" altLang="en-US" sz="1800" dirty="0"/>
                  <a:t>（</a:t>
                </a:r>
                <a:r>
                  <a:rPr lang="en-US" altLang="zh-CN" sz="1800" dirty="0"/>
                  <a:t>Z </a:t>
                </a:r>
                <a:r>
                  <a:rPr lang="zh-CN" altLang="en-US" sz="1800" dirty="0"/>
                  <a:t>函数）可以做到线性，但不是本课件的讨论范围。</a:t>
                </a:r>
                <a:endParaRPr lang="en-US" altLang="zh-CN" sz="1800" dirty="0"/>
              </a:p>
              <a:p>
                <a:r>
                  <a:rPr lang="zh-CN" altLang="en-US" sz="1800" dirty="0"/>
                  <a:t>这里给出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ln</m:t>
                            </m:r>
                          </m:fName>
                          <m:e>
                            <m:r>
                              <a:rPr lang="en-US" altLang="zh-CN" sz="1800" b="0" i="1" smtClean="0">
                                <a:latin typeface="Cambria Math" panose="02040503050406030204" pitchFamily="18" charset="0"/>
                              </a:rPr>
                              <m:t>𝑛</m:t>
                            </m:r>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m:rPr>
                                <m:sty m:val="p"/>
                              </m:rPr>
                              <a:rPr lang="en-US" altLang="zh-CN" sz="1800" b="0" i="0" smtClean="0">
                                <a:latin typeface="Cambria Math" panose="02040503050406030204" pitchFamily="18" charset="0"/>
                              </a:rPr>
                              <m:t>Σ</m:t>
                            </m:r>
                          </m:e>
                        </m:func>
                      </m:e>
                    </m:d>
                    <m:r>
                      <a:rPr lang="en-US" altLang="zh-CN" sz="1800" b="0" i="1" smtClean="0">
                        <a:latin typeface="Cambria Math" panose="02040503050406030204" pitchFamily="18" charset="0"/>
                      </a:rPr>
                      <m:t> </m:t>
                    </m:r>
                  </m:oMath>
                </a14:m>
                <a:r>
                  <a:rPr lang="zh-CN" altLang="en-US" sz="1800" dirty="0"/>
                  <a:t>的做法：</a:t>
                </a:r>
                <a:endParaRPr lang="en-US" altLang="zh-CN" sz="1800" dirty="0"/>
              </a:p>
              <a:p>
                <a:r>
                  <a:rPr lang="zh-CN" altLang="en-US" sz="1800" dirty="0"/>
                  <a:t>从小到大枚举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𝐴𝐵</m:t>
                    </m:r>
                  </m:oMath>
                </a14:m>
                <a:r>
                  <a:rPr lang="zh-CN" altLang="en-US" sz="1800" dirty="0"/>
                  <a:t>，哈希判定其最大循环次数，这一部分的复杂度为调和级数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ln</m:t>
                            </m:r>
                          </m:fName>
                          <m:e>
                            <m:r>
                              <a:rPr lang="en-US" altLang="zh-CN" sz="1800" b="0" i="1" smtClean="0">
                                <a:latin typeface="Cambria Math" panose="02040503050406030204" pitchFamily="18" charset="0"/>
                              </a:rPr>
                              <m:t>𝑛</m:t>
                            </m:r>
                          </m:e>
                        </m:func>
                      </m:e>
                    </m:d>
                  </m:oMath>
                </a14:m>
                <a:r>
                  <a:rPr lang="zh-CN" altLang="en-US" sz="1800" dirty="0"/>
                  <a:t>。</a:t>
                </a:r>
                <a:endParaRPr lang="en-US" altLang="zh-CN" sz="1800" dirty="0"/>
              </a:p>
              <a:p>
                <a:r>
                  <a:rPr lang="zh-CN" altLang="en-US" sz="1800" dirty="0"/>
                  <a:t>对于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𝐴𝐵</m:t>
                    </m:r>
                    <m:r>
                      <a:rPr lang="en-US" altLang="zh-CN" sz="1800" b="0" i="1" smtClean="0">
                        <a:latin typeface="Cambria Math" panose="02040503050406030204" pitchFamily="18" charset="0"/>
                      </a:rPr>
                      <m:t> </m:t>
                    </m:r>
                  </m:oMath>
                </a14:m>
                <a:r>
                  <a:rPr lang="zh-CN" altLang="en-US" sz="1800" dirty="0"/>
                  <a:t>的所有可能循环次数，</a:t>
                </a:r>
                <a14:m>
                  <m:oMath xmlns:m="http://schemas.openxmlformats.org/officeDocument/2006/math">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e>
                    </m:d>
                    <m:r>
                      <a:rPr lang="en-US" altLang="zh-CN" sz="1800" b="0" i="1" smtClean="0">
                        <a:latin typeface="Cambria Math" panose="02040503050406030204" pitchFamily="18" charset="0"/>
                      </a:rPr>
                      <m:t> </m:t>
                    </m:r>
                  </m:oMath>
                </a14:m>
                <a:r>
                  <a:rPr lang="zh-CN" altLang="en-US" sz="1800" dirty="0"/>
                  <a:t>只有两种可能情况且交替出现。可以统计这两种情况的出现次数，那么只要求所有可能的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𝐴</m:t>
                    </m:r>
                    <m:r>
                      <a:rPr lang="en-US" altLang="zh-CN" sz="1800" b="0" i="1" smtClean="0">
                        <a:latin typeface="Cambria Math" panose="02040503050406030204" pitchFamily="18" charset="0"/>
                      </a:rPr>
                      <m:t> </m:t>
                    </m:r>
                  </m:oMath>
                </a14:m>
                <a:r>
                  <a:rPr lang="zh-CN" altLang="en-US" sz="1800" dirty="0"/>
                  <a:t>中有几个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𝐴</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e>
                    </m:d>
                  </m:oMath>
                </a14:m>
                <a:r>
                  <a:rPr lang="zh-CN" altLang="en-US" sz="1800" dirty="0"/>
                  <a:t>，这又是经典的单点加，前缀求和，树状数组维护即可，复杂度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m:rPr>
                                <m:sty m:val="p"/>
                              </m:rPr>
                              <a:rPr lang="en-US" altLang="zh-CN" sz="1800" b="0" i="0" smtClean="0">
                                <a:latin typeface="Cambria Math" panose="02040503050406030204" pitchFamily="18" charset="0"/>
                              </a:rPr>
                              <m:t>Σ</m:t>
                            </m:r>
                          </m:e>
                        </m:func>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058DB5FE-DBD7-0C9D-431D-02AD19E3DA88}"/>
                  </a:ext>
                </a:extLst>
              </p:cNvPr>
              <p:cNvSpPr>
                <a:spLocks noGrp="1" noRot="1" noChangeAspect="1" noMove="1" noResize="1" noEditPoints="1" noAdjustHandles="1" noChangeArrowheads="1" noChangeShapeType="1" noTextEdit="1"/>
              </p:cNvSpPr>
              <p:nvPr>
                <p:ph idx="1"/>
              </p:nvPr>
            </p:nvSpPr>
            <p:spPr>
              <a:blipFill>
                <a:blip r:embed="rId2"/>
                <a:stretch>
                  <a:fillRect l="-406" t="-140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212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0E647-75A1-CB65-239D-9DC3748EAB3F}"/>
              </a:ext>
            </a:extLst>
          </p:cNvPr>
          <p:cNvSpPr>
            <a:spLocks noGrp="1"/>
          </p:cNvSpPr>
          <p:nvPr>
            <p:ph type="title"/>
          </p:nvPr>
        </p:nvSpPr>
        <p:spPr/>
        <p:txBody>
          <a:bodyPr>
            <a:normAutofit/>
          </a:bodyPr>
          <a:lstStyle/>
          <a:p>
            <a:r>
              <a:rPr lang="zh-CN" altLang="en-US" dirty="0"/>
              <a:t>练</a:t>
            </a:r>
            <a:r>
              <a:rPr lang="en-US" altLang="zh-CN" dirty="0"/>
              <a:t>. [POI2006] OKR-Periods of Words</a:t>
            </a:r>
            <a:r>
              <a:rPr lang="zh-CN" altLang="en-US" dirty="0"/>
              <a:t>（改）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DE3BD3-CE59-68CD-D0FE-B61DD2283BE7}"/>
                  </a:ext>
                </a:extLst>
              </p:cNvPr>
              <p:cNvSpPr>
                <a:spLocks noGrp="1"/>
              </p:cNvSpPr>
              <p:nvPr>
                <p:ph idx="1"/>
              </p:nvPr>
            </p:nvSpPr>
            <p:spPr/>
            <p:txBody>
              <a:bodyPr>
                <a:normAutofit/>
              </a:bodyPr>
              <a:lstStyle/>
              <a:p>
                <a:r>
                  <a:rPr lang="zh-CN" altLang="en-US" sz="1800" dirty="0"/>
                  <a:t>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的每个前缀，求其非空最小 </a:t>
                </a:r>
                <a:r>
                  <a:rPr lang="en-US" altLang="zh-CN" sz="1800" dirty="0"/>
                  <a:t>border</a:t>
                </a:r>
                <a:r>
                  <a:rPr lang="zh-CN" altLang="en-US" sz="1800" dirty="0"/>
                  <a:t>。</a:t>
                </a:r>
                <a:endParaRPr lang="en-US" altLang="zh-CN" sz="1800" dirty="0"/>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6</m:t>
                        </m:r>
                      </m:sup>
                    </m:sSup>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54DE3BD3-CE59-68CD-D0FE-B61DD2283BE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183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133C-5749-AC70-E01E-4667387F962A}"/>
              </a:ext>
            </a:extLst>
          </p:cNvPr>
          <p:cNvSpPr>
            <a:spLocks noGrp="1"/>
          </p:cNvSpPr>
          <p:nvPr>
            <p:ph type="title"/>
          </p:nvPr>
        </p:nvSpPr>
        <p:spPr/>
        <p:txBody>
          <a:bodyPr/>
          <a:lstStyle/>
          <a:p>
            <a:r>
              <a:rPr lang="en-US" altLang="zh-CN" dirty="0"/>
              <a:t>fail </a:t>
            </a:r>
            <a:r>
              <a:rPr lang="zh-CN" altLang="en-US" dirty="0"/>
              <a:t>树观察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7B5E41-3B75-611F-DCCB-CDE11F0A6637}"/>
                  </a:ext>
                </a:extLst>
              </p:cNvPr>
              <p:cNvSpPr>
                <a:spLocks noGrp="1"/>
              </p:cNvSpPr>
              <p:nvPr>
                <p:ph idx="1"/>
              </p:nvPr>
            </p:nvSpPr>
            <p:spPr/>
            <p:txBody>
              <a:bodyPr>
                <a:normAutofit/>
              </a:bodyPr>
              <a:lstStyle/>
              <a:p>
                <a:r>
                  <a:rPr lang="zh-CN" altLang="en-US" sz="1800" dirty="0"/>
                  <a:t>把每个</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视作点，向</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连边，最后得到一棵树，即</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𝑓𝑎𝑖𝑙</m:t>
                    </m:r>
                    <m:r>
                      <a:rPr lang="en-US" altLang="zh-CN" sz="1800" b="0" i="1" smtClean="0">
                        <a:latin typeface="Cambria Math" panose="02040503050406030204" pitchFamily="18" charset="0"/>
                      </a:rPr>
                      <m:t> </m:t>
                    </m:r>
                  </m:oMath>
                </a14:m>
                <a:r>
                  <a:rPr lang="zh-CN" altLang="en-US" sz="1800" dirty="0"/>
                  <a:t>树。</a:t>
                </a:r>
                <a:endParaRPr lang="en-US" altLang="zh-CN" sz="1800" dirty="0"/>
              </a:p>
              <a:p>
                <a:r>
                  <a:rPr lang="zh-CN" altLang="en-US" sz="1800" dirty="0"/>
                  <a:t>那么就是问每个点属于根的哪个子树，递推即可。</a:t>
                </a:r>
              </a:p>
            </p:txBody>
          </p:sp>
        </mc:Choice>
        <mc:Fallback xmlns="">
          <p:sp>
            <p:nvSpPr>
              <p:cNvPr id="3" name="内容占位符 2">
                <a:extLst>
                  <a:ext uri="{FF2B5EF4-FFF2-40B4-BE49-F238E27FC236}">
                    <a16:creationId xmlns:a16="http://schemas.microsoft.com/office/drawing/2014/main" id="{477B5E41-3B75-611F-DCCB-CDE11F0A6637}"/>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781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785F2-4675-3817-FC5F-AA59ABFCFB87}"/>
              </a:ext>
            </a:extLst>
          </p:cNvPr>
          <p:cNvSpPr>
            <a:spLocks noGrp="1"/>
          </p:cNvSpPr>
          <p:nvPr>
            <p:ph type="title"/>
          </p:nvPr>
        </p:nvSpPr>
        <p:spPr/>
        <p:txBody>
          <a:bodyPr/>
          <a:lstStyle/>
          <a:p>
            <a:r>
              <a:rPr lang="zh-CN" altLang="en-US" dirty="0"/>
              <a:t>练</a:t>
            </a:r>
            <a:r>
              <a:rPr lang="en-US" altLang="zh-CN" dirty="0"/>
              <a:t>. [NOI2014] </a:t>
            </a:r>
            <a:r>
              <a:rPr lang="zh-CN" altLang="en-US" dirty="0"/>
              <a:t>动物园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795FCF-767D-8D68-3A5C-2BA154327D41}"/>
                  </a:ext>
                </a:extLst>
              </p:cNvPr>
              <p:cNvSpPr>
                <a:spLocks noGrp="1"/>
              </p:cNvSpPr>
              <p:nvPr>
                <p:ph idx="1"/>
              </p:nvPr>
            </p:nvSpPr>
            <p:spPr/>
            <p:txBody>
              <a:bodyPr>
                <a:normAutofit/>
              </a:bodyPr>
              <a:lstStyle/>
              <a:p>
                <a:r>
                  <a:rPr lang="zh-CN" altLang="en-US" sz="1800" dirty="0"/>
                  <a:t>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的每个前缀，求有几个字符串既是它的前缀，也是它的后缀，而且长度不超过它的一半。</a:t>
                </a:r>
                <a:endParaRPr lang="en-US" altLang="zh-CN" sz="1800" dirty="0"/>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≤5×</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6</m:t>
                        </m:r>
                      </m:sup>
                    </m:sSup>
                  </m:oMath>
                </a14:m>
                <a:endParaRPr lang="zh-CN" altLang="en-US" sz="1800" dirty="0"/>
              </a:p>
            </p:txBody>
          </p:sp>
        </mc:Choice>
        <mc:Fallback xmlns="">
          <p:sp>
            <p:nvSpPr>
              <p:cNvPr id="3" name="内容占位符 2">
                <a:extLst>
                  <a:ext uri="{FF2B5EF4-FFF2-40B4-BE49-F238E27FC236}">
                    <a16:creationId xmlns:a16="http://schemas.microsoft.com/office/drawing/2014/main" id="{57795FCF-767D-8D68-3A5C-2BA154327D41}"/>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246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5788C-8099-801E-AD4C-9A02B38B6F88}"/>
              </a:ext>
            </a:extLst>
          </p:cNvPr>
          <p:cNvSpPr>
            <a:spLocks noGrp="1"/>
          </p:cNvSpPr>
          <p:nvPr>
            <p:ph type="title"/>
          </p:nvPr>
        </p:nvSpPr>
        <p:spPr/>
        <p:txBody>
          <a:bodyPr/>
          <a:lstStyle/>
          <a:p>
            <a:r>
              <a:rPr lang="zh-CN" altLang="en-US" dirty="0"/>
              <a:t>记号与约定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E92354-3046-E98A-43A4-8A9089F579D2}"/>
                  </a:ext>
                </a:extLst>
              </p:cNvPr>
              <p:cNvSpPr>
                <a:spLocks noGrp="1"/>
              </p:cNvSpPr>
              <p:nvPr>
                <p:ph idx="1"/>
              </p:nvPr>
            </p:nvSpPr>
            <p:spPr/>
            <p:txBody>
              <a:bodyPr>
                <a:normAutofit/>
              </a:bodyPr>
              <a:lstStyle/>
              <a:p>
                <a:r>
                  <a:rPr lang="zh-CN" altLang="en-US" sz="1800" dirty="0"/>
                  <a:t>字符串：用</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e>
                    </m:d>
                    <m:r>
                      <a:rPr lang="en-US" altLang="zh-CN" sz="1800" b="0" i="1" smtClean="0">
                        <a:latin typeface="Cambria Math" panose="02040503050406030204" pitchFamily="18" charset="0"/>
                      </a:rPr>
                      <m:t> </m:t>
                    </m:r>
                  </m:oMath>
                </a14:m>
                <a:r>
                  <a:rPr lang="zh-CN" altLang="en-US" sz="1800" dirty="0"/>
                  <a:t>表示长为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的字符串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，其长度为</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a:t>
                </a:r>
                <a:endParaRPr lang="en-US" altLang="zh-CN" sz="1800" dirty="0"/>
              </a:p>
              <a:p>
                <a:r>
                  <a:rPr lang="zh-CN" altLang="en-US" sz="1800" dirty="0"/>
                  <a:t>子串：</a:t>
                </a:r>
                <a14:m>
                  <m:oMath xmlns:m="http://schemas.openxmlformats.org/officeDocument/2006/math">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e>
                    </m:d>
                    <m:r>
                      <a:rPr lang="en-US" altLang="zh-CN" sz="1800" b="0" i="1" smtClean="0">
                        <a:latin typeface="Cambria Math" panose="02040503050406030204" pitchFamily="18" charset="0"/>
                      </a:rPr>
                      <m:t> </m:t>
                    </m:r>
                  </m:oMath>
                </a14:m>
                <a:r>
                  <a:rPr lang="zh-CN" altLang="en-US" sz="1800" dirty="0"/>
                  <a:t>表示将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的第</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 </m:t>
                    </m:r>
                  </m:oMath>
                </a14:m>
                <a:r>
                  <a:rPr lang="zh-CN" altLang="en-US" sz="1800" dirty="0"/>
                  <a:t>个字符到第</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 </m:t>
                    </m:r>
                  </m:oMath>
                </a14:m>
                <a:r>
                  <a:rPr lang="zh-CN" altLang="en-US" sz="1800" dirty="0"/>
                  <a:t>个字符按顺序连接形成的字符串，而形如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e>
                    </m:d>
                    <m:r>
                      <a:rPr lang="en-US" altLang="zh-CN" sz="1800" b="0" i="1" smtClean="0">
                        <a:latin typeface="Cambria Math" panose="02040503050406030204" pitchFamily="18" charset="0"/>
                      </a:rPr>
                      <m:t> </m:t>
                    </m:r>
                  </m:oMath>
                </a14:m>
                <a:r>
                  <a:rPr lang="zh-CN" altLang="en-US" sz="1800" dirty="0"/>
                  <a:t>的字符串都是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的子串。特别地，</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e>
                    </m:d>
                  </m:oMath>
                </a14:m>
                <a:r>
                  <a:rPr lang="zh-CN" altLang="en-US" sz="1800" dirty="0"/>
                  <a:t>，表示字符串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的第</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个字符。</a:t>
                </a:r>
                <a:endParaRPr lang="en-US" altLang="zh-CN" sz="1800" dirty="0"/>
              </a:p>
              <a:p>
                <a:r>
                  <a:rPr lang="zh-CN" altLang="en-US" sz="1800" dirty="0"/>
                  <a:t>字符集：如果字符串的所有字符都在集合</a:t>
                </a:r>
                <a14:m>
                  <m:oMath xmlns:m="http://schemas.openxmlformats.org/officeDocument/2006/math">
                    <m:r>
                      <a:rPr lang="en-US" altLang="zh-CN" sz="1800" b="0" i="1" smtClean="0">
                        <a:latin typeface="Cambria Math" panose="02040503050406030204" pitchFamily="18" charset="0"/>
                      </a:rPr>
                      <m:t> </m:t>
                    </m:r>
                    <m:r>
                      <m:rPr>
                        <m:sty m:val="p"/>
                      </m:rPr>
                      <a:rPr lang="en-US" altLang="zh-CN" sz="1800" b="0" i="0" smtClean="0">
                        <a:latin typeface="Cambria Math" panose="02040503050406030204" pitchFamily="18" charset="0"/>
                      </a:rPr>
                      <m:t>Σ</m:t>
                    </m:r>
                    <m:r>
                      <a:rPr lang="en-US" altLang="zh-CN" sz="1800" b="0" i="1" smtClean="0">
                        <a:latin typeface="Cambria Math" panose="02040503050406030204" pitchFamily="18" charset="0"/>
                      </a:rPr>
                      <m:t> </m:t>
                    </m:r>
                  </m:oMath>
                </a14:m>
                <a:r>
                  <a:rPr lang="zh-CN" altLang="en-US" sz="1800" dirty="0"/>
                  <a:t>内，则称</a:t>
                </a:r>
                <a14:m>
                  <m:oMath xmlns:m="http://schemas.openxmlformats.org/officeDocument/2006/math">
                    <m:r>
                      <a:rPr lang="en-US" altLang="zh-CN" sz="1800" b="0" i="0" smtClean="0">
                        <a:latin typeface="Cambria Math" panose="02040503050406030204" pitchFamily="18" charset="0"/>
                      </a:rPr>
                      <m:t> </m:t>
                    </m:r>
                    <m:r>
                      <m:rPr>
                        <m:sty m:val="p"/>
                      </m:rPr>
                      <a:rPr lang="en-US" altLang="zh-CN" sz="1800" b="0" i="0" smtClean="0">
                        <a:latin typeface="Cambria Math" panose="02040503050406030204" pitchFamily="18" charset="0"/>
                      </a:rPr>
                      <m:t>Σ</m:t>
                    </m:r>
                    <m:r>
                      <a:rPr lang="en-US" altLang="zh-CN" sz="1800" b="0" i="0" smtClean="0">
                        <a:latin typeface="Cambria Math" panose="02040503050406030204" pitchFamily="18" charset="0"/>
                      </a:rPr>
                      <m:t> </m:t>
                    </m:r>
                  </m:oMath>
                </a14:m>
                <a:r>
                  <a:rPr lang="zh-CN" altLang="en-US" sz="1800" dirty="0"/>
                  <a:t>为字符串的字符集。</a:t>
                </a:r>
                <a:endParaRPr lang="en-US" altLang="zh-CN" sz="1800" dirty="0"/>
              </a:p>
              <a:p>
                <a:r>
                  <a:rPr lang="zh-CN" altLang="en-US" sz="1800" dirty="0"/>
                  <a:t>前缀：</a:t>
                </a:r>
                <a14:m>
                  <m:oMath xmlns:m="http://schemas.openxmlformats.org/officeDocument/2006/math">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pre</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e>
                        </m:d>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𝑥</m:t>
                        </m:r>
                      </m:e>
                    </m:d>
                  </m:oMath>
                </a14:m>
                <a:r>
                  <a:rPr lang="zh-CN" altLang="en-US" sz="1800" dirty="0"/>
                  <a:t>。</a:t>
                </a:r>
                <a:endParaRPr lang="en-US" altLang="zh-CN" sz="1800" dirty="0"/>
              </a:p>
              <a:p>
                <a:r>
                  <a:rPr lang="zh-CN" altLang="en-US" sz="1800" dirty="0"/>
                  <a:t>后缀：</a:t>
                </a:r>
                <a14:m>
                  <m:oMath xmlns:m="http://schemas.openxmlformats.org/officeDocument/2006/math">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suf</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e>
                        </m:d>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e>
                    </m:d>
                  </m:oMath>
                </a14:m>
                <a:r>
                  <a:rPr lang="zh-CN" altLang="en-US" sz="1800" dirty="0"/>
                  <a:t>。</a:t>
                </a:r>
              </a:p>
            </p:txBody>
          </p:sp>
        </mc:Choice>
        <mc:Fallback xmlns="">
          <p:sp>
            <p:nvSpPr>
              <p:cNvPr id="3" name="内容占位符 2">
                <a:extLst>
                  <a:ext uri="{FF2B5EF4-FFF2-40B4-BE49-F238E27FC236}">
                    <a16:creationId xmlns:a16="http://schemas.microsoft.com/office/drawing/2014/main" id="{57E92354-3046-E98A-43A4-8A9089F579D2}"/>
                  </a:ext>
                </a:extLst>
              </p:cNvPr>
              <p:cNvSpPr>
                <a:spLocks noGrp="1" noRot="1" noChangeAspect="1" noMove="1" noResize="1" noEditPoints="1" noAdjustHandles="1" noChangeArrowheads="1" noChangeShapeType="1" noTextEdit="1"/>
              </p:cNvSpPr>
              <p:nvPr>
                <p:ph idx="1"/>
              </p:nvPr>
            </p:nvSpPr>
            <p:spPr>
              <a:blipFill>
                <a:blip r:embed="rId2"/>
                <a:stretch>
                  <a:fillRect l="-406" t="-126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733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0FB19-35B7-4EA6-3036-B89E00D0DE7D}"/>
              </a:ext>
            </a:extLst>
          </p:cNvPr>
          <p:cNvSpPr>
            <a:spLocks noGrp="1"/>
          </p:cNvSpPr>
          <p:nvPr>
            <p:ph type="title"/>
          </p:nvPr>
        </p:nvSpPr>
        <p:spPr/>
        <p:txBody>
          <a:bodyPr/>
          <a:lstStyle/>
          <a:p>
            <a:r>
              <a:rPr lang="zh-CN" altLang="en-US" dirty="0"/>
              <a:t>再谈 </a:t>
            </a:r>
            <a:r>
              <a:rPr lang="en-US" altLang="zh-CN" dirty="0"/>
              <a:t>border </a:t>
            </a:r>
            <a:r>
              <a:rPr lang="zh-CN" altLang="en-US" dirty="0"/>
              <a:t>的递推关系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50D8DD-AB13-11E9-90B5-C193978C27AF}"/>
                  </a:ext>
                </a:extLst>
              </p:cNvPr>
              <p:cNvSpPr>
                <a:spLocks noGrp="1"/>
              </p:cNvSpPr>
              <p:nvPr>
                <p:ph idx="1"/>
              </p:nvPr>
            </p:nvSpPr>
            <p:spPr/>
            <p:txBody>
              <a:bodyPr>
                <a:normAutofit/>
              </a:bodyPr>
              <a:lstStyle/>
              <a:p>
                <a:r>
                  <a:rPr lang="zh-CN" altLang="en-US" sz="1800" dirty="0"/>
                  <a:t>回到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数组的求解过程，可以发现这是一个递推，因为</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𝐵</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 </m:t>
                    </m:r>
                  </m:oMath>
                </a14:m>
                <a:r>
                  <a:rPr lang="zh-CN" altLang="en-US" sz="1800" dirty="0"/>
                  <a:t>就是</a:t>
                </a:r>
                <a14:m>
                  <m:oMath xmlns:m="http://schemas.openxmlformats.org/officeDocument/2006/math">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𝐵</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 </m:t>
                    </m:r>
                  </m:oMath>
                </a14:m>
                <a:r>
                  <a:rPr lang="zh-CN" altLang="en-US" sz="1800" dirty="0"/>
                  <a:t>的某个子集所有元素</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+1</m:t>
                    </m:r>
                  </m:oMath>
                </a14:m>
                <a:r>
                  <a:rPr lang="zh-CN" altLang="en-US" sz="1800" dirty="0"/>
                  <a:t>，再并上</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0</m:t>
                        </m:r>
                      </m:e>
                    </m:d>
                    <m:r>
                      <a:rPr lang="en-US" altLang="zh-CN" sz="1800" b="0" i="1" smtClean="0">
                        <a:latin typeface="Cambria Math" panose="02040503050406030204" pitchFamily="18" charset="0"/>
                      </a:rPr>
                      <m:t> </m:t>
                    </m:r>
                  </m:oMath>
                </a14:m>
                <a:r>
                  <a:rPr lang="zh-CN" altLang="en-US" sz="1800" dirty="0"/>
                  <a:t>的结果。</a:t>
                </a:r>
                <a:endParaRPr lang="en-US" altLang="zh-CN" sz="1800" dirty="0"/>
              </a:p>
              <a:p>
                <a:r>
                  <a:rPr lang="zh-CN" altLang="en-US" sz="1800" dirty="0"/>
                  <a:t>在这里继续考虑应用子集关系进行递推。设</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 </m:t>
                    </m:r>
                  </m:oMath>
                </a14:m>
                <a:r>
                  <a:rPr lang="zh-CN" altLang="en-US" sz="1800" dirty="0"/>
                  <a:t>的答案，对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而言，比</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大的 </a:t>
                </a:r>
                <a:r>
                  <a:rPr lang="en-US" altLang="zh-CN" sz="1800" dirty="0"/>
                  <a:t>border</a:t>
                </a:r>
                <a:r>
                  <a:rPr lang="zh-CN" altLang="en-US" sz="1800" dirty="0"/>
                  <a:t>产生的贡献是无用的，因为假如它的长度为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oMath>
                </a14:m>
                <a:r>
                  <a:rPr lang="zh-CN" altLang="en-US" sz="1800" dirty="0"/>
                  <a:t>，那么</a:t>
                </a:r>
                <a14:m>
                  <m:oMath xmlns:m="http://schemas.openxmlformats.org/officeDocument/2006/math">
                    <m:r>
                      <a:rPr lang="en-US" altLang="zh-CN" sz="1800" b="0" i="1" smtClean="0">
                        <a:latin typeface="Cambria Math" panose="02040503050406030204" pitchFamily="18" charset="0"/>
                      </a:rPr>
                      <m:t> 2</m:t>
                    </m:r>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&gt;</m:t>
                    </m:r>
                    <m:r>
                      <a:rPr lang="en-US" altLang="zh-CN" sz="1800" b="0" i="1" smtClean="0">
                        <a:latin typeface="Cambria Math" panose="02040503050406030204" pitchFamily="18" charset="0"/>
                      </a:rPr>
                      <m:t>𝑖</m:t>
                    </m:r>
                  </m:oMath>
                </a14:m>
                <a:r>
                  <a:rPr lang="zh-CN" altLang="en-US" sz="1800" dirty="0"/>
                  <a:t>，从而</a:t>
                </a:r>
                <a14:m>
                  <m:oMath xmlns:m="http://schemas.openxmlformats.org/officeDocument/2006/math">
                    <m:r>
                      <a:rPr lang="en-US" altLang="zh-CN" sz="1800" b="0" i="1" smtClean="0">
                        <a:latin typeface="Cambria Math" panose="02040503050406030204" pitchFamily="18" charset="0"/>
                      </a:rPr>
                      <m:t> 2</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e>
                    </m:d>
                    <m:r>
                      <a:rPr lang="en-US" altLang="zh-CN" sz="1800" b="0" i="1" smtClean="0">
                        <a:latin typeface="Cambria Math" panose="02040503050406030204" pitchFamily="18" charset="0"/>
                      </a:rPr>
                      <m:t>&gt;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oMath>
                </a14:m>
                <a:r>
                  <a:rPr lang="zh-CN" altLang="en-US" sz="1800" dirty="0"/>
                  <a:t>。</a:t>
                </a:r>
                <a:endParaRPr lang="en-US" altLang="zh-CN" sz="1800" dirty="0"/>
              </a:p>
              <a:p>
                <a:r>
                  <a:rPr lang="zh-CN" altLang="en-US" sz="1800" dirty="0"/>
                  <a:t>这样我们只需考虑</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与它的 </a:t>
                </a:r>
                <a:r>
                  <a:rPr lang="en-US" altLang="zh-CN" sz="1800" dirty="0"/>
                  <a:t>border </a:t>
                </a:r>
                <a:r>
                  <a:rPr lang="zh-CN" altLang="en-US" sz="1800" dirty="0"/>
                  <a:t>的贡献。先据此得出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可能的最大 </a:t>
                </a:r>
                <a:r>
                  <a:rPr lang="en-US" altLang="zh-CN" sz="1800" dirty="0"/>
                  <a:t>border</a:t>
                </a:r>
                <a:r>
                  <a:rPr lang="zh-CN" altLang="en-US" sz="1800" dirty="0"/>
                  <a:t>。如果它可行的话答案就是它的非空 </a:t>
                </a:r>
                <a:r>
                  <a:rPr lang="en-US" altLang="zh-CN" sz="1800" dirty="0"/>
                  <a:t>border </a:t>
                </a:r>
                <a:r>
                  <a:rPr lang="zh-CN" altLang="en-US" sz="1800" dirty="0"/>
                  <a:t>个数</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+1</m:t>
                    </m:r>
                  </m:oMath>
                </a14:m>
                <a:r>
                  <a:rPr lang="zh-CN" altLang="en-US" sz="1800" dirty="0"/>
                  <a:t>，否则一定是</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𝑖</m:t>
                        </m:r>
                      </m:num>
                      <m:den>
                        <m:r>
                          <a:rPr lang="en-US" altLang="zh-CN" sz="1800" b="0" i="1" smtClean="0">
                            <a:latin typeface="Cambria Math" panose="02040503050406030204" pitchFamily="18" charset="0"/>
                          </a:rPr>
                          <m:t>2</m:t>
                        </m:r>
                      </m:den>
                    </m:f>
                  </m:oMath>
                </a14:m>
                <a:r>
                  <a:rPr lang="zh-CN" altLang="en-US" sz="1800" dirty="0"/>
                  <a:t>，而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+1 </m:t>
                    </m:r>
                  </m:oMath>
                </a14:m>
                <a:r>
                  <a:rPr lang="zh-CN" altLang="en-US" sz="1800" dirty="0"/>
                  <a:t>的最大 </a:t>
                </a:r>
                <a:r>
                  <a:rPr lang="en-US" altLang="zh-CN" sz="1800" dirty="0"/>
                  <a:t>border </a:t>
                </a:r>
                <a:r>
                  <a:rPr lang="zh-CN" altLang="en-US" sz="1800" dirty="0"/>
                  <a:t>长为</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𝑖</m:t>
                        </m:r>
                      </m:num>
                      <m:den>
                        <m:r>
                          <a:rPr lang="en-US" altLang="zh-CN" sz="1800" b="0" i="1" smtClean="0">
                            <a:latin typeface="Cambria Math" panose="02040503050406030204" pitchFamily="18" charset="0"/>
                          </a:rPr>
                          <m:t>2</m:t>
                        </m:r>
                      </m:den>
                    </m:f>
                    <m:r>
                      <a:rPr lang="en-US" altLang="zh-CN" sz="1800" b="0" i="1" smtClean="0">
                        <a:latin typeface="Cambria Math" panose="02040503050406030204" pitchFamily="18" charset="0"/>
                      </a:rPr>
                      <m:t>+1</m:t>
                    </m:r>
                  </m:oMath>
                </a14:m>
                <a:r>
                  <a:rPr lang="zh-CN" altLang="en-US" sz="1800" dirty="0"/>
                  <a:t>，这时候跳一次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就可以了。</a:t>
                </a:r>
                <a:endParaRPr lang="en-US" altLang="zh-CN" sz="1800" dirty="0"/>
              </a:p>
              <a:p>
                <a:r>
                  <a:rPr lang="zh-CN" altLang="en-US" sz="1800" dirty="0"/>
                  <a:t>时间复杂度分析等同</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𝑛𝑒𝑥𝑡</m:t>
                    </m:r>
                    <m:r>
                      <a:rPr lang="en-US" altLang="zh-CN" sz="1800" b="0" i="1" smtClean="0">
                        <a:latin typeface="Cambria Math" panose="02040503050406030204" pitchFamily="18" charset="0"/>
                      </a:rPr>
                      <m:t> </m:t>
                    </m:r>
                  </m:oMath>
                </a14:m>
                <a:r>
                  <a:rPr lang="zh-CN" altLang="en-US" sz="1800" dirty="0"/>
                  <a:t>数组求解，为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9E50D8DD-AB13-11E9-90B5-C193978C27AF}"/>
                  </a:ext>
                </a:extLst>
              </p:cNvPr>
              <p:cNvSpPr>
                <a:spLocks noGrp="1" noRot="1" noChangeAspect="1" noMove="1" noResize="1" noEditPoints="1" noAdjustHandles="1" noChangeArrowheads="1" noChangeShapeType="1" noTextEdit="1"/>
              </p:cNvSpPr>
              <p:nvPr>
                <p:ph idx="1"/>
              </p:nvPr>
            </p:nvSpPr>
            <p:spPr>
              <a:blipFill>
                <a:blip r:embed="rId2"/>
                <a:stretch>
                  <a:fillRect l="-406" t="-126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6656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A9358-D520-CDCE-2C61-50788EEF6018}"/>
              </a:ext>
            </a:extLst>
          </p:cNvPr>
          <p:cNvSpPr>
            <a:spLocks noGrp="1"/>
          </p:cNvSpPr>
          <p:nvPr>
            <p:ph type="title"/>
          </p:nvPr>
        </p:nvSpPr>
        <p:spPr/>
        <p:txBody>
          <a:bodyPr/>
          <a:lstStyle/>
          <a:p>
            <a:r>
              <a:rPr lang="zh-CN" altLang="en-US" dirty="0"/>
              <a:t>练</a:t>
            </a:r>
            <a:r>
              <a:rPr lang="en-US" altLang="zh-CN" dirty="0"/>
              <a:t>. [HNOI2008] GT </a:t>
            </a:r>
            <a:r>
              <a:rPr lang="zh-CN" altLang="en-US" dirty="0"/>
              <a:t>考试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7F25C7-DDD8-B79D-4C2A-040D314277D9}"/>
                  </a:ext>
                </a:extLst>
              </p:cNvPr>
              <p:cNvSpPr>
                <a:spLocks noGrp="1"/>
              </p:cNvSpPr>
              <p:nvPr>
                <p:ph idx="1"/>
              </p:nvPr>
            </p:nvSpPr>
            <p:spPr/>
            <p:txBody>
              <a:bodyPr>
                <a:normAutofit/>
              </a:bodyPr>
              <a:lstStyle/>
              <a:p>
                <a:r>
                  <a:rPr lang="zh-CN" altLang="en-US" sz="1800" dirty="0"/>
                  <a:t>求有多少个可以有前导零的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 </m:t>
                    </m:r>
                  </m:oMath>
                </a14:m>
                <a:r>
                  <a:rPr lang="zh-CN" altLang="en-US" sz="1800" dirty="0"/>
                  <a:t>位数不包含可以有前导零的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𝑚</m:t>
                    </m:r>
                    <m:r>
                      <a:rPr lang="en-US" altLang="zh-CN" sz="1800" b="0" i="1" smtClean="0">
                        <a:latin typeface="Cambria Math" panose="02040503050406030204" pitchFamily="18" charset="0"/>
                      </a:rPr>
                      <m:t> </m:t>
                    </m:r>
                  </m:oMath>
                </a14:m>
                <a:r>
                  <a:rPr lang="zh-CN" altLang="en-US" sz="1800" dirty="0"/>
                  <a:t>位数</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𝑥</m:t>
                    </m:r>
                  </m:oMath>
                </a14:m>
                <a:r>
                  <a:rPr lang="zh-CN" altLang="en-US" sz="1800" dirty="0"/>
                  <a:t>，模</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9</m:t>
                        </m:r>
                      </m:sup>
                    </m:sSup>
                    <m:r>
                      <a:rPr lang="en-US" altLang="zh-CN" sz="1800" b="0" i="1" smtClean="0">
                        <a:latin typeface="Cambria Math" panose="02040503050406030204" pitchFamily="18" charset="0"/>
                      </a:rPr>
                      <m:t>+7</m:t>
                    </m:r>
                  </m:oMath>
                </a14:m>
                <a:r>
                  <a:rPr lang="zh-CN" altLang="en-US" sz="1800" dirty="0"/>
                  <a:t>。</a:t>
                </a:r>
                <a:endParaRPr lang="en-US" altLang="zh-CN" sz="1800" dirty="0"/>
              </a:p>
              <a:p>
                <a:r>
                  <a:rPr lang="zh-CN" altLang="en-US" sz="1800" b="0" dirty="0"/>
                  <a:t>版本</a:t>
                </a:r>
                <a:r>
                  <a:rPr lang="en-US" altLang="zh-CN" sz="1800" b="0" dirty="0"/>
                  <a:t>1</a:t>
                </a:r>
                <a:r>
                  <a:rPr lang="zh-CN" altLang="en-US" sz="1800" b="0" dirty="0"/>
                  <a:t>：</a:t>
                </a:r>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9</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rPr>
                      <m:t>≤100</m:t>
                    </m:r>
                  </m:oMath>
                </a14:m>
                <a:endParaRPr lang="en-US" altLang="zh-CN" sz="1800" dirty="0"/>
              </a:p>
              <a:p>
                <a:r>
                  <a:rPr lang="zh-CN" altLang="en-US" sz="1800" dirty="0"/>
                  <a:t>版本</a:t>
                </a:r>
                <a:r>
                  <a:rPr lang="en-US" altLang="zh-CN" sz="1800" dirty="0"/>
                  <a:t>2</a:t>
                </a:r>
                <a:r>
                  <a:rPr lang="zh-CN" altLang="en-US" sz="1800" dirty="0"/>
                  <a:t>：</a:t>
                </a:r>
                <a14:m>
                  <m:oMath xmlns:m="http://schemas.openxmlformats.org/officeDocument/2006/math">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≤2×</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5</m:t>
                        </m:r>
                      </m:sup>
                    </m:sSup>
                  </m:oMath>
                </a14:m>
                <a:endParaRPr lang="en-US" altLang="zh-CN" sz="1800" dirty="0"/>
              </a:p>
            </p:txBody>
          </p:sp>
        </mc:Choice>
        <mc:Fallback xmlns="">
          <p:sp>
            <p:nvSpPr>
              <p:cNvPr id="3" name="内容占位符 2">
                <a:extLst>
                  <a:ext uri="{FF2B5EF4-FFF2-40B4-BE49-F238E27FC236}">
                    <a16:creationId xmlns:a16="http://schemas.microsoft.com/office/drawing/2014/main" id="{8C7F25C7-DDD8-B79D-4C2A-040D314277D9}"/>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835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E17A-DDB3-1F77-7DEE-1999E6ABAA13}"/>
              </a:ext>
            </a:extLst>
          </p:cNvPr>
          <p:cNvSpPr>
            <a:spLocks noGrp="1"/>
          </p:cNvSpPr>
          <p:nvPr>
            <p:ph type="title"/>
          </p:nvPr>
        </p:nvSpPr>
        <p:spPr/>
        <p:txBody>
          <a:bodyPr/>
          <a:lstStyle/>
          <a:p>
            <a:r>
              <a:rPr lang="zh-CN" altLang="en-US" dirty="0"/>
              <a:t>版本</a:t>
            </a:r>
            <a:r>
              <a:rPr lang="en-US" altLang="zh-CN" dirty="0"/>
              <a:t>1</a:t>
            </a:r>
            <a:r>
              <a:rPr lang="zh-CN" altLang="en-US" dirty="0"/>
              <a:t>：</a:t>
            </a:r>
            <a:r>
              <a:rPr lang="en-US" altLang="zh-CN" dirty="0"/>
              <a:t>KMP </a:t>
            </a:r>
            <a:r>
              <a:rPr lang="zh-CN" altLang="en-US" dirty="0"/>
              <a:t>算法，</a:t>
            </a:r>
            <a:r>
              <a:rPr lang="en-US" altLang="zh-CN" dirty="0"/>
              <a:t>DP</a:t>
            </a:r>
            <a:r>
              <a:rPr lang="zh-CN" altLang="en-US" dirty="0"/>
              <a:t>，矩阵快速幂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1569A9-6B65-AEE6-E40B-37BEBD0AC88B}"/>
                  </a:ext>
                </a:extLst>
              </p:cNvPr>
              <p:cNvSpPr>
                <a:spLocks noGrp="1"/>
              </p:cNvSpPr>
              <p:nvPr>
                <p:ph idx="1"/>
              </p:nvPr>
            </p:nvSpPr>
            <p:spPr/>
            <p:txBody>
              <a:bodyPr>
                <a:normAutofit/>
              </a:bodyPr>
              <a:lstStyle/>
              <a:p>
                <a:r>
                  <a:rPr lang="zh-CN" altLang="en-US" sz="1800" dirty="0"/>
                  <a:t>一个简单的 </a:t>
                </a:r>
                <a:r>
                  <a:rPr lang="en-US" altLang="zh-CN" sz="1800" dirty="0"/>
                  <a:t>DP </a:t>
                </a:r>
                <a:r>
                  <a:rPr lang="zh-CN" altLang="en-US" sz="1800" dirty="0"/>
                  <a:t>是，设</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sub>
                    </m:sSub>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𝑥</m:t>
                    </m:r>
                    <m:r>
                      <a:rPr lang="en-US" altLang="zh-CN" sz="1800" b="0" i="1" dirty="0" smtClean="0">
                        <a:latin typeface="Cambria Math" panose="02040503050406030204" pitchFamily="18" charset="0"/>
                      </a:rPr>
                      <m:t> </m:t>
                    </m:r>
                  </m:oMath>
                </a14:m>
                <a:r>
                  <a:rPr lang="zh-CN" altLang="en-US" sz="1800" dirty="0"/>
                  <a:t>的前缀集合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有匹配位置</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且</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𝑥</m:t>
                    </m:r>
                    <m:r>
                      <a:rPr lang="en-US" altLang="zh-CN" sz="1800" b="0" i="1" dirty="0" smtClean="0">
                        <a:latin typeface="Cambria Math" panose="02040503050406030204" pitchFamily="18" charset="0"/>
                      </a:rPr>
                      <m:t> </m:t>
                    </m:r>
                  </m:oMath>
                </a14:m>
                <a:r>
                  <a:rPr lang="zh-CN" altLang="en-US" sz="1800" dirty="0"/>
                  <a:t>没有匹配的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位数的个数。</a:t>
                </a:r>
                <a:endParaRPr lang="en-US" altLang="zh-CN" sz="1800" dirty="0"/>
              </a:p>
              <a:p>
                <a:r>
                  <a:rPr lang="en-US" altLang="zh-CN" sz="1800" dirty="0"/>
                  <a:t>KMP </a:t>
                </a:r>
                <a:r>
                  <a:rPr lang="zh-CN" altLang="en-US" sz="1800" dirty="0"/>
                  <a:t>算法提供的经验是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只需要记录最长前缀</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oMath>
                </a14:m>
                <a:r>
                  <a:rPr lang="zh-CN" altLang="en-US" sz="1800" dirty="0"/>
                  <a:t>，因为其它前缀都是它的 </a:t>
                </a:r>
                <a:r>
                  <a:rPr lang="en-US" altLang="zh-CN" sz="1800" dirty="0"/>
                  <a:t>border</a:t>
                </a:r>
                <a:r>
                  <a:rPr lang="zh-CN" altLang="en-US" sz="1800" dirty="0"/>
                  <a:t>。</a:t>
                </a:r>
                <a:endParaRPr lang="en-US" altLang="zh-CN" sz="1800" dirty="0"/>
              </a:p>
              <a:p>
                <a:r>
                  <a:rPr lang="zh-CN" altLang="en-US" sz="1800" dirty="0"/>
                  <a:t>那么状态变为</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sub>
                    </m:sSub>
                  </m:oMath>
                </a14:m>
                <a:r>
                  <a:rPr lang="zh-CN" altLang="en-US" sz="1800" dirty="0"/>
                  <a:t>，转移只需枚举下一个数字</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𝑦</m:t>
                    </m:r>
                  </m:oMath>
                </a14:m>
                <a:r>
                  <a:rPr lang="zh-CN" altLang="en-US" sz="1800" dirty="0"/>
                  <a:t>，用 </a:t>
                </a:r>
                <a:r>
                  <a:rPr lang="en-US" altLang="zh-CN" sz="1800" dirty="0"/>
                  <a:t>KMP </a:t>
                </a:r>
                <a:r>
                  <a:rPr lang="zh-CN" altLang="en-US" sz="1800" dirty="0"/>
                  <a:t>的方式确定新的最长 </a:t>
                </a:r>
                <a:r>
                  <a:rPr lang="en-US" altLang="zh-CN" sz="1800" dirty="0"/>
                  <a:t>border</a:t>
                </a:r>
                <a:r>
                  <a:rPr lang="zh-CN" altLang="en-US" sz="1800" dirty="0"/>
                  <a:t>。</a:t>
                </a:r>
                <a:endParaRPr lang="en-US" altLang="zh-CN" sz="1800" dirty="0"/>
              </a:p>
              <a:p>
                <a:r>
                  <a:rPr lang="zh-CN" altLang="en-US" sz="1800" dirty="0"/>
                  <a:t>那么每一层转移的贡献系数是一样的，而且这是一个线性贡献，使用矩阵快速幂优化就可以了。复杂度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𝑚</m:t>
                            </m:r>
                          </m:e>
                          <m:sup>
                            <m:r>
                              <a:rPr lang="en-US" altLang="zh-CN" sz="1800" b="0" i="1" smtClean="0">
                                <a:latin typeface="Cambria Math" panose="02040503050406030204" pitchFamily="18" charset="0"/>
                              </a:rPr>
                              <m:t>3</m:t>
                            </m:r>
                          </m:sup>
                        </m:sSup>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𝑛</m:t>
                            </m:r>
                          </m:e>
                        </m:func>
                      </m:e>
                    </m:d>
                  </m:oMath>
                </a14:m>
                <a:r>
                  <a:rPr lang="zh-CN" altLang="en-US" sz="1800" dirty="0"/>
                  <a:t>。</a:t>
                </a:r>
                <a:endParaRPr lang="en-US" altLang="zh-CN" sz="1800" dirty="0"/>
              </a:p>
            </p:txBody>
          </p:sp>
        </mc:Choice>
        <mc:Fallback xmlns="">
          <p:sp>
            <p:nvSpPr>
              <p:cNvPr id="3" name="内容占位符 2">
                <a:extLst>
                  <a:ext uri="{FF2B5EF4-FFF2-40B4-BE49-F238E27FC236}">
                    <a16:creationId xmlns:a16="http://schemas.microsoft.com/office/drawing/2014/main" id="{D41569A9-6B65-AEE6-E40B-37BEBD0AC88B}"/>
                  </a:ext>
                </a:extLst>
              </p:cNvPr>
              <p:cNvSpPr>
                <a:spLocks noGrp="1" noRot="1" noChangeAspect="1" noMove="1" noResize="1" noEditPoints="1" noAdjustHandles="1" noChangeArrowheads="1" noChangeShapeType="1" noTextEdit="1"/>
              </p:cNvSpPr>
              <p:nvPr>
                <p:ph idx="1"/>
              </p:nvPr>
            </p:nvSpPr>
            <p:spPr>
              <a:blipFill>
                <a:blip r:embed="rId2"/>
                <a:stretch>
                  <a:fillRect l="-406" t="-1120"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4686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614CF-A358-8061-F2B0-7C6A859A0B03}"/>
              </a:ext>
            </a:extLst>
          </p:cNvPr>
          <p:cNvSpPr>
            <a:spLocks noGrp="1"/>
          </p:cNvSpPr>
          <p:nvPr>
            <p:ph type="title"/>
          </p:nvPr>
        </p:nvSpPr>
        <p:spPr/>
        <p:txBody>
          <a:bodyPr/>
          <a:lstStyle/>
          <a:p>
            <a:r>
              <a:rPr lang="zh-CN" altLang="en-US" dirty="0"/>
              <a:t>版本</a:t>
            </a:r>
            <a:r>
              <a:rPr lang="en-US" altLang="zh-CN" dirty="0"/>
              <a:t>2</a:t>
            </a:r>
            <a:r>
              <a:rPr lang="zh-CN" altLang="en-US" dirty="0"/>
              <a:t>：</a:t>
            </a:r>
            <a:r>
              <a:rPr lang="en-US" altLang="zh-CN" dirty="0"/>
              <a:t>KMP </a:t>
            </a:r>
            <a:r>
              <a:rPr lang="zh-CN" altLang="en-US" dirty="0"/>
              <a:t>算法，</a:t>
            </a:r>
            <a:r>
              <a:rPr lang="en-US" altLang="zh-CN" dirty="0"/>
              <a:t>border </a:t>
            </a:r>
            <a:r>
              <a:rPr lang="zh-CN" altLang="en-US" dirty="0"/>
              <a:t>理论，</a:t>
            </a:r>
            <a:r>
              <a:rPr lang="en-US" altLang="zh-CN" dirty="0"/>
              <a:t>DP</a:t>
            </a:r>
            <a:endParaRPr lang="zh-CN" altLang="en-US" dirty="0"/>
          </a:p>
        </p:txBody>
      </p:sp>
      <p:sp>
        <p:nvSpPr>
          <p:cNvPr id="3" name="内容占位符 2">
            <a:extLst>
              <a:ext uri="{FF2B5EF4-FFF2-40B4-BE49-F238E27FC236}">
                <a16:creationId xmlns:a16="http://schemas.microsoft.com/office/drawing/2014/main" id="{5AEEC13A-F239-DCF2-21B9-123B0FA93B21}"/>
              </a:ext>
            </a:extLst>
          </p:cNvPr>
          <p:cNvSpPr>
            <a:spLocks noGrp="1"/>
          </p:cNvSpPr>
          <p:nvPr>
            <p:ph idx="1"/>
          </p:nvPr>
        </p:nvSpPr>
        <p:spPr/>
        <p:txBody>
          <a:bodyPr>
            <a:normAutofit/>
          </a:bodyPr>
          <a:lstStyle/>
          <a:p>
            <a:endParaRPr lang="zh-CN" altLang="en-US" sz="1800" dirty="0"/>
          </a:p>
        </p:txBody>
      </p:sp>
    </p:spTree>
    <p:extLst>
      <p:ext uri="{BB962C8B-B14F-4D97-AF65-F5344CB8AC3E}">
        <p14:creationId xmlns:p14="http://schemas.microsoft.com/office/powerpoint/2010/main" val="234634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37F2E-FAA8-E142-FEBB-8A353406931E}"/>
              </a:ext>
            </a:extLst>
          </p:cNvPr>
          <p:cNvSpPr>
            <a:spLocks noGrp="1"/>
          </p:cNvSpPr>
          <p:nvPr>
            <p:ph type="title"/>
          </p:nvPr>
        </p:nvSpPr>
        <p:spPr/>
        <p:txBody>
          <a:bodyPr/>
          <a:lstStyle/>
          <a:p>
            <a:r>
              <a:rPr lang="zh-CN" altLang="en-US" dirty="0"/>
              <a:t>练</a:t>
            </a:r>
            <a:r>
              <a:rPr lang="en-US" altLang="zh-CN" dirty="0"/>
              <a:t>. [POI 2005] SZA-Template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B3BC1B-0B14-74BB-383F-2A9E62752380}"/>
                  </a:ext>
                </a:extLst>
              </p:cNvPr>
              <p:cNvSpPr>
                <a:spLocks noGrp="1"/>
              </p:cNvSpPr>
              <p:nvPr>
                <p:ph idx="1"/>
              </p:nvPr>
            </p:nvSpPr>
            <p:spPr/>
            <p:txBody>
              <a:bodyPr>
                <a:normAutofit/>
              </a:bodyPr>
              <a:lstStyle/>
              <a:p>
                <a:r>
                  <a:rPr lang="zh-CN" altLang="en-US" sz="1800" dirty="0"/>
                  <a:t>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，求最短的字符串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oMath>
                </a14:m>
                <a:r>
                  <a:rPr lang="zh-CN" altLang="en-US" sz="1800" dirty="0"/>
                  <a:t>，使得</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在</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上的所有匹配完全覆盖</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a:t>
                </a:r>
                <a:endParaRPr lang="en-US" altLang="zh-CN" sz="1800" dirty="0"/>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≤5×</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endParaRPr lang="zh-CN" altLang="en-US" sz="1800" dirty="0"/>
              </a:p>
            </p:txBody>
          </p:sp>
        </mc:Choice>
        <mc:Fallback xmlns="">
          <p:sp>
            <p:nvSpPr>
              <p:cNvPr id="3" name="内容占位符 2">
                <a:extLst>
                  <a:ext uri="{FF2B5EF4-FFF2-40B4-BE49-F238E27FC236}">
                    <a16:creationId xmlns:a16="http://schemas.microsoft.com/office/drawing/2014/main" id="{F1B3BC1B-0B14-74BB-383F-2A9E62752380}"/>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118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0C2B7-BFB5-CF14-F4D0-65F6CDAAE2B1}"/>
              </a:ext>
            </a:extLst>
          </p:cNvPr>
          <p:cNvSpPr>
            <a:spLocks noGrp="1"/>
          </p:cNvSpPr>
          <p:nvPr>
            <p:ph type="title"/>
          </p:nvPr>
        </p:nvSpPr>
        <p:spPr/>
        <p:txBody>
          <a:bodyPr/>
          <a:lstStyle/>
          <a:p>
            <a:r>
              <a:rPr lang="en-US" altLang="zh-CN" dirty="0"/>
              <a:t>border</a:t>
            </a:r>
            <a:r>
              <a:rPr lang="zh-CN" altLang="en-US" dirty="0"/>
              <a:t> 理论</a:t>
            </a:r>
            <a:r>
              <a:rPr lang="en-US" altLang="zh-CN" dirty="0"/>
              <a:t>+</a:t>
            </a:r>
            <a:r>
              <a:rPr lang="zh-CN" altLang="en-US" dirty="0"/>
              <a:t>动态规划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5594EBC-B7DB-2158-3E62-D1B05C7D009E}"/>
                  </a:ext>
                </a:extLst>
              </p:cNvPr>
              <p:cNvSpPr>
                <a:spLocks noGrp="1"/>
              </p:cNvSpPr>
              <p:nvPr>
                <p:ph idx="1"/>
              </p:nvPr>
            </p:nvSpPr>
            <p:spPr/>
            <p:txBody>
              <a:bodyPr>
                <a:normAutofit/>
              </a:bodyPr>
              <a:lstStyle/>
              <a:p>
                <a:r>
                  <a:rPr lang="zh-CN" altLang="en-US" sz="1800" dirty="0"/>
                  <a:t>设</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为前缀</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的答案，尝试 </a:t>
                </a:r>
                <a:r>
                  <a:rPr lang="en-US" altLang="zh-CN" sz="1800" dirty="0"/>
                  <a:t>DP</a:t>
                </a:r>
                <a:r>
                  <a:rPr lang="zh-CN" altLang="en-US" sz="1800" dirty="0"/>
                  <a:t>。</a:t>
                </a:r>
                <a:endParaRPr lang="en-US" altLang="zh-CN" sz="1800" dirty="0"/>
              </a:p>
              <a:p>
                <a:r>
                  <a:rPr lang="zh-CN" altLang="en-US" sz="1800" dirty="0"/>
                  <a:t>可以发现，</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要么是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oMath>
                </a14:m>
                <a:r>
                  <a:rPr lang="zh-CN" altLang="en-US" sz="1800" dirty="0"/>
                  <a:t>，要么是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 </a:t>
                </a:r>
                <a:r>
                  <a:rPr lang="en-US" altLang="zh-CN" sz="1800" dirty="0"/>
                  <a:t>border</a:t>
                </a:r>
                <a:r>
                  <a:rPr lang="zh-CN" altLang="en-US" sz="1800" dirty="0"/>
                  <a:t>。</a:t>
                </a:r>
                <a:endParaRPr lang="en-US" altLang="zh-CN" sz="1800" dirty="0"/>
              </a:p>
              <a:p>
                <a:r>
                  <a:rPr lang="zh-CN" altLang="en-US" sz="1800" dirty="0"/>
                  <a:t>那么</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什么时候能是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 </a:t>
                </a:r>
                <a:r>
                  <a:rPr lang="en-US" altLang="zh-CN" sz="1800" dirty="0"/>
                  <a:t>border</a:t>
                </a:r>
                <a:r>
                  <a:rPr lang="zh-CN" altLang="en-US" sz="1800" dirty="0"/>
                  <a:t>呢？</a:t>
                </a:r>
                <a:endParaRPr lang="en-US" altLang="zh-CN" sz="1800" dirty="0"/>
              </a:p>
              <a:p>
                <a:r>
                  <a:rPr lang="zh-CN" altLang="en-US" sz="1800" dirty="0"/>
                  <a:t>考虑</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𝑛𝑒𝑥</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oMath>
                </a14:m>
                <a:r>
                  <a:rPr lang="zh-CN" altLang="en-US" sz="1800" dirty="0"/>
                  <a:t>，那么 </a:t>
                </a:r>
                <a:r>
                  <a:rPr lang="en-US" altLang="zh-CN" sz="1800" dirty="0"/>
                  <a:t>border </a:t>
                </a:r>
                <a:r>
                  <a:rPr lang="zh-CN" altLang="en-US" sz="1800" dirty="0"/>
                  <a:t>情况的答案只可能是</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𝑘</m:t>
                        </m:r>
                      </m:sub>
                    </m:sSub>
                  </m:oMath>
                </a14:m>
                <a:r>
                  <a:rPr lang="zh-CN" altLang="en-US" sz="1800" dirty="0"/>
                  <a:t>，因为更小的串覆盖不了，而更大的串效果更差。</a:t>
                </a:r>
                <a:endParaRPr lang="en-US" altLang="zh-CN" sz="1800" dirty="0"/>
              </a:p>
              <a:p>
                <a:r>
                  <a:rPr lang="zh-CN" altLang="en-US" sz="1800" dirty="0"/>
                  <a:t>什么时候答案能是</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 </m:t>
                    </m:r>
                  </m:oMath>
                </a14:m>
                <a:r>
                  <a:rPr lang="zh-CN" altLang="en-US" sz="1800" dirty="0"/>
                  <a:t>呢？当存在</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𝑛𝑒𝑥</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𝑡</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的答案是</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 </m:t>
                    </m:r>
                  </m:oMath>
                </a14:m>
                <a:r>
                  <a:rPr lang="zh-CN" altLang="en-US" sz="1800" dirty="0"/>
                  <a:t>时。</a:t>
                </a:r>
                <a:endParaRPr lang="en-US" altLang="zh-CN" sz="1800" dirty="0"/>
              </a:p>
              <a:p>
                <a:r>
                  <a:rPr lang="zh-CN" altLang="en-US" sz="1800" dirty="0"/>
                  <a:t>那么只要维护每个</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𝑓</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 </m:t>
                    </m:r>
                  </m:oMath>
                </a14:m>
                <a:r>
                  <a:rPr lang="zh-CN" altLang="en-US" sz="1800" dirty="0"/>
                  <a:t>的最后一个出现位置。</a:t>
                </a:r>
                <a:endParaRPr lang="en-US" altLang="zh-CN" sz="1800" dirty="0"/>
              </a:p>
              <a:p>
                <a:r>
                  <a:rPr lang="zh-CN" altLang="en-US" sz="1800" dirty="0"/>
                  <a:t>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oMath>
                </a14:m>
                <a:r>
                  <a:rPr lang="zh-CN" altLang="en-US" sz="1800" dirty="0"/>
                  <a:t>。</a:t>
                </a:r>
              </a:p>
            </p:txBody>
          </p:sp>
        </mc:Choice>
        <mc:Fallback xmlns="">
          <p:sp>
            <p:nvSpPr>
              <p:cNvPr id="3" name="内容占位符 2">
                <a:extLst>
                  <a:ext uri="{FF2B5EF4-FFF2-40B4-BE49-F238E27FC236}">
                    <a16:creationId xmlns:a16="http://schemas.microsoft.com/office/drawing/2014/main" id="{35594EBC-B7DB-2158-3E62-D1B05C7D009E}"/>
                  </a:ext>
                </a:extLst>
              </p:cNvPr>
              <p:cNvSpPr>
                <a:spLocks noGrp="1" noRot="1" noChangeAspect="1" noMove="1" noResize="1" noEditPoints="1" noAdjustHandles="1" noChangeArrowheads="1" noChangeShapeType="1" noTextEdit="1"/>
              </p:cNvSpPr>
              <p:nvPr>
                <p:ph idx="1"/>
              </p:nvPr>
            </p:nvSpPr>
            <p:spPr>
              <a:blipFill>
                <a:blip r:embed="rId2"/>
                <a:stretch>
                  <a:fillRect l="-406" t="-12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2186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7D37B-35F8-80BC-F56B-9157D25EC0B9}"/>
              </a:ext>
            </a:extLst>
          </p:cNvPr>
          <p:cNvSpPr>
            <a:spLocks noGrp="1"/>
          </p:cNvSpPr>
          <p:nvPr>
            <p:ph type="title"/>
          </p:nvPr>
        </p:nvSpPr>
        <p:spPr/>
        <p:txBody>
          <a:bodyPr/>
          <a:lstStyle/>
          <a:p>
            <a:r>
              <a:rPr lang="zh-CN" altLang="en-US" dirty="0"/>
              <a:t>练</a:t>
            </a:r>
            <a:r>
              <a:rPr lang="en-US" altLang="zh-CN" dirty="0"/>
              <a:t>. [UOJ Goodbye </a:t>
            </a:r>
            <a:r>
              <a:rPr lang="en-US" altLang="zh-CN" dirty="0" err="1"/>
              <a:t>Renyin</a:t>
            </a:r>
            <a:r>
              <a:rPr lang="en-US" altLang="zh-CN" dirty="0"/>
              <a:t>] </a:t>
            </a:r>
            <a:r>
              <a:rPr lang="zh-CN" altLang="en-US" dirty="0"/>
              <a:t>新年的搜索计划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D376E9-15DC-56F9-A753-AB75FF6B784F}"/>
                  </a:ext>
                </a:extLst>
              </p:cNvPr>
              <p:cNvSpPr>
                <a:spLocks noGrp="1"/>
              </p:cNvSpPr>
              <p:nvPr>
                <p:ph idx="1"/>
              </p:nvPr>
            </p:nvSpPr>
            <p:spPr/>
            <p:txBody>
              <a:bodyPr>
                <a:normAutofit/>
              </a:bodyPr>
              <a:lstStyle/>
              <a:p>
                <a:r>
                  <a:rPr lang="zh-CN" altLang="en-US" sz="1800" dirty="0"/>
                  <a:t>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字典序最大的后缀。求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 </m:t>
                    </m:r>
                  </m:oMath>
                </a14:m>
                <a:r>
                  <a:rPr lang="zh-CN" altLang="en-US" sz="1800" dirty="0"/>
                  <a:t>迭代</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𝑛</m:t>
                    </m:r>
                    <m:r>
                      <a:rPr lang="en-US" altLang="zh-CN" sz="1800" b="0" i="1" dirty="0" smtClean="0">
                        <a:latin typeface="Cambria Math" panose="02040503050406030204" pitchFamily="18" charset="0"/>
                      </a:rPr>
                      <m:t> </m:t>
                    </m:r>
                  </m:oMath>
                </a14:m>
                <a:r>
                  <a:rPr lang="zh-CN" altLang="en-US" sz="1800" dirty="0"/>
                  <a:t>次后中每个字母的出现次数，取模。</a:t>
                </a:r>
                <a:endParaRPr lang="en-US" altLang="zh-CN" sz="1800" b="0" i="1" dirty="0">
                  <a:latin typeface="Cambria Math" panose="02040503050406030204" pitchFamily="18" charset="0"/>
                </a:endParaRPr>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≤5×</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𝑛</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9</m:t>
                        </m:r>
                      </m:sup>
                    </m:sSup>
                  </m:oMath>
                </a14:m>
                <a:r>
                  <a:rPr lang="zh-CN" altLang="en-US" sz="1800" dirty="0"/>
                  <a:t>。</a:t>
                </a:r>
              </a:p>
            </p:txBody>
          </p:sp>
        </mc:Choice>
        <mc:Fallback xmlns="">
          <p:sp>
            <p:nvSpPr>
              <p:cNvPr id="3" name="内容占位符 2">
                <a:extLst>
                  <a:ext uri="{FF2B5EF4-FFF2-40B4-BE49-F238E27FC236}">
                    <a16:creationId xmlns:a16="http://schemas.microsoft.com/office/drawing/2014/main" id="{E0D376E9-15DC-56F9-A753-AB75FF6B784F}"/>
                  </a:ext>
                </a:extLst>
              </p:cNvPr>
              <p:cNvSpPr>
                <a:spLocks noGrp="1" noRot="1" noChangeAspect="1" noMove="1" noResize="1" noEditPoints="1" noAdjustHandles="1" noChangeArrowheads="1" noChangeShapeType="1" noTextEdit="1"/>
              </p:cNvSpPr>
              <p:nvPr>
                <p:ph idx="1"/>
              </p:nvPr>
            </p:nvSpPr>
            <p:spPr>
              <a:blipFill>
                <a:blip r:embed="rId2"/>
                <a:stretch>
                  <a:fillRect l="-406" t="-12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9789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F261F-88A0-E1D7-4472-6A9E7C706399}"/>
              </a:ext>
            </a:extLst>
          </p:cNvPr>
          <p:cNvSpPr>
            <a:spLocks noGrp="1"/>
          </p:cNvSpPr>
          <p:nvPr>
            <p:ph type="title"/>
          </p:nvPr>
        </p:nvSpPr>
        <p:spPr/>
        <p:txBody>
          <a:bodyPr/>
          <a:lstStyle/>
          <a:p>
            <a:r>
              <a:rPr lang="en-US" altLang="zh-CN" dirty="0"/>
              <a:t>border </a:t>
            </a:r>
            <a:r>
              <a:rPr lang="zh-CN" altLang="en-US" dirty="0"/>
              <a:t>考察</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CB0A6E-6CDF-3BD6-7FF7-5131A6D03991}"/>
                  </a:ext>
                </a:extLst>
              </p:cNvPr>
              <p:cNvSpPr>
                <a:spLocks noGrp="1"/>
              </p:cNvSpPr>
              <p:nvPr>
                <p:ph idx="1"/>
              </p:nvPr>
            </p:nvSpPr>
            <p:spPr/>
            <p:txBody>
              <a:bodyPr>
                <a:normAutofit/>
              </a:bodyPr>
              <a:lstStyle/>
              <a:p>
                <a:r>
                  <a:rPr lang="zh-CN" altLang="en-US" sz="1800" dirty="0"/>
                  <a:t>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oMath>
                </a14:m>
                <a:r>
                  <a:rPr lang="zh-CN" altLang="en-US" sz="1800" dirty="0"/>
                  <a:t>，考虑</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𝑆𝑇</m:t>
                        </m:r>
                      </m:e>
                    </m:d>
                    <m:r>
                      <a:rPr lang="en-US" altLang="zh-CN" sz="1800" b="0" i="1" smtClean="0">
                        <a:latin typeface="Cambria Math" panose="02040503050406030204" pitchFamily="18" charset="0"/>
                      </a:rPr>
                      <m:t> </m:t>
                    </m:r>
                  </m:oMath>
                </a14:m>
                <a:r>
                  <a:rPr lang="zh-CN" altLang="en-US" sz="1800" dirty="0"/>
                  <a:t>必然为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𝑅𝑇</m:t>
                    </m:r>
                  </m:oMath>
                </a14:m>
                <a:r>
                  <a:rPr lang="zh-CN" altLang="en-US" sz="1800" dirty="0"/>
                  <a:t>，其中</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𝑅</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的</a:t>
                </a:r>
                <a:r>
                  <a:rPr lang="en-US" altLang="zh-CN" sz="1800" dirty="0"/>
                  <a:t> border</a:t>
                </a:r>
                <a:r>
                  <a:rPr lang="zh-CN" altLang="en-US" sz="1800" dirty="0"/>
                  <a:t>。</a:t>
                </a:r>
                <a:endParaRPr lang="en-US" altLang="zh-CN" sz="1800" dirty="0"/>
              </a:p>
              <a:p>
                <a:r>
                  <a:rPr lang="zh-CN" altLang="en-US" sz="1800" dirty="0"/>
                  <a:t>尝试比较</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与</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𝑇</m:t>
                    </m:r>
                  </m:oMath>
                </a14:m>
                <a:r>
                  <a:rPr lang="zh-CN" altLang="en-US" sz="1800" dirty="0"/>
                  <a:t>（</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&lt;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2</m:t>
                        </m:r>
                      </m:sub>
                    </m:sSub>
                  </m:oMath>
                </a14:m>
                <a:r>
                  <a:rPr lang="zh-CN" altLang="en-US" sz="1800" dirty="0"/>
                  <a:t>），由于</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𝑅</m:t>
                        </m:r>
                      </m:e>
                      <m:sub>
                        <m:r>
                          <a:rPr lang="en-US" altLang="zh-CN" sz="1800" b="0" i="1" dirty="0" smtClean="0">
                            <a:latin typeface="Cambria Math" panose="02040503050406030204" pitchFamily="18" charset="0"/>
                          </a:rPr>
                          <m:t>2</m:t>
                        </m:r>
                      </m:sub>
                    </m:sSub>
                    <m:r>
                      <a:rPr lang="en-US" altLang="zh-CN" sz="1800" b="0" i="1" dirty="0" smtClean="0">
                        <a:latin typeface="Cambria Math" panose="02040503050406030204" pitchFamily="18" charset="0"/>
                      </a:rPr>
                      <m:t> </m:t>
                    </m:r>
                  </m:oMath>
                </a14:m>
                <a:r>
                  <a:rPr lang="zh-CN" altLang="en-US" sz="1800" dirty="0"/>
                  <a:t>的 </a:t>
                </a:r>
                <a:r>
                  <a:rPr lang="en-US" altLang="zh-CN" sz="1800" dirty="0"/>
                  <a:t>border</a:t>
                </a:r>
                <a:r>
                  <a:rPr lang="zh-CN" altLang="en-US" sz="1800" dirty="0"/>
                  <a:t>，所以</a:t>
                </a:r>
                <a14:m>
                  <m:oMath xmlns:m="http://schemas.openxmlformats.org/officeDocument/2006/math">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𝑅</m:t>
                        </m:r>
                      </m:e>
                      <m:sub>
                        <m:r>
                          <a:rPr lang="en-US" altLang="zh-CN" sz="1800" b="0" i="1" dirty="0" smtClean="0">
                            <a:latin typeface="Cambria Math" panose="02040503050406030204" pitchFamily="18" charset="0"/>
                          </a:rPr>
                          <m:t>2</m:t>
                        </m:r>
                      </m:sub>
                    </m:sSub>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&gt;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𝑅</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当且仅当</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的 </a:t>
                </a:r>
                <a:r>
                  <a:rPr lang="en-US" altLang="zh-CN" sz="1800" dirty="0"/>
                  <a:t>border</a:t>
                </a:r>
                <a:r>
                  <a:rPr lang="zh-CN" altLang="en-US" sz="1800" dirty="0"/>
                  <a:t>。</a:t>
                </a:r>
                <a:endParaRPr lang="en-US" altLang="zh-CN" sz="1800" dirty="0"/>
              </a:p>
              <a:p>
                <a:r>
                  <a:rPr lang="zh-CN" altLang="en-US" sz="1800" dirty="0"/>
                  <a:t>那么可以从小到大枚举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的 </a:t>
                </a:r>
                <a:r>
                  <a:rPr lang="en-US" altLang="zh-CN" sz="1800" dirty="0"/>
                  <a:t>border</a:t>
                </a:r>
                <a:r>
                  <a:rPr lang="zh-CN" altLang="en-US" sz="1800" dirty="0"/>
                  <a:t>，维护当前结果最大的 </a:t>
                </a:r>
                <a:r>
                  <a:rPr lang="en-US" altLang="zh-CN" sz="1800" dirty="0"/>
                  <a:t>border</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𝑅</m:t>
                    </m:r>
                  </m:oMath>
                </a14:m>
                <a:r>
                  <a:rPr lang="zh-CN" altLang="en-US" sz="1800" dirty="0"/>
                  <a:t>，以求出最后的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𝑅</m:t>
                    </m:r>
                  </m:oMath>
                </a14:m>
                <a:r>
                  <a:rPr lang="zh-CN" altLang="en-US" sz="1800" dirty="0"/>
                  <a:t>。</a:t>
                </a:r>
                <a:endParaRPr lang="en-US" altLang="zh-CN" sz="1800" dirty="0"/>
              </a:p>
              <a:p>
                <a:r>
                  <a:rPr lang="zh-CN" altLang="en-US" sz="1800" dirty="0"/>
                  <a:t>如果</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𝑅</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𝑇</m:t>
                    </m:r>
                  </m:oMath>
                </a14:m>
                <a:r>
                  <a:rPr lang="zh-CN" altLang="en-US" sz="1800" dirty="0"/>
                  <a:t>，那么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𝑓</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𝑇𝑇</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𝑇𝑇𝑇𝑇</m:t>
                    </m:r>
                    <m:r>
                      <a:rPr lang="en-US" altLang="zh-CN" sz="1800" b="0" i="1" dirty="0" smtClean="0">
                        <a:latin typeface="Cambria Math" panose="02040503050406030204" pitchFamily="18" charset="0"/>
                      </a:rPr>
                      <m:t> </m:t>
                    </m:r>
                  </m:oMath>
                </a14:m>
                <a:r>
                  <a:rPr lang="zh-CN" altLang="en-US" sz="1800" dirty="0"/>
                  <a:t>的形式，否则是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𝑅𝑇</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𝑅𝑅𝑇</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𝑅𝑅𝑅𝑇</m:t>
                    </m:r>
                    <m:r>
                      <a:rPr lang="en-US" altLang="zh-CN" sz="1800" b="0" i="1" smtClean="0">
                        <a:latin typeface="Cambria Math" panose="02040503050406030204" pitchFamily="18" charset="0"/>
                      </a:rPr>
                      <m:t> </m:t>
                    </m:r>
                  </m:oMath>
                </a14:m>
                <a:r>
                  <a:rPr lang="zh-CN" altLang="en-US" sz="1800" dirty="0"/>
                  <a:t>的形式，这都很好求和。</a:t>
                </a:r>
                <a:endParaRPr lang="en-US" altLang="zh-CN" sz="1800" dirty="0"/>
              </a:p>
              <a:p>
                <a:r>
                  <a:rPr lang="zh-CN" altLang="en-US" sz="1800" dirty="0"/>
                  <a:t>时间复杂度至多一个</a:t>
                </a:r>
                <a14:m>
                  <m:oMath xmlns:m="http://schemas.openxmlformats.org/officeDocument/2006/math">
                    <m:r>
                      <a:rPr lang="en-US" altLang="zh-CN" sz="1800" b="0" i="1" smtClean="0">
                        <a:latin typeface="Cambria Math" panose="02040503050406030204" pitchFamily="18" charset="0"/>
                      </a:rPr>
                      <m:t> </m:t>
                    </m:r>
                    <m:r>
                      <m:rPr>
                        <m:sty m:val="p"/>
                      </m:rPr>
                      <a:rPr lang="en-US" altLang="zh-CN" sz="1800" b="0" i="1" smtClean="0">
                        <a:latin typeface="Cambria Math" panose="02040503050406030204" pitchFamily="18" charset="0"/>
                      </a:rPr>
                      <m:t>log</m:t>
                    </m:r>
                  </m:oMath>
                </a14:m>
                <a:r>
                  <a:rPr lang="zh-CN" altLang="en-US" sz="1800" dirty="0"/>
                  <a:t>。</a:t>
                </a:r>
                <a:endParaRPr lang="en-US" altLang="zh-CN" sz="1800" dirty="0"/>
              </a:p>
            </p:txBody>
          </p:sp>
        </mc:Choice>
        <mc:Fallback>
          <p:sp>
            <p:nvSpPr>
              <p:cNvPr id="3" name="内容占位符 2">
                <a:extLst>
                  <a:ext uri="{FF2B5EF4-FFF2-40B4-BE49-F238E27FC236}">
                    <a16:creationId xmlns:a16="http://schemas.microsoft.com/office/drawing/2014/main" id="{A6CB0A6E-6CDF-3BD6-7FF7-5131A6D03991}"/>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6764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A6FA8-1FFF-93E7-BFDC-F1C2EEAD7610}"/>
              </a:ext>
            </a:extLst>
          </p:cNvPr>
          <p:cNvSpPr>
            <a:spLocks noGrp="1"/>
          </p:cNvSpPr>
          <p:nvPr>
            <p:ph type="title"/>
          </p:nvPr>
        </p:nvSpPr>
        <p:spPr/>
        <p:txBody>
          <a:bodyPr/>
          <a:lstStyle/>
          <a:p>
            <a:r>
              <a:rPr lang="zh-CN" altLang="en-US" dirty="0"/>
              <a:t>练</a:t>
            </a:r>
            <a:r>
              <a:rPr lang="en-US" altLang="zh-CN" dirty="0"/>
              <a:t>. [WC2016] </a:t>
            </a:r>
            <a:r>
              <a:rPr lang="zh-CN" altLang="en-US" dirty="0"/>
              <a:t>论战捆竹竿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2CBF84-6119-8697-A7D8-D911A8162F8C}"/>
                  </a:ext>
                </a:extLst>
              </p:cNvPr>
              <p:cNvSpPr>
                <a:spLocks noGrp="1"/>
              </p:cNvSpPr>
              <p:nvPr>
                <p:ph idx="1"/>
              </p:nvPr>
            </p:nvSpPr>
            <p:spPr/>
            <p:txBody>
              <a:bodyPr>
                <a:normAutofit/>
              </a:bodyPr>
              <a:lstStyle/>
              <a:p>
                <a:r>
                  <a:rPr lang="zh-CN" altLang="en-US" sz="1800" dirty="0"/>
                  <a:t>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，求</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𝑊</m:t>
                    </m:r>
                    <m:r>
                      <a:rPr lang="en-US" altLang="zh-CN" sz="1800" b="0" i="1" smtClean="0">
                        <a:latin typeface="Cambria Math" panose="02040503050406030204" pitchFamily="18" charset="0"/>
                      </a:rPr>
                      <m:t> </m:t>
                    </m:r>
                  </m:oMath>
                </a14:m>
                <a:r>
                  <a:rPr lang="zh-CN" altLang="en-US" sz="1800" dirty="0"/>
                  <a:t>以内有多少个长度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oMath>
                </a14:m>
                <a:r>
                  <a:rPr lang="zh-CN" altLang="en-US" sz="1800" dirty="0"/>
                  <a:t>，使得存在长为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 </m:t>
                    </m:r>
                  </m:oMath>
                </a14:m>
                <a:r>
                  <a:rPr lang="zh-CN" altLang="en-US" sz="1800" dirty="0"/>
                  <a:t>的字符串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在</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上的所有匹配覆盖了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oMath>
                </a14:m>
                <a:r>
                  <a:rPr lang="zh-CN" altLang="en-US" sz="1800" dirty="0"/>
                  <a:t>。</a:t>
                </a:r>
                <a:endParaRPr lang="en-US" altLang="zh-CN" sz="1800" dirty="0"/>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≤5×</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𝑊</m:t>
                    </m:r>
                    <m:r>
                      <a:rPr lang="en-US" altLang="zh-CN" sz="1800" b="0" i="1" dirty="0" smtClean="0">
                        <a:latin typeface="Cambria Math" panose="02040503050406030204" pitchFamily="18" charset="0"/>
                      </a:rPr>
                      <m:t>≤</m:t>
                    </m:r>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10</m:t>
                        </m:r>
                      </m:e>
                      <m:sup>
                        <m:r>
                          <a:rPr lang="en-US" altLang="zh-CN" sz="1800" b="0" i="1" dirty="0" smtClean="0">
                            <a:latin typeface="Cambria Math" panose="02040503050406030204" pitchFamily="18" charset="0"/>
                          </a:rPr>
                          <m:t>18</m:t>
                        </m:r>
                      </m:sup>
                    </m:sSup>
                  </m:oMath>
                </a14:m>
                <a:r>
                  <a:rPr lang="zh-CN" altLang="en-US" sz="1800" dirty="0"/>
                  <a:t>，</a:t>
                </a:r>
                <a14:m>
                  <m:oMath xmlns:m="http://schemas.openxmlformats.org/officeDocument/2006/math">
                    <m:r>
                      <a:rPr lang="en-US" altLang="zh-CN" sz="1800" b="0" i="1" dirty="0" smtClean="0">
                        <a:latin typeface="Cambria Math" panose="02040503050406030204" pitchFamily="18" charset="0"/>
                      </a:rPr>
                      <m:t>5 </m:t>
                    </m:r>
                  </m:oMath>
                </a14:m>
                <a:r>
                  <a:rPr lang="zh-CN" altLang="en-US" sz="1800" dirty="0"/>
                  <a:t>组数据。</a:t>
                </a:r>
              </a:p>
            </p:txBody>
          </p:sp>
        </mc:Choice>
        <mc:Fallback xmlns="">
          <p:sp>
            <p:nvSpPr>
              <p:cNvPr id="3" name="内容占位符 2">
                <a:extLst>
                  <a:ext uri="{FF2B5EF4-FFF2-40B4-BE49-F238E27FC236}">
                    <a16:creationId xmlns:a16="http://schemas.microsoft.com/office/drawing/2014/main" id="{3C2CBF84-6119-8697-A7D8-D911A8162F8C}"/>
                  </a:ext>
                </a:extLst>
              </p:cNvPr>
              <p:cNvSpPr>
                <a:spLocks noGrp="1" noRot="1" noChangeAspect="1" noMove="1" noResize="1" noEditPoints="1" noAdjustHandles="1" noChangeArrowheads="1" noChangeShapeType="1" noTextEdit="1"/>
              </p:cNvSpPr>
              <p:nvPr>
                <p:ph idx="1"/>
              </p:nvPr>
            </p:nvSpPr>
            <p:spPr>
              <a:blipFill>
                <a:blip r:embed="rId2"/>
                <a:stretch>
                  <a:fillRect l="-406" t="-126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2975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C0E08-86A8-15EC-9A54-10350A9ECCE8}"/>
              </a:ext>
            </a:extLst>
          </p:cNvPr>
          <p:cNvSpPr>
            <a:spLocks noGrp="1"/>
          </p:cNvSpPr>
          <p:nvPr>
            <p:ph type="title"/>
          </p:nvPr>
        </p:nvSpPr>
        <p:spPr/>
        <p:txBody>
          <a:bodyPr/>
          <a:lstStyle/>
          <a:p>
            <a:r>
              <a:rPr lang="en-US" altLang="zh-CN" dirty="0"/>
              <a:t>border</a:t>
            </a:r>
            <a:r>
              <a:rPr lang="zh-CN" altLang="en-US" dirty="0"/>
              <a:t> 理论，同余最短路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C23B465-8D6F-35CA-C01E-B1562D094EA7}"/>
                  </a:ext>
                </a:extLst>
              </p:cNvPr>
              <p:cNvSpPr>
                <a:spLocks noGrp="1"/>
              </p:cNvSpPr>
              <p:nvPr>
                <p:ph idx="1"/>
              </p:nvPr>
            </p:nvSpPr>
            <p:spPr/>
            <p:txBody>
              <a:bodyPr>
                <a:normAutofit/>
              </a:bodyPr>
              <a:lstStyle/>
              <a:p>
                <a:r>
                  <a:rPr lang="zh-CN" altLang="en-US" sz="1800" dirty="0"/>
                  <a:t>设</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的所有周期为</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𝑟</m:t>
                        </m:r>
                      </m:sub>
                    </m:sSub>
                  </m:oMath>
                </a14:m>
                <a:r>
                  <a:rPr lang="zh-CN" altLang="en-US" sz="1800" dirty="0"/>
                  <a:t>，这可以转为 </a:t>
                </a:r>
                <a:r>
                  <a:rPr lang="en-US" altLang="zh-CN" sz="1800" dirty="0"/>
                  <a:t>border </a:t>
                </a:r>
                <a:r>
                  <a:rPr lang="zh-CN" altLang="en-US" sz="1800" dirty="0"/>
                  <a:t>用 </a:t>
                </a:r>
                <a:r>
                  <a:rPr lang="en-US" altLang="zh-CN" sz="1800" dirty="0"/>
                  <a:t>KMP </a:t>
                </a:r>
                <a:r>
                  <a:rPr lang="zh-CN" altLang="en-US" sz="1800" dirty="0"/>
                  <a:t>快速求出。</a:t>
                </a:r>
                <a:endParaRPr lang="en-US" altLang="zh-CN" sz="1800" dirty="0"/>
              </a:p>
              <a:p>
                <a:r>
                  <a:rPr lang="zh-CN" altLang="en-US" sz="1800" dirty="0"/>
                  <a:t>那么就是问</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𝑊</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 </m:t>
                    </m:r>
                  </m:oMath>
                </a14:m>
                <a:r>
                  <a:rPr lang="zh-CN" altLang="en-US" sz="1800" dirty="0"/>
                  <a:t>内有多少个数能被表成</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𝑟</m:t>
                        </m:r>
                      </m:sub>
                    </m:sSub>
                    <m:r>
                      <a:rPr lang="en-US" altLang="zh-CN" sz="1800" b="0" i="1" smtClean="0">
                        <a:latin typeface="Cambria Math" panose="02040503050406030204" pitchFamily="18" charset="0"/>
                      </a:rPr>
                      <m:t> </m:t>
                    </m:r>
                  </m:oMath>
                </a14:m>
                <a:r>
                  <a:rPr lang="zh-CN" altLang="en-US" sz="1800" dirty="0"/>
                  <a:t>的非负整系数线性组合。</a:t>
                </a:r>
                <a:endParaRPr lang="en-US" altLang="zh-CN" sz="1800" dirty="0"/>
              </a:p>
              <a:p>
                <a:r>
                  <a:rPr lang="zh-CN" altLang="en-US" sz="1800" dirty="0"/>
                  <a:t>这是一个经典的同余最短路问题：选取</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min</m:t>
                            </m:r>
                          </m:e>
                          <m:lim>
                            <m:r>
                              <a:rPr lang="en-US" altLang="zh-CN" sz="1800" b="0" i="1" smtClean="0">
                                <a:latin typeface="Cambria Math" panose="02040503050406030204" pitchFamily="18" charset="0"/>
                              </a:rPr>
                              <m:t>𝑖</m:t>
                            </m:r>
                          </m:lim>
                        </m:limLow>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𝑖</m:t>
                            </m:r>
                          </m:sub>
                        </m:sSub>
                      </m:e>
                    </m:func>
                    <m:r>
                      <a:rPr lang="en-US" altLang="zh-CN" sz="1800" b="0" i="1" smtClean="0">
                        <a:latin typeface="Cambria Math" panose="02040503050406030204" pitchFamily="18" charset="0"/>
                      </a:rPr>
                      <m:t> </m:t>
                    </m:r>
                  </m:oMath>
                </a14:m>
                <a:r>
                  <a:rPr lang="zh-CN" altLang="en-US" sz="1800" dirty="0"/>
                  <a:t>作为模数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oMath>
                </a14:m>
                <a:r>
                  <a:rPr lang="zh-CN" altLang="en-US" sz="1800" dirty="0"/>
                  <a:t>，对模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𝑃</m:t>
                    </m:r>
                    <m:r>
                      <a:rPr lang="en-US" altLang="zh-CN" sz="1800" b="0" i="1" smtClean="0">
                        <a:latin typeface="Cambria Math" panose="02040503050406030204" pitchFamily="18" charset="0"/>
                      </a:rPr>
                      <m:t> </m:t>
                    </m:r>
                  </m:oMath>
                </a14:m>
                <a:r>
                  <a:rPr lang="zh-CN" altLang="en-US" sz="1800" dirty="0"/>
                  <a:t>下的所有剩余类求到达它时的最小权值即可，而这是一个最短路问题。</a:t>
                </a:r>
                <a:endParaRPr lang="en-US" altLang="zh-CN" sz="1800" dirty="0"/>
              </a:p>
              <a:p>
                <a:r>
                  <a:rPr lang="zh-CN" altLang="en-US" sz="1800" dirty="0"/>
                  <a:t>但是暴力建边的复杂度是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𝑃</m:t>
                        </m:r>
                        <m:d>
                          <m:dPr>
                            <m:begChr m:val="|"/>
                            <m:endChr m:val="|"/>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𝐵</m:t>
                                </m:r>
                              </m:e>
                              <m:sub>
                                <m:r>
                                  <a:rPr lang="en-US" altLang="zh-CN" sz="1800" b="0" i="1" smtClean="0">
                                    <a:latin typeface="Cambria Math" panose="02040503050406030204" pitchFamily="18" charset="0"/>
                                  </a:rPr>
                                  <m:t>𝑆</m:t>
                                </m:r>
                              </m:sub>
                            </m:sSub>
                          </m:e>
                        </m:d>
                      </m:e>
                    </m:d>
                  </m:oMath>
                </a14:m>
                <a:r>
                  <a:rPr lang="zh-CN" altLang="en-US" sz="1800" dirty="0"/>
                  <a:t>，其中</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𝐵</m:t>
                        </m:r>
                      </m:e>
                      <m:sub>
                        <m:r>
                          <a:rPr lang="en-US" altLang="zh-CN" sz="1800" b="0" i="1" smtClean="0">
                            <a:latin typeface="Cambria Math" panose="02040503050406030204" pitchFamily="18" charset="0"/>
                          </a:rPr>
                          <m:t>𝑆</m:t>
                        </m:r>
                      </m:sub>
                    </m:sSub>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 </a:t>
                </a:r>
                <a:r>
                  <a:rPr lang="en-US" altLang="zh-CN" sz="1800" dirty="0"/>
                  <a:t>border </a:t>
                </a:r>
                <a:r>
                  <a:rPr lang="zh-CN" altLang="en-US" sz="1800" dirty="0"/>
                  <a:t>集合。</a:t>
                </a:r>
                <a:endParaRPr lang="en-US" altLang="zh-CN" sz="1800" dirty="0"/>
              </a:p>
              <a:p>
                <a:r>
                  <a:rPr lang="zh-CN" altLang="en-US" sz="1800" dirty="0"/>
                  <a:t>但注意</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𝐵</m:t>
                        </m:r>
                      </m:e>
                      <m:sub>
                        <m:r>
                          <a:rPr lang="en-US" altLang="zh-CN" sz="1800" b="0" i="1" smtClean="0">
                            <a:latin typeface="Cambria Math" panose="02040503050406030204" pitchFamily="18" charset="0"/>
                          </a:rPr>
                          <m:t>𝑆</m:t>
                        </m:r>
                      </m:sub>
                    </m:sSub>
                    <m:r>
                      <a:rPr lang="en-US" altLang="zh-CN" sz="1800" b="0" i="1" smtClean="0">
                        <a:latin typeface="Cambria Math" panose="02040503050406030204" pitchFamily="18" charset="0"/>
                      </a:rPr>
                      <m:t> </m:t>
                    </m:r>
                  </m:oMath>
                </a14:m>
                <a:r>
                  <a:rPr lang="zh-CN" altLang="en-US" sz="1800" dirty="0"/>
                  <a:t>可以划分为</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e>
                    </m:func>
                    <m:r>
                      <a:rPr lang="en-US" altLang="zh-CN" sz="1800" b="0" i="1" smtClean="0">
                        <a:latin typeface="Cambria Math" panose="02040503050406030204" pitchFamily="18" charset="0"/>
                      </a:rPr>
                      <m:t> </m:t>
                    </m:r>
                  </m:oMath>
                </a14:m>
                <a:r>
                  <a:rPr lang="zh-CN" altLang="en-US" sz="1800" dirty="0"/>
                  <a:t>段等差数列，考虑据此进行优化，按等差数列跑同余最短路。</a:t>
                </a:r>
                <a:endParaRPr lang="en-US" altLang="zh-CN" sz="1800" dirty="0"/>
              </a:p>
              <a:p>
                <a:r>
                  <a:rPr lang="zh-CN" altLang="en-US" sz="1800" dirty="0"/>
                  <a:t>对数列</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𝑘𝑑</m:t>
                    </m:r>
                  </m:oMath>
                </a14:m>
                <a:r>
                  <a:rPr lang="zh-CN" altLang="en-US" sz="1800" dirty="0"/>
                  <a:t>，以</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 </m:t>
                    </m:r>
                  </m:oMath>
                </a14:m>
                <a:r>
                  <a:rPr lang="zh-CN" altLang="en-US" sz="1800" dirty="0"/>
                  <a:t>为模数，从环上最小点开始使用单调队列即可快速更新最短路。</a:t>
                </a:r>
                <a:endParaRPr lang="en-US" altLang="zh-CN" sz="1800" dirty="0"/>
              </a:p>
              <a:p>
                <a:r>
                  <a:rPr lang="zh-CN" altLang="en-US" sz="1800" dirty="0"/>
                  <a:t>现在只需处理模</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 </m:t>
                    </m:r>
                  </m:oMath>
                </a14:m>
                <a:r>
                  <a:rPr lang="zh-CN" altLang="en-US" sz="1800" dirty="0"/>
                  <a:t>与模</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 </m:t>
                    </m:r>
                  </m:oMath>
                </a14:m>
                <a:r>
                  <a:rPr lang="zh-CN" altLang="en-US" sz="1800" dirty="0"/>
                  <a:t>间的换系。</a:t>
                </a:r>
                <a:endParaRPr lang="en-US" altLang="zh-CN" sz="1800" dirty="0"/>
              </a:p>
              <a:p>
                <a:r>
                  <a:rPr lang="zh-CN" altLang="en-US" sz="1800" dirty="0"/>
                  <a:t>由于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的权值</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𝑑𝑖</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表示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𝑑𝑖</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𝑠</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𝑝</m:t>
                        </m:r>
                      </m:e>
                      <m:sub>
                        <m:r>
                          <a:rPr lang="en-US" altLang="zh-CN" sz="1800" b="0" i="1" dirty="0" smtClean="0">
                            <a:latin typeface="Cambria Math" panose="02040503050406030204" pitchFamily="18" charset="0"/>
                          </a:rPr>
                          <m:t>1</m:t>
                        </m:r>
                      </m:sub>
                    </m:sSub>
                    <m:r>
                      <a:rPr lang="en-US" altLang="zh-CN" sz="1800" b="0" i="1" dirty="0" smtClean="0">
                        <a:latin typeface="Cambria Math" panose="02040503050406030204" pitchFamily="18" charset="0"/>
                      </a:rPr>
                      <m:t>𝑥</m:t>
                    </m:r>
                    <m:d>
                      <m:dPr>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𝑥</m:t>
                        </m:r>
                        <m:r>
                          <a:rPr lang="en-US" altLang="zh-CN" sz="1800" b="0" i="1" dirty="0" smtClean="0">
                            <a:latin typeface="Cambria Math" panose="02040503050406030204" pitchFamily="18" charset="0"/>
                          </a:rPr>
                          <m:t>≥0</m:t>
                        </m:r>
                      </m:e>
                    </m:d>
                    <m:r>
                      <a:rPr lang="en-US" altLang="zh-CN" sz="1800" b="0" i="1" dirty="0" smtClean="0">
                        <a:latin typeface="Cambria Math" panose="02040503050406030204" pitchFamily="18" charset="0"/>
                      </a:rPr>
                      <m:t> </m:t>
                    </m:r>
                  </m:oMath>
                </a14:m>
                <a:r>
                  <a:rPr lang="zh-CN" altLang="en-US" sz="1800" dirty="0"/>
                  <a:t>均可被访问，所以贡献时只需将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𝑑𝑖</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 </m:t>
                    </m:r>
                  </m:oMath>
                </a14:m>
                <a:r>
                  <a:rPr lang="zh-CN" altLang="en-US" sz="1800" dirty="0"/>
                  <a:t>贡献给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𝑑𝑖</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𝑖</m:t>
                        </m:r>
                      </m:sub>
                    </m:sSub>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mod</m:t>
                        </m:r>
                      </m:fNa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2</m:t>
                            </m:r>
                          </m:sub>
                        </m:sSub>
                      </m:e>
                    </m:func>
                  </m:oMath>
                </a14:m>
                <a:r>
                  <a:rPr lang="zh-CN" altLang="en-US" sz="1800" dirty="0"/>
                  <a:t>，再用</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 </m:t>
                    </m:r>
                  </m:oMath>
                </a14:m>
                <a:r>
                  <a:rPr lang="zh-CN" altLang="en-US" sz="1800" dirty="0"/>
                  <a:t>更新最短路即可。</a:t>
                </a:r>
                <a:endParaRPr lang="en-US" altLang="zh-CN" sz="1800" dirty="0"/>
              </a:p>
              <a:p>
                <a:r>
                  <a:rPr lang="zh-CN" altLang="en-US" sz="1800" dirty="0"/>
                  <a:t>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𝑇𝑛</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𝑛</m:t>
                            </m:r>
                          </m:e>
                        </m:func>
                      </m:e>
                    </m:d>
                  </m:oMath>
                </a14:m>
                <a:r>
                  <a:rPr lang="zh-CN" altLang="en-US" sz="1800" dirty="0"/>
                  <a:t>。</a:t>
                </a:r>
                <a:endParaRPr lang="en-US" altLang="zh-CN" sz="1800" dirty="0"/>
              </a:p>
              <a:p>
                <a:endParaRPr lang="zh-CN" altLang="en-US" sz="1800" dirty="0"/>
              </a:p>
            </p:txBody>
          </p:sp>
        </mc:Choice>
        <mc:Fallback xmlns="">
          <p:sp>
            <p:nvSpPr>
              <p:cNvPr id="3" name="内容占位符 2">
                <a:extLst>
                  <a:ext uri="{FF2B5EF4-FFF2-40B4-BE49-F238E27FC236}">
                    <a16:creationId xmlns:a16="http://schemas.microsoft.com/office/drawing/2014/main" id="{2C23B465-8D6F-35CA-C01E-B1562D094EA7}"/>
                  </a:ext>
                </a:extLst>
              </p:cNvPr>
              <p:cNvSpPr>
                <a:spLocks noGrp="1" noRot="1" noChangeAspect="1" noMove="1" noResize="1" noEditPoints="1" noAdjustHandles="1" noChangeArrowheads="1" noChangeShapeType="1" noTextEdit="1"/>
              </p:cNvSpPr>
              <p:nvPr>
                <p:ph idx="1"/>
              </p:nvPr>
            </p:nvSpPr>
            <p:spPr>
              <a:blipFill>
                <a:blip r:embed="rId2"/>
                <a:stretch>
                  <a:fillRect l="-406" t="-126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065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7FDF08-E206-B511-8E7A-0F47114D2AF9}"/>
              </a:ext>
            </a:extLst>
          </p:cNvPr>
          <p:cNvSpPr>
            <a:spLocks noGrp="1"/>
          </p:cNvSpPr>
          <p:nvPr>
            <p:ph type="title"/>
          </p:nvPr>
        </p:nvSpPr>
        <p:spPr/>
        <p:txBody>
          <a:bodyPr/>
          <a:lstStyle/>
          <a:p>
            <a:r>
              <a:rPr lang="zh-CN" altLang="en-US" dirty="0"/>
              <a:t>基础知识与方法</a:t>
            </a:r>
          </a:p>
        </p:txBody>
      </p:sp>
      <p:sp>
        <p:nvSpPr>
          <p:cNvPr id="5" name="文本占位符 4">
            <a:extLst>
              <a:ext uri="{FF2B5EF4-FFF2-40B4-BE49-F238E27FC236}">
                <a16:creationId xmlns:a16="http://schemas.microsoft.com/office/drawing/2014/main" id="{C4D870FB-C334-92C8-4911-566E92ADD2F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34821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DECE5-21B8-618C-FCBE-4851C483F27B}"/>
              </a:ext>
            </a:extLst>
          </p:cNvPr>
          <p:cNvSpPr>
            <a:spLocks noGrp="1"/>
          </p:cNvSpPr>
          <p:nvPr>
            <p:ph type="title"/>
          </p:nvPr>
        </p:nvSpPr>
        <p:spPr/>
        <p:txBody>
          <a:bodyPr/>
          <a:lstStyle/>
          <a:p>
            <a:r>
              <a:rPr lang="zh-CN" altLang="en-US" dirty="0"/>
              <a:t>练</a:t>
            </a:r>
            <a:r>
              <a:rPr lang="en-US" altLang="zh-CN" dirty="0"/>
              <a:t>. [POI2012] PRE-</a:t>
            </a:r>
            <a:r>
              <a:rPr lang="en-US" altLang="zh-CN" dirty="0" err="1"/>
              <a:t>Prefixuffix</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AE04A9-E53D-35A1-67BD-E631F98171ED}"/>
                  </a:ext>
                </a:extLst>
              </p:cNvPr>
              <p:cNvSpPr>
                <a:spLocks noGrp="1"/>
              </p:cNvSpPr>
              <p:nvPr>
                <p:ph idx="1"/>
              </p:nvPr>
            </p:nvSpPr>
            <p:spPr/>
            <p:txBody>
              <a:bodyPr>
                <a:normAutofit/>
              </a:bodyPr>
              <a:lstStyle/>
              <a:p>
                <a:r>
                  <a:rPr lang="zh-CN" altLang="en-US" sz="1800" dirty="0"/>
                  <a:t>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oMath>
                </a14:m>
                <a:r>
                  <a:rPr lang="zh-CN" altLang="en-US" sz="1800" dirty="0"/>
                  <a:t>，求小于</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 </m:t>
                    </m:r>
                  </m:oMath>
                </a14:m>
                <a:r>
                  <a:rPr lang="zh-CN" altLang="en-US" sz="1800" dirty="0"/>
                  <a:t>的最大</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𝑙</m:t>
                    </m:r>
                    <m:r>
                      <a:rPr lang="en-US" altLang="zh-CN" sz="1800" b="0" i="1" dirty="0" smtClean="0">
                        <a:latin typeface="Cambria Math" panose="02040503050406030204" pitchFamily="18" charset="0"/>
                      </a:rPr>
                      <m:t>≤</m:t>
                    </m:r>
                    <m:f>
                      <m:fPr>
                        <m:ctrlPr>
                          <a:rPr lang="en-US" altLang="zh-CN" sz="1800" b="0" i="1" dirty="0" smtClean="0">
                            <a:latin typeface="Cambria Math" panose="02040503050406030204" pitchFamily="18" charset="0"/>
                          </a:rPr>
                        </m:ctrlPr>
                      </m:fPr>
                      <m:num>
                        <m:d>
                          <m:dPr>
                            <m:begChr m:val="|"/>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𝑆</m:t>
                            </m:r>
                          </m:e>
                        </m:d>
                      </m:num>
                      <m:den>
                        <m:r>
                          <a:rPr lang="en-US" altLang="zh-CN" sz="1800" b="0" i="1" dirty="0" smtClean="0">
                            <a:latin typeface="Cambria Math" panose="02040503050406030204" pitchFamily="18" charset="0"/>
                          </a:rPr>
                          <m:t>2</m:t>
                        </m:r>
                      </m:den>
                    </m:f>
                  </m:oMath>
                </a14:m>
                <a:r>
                  <a:rPr lang="zh-CN" altLang="en-US" sz="1800" dirty="0"/>
                  <a:t>），使得</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长为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 </m:t>
                    </m:r>
                  </m:oMath>
                </a14:m>
                <a:r>
                  <a:rPr lang="zh-CN" altLang="en-US" sz="1800" dirty="0"/>
                  <a:t>的前缀与后缀循环同构。</a:t>
                </a:r>
                <a:endParaRPr lang="en-US" altLang="zh-CN" sz="1800" dirty="0"/>
              </a:p>
              <a:p>
                <a14:m>
                  <m:oMath xmlns:m="http://schemas.openxmlformats.org/officeDocument/2006/math">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10</m:t>
                        </m:r>
                      </m:e>
                      <m:sup>
                        <m:r>
                          <a:rPr lang="en-US" altLang="zh-CN" sz="1800" b="0" i="1" smtClean="0">
                            <a:latin typeface="Cambria Math" panose="02040503050406030204" pitchFamily="18" charset="0"/>
                          </a:rPr>
                          <m:t>5</m:t>
                        </m:r>
                      </m:sup>
                    </m:sSup>
                  </m:oMath>
                </a14:m>
                <a:r>
                  <a:rPr lang="zh-CN" altLang="en-US" sz="1800" dirty="0"/>
                  <a:t>。</a:t>
                </a:r>
              </a:p>
            </p:txBody>
          </p:sp>
        </mc:Choice>
        <mc:Fallback xmlns="">
          <p:sp>
            <p:nvSpPr>
              <p:cNvPr id="3" name="内容占位符 2">
                <a:extLst>
                  <a:ext uri="{FF2B5EF4-FFF2-40B4-BE49-F238E27FC236}">
                    <a16:creationId xmlns:a16="http://schemas.microsoft.com/office/drawing/2014/main" id="{70AE04A9-E53D-35A1-67BD-E631F98171ED}"/>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8142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BB039-10CB-C92E-3058-95463863DC7E}"/>
              </a:ext>
            </a:extLst>
          </p:cNvPr>
          <p:cNvSpPr>
            <a:spLocks noGrp="1"/>
          </p:cNvSpPr>
          <p:nvPr>
            <p:ph type="title"/>
          </p:nvPr>
        </p:nvSpPr>
        <p:spPr/>
        <p:txBody>
          <a:bodyPr/>
          <a:lstStyle/>
          <a:p>
            <a:r>
              <a:rPr lang="zh-CN" altLang="en-US" dirty="0"/>
              <a:t>“势能分析”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17415B4-1B7C-9B8A-5CD6-D85535F131B4}"/>
                  </a:ext>
                </a:extLst>
              </p:cNvPr>
              <p:cNvSpPr>
                <a:spLocks noGrp="1"/>
              </p:cNvSpPr>
              <p:nvPr>
                <p:ph idx="1"/>
              </p:nvPr>
            </p:nvSpPr>
            <p:spPr/>
            <p:txBody>
              <a:bodyPr>
                <a:normAutofit/>
              </a:bodyPr>
              <a:lstStyle/>
              <a:p>
                <a:r>
                  <a:rPr lang="zh-CN" altLang="en-US" sz="1800" dirty="0"/>
                  <a:t>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与</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循环同构，则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𝐴𝐵</m:t>
                    </m:r>
                  </m:oMath>
                </a14:m>
                <a:r>
                  <a:rPr lang="zh-CN" altLang="en-US" sz="1800" dirty="0"/>
                  <a:t>，</a:t>
                </a:r>
                <a14:m>
                  <m:oMath xmlns:m="http://schemas.openxmlformats.org/officeDocument/2006/math">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𝐵𝐴</m:t>
                    </m:r>
                  </m:oMath>
                </a14:m>
                <a:r>
                  <a:rPr lang="zh-CN" altLang="en-US" sz="1800" dirty="0"/>
                  <a:t>。</a:t>
                </a:r>
                <a:endParaRPr lang="en-US" altLang="zh-CN" sz="1800" dirty="0"/>
              </a:p>
              <a:p>
                <a:r>
                  <a:rPr lang="zh-CN" altLang="en-US" sz="1800" dirty="0"/>
                  <a:t>那么就是对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的每一个 </a:t>
                </a:r>
                <a:r>
                  <a:rPr lang="en-US" altLang="zh-CN" sz="1800" dirty="0"/>
                  <a:t>border</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𝑖</m:t>
                        </m:r>
                      </m:e>
                    </m:d>
                  </m:oMath>
                </a14:m>
                <a:r>
                  <a:rPr lang="zh-CN" altLang="en-US" sz="1800" dirty="0"/>
                  <a:t>，求</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e>
                    </m:d>
                    <m:r>
                      <a:rPr lang="en-US" altLang="zh-CN" sz="1800" b="0" i="1" smtClean="0">
                        <a:latin typeface="Cambria Math" panose="02040503050406030204" pitchFamily="18" charset="0"/>
                      </a:rPr>
                      <m:t> </m:t>
                    </m:r>
                  </m:oMath>
                </a14:m>
                <a:r>
                  <a:rPr lang="zh-CN" altLang="en-US" sz="1800" dirty="0"/>
                  <a:t>的最长的合法 </a:t>
                </a:r>
                <a:r>
                  <a:rPr lang="en-US" altLang="zh-CN" sz="1800" dirty="0"/>
                  <a:t>border</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sub>
                    </m:sSub>
                  </m:oMath>
                </a14:m>
                <a:r>
                  <a:rPr lang="zh-CN" altLang="en-US" sz="1800" dirty="0"/>
                  <a:t>。</a:t>
                </a:r>
                <a:endParaRPr lang="en-US" altLang="zh-CN" sz="1800" dirty="0"/>
              </a:p>
              <a:p>
                <a:r>
                  <a:rPr lang="zh-CN" altLang="en-US" sz="1800" dirty="0"/>
                  <a:t>注意</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−2</m:t>
                    </m:r>
                  </m:oMath>
                </a14:m>
                <a:r>
                  <a:rPr lang="zh-CN" altLang="en-US" sz="1800" dirty="0"/>
                  <a:t>，那么按</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单调减的顺序，由于</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+2</m:t>
                    </m:r>
                  </m:oMath>
                </a14:m>
                <a:r>
                  <a:rPr lang="zh-CN" altLang="en-US" sz="1800" dirty="0"/>
                  <a:t>，考虑从</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𝑏</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+2 </m:t>
                    </m:r>
                  </m:oMath>
                </a14:m>
                <a:r>
                  <a:rPr lang="zh-CN" altLang="en-US" sz="1800" dirty="0"/>
                  <a:t>开始向下枚举，找到第一个合法 </a:t>
                </a:r>
                <a:r>
                  <a:rPr lang="en-US" altLang="zh-CN" sz="1800" dirty="0"/>
                  <a:t>border</a:t>
                </a:r>
                <a:r>
                  <a:rPr lang="zh-CN" altLang="en-US" sz="1800" dirty="0"/>
                  <a:t>，由于</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+2 </m:t>
                    </m:r>
                  </m:oMath>
                </a14:m>
                <a:r>
                  <a:rPr lang="zh-CN" altLang="en-US" sz="1800" dirty="0"/>
                  <a:t>只进行</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num>
                      <m:den>
                        <m:r>
                          <a:rPr lang="en-US" altLang="zh-CN" sz="1800" b="0" i="1" smtClean="0">
                            <a:latin typeface="Cambria Math" panose="02040503050406030204" pitchFamily="18" charset="0"/>
                          </a:rPr>
                          <m:t>2</m:t>
                        </m:r>
                      </m:den>
                    </m:f>
                    <m:r>
                      <a:rPr lang="en-US" altLang="zh-CN" sz="1800" b="0" i="1" smtClean="0">
                        <a:latin typeface="Cambria Math" panose="02040503050406030204" pitchFamily="18" charset="0"/>
                      </a:rPr>
                      <m:t> </m:t>
                    </m:r>
                  </m:oMath>
                </a14:m>
                <a:r>
                  <a:rPr lang="zh-CN" altLang="en-US" sz="1800" dirty="0"/>
                  <a:t>次而每次枚举都要</a:t>
                </a:r>
                <a14:m>
                  <m:oMath xmlns:m="http://schemas.openxmlformats.org/officeDocument/2006/math">
                    <m:r>
                      <a:rPr lang="en-US" altLang="zh-CN" sz="1800" b="0" i="1" smtClean="0">
                        <a:latin typeface="Cambria Math" panose="02040503050406030204" pitchFamily="18" charset="0"/>
                      </a:rPr>
                      <m:t> −1</m:t>
                    </m:r>
                  </m:oMath>
                </a14:m>
                <a:r>
                  <a:rPr lang="zh-CN" altLang="en-US" sz="1800" dirty="0"/>
                  <a:t>，所以枚举次数不超过</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𝑛</m:t>
                    </m:r>
                  </m:oMath>
                </a14:m>
                <a:r>
                  <a:rPr lang="zh-CN" altLang="en-US" sz="1800" dirty="0"/>
                  <a:t>。</a:t>
                </a:r>
                <a:endParaRPr lang="en-US" altLang="zh-CN" sz="1800" dirty="0"/>
              </a:p>
              <a:p>
                <a:r>
                  <a:rPr lang="zh-CN" altLang="en-US" sz="1800" dirty="0"/>
                  <a:t>用哈希判定字符串相等，时间复杂度</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𝑂</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𝑛</m:t>
                        </m:r>
                      </m:e>
                    </m:d>
                  </m:oMath>
                </a14:m>
                <a:r>
                  <a:rPr lang="zh-CN" altLang="en-US" sz="1800" dirty="0"/>
                  <a:t>。</a:t>
                </a:r>
              </a:p>
            </p:txBody>
          </p:sp>
        </mc:Choice>
        <mc:Fallback xmlns="">
          <p:sp>
            <p:nvSpPr>
              <p:cNvPr id="3" name="内容占位符 2">
                <a:extLst>
                  <a:ext uri="{FF2B5EF4-FFF2-40B4-BE49-F238E27FC236}">
                    <a16:creationId xmlns:a16="http://schemas.microsoft.com/office/drawing/2014/main" id="{817415B4-1B7C-9B8A-5CD6-D85535F131B4}"/>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6105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87BCB58-1694-8617-D498-95078BF42402}"/>
              </a:ext>
            </a:extLst>
          </p:cNvPr>
          <p:cNvSpPr>
            <a:spLocks noGrp="1"/>
          </p:cNvSpPr>
          <p:nvPr>
            <p:ph type="ctrTitle"/>
          </p:nvPr>
        </p:nvSpPr>
        <p:spPr/>
        <p:txBody>
          <a:bodyPr/>
          <a:lstStyle/>
          <a:p>
            <a:r>
              <a:rPr lang="zh-CN" altLang="en-US" dirty="0"/>
              <a:t>谢谢大家！</a:t>
            </a:r>
          </a:p>
        </p:txBody>
      </p:sp>
      <p:sp>
        <p:nvSpPr>
          <p:cNvPr id="5" name="副标题 4">
            <a:extLst>
              <a:ext uri="{FF2B5EF4-FFF2-40B4-BE49-F238E27FC236}">
                <a16:creationId xmlns:a16="http://schemas.microsoft.com/office/drawing/2014/main" id="{9F99F1B1-400F-A3C8-FD05-B2194DB51E4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1603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34426F0-9C55-5778-CF16-E3C9898EF1F4}"/>
              </a:ext>
            </a:extLst>
          </p:cNvPr>
          <p:cNvSpPr>
            <a:spLocks noGrp="1"/>
          </p:cNvSpPr>
          <p:nvPr>
            <p:ph type="title"/>
          </p:nvPr>
        </p:nvSpPr>
        <p:spPr/>
        <p:txBody>
          <a:bodyPr/>
          <a:lstStyle/>
          <a:p>
            <a:r>
              <a:rPr lang="zh-CN" altLang="en-US" dirty="0"/>
              <a:t>字符串哈希</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028BFB58-96F9-E2F6-CF51-970329822891}"/>
                  </a:ext>
                </a:extLst>
              </p:cNvPr>
              <p:cNvSpPr>
                <a:spLocks noGrp="1"/>
              </p:cNvSpPr>
              <p:nvPr>
                <p:ph idx="1"/>
              </p:nvPr>
            </p:nvSpPr>
            <p:spPr/>
            <p:txBody>
              <a:bodyPr>
                <a:normAutofit/>
              </a:bodyPr>
              <a:lstStyle/>
              <a:p>
                <a:r>
                  <a:rPr lang="zh-CN" altLang="en-US" sz="1800" dirty="0"/>
                  <a:t>这是入门级内容，这里做一些回顾和拓展。</a:t>
                </a:r>
                <a:endParaRPr lang="en-US" altLang="zh-CN" sz="1800" dirty="0"/>
              </a:p>
              <a:p>
                <a:r>
                  <a:rPr lang="zh-CN" altLang="en-US" sz="1800" dirty="0"/>
                  <a:t>哈希的思想是：给字符串赋特征值，使得同字符串特征值相同，不同字符串特征值几乎都不同，将字符串的等同转化为数字的等同，判定出错概率极小。</a:t>
                </a:r>
                <a:endParaRPr lang="en-US" altLang="zh-CN" sz="1800" dirty="0"/>
              </a:p>
              <a:p>
                <a:r>
                  <a:rPr lang="zh-CN" altLang="en-US" sz="1800" dirty="0"/>
                  <a:t>一般的处理是选取一个基数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 </m:t>
                    </m:r>
                  </m:oMath>
                </a14:m>
                <a:r>
                  <a:rPr lang="zh-CN" altLang="en-US" sz="1800" dirty="0"/>
                  <a:t>和一个模数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oMath>
                </a14:m>
                <a:r>
                  <a:rPr lang="zh-CN" altLang="en-US" sz="1800" dirty="0"/>
                  <a:t>，将字符串转化为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 </m:t>
                    </m:r>
                  </m:oMath>
                </a14:m>
                <a:r>
                  <a:rPr lang="zh-CN" altLang="en-US" sz="1800" dirty="0"/>
                  <a:t>进制数，特征值为其模</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 </m:t>
                    </m:r>
                  </m:oMath>
                </a14:m>
                <a:r>
                  <a:rPr lang="zh-CN" altLang="en-US" sz="1800" dirty="0"/>
                  <a:t>的结果。这样的好处是子串的特征值可以快速计算，在能使用 </a:t>
                </a:r>
                <a:r>
                  <a:rPr lang="en-US" altLang="zh-CN" sz="1800" dirty="0"/>
                  <a:t>int128 </a:t>
                </a:r>
                <a:r>
                  <a:rPr lang="zh-CN" altLang="en-US" sz="1800" dirty="0"/>
                  <a:t>的今天更是如虎添翼。</a:t>
                </a:r>
                <a:endParaRPr lang="en-US" altLang="zh-CN" sz="1800" dirty="0"/>
              </a:p>
              <a:p>
                <a:r>
                  <a:rPr lang="zh-CN" altLang="en-US" sz="1800" dirty="0"/>
                  <a:t>如果不考虑特别的针对，可以把特征值映射视为纯随机，那么单次判定的出错概率自然是</a:t>
                </a:r>
                <a14:m>
                  <m:oMath xmlns:m="http://schemas.openxmlformats.org/officeDocument/2006/math">
                    <m:r>
                      <a:rPr lang="en-US" altLang="zh-CN" sz="1800" b="0" i="0"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𝑀</m:t>
                        </m:r>
                      </m:den>
                    </m:f>
                  </m:oMath>
                </a14:m>
                <a:r>
                  <a:rPr lang="zh-CN" altLang="en-US" sz="1800" dirty="0"/>
                  <a:t>，这时选用</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64</m:t>
                        </m:r>
                      </m:sup>
                    </m:sSup>
                    <m:r>
                      <a:rPr lang="en-US" altLang="zh-CN" sz="1800" b="0" i="1" smtClean="0">
                        <a:latin typeface="Cambria Math" panose="02040503050406030204" pitchFamily="18" charset="0"/>
                      </a:rPr>
                      <m:t> </m:t>
                    </m:r>
                  </m:oMath>
                </a14:m>
                <a:r>
                  <a:rPr lang="zh-CN" altLang="en-US" sz="1800" dirty="0"/>
                  <a:t>的自然溢出法能兼顾正确性，计算速度与代码简洁性，多是一件美事。</a:t>
                </a:r>
                <a:endParaRPr lang="en-US" altLang="zh-CN" sz="1800" dirty="0"/>
              </a:p>
              <a:p>
                <a:r>
                  <a:rPr lang="zh-CN" altLang="en-US" sz="1800" dirty="0"/>
                  <a:t>但实际上，只要基数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 </m:t>
                    </m:r>
                  </m:oMath>
                </a14:m>
                <a:r>
                  <a:rPr lang="zh-CN" altLang="en-US" sz="1800" dirty="0"/>
                  <a:t>与模数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𝑀</m:t>
                    </m:r>
                    <m:r>
                      <a:rPr lang="en-US" altLang="zh-CN" sz="1800" b="0" i="1" smtClean="0">
                        <a:latin typeface="Cambria Math" panose="02040503050406030204" pitchFamily="18" charset="0"/>
                      </a:rPr>
                      <m:t> </m:t>
                    </m:r>
                  </m:oMath>
                </a14:m>
                <a:r>
                  <a:rPr lang="zh-CN" altLang="en-US" sz="1800" dirty="0"/>
                  <a:t>有一个被确定，那么卡哈希易如反掌，</a:t>
                </a:r>
                <a:r>
                  <a:rPr lang="en-US" altLang="zh-CN" sz="1800" dirty="0"/>
                  <a:t>BZOJ </a:t>
                </a:r>
                <a:r>
                  <a:rPr lang="zh-CN" altLang="en-US" sz="1800" dirty="0"/>
                  <a:t>上的 </a:t>
                </a:r>
                <a:r>
                  <a:rPr lang="en-US" altLang="zh-CN" sz="1800" dirty="0"/>
                  <a:t>HashKiller1,2 </a:t>
                </a:r>
                <a:r>
                  <a:rPr lang="zh-CN" altLang="en-US" sz="1800" dirty="0"/>
                  <a:t>就是例子。反之，</a:t>
                </a:r>
                <a14:m>
                  <m:oMath xmlns:m="http://schemas.openxmlformats.org/officeDocument/2006/math">
                    <m:r>
                      <a:rPr lang="en-US" altLang="zh-CN" sz="1800" b="0" i="1" smtClean="0">
                        <a:latin typeface="Cambria Math" panose="02040503050406030204" pitchFamily="18" charset="0"/>
                      </a:rPr>
                      <m:t>𝐵</m:t>
                    </m:r>
                    <m:r>
                      <a:rPr lang="en-US" altLang="zh-CN" sz="1800" b="0" i="1" smtClean="0">
                        <a:latin typeface="Cambria Math" panose="02040503050406030204" pitchFamily="18" charset="0"/>
                      </a:rPr>
                      <m:t> </m:t>
                    </m:r>
                  </m:oMath>
                </a14:m>
                <a:r>
                  <a:rPr lang="zh-CN" altLang="en-US" sz="1800" dirty="0"/>
                  <a:t>与</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𝑀</m:t>
                    </m:r>
                    <m:r>
                      <a:rPr lang="en-US" altLang="zh-CN" sz="1800" b="0" i="1" dirty="0" smtClean="0">
                        <a:latin typeface="Cambria Math" panose="02040503050406030204" pitchFamily="18" charset="0"/>
                      </a:rPr>
                      <m:t> </m:t>
                    </m:r>
                  </m:oMath>
                </a14:m>
                <a:r>
                  <a:rPr lang="zh-CN" altLang="en-US" sz="1800" dirty="0"/>
                  <a:t>均未知的哈希至今为止没有人提交可行的针对方法。如果要规避出题人卡哈希的风险，那么就应该选择</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64</m:t>
                        </m:r>
                      </m:sup>
                    </m:sSup>
                    <m:r>
                      <a:rPr lang="en-US" altLang="zh-CN" sz="1800" b="0" i="1" smtClean="0">
                        <a:latin typeface="Cambria Math" panose="02040503050406030204" pitchFamily="18" charset="0"/>
                      </a:rPr>
                      <m:t> </m:t>
                    </m:r>
                  </m:oMath>
                </a14:m>
                <a:r>
                  <a:rPr lang="zh-CN" altLang="en-US" sz="1800" dirty="0"/>
                  <a:t>规模的不知名大质数与不知名的基数，这是牺牲代码简洁性与计算速度换取特殊的正确性的决策。</a:t>
                </a:r>
                <a:endParaRPr lang="en-US" altLang="zh-CN" sz="1800" dirty="0"/>
              </a:p>
              <a:p>
                <a:r>
                  <a:rPr lang="zh-CN" altLang="en-US" sz="1800" dirty="0"/>
                  <a:t>怎么选择，由你来决定。</a:t>
                </a:r>
              </a:p>
            </p:txBody>
          </p:sp>
        </mc:Choice>
        <mc:Fallback xmlns="">
          <p:sp>
            <p:nvSpPr>
              <p:cNvPr id="5" name="内容占位符 4">
                <a:extLst>
                  <a:ext uri="{FF2B5EF4-FFF2-40B4-BE49-F238E27FC236}">
                    <a16:creationId xmlns:a16="http://schemas.microsoft.com/office/drawing/2014/main" id="{028BFB58-96F9-E2F6-CF51-970329822891}"/>
                  </a:ext>
                </a:extLst>
              </p:cNvPr>
              <p:cNvSpPr>
                <a:spLocks noGrp="1" noRot="1" noChangeAspect="1" noMove="1" noResize="1" noEditPoints="1" noAdjustHandles="1" noChangeArrowheads="1" noChangeShapeType="1" noTextEdit="1"/>
              </p:cNvSpPr>
              <p:nvPr>
                <p:ph idx="1"/>
              </p:nvPr>
            </p:nvSpPr>
            <p:spPr>
              <a:blipFill>
                <a:blip r:embed="rId2"/>
                <a:stretch>
                  <a:fillRect l="-406" t="-140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94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8B05C-21EC-AAE7-AF7A-E44B9AABEBC1}"/>
              </a:ext>
            </a:extLst>
          </p:cNvPr>
          <p:cNvSpPr>
            <a:spLocks noGrp="1"/>
          </p:cNvSpPr>
          <p:nvPr>
            <p:ph type="title"/>
          </p:nvPr>
        </p:nvSpPr>
        <p:spPr/>
        <p:txBody>
          <a:bodyPr/>
          <a:lstStyle/>
          <a:p>
            <a:r>
              <a:rPr lang="en-US" altLang="zh-CN" dirty="0"/>
              <a:t>border </a:t>
            </a:r>
            <a:r>
              <a:rPr lang="zh-CN" altLang="en-US" dirty="0"/>
              <a:t>与周期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8A24F3B-FB18-C2C6-2F4A-6A966960B335}"/>
                  </a:ext>
                </a:extLst>
              </p:cNvPr>
              <p:cNvSpPr>
                <a:spLocks noGrp="1"/>
              </p:cNvSpPr>
              <p:nvPr>
                <p:ph idx="1"/>
              </p:nvPr>
            </p:nvSpPr>
            <p:spPr/>
            <p:txBody>
              <a:bodyPr>
                <a:normAutofit/>
              </a:bodyPr>
              <a:lstStyle/>
              <a:p>
                <a:r>
                  <a:rPr lang="en-US" altLang="zh-CN" sz="1800" dirty="0"/>
                  <a:t>border</a:t>
                </a:r>
                <a:r>
                  <a:rPr lang="zh-CN" altLang="en-US" sz="1800" dirty="0"/>
                  <a:t>：对</a:t>
                </a:r>
                <a14:m>
                  <m:oMath xmlns:m="http://schemas.openxmlformats.org/officeDocument/2006/math">
                    <m:r>
                      <a:rPr lang="en-US" altLang="zh-CN" sz="1800" b="0" i="1" smtClean="0">
                        <a:latin typeface="Cambria Math" panose="02040503050406030204" pitchFamily="18" charset="0"/>
                      </a:rPr>
                      <m:t> 0≤</m:t>
                    </m:r>
                    <m:r>
                      <a:rPr lang="en-US" altLang="zh-CN" sz="1800" b="0" i="1" smtClean="0">
                        <a:latin typeface="Cambria Math" panose="02040503050406030204" pitchFamily="18" charset="0"/>
                      </a:rPr>
                      <m:t>𝑏</m:t>
                    </m:r>
                    <m:r>
                      <a:rPr lang="en-US" altLang="zh-CN" sz="1800" b="0" i="1" smtClean="0">
                        <a:latin typeface="Cambria Math" panose="02040503050406030204" pitchFamily="18" charset="0"/>
                      </a:rPr>
                      <m:t>&lt;</m:t>
                    </m:r>
                    <m:r>
                      <a:rPr lang="en-US" altLang="zh-CN" sz="1800" b="0" i="1" smtClean="0">
                        <a:latin typeface="Cambria Math" panose="02040503050406030204" pitchFamily="18" charset="0"/>
                      </a:rPr>
                      <m:t>𝑛</m:t>
                    </m:r>
                  </m:oMath>
                </a14:m>
                <a:r>
                  <a:rPr lang="zh-CN" altLang="en-US" sz="1800" dirty="0"/>
                  <a:t>，若</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pre</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e>
                        </m:d>
                      </m:e>
                    </m:func>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suf</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e>
                        </m:d>
                      </m:e>
                    </m:func>
                  </m:oMath>
                </a14:m>
                <a:r>
                  <a:rPr lang="zh-CN" altLang="en-US" sz="1800" dirty="0"/>
                  <a:t>，则称</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pre</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e>
                        </m:d>
                      </m:e>
                    </m:func>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的一个 </a:t>
                </a:r>
                <a:r>
                  <a:rPr lang="en-US" altLang="zh-CN" sz="1800" dirty="0"/>
                  <a:t>border</a:t>
                </a:r>
                <a:r>
                  <a:rPr lang="zh-CN" altLang="en-US" sz="1800" dirty="0"/>
                  <a:t>，为方便起见，有时候直接将其表示为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𝑏</m:t>
                    </m:r>
                  </m:oMath>
                </a14:m>
                <a:r>
                  <a:rPr lang="zh-CN" altLang="en-US" sz="1800" dirty="0"/>
                  <a:t>。将</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 </a:t>
                </a:r>
                <a:r>
                  <a:rPr lang="en-US" altLang="zh-CN" sz="1800" dirty="0"/>
                  <a:t>border </a:t>
                </a:r>
                <a:r>
                  <a:rPr lang="zh-CN" altLang="en-US" sz="1800" dirty="0"/>
                  <a:t>集合记为</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𝐵</m:t>
                        </m:r>
                      </m:e>
                      <m:sub>
                        <m:r>
                          <a:rPr lang="en-US" altLang="zh-CN" sz="1800" b="0" i="1" smtClean="0">
                            <a:latin typeface="Cambria Math" panose="02040503050406030204" pitchFamily="18" charset="0"/>
                          </a:rPr>
                          <m:t>𝑆</m:t>
                        </m:r>
                      </m:sub>
                    </m:sSub>
                  </m:oMath>
                </a14:m>
                <a:r>
                  <a:rPr lang="zh-CN" altLang="en-US" sz="1800" dirty="0"/>
                  <a:t>。</a:t>
                </a:r>
                <a:endParaRPr lang="en-US" altLang="zh-CN" sz="1800" dirty="0"/>
              </a:p>
              <a:p>
                <a:endParaRPr lang="en-US" altLang="zh-CN" sz="1800" dirty="0"/>
              </a:p>
              <a:p>
                <a:r>
                  <a:rPr lang="zh-CN" altLang="en-US" sz="1800" dirty="0"/>
                  <a:t>周期</a:t>
                </a:r>
                <a:r>
                  <a:rPr lang="en-US" altLang="zh-CN" sz="1800" dirty="0"/>
                  <a:t>(period)</a:t>
                </a:r>
                <a:r>
                  <a:rPr lang="zh-CN" altLang="en-US" sz="1800" dirty="0"/>
                  <a:t>：对</a:t>
                </a:r>
                <a14:m>
                  <m:oMath xmlns:m="http://schemas.openxmlformats.org/officeDocument/2006/math">
                    <m:r>
                      <a:rPr lang="en-US" altLang="zh-CN" sz="1800" b="0" i="1" smtClean="0">
                        <a:latin typeface="Cambria Math" panose="02040503050406030204" pitchFamily="18" charset="0"/>
                      </a:rPr>
                      <m:t> 0&lt;</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，若</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𝑝</m:t>
                        </m:r>
                      </m:sub>
                    </m:sSub>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𝑝</m:t>
                        </m:r>
                      </m:e>
                    </m:d>
                  </m:oMath>
                </a14:m>
                <a:r>
                  <a:rPr lang="zh-CN" altLang="en-US" sz="1800" dirty="0"/>
                  <a:t>，则称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的一个周期。</a:t>
                </a:r>
                <a:endParaRPr lang="en-US" altLang="zh-CN" sz="1800" dirty="0"/>
              </a:p>
              <a:p>
                <a:r>
                  <a:rPr lang="zh-CN" altLang="en-US" sz="1800" dirty="0"/>
                  <a:t>周期的“倍数”性质：若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的周期，则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在</a:t>
                </a:r>
                <a14:m>
                  <m:oMath xmlns:m="http://schemas.openxmlformats.org/officeDocument/2006/math">
                    <m:r>
                      <a:rPr lang="en-US" altLang="zh-CN" sz="1800" b="0" i="1" dirty="0" smtClean="0">
                        <a:latin typeface="Cambria Math" panose="02040503050406030204" pitchFamily="18" charset="0"/>
                      </a:rPr>
                      <m:t> </m:t>
                    </m:r>
                    <m:d>
                      <m:dPr>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0,</m:t>
                        </m:r>
                        <m:r>
                          <a:rPr lang="en-US" altLang="zh-CN" sz="1800" b="0" i="1" dirty="0" smtClean="0">
                            <a:latin typeface="Cambria Math" panose="02040503050406030204" pitchFamily="18" charset="0"/>
                          </a:rPr>
                          <m:t>𝑛</m:t>
                        </m:r>
                      </m:e>
                    </m:d>
                    <m:r>
                      <a:rPr lang="en-US" altLang="zh-CN" sz="1800" b="0" i="1" dirty="0" smtClean="0">
                        <a:latin typeface="Cambria Math" panose="02040503050406030204" pitchFamily="18" charset="0"/>
                      </a:rPr>
                      <m:t> </m:t>
                    </m:r>
                  </m:oMath>
                </a14:m>
                <a:r>
                  <a:rPr lang="zh-CN" altLang="en-US" sz="1800" dirty="0"/>
                  <a:t>内的倍数也是。</a:t>
                </a:r>
                <a:endParaRPr lang="en-US" altLang="zh-CN" sz="1800" dirty="0"/>
              </a:p>
              <a:p>
                <a:r>
                  <a:rPr lang="zh-CN" altLang="en-US" sz="1800" dirty="0"/>
                  <a:t>这似乎很简单，但认识到这个性质很有用。</a:t>
                </a:r>
                <a:endParaRPr lang="en-US" altLang="zh-CN" sz="1800" dirty="0"/>
              </a:p>
              <a:p>
                <a:endParaRPr lang="en-US" altLang="zh-CN" sz="1800" dirty="0"/>
              </a:p>
              <a:p>
                <a:r>
                  <a:rPr lang="en-US" altLang="zh-CN" sz="1800" dirty="0"/>
                  <a:t>border-</a:t>
                </a:r>
                <a:r>
                  <a:rPr lang="zh-CN" altLang="en-US" sz="1800" dirty="0"/>
                  <a:t>周期定理：</a:t>
                </a:r>
                <a:r>
                  <a:rPr lang="en-US" altLang="zh-CN" sz="1800" b="0" dirty="0"/>
                  <a:t> </a:t>
                </a:r>
                <a14:m>
                  <m:oMath xmlns:m="http://schemas.openxmlformats.org/officeDocument/2006/math">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pre</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𝑏</m:t>
                            </m:r>
                          </m:e>
                        </m:d>
                      </m:e>
                    </m:func>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的一个 </a:t>
                </a:r>
                <a:r>
                  <a:rPr lang="en-US" altLang="zh-CN" sz="1800" dirty="0"/>
                  <a:t>border</a:t>
                </a:r>
                <a14:m>
                  <m:oMath xmlns:m="http://schemas.openxmlformats.org/officeDocument/2006/math">
                    <m:r>
                      <a:rPr lang="en-US" altLang="zh-CN" sz="1800" b="0" i="0" smtClean="0">
                        <a:latin typeface="Cambria Math" panose="02040503050406030204" pitchFamily="18" charset="0"/>
                        <a:ea typeface="Cambria Math" panose="02040503050406030204" pitchFamily="18" charset="0"/>
                      </a:rPr>
                      <m:t> </m:t>
                    </m:r>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𝑝</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𝑏</m:t>
                    </m:r>
                    <m:r>
                      <a:rPr lang="en-US" altLang="zh-CN" sz="1800" b="0" i="1" smtClean="0">
                        <a:latin typeface="Cambria Math" panose="02040503050406030204" pitchFamily="18" charset="0"/>
                        <a:ea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的一个周期。</a:t>
                </a:r>
                <a:endParaRPr lang="en-US" altLang="zh-CN" sz="1800" dirty="0"/>
              </a:p>
              <a:p>
                <a:r>
                  <a:rPr lang="zh-CN" altLang="en-US" sz="1800" dirty="0"/>
                  <a:t>这个定理可以帮助我们转换观察角度。</a:t>
                </a:r>
                <a:endParaRPr lang="en-US" altLang="zh-CN" sz="1800" dirty="0"/>
              </a:p>
            </p:txBody>
          </p:sp>
        </mc:Choice>
        <mc:Fallback xmlns="">
          <p:sp>
            <p:nvSpPr>
              <p:cNvPr id="3" name="内容占位符 2">
                <a:extLst>
                  <a:ext uri="{FF2B5EF4-FFF2-40B4-BE49-F238E27FC236}">
                    <a16:creationId xmlns:a16="http://schemas.microsoft.com/office/drawing/2014/main" id="{08A24F3B-FB18-C2C6-2F4A-6A966960B335}"/>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676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5945C-131A-1D7A-585C-9BD4344F2E9C}"/>
              </a:ext>
            </a:extLst>
          </p:cNvPr>
          <p:cNvSpPr>
            <a:spLocks noGrp="1"/>
          </p:cNvSpPr>
          <p:nvPr>
            <p:ph type="title"/>
          </p:nvPr>
        </p:nvSpPr>
        <p:spPr/>
        <p:txBody>
          <a:bodyPr/>
          <a:lstStyle/>
          <a:p>
            <a:r>
              <a:rPr lang="zh-CN" altLang="en-US" dirty="0"/>
              <a:t>周期引理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575D96A-DCD1-B24F-14DB-97646911230C}"/>
                  </a:ext>
                </a:extLst>
              </p:cNvPr>
              <p:cNvSpPr>
                <a:spLocks noGrp="1"/>
              </p:cNvSpPr>
              <p:nvPr>
                <p:ph idx="1"/>
              </p:nvPr>
            </p:nvSpPr>
            <p:spPr/>
            <p:txBody>
              <a:bodyPr>
                <a:normAutofit/>
              </a:bodyPr>
              <a:lstStyle/>
              <a:p>
                <a:r>
                  <a:rPr lang="zh-CN" altLang="en-US" sz="1800" dirty="0"/>
                  <a:t>弱周期引理：若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的周期且</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，则</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e>
                        </m:d>
                      </m:e>
                    </m:func>
                    <m:r>
                      <a:rPr lang="en-US" altLang="zh-CN" sz="1800" b="0" i="1" smtClean="0">
                        <a:latin typeface="Cambria Math" panose="02040503050406030204" pitchFamily="18" charset="0"/>
                      </a:rPr>
                      <m:t> </m:t>
                    </m:r>
                  </m:oMath>
                </a14:m>
                <a:r>
                  <a:rPr lang="zh-CN" altLang="en-US" sz="1800" dirty="0"/>
                  <a:t>也是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的周期。</a:t>
                </a:r>
                <a:endParaRPr lang="en-US" altLang="zh-CN" sz="1800" dirty="0"/>
              </a:p>
              <a:p>
                <a:r>
                  <a:rPr lang="zh-CN" altLang="en-US" sz="1800" dirty="0"/>
                  <a:t>证明：不妨</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&lt;</m:t>
                    </m:r>
                    <m:r>
                      <a:rPr lang="en-US" altLang="zh-CN" sz="1800" b="0" i="1" smtClean="0">
                        <a:latin typeface="Cambria Math" panose="02040503050406030204" pitchFamily="18" charset="0"/>
                      </a:rPr>
                      <m:t>𝑞</m:t>
                    </m:r>
                  </m:oMath>
                </a14:m>
                <a:r>
                  <a:rPr lang="zh-CN" altLang="en-US" sz="1800" dirty="0"/>
                  <a:t>，只要证</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的周期，即</a:t>
                </a:r>
                <a14:m>
                  <m:oMath xmlns:m="http://schemas.openxmlformats.org/officeDocument/2006/math">
                    <m:r>
                      <a:rPr lang="en-US" altLang="zh-CN" sz="1800" b="0" i="1" smtClean="0">
                        <a:latin typeface="Cambria Math" panose="02040503050406030204" pitchFamily="18" charset="0"/>
                      </a:rPr>
                      <m:t> ∀1≤</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oMath>
                </a14:m>
                <a:r>
                  <a:rPr lang="zh-CN" altLang="en-US" sz="1800" b="0" dirty="0"/>
                  <a:t>，</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𝑆</m:t>
                        </m:r>
                      </m:e>
                      <m:sub>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𝑟</m:t>
                        </m:r>
                      </m:sub>
                    </m:sSub>
                  </m:oMath>
                </a14:m>
                <a:r>
                  <a:rPr lang="zh-CN" altLang="en-US" sz="1800" b="0" dirty="0"/>
                  <a:t>。</a:t>
                </a:r>
                <a:endParaRPr lang="en-US" altLang="zh-CN" sz="1800" b="0" dirty="0"/>
              </a:p>
              <a:p>
                <a:r>
                  <a:rPr lang="zh-CN" altLang="en-US" sz="1800" dirty="0"/>
                  <a:t>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+1</m:t>
                    </m:r>
                  </m:oMath>
                </a14:m>
                <a:r>
                  <a:rPr lang="zh-CN" altLang="en-US" sz="1800" b="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𝑆</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𝑆</m:t>
                        </m:r>
                      </m:e>
                      <m:sub>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𝑝</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𝑆</m:t>
                        </m:r>
                      </m:e>
                      <m:sub>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𝑝</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𝑞</m:t>
                        </m:r>
                      </m:sub>
                    </m:sSub>
                  </m:oMath>
                </a14:m>
                <a:r>
                  <a:rPr lang="zh-CN" altLang="en-US" sz="1800" b="0" dirty="0"/>
                  <a:t>。</a:t>
                </a:r>
                <a:endParaRPr lang="en-US" altLang="zh-CN" sz="1800" b="0" dirty="0"/>
              </a:p>
              <a:p>
                <a:r>
                  <a:rPr lang="zh-CN" altLang="en-US" sz="1800" dirty="0"/>
                  <a:t>当</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oMath>
                </a14:m>
                <a:r>
                  <a:rPr lang="zh-CN" altLang="en-US" sz="1800" b="0" dirty="0"/>
                  <a:t>，</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𝑆</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𝑆</m:t>
                        </m:r>
                      </m:e>
                      <m:sub>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𝑞</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𝑆</m:t>
                        </m:r>
                      </m:e>
                      <m:sub>
                        <m:r>
                          <a:rPr lang="en-US" altLang="zh-CN" sz="1800" b="0" i="1" dirty="0" smtClean="0">
                            <a:latin typeface="Cambria Math" panose="02040503050406030204" pitchFamily="18" charset="0"/>
                          </a:rPr>
                          <m:t>𝑖</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𝑞</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𝑝</m:t>
                        </m:r>
                      </m:sub>
                    </m:sSub>
                  </m:oMath>
                </a14:m>
                <a:r>
                  <a:rPr lang="zh-CN" altLang="en-US" sz="1800" b="0" dirty="0"/>
                  <a:t>。</a:t>
                </a:r>
                <a:endParaRPr lang="en-US" altLang="zh-CN" sz="1800" dirty="0"/>
              </a:p>
              <a:p>
                <a:r>
                  <a:rPr lang="zh-CN" altLang="en-US" sz="1800" b="0" dirty="0"/>
                  <a:t>又</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+1</m:t>
                    </m:r>
                  </m:oMath>
                </a14:m>
                <a:r>
                  <a:rPr lang="zh-CN" altLang="en-US" sz="1800" b="0" dirty="0"/>
                  <a:t>，从而</a:t>
                </a:r>
                <a:r>
                  <a:rPr lang="zh-CN" altLang="en-US" sz="1800" dirty="0"/>
                  <a:t>两种方式覆盖了所有的</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oMath>
                </a14:m>
                <a:r>
                  <a:rPr lang="zh-CN" altLang="en-US" sz="1800" b="0" dirty="0"/>
                  <a:t>，结论成立。</a:t>
                </a:r>
                <a:endParaRPr lang="en-US" altLang="zh-CN" sz="1800" b="0" dirty="0"/>
              </a:p>
              <a:p>
                <a:endParaRPr lang="en-US" altLang="zh-CN" sz="1800" dirty="0"/>
              </a:p>
              <a:p>
                <a:r>
                  <a:rPr lang="zh-CN" altLang="en-US" sz="1800" dirty="0"/>
                  <a:t>推论</a:t>
                </a:r>
                <a:r>
                  <a:rPr lang="en-US" altLang="zh-CN" sz="1800" dirty="0"/>
                  <a:t>&amp;</a:t>
                </a:r>
                <a:r>
                  <a:rPr lang="zh-CN" altLang="en-US" sz="1800" dirty="0"/>
                  <a:t>练习</a:t>
                </a:r>
                <a:r>
                  <a:rPr lang="en-US" altLang="zh-CN" sz="1800" dirty="0"/>
                  <a:t>1</a:t>
                </a:r>
                <a:r>
                  <a:rPr lang="zh-CN" altLang="en-US" sz="1800" dirty="0"/>
                  <a:t>：若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b="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b="0" dirty="0"/>
                  <a:t>的周期且</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den>
                    </m:f>
                  </m:oMath>
                </a14:m>
                <a:r>
                  <a:rPr lang="zh-CN" altLang="en-US" sz="1800" b="0" dirty="0"/>
                  <a:t>，则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b="0" dirty="0"/>
                  <a:t>的最小正周期</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per</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e>
                    </m:func>
                    <m:r>
                      <a:rPr lang="en-US" altLang="zh-CN" sz="1800" b="0" i="1" smtClean="0">
                        <a:latin typeface="Cambria Math" panose="02040503050406030204" pitchFamily="18" charset="0"/>
                      </a:rPr>
                      <m:t> </m:t>
                    </m:r>
                  </m:oMath>
                </a14:m>
                <a:r>
                  <a:rPr lang="zh-CN" altLang="en-US" sz="1800" b="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𝑝</m:t>
                    </m:r>
                    <m:r>
                      <a:rPr lang="en-US" altLang="zh-CN" sz="1800" b="0" i="1" dirty="0" smtClean="0">
                        <a:latin typeface="Cambria Math" panose="02040503050406030204" pitchFamily="18" charset="0"/>
                      </a:rPr>
                      <m:t> </m:t>
                    </m:r>
                  </m:oMath>
                </a14:m>
                <a:r>
                  <a:rPr lang="zh-CN" altLang="en-US" sz="1800" b="0" dirty="0"/>
                  <a:t>的因数。</a:t>
                </a:r>
                <a:endParaRPr lang="en-US" altLang="zh-CN" sz="1800" b="0" dirty="0"/>
              </a:p>
              <a:p>
                <a:r>
                  <a:rPr lang="zh-CN" altLang="en-US" sz="1800" dirty="0"/>
                  <a:t>推论</a:t>
                </a:r>
                <a:r>
                  <a:rPr lang="en-US" altLang="zh-CN" sz="1800" dirty="0"/>
                  <a:t>&amp;</a:t>
                </a:r>
                <a:r>
                  <a:rPr lang="zh-CN" altLang="en-US" sz="1800" dirty="0"/>
                  <a:t>练习</a:t>
                </a:r>
                <a:r>
                  <a:rPr lang="en-US" altLang="zh-CN" sz="1800" dirty="0"/>
                  <a:t>2</a:t>
                </a:r>
                <a:r>
                  <a:rPr lang="zh-CN" altLang="en-US" sz="1800" dirty="0"/>
                  <a:t>：在</a:t>
                </a:r>
                <a14:m>
                  <m:oMath xmlns:m="http://schemas.openxmlformats.org/officeDocument/2006/math">
                    <m:r>
                      <a:rPr lang="en-US" altLang="zh-CN" sz="1800" b="0" i="1" smtClean="0">
                        <a:latin typeface="Cambria Math" panose="02040503050406030204" pitchFamily="18" charset="0"/>
                      </a:rPr>
                      <m:t> </m:t>
                    </m:r>
                    <m:d>
                      <m:dPr>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per</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e>
                        </m:func>
                      </m:e>
                    </m:d>
                    <m:r>
                      <a:rPr lang="en-US" altLang="zh-CN" sz="1800" b="0" i="1" smtClean="0">
                        <a:latin typeface="Cambria Math" panose="02040503050406030204" pitchFamily="18" charset="0"/>
                      </a:rPr>
                      <m:t> </m:t>
                    </m:r>
                  </m:oMath>
                </a14:m>
                <a:r>
                  <a:rPr lang="zh-CN" altLang="en-US" sz="1800" b="0" dirty="0"/>
                  <a:t>内有且只有</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per</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e>
                    </m:func>
                    <m:r>
                      <a:rPr lang="en-US" altLang="zh-CN" sz="1800" b="0" i="1" smtClean="0">
                        <a:latin typeface="Cambria Math" panose="02040503050406030204" pitchFamily="18" charset="0"/>
                      </a:rPr>
                      <m:t> </m:t>
                    </m:r>
                  </m:oMath>
                </a14:m>
                <a:r>
                  <a:rPr lang="zh-CN" altLang="en-US" sz="1800" b="0" dirty="0"/>
                  <a:t>的倍数是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b="0" dirty="0"/>
                  <a:t>的周期。</a:t>
                </a:r>
                <a:endParaRPr lang="en-US" altLang="zh-CN" sz="1800" b="0" dirty="0"/>
              </a:p>
              <a:p>
                <a:endParaRPr lang="en-US" altLang="zh-CN" sz="1800" dirty="0"/>
              </a:p>
              <a:p>
                <a:r>
                  <a:rPr lang="zh-CN" altLang="en-US" sz="1800" dirty="0"/>
                  <a:t>强周期引理：若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的周期且</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e>
                        </m:d>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𝑛</m:t>
                    </m:r>
                  </m:oMath>
                </a14:m>
                <a:r>
                  <a:rPr lang="zh-CN" altLang="en-US" sz="1800" dirty="0"/>
                  <a:t>，则</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e>
                        </m:d>
                      </m:e>
                    </m:func>
                    <m:r>
                      <a:rPr lang="en-US" altLang="zh-CN" sz="1800" b="0" i="1" smtClean="0">
                        <a:latin typeface="Cambria Math" panose="02040503050406030204" pitchFamily="18" charset="0"/>
                      </a:rPr>
                      <m:t> </m:t>
                    </m:r>
                  </m:oMath>
                </a14:m>
                <a:r>
                  <a:rPr lang="zh-CN" altLang="en-US" sz="1800" dirty="0"/>
                  <a:t>也是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的周期。</a:t>
                </a:r>
                <a:endParaRPr lang="en-US" altLang="zh-CN" sz="1800" dirty="0"/>
              </a:p>
              <a:p>
                <a:r>
                  <a:rPr lang="zh-CN" altLang="en-US" sz="1800" dirty="0"/>
                  <a:t>证明较难，只要会应用即可。</a:t>
                </a:r>
                <a:endParaRPr lang="en-US" altLang="zh-CN" sz="1800" dirty="0"/>
              </a:p>
            </p:txBody>
          </p:sp>
        </mc:Choice>
        <mc:Fallback xmlns="">
          <p:sp>
            <p:nvSpPr>
              <p:cNvPr id="3" name="内容占位符 2">
                <a:extLst>
                  <a:ext uri="{FF2B5EF4-FFF2-40B4-BE49-F238E27FC236}">
                    <a16:creationId xmlns:a16="http://schemas.microsoft.com/office/drawing/2014/main" id="{C575D96A-DCD1-B24F-14DB-97646911230C}"/>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739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FF59C-1E41-EA99-533C-84D2E02334C1}"/>
              </a:ext>
            </a:extLst>
          </p:cNvPr>
          <p:cNvSpPr>
            <a:spLocks noGrp="1"/>
          </p:cNvSpPr>
          <p:nvPr>
            <p:ph type="title"/>
          </p:nvPr>
        </p:nvSpPr>
        <p:spPr/>
        <p:txBody>
          <a:bodyPr/>
          <a:lstStyle/>
          <a:p>
            <a:r>
              <a:rPr lang="zh-CN" altLang="en-US" dirty="0"/>
              <a:t>字符串匹配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34ED98-859E-74B8-A755-30048EF21ADC}"/>
                  </a:ext>
                </a:extLst>
              </p:cNvPr>
              <p:cNvSpPr>
                <a:spLocks noGrp="1"/>
              </p:cNvSpPr>
              <p:nvPr>
                <p:ph idx="1"/>
              </p:nvPr>
            </p:nvSpPr>
            <p:spPr/>
            <p:txBody>
              <a:bodyPr>
                <a:normAutofit/>
              </a:bodyPr>
              <a:lstStyle/>
              <a:p>
                <a:r>
                  <a:rPr lang="zh-CN" altLang="en-US" sz="1800" dirty="0"/>
                  <a:t>匹配位置：若</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𝑆</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r>
                          <a:rPr lang="en-US" altLang="zh-CN" sz="1800" b="0" i="1" smtClean="0">
                            <a:latin typeface="Cambria Math" panose="02040503050406030204" pitchFamily="18" charset="0"/>
                          </a:rPr>
                          <m:t>−1</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𝑇</m:t>
                    </m:r>
                  </m:oMath>
                </a14:m>
                <a:r>
                  <a:rPr lang="zh-CN" altLang="en-US" sz="1800" dirty="0"/>
                  <a:t>，则称</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在</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中的一个匹配位置。</a:t>
                </a:r>
                <a:endParaRPr lang="en-US" altLang="zh-CN" sz="1800" dirty="0"/>
              </a:p>
              <a:p>
                <a:r>
                  <a:rPr lang="zh-CN" altLang="en-US" sz="1800" dirty="0"/>
                  <a:t>字符串匹配问题：给定字符串</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𝑇</m:t>
                    </m:r>
                    <m:d>
                      <m:dPr>
                        <m:ctrlPr>
                          <a:rPr lang="en-US" altLang="zh-CN" sz="1800" b="0" i="1" smtClean="0">
                            <a:latin typeface="Cambria Math" panose="02040503050406030204" pitchFamily="18" charset="0"/>
                          </a:rPr>
                        </m:ctrlPr>
                      </m:dPr>
                      <m:e>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e>
                    </m:d>
                  </m:oMath>
                </a14:m>
                <a:r>
                  <a:rPr lang="zh-CN" altLang="en-US" sz="1800" dirty="0"/>
                  <a:t>，求</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在</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中的所有匹配位置。</a:t>
                </a:r>
                <a:endParaRPr lang="en-US" altLang="zh-CN" sz="1800" dirty="0"/>
              </a:p>
              <a:p>
                <a:r>
                  <a:rPr lang="zh-CN" altLang="en-US" sz="1800" dirty="0"/>
                  <a:t>“长匹配”定理：若</a:t>
                </a:r>
                <a14:m>
                  <m:oMath xmlns:m="http://schemas.openxmlformats.org/officeDocument/2006/math">
                    <m:r>
                      <a:rPr lang="en-US" altLang="zh-CN" sz="1800" b="0" i="1" smtClean="0">
                        <a:latin typeface="Cambria Math" panose="02040503050406030204" pitchFamily="18" charset="0"/>
                      </a:rPr>
                      <m:t> 2</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m:t>
                    </m:r>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在</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中的匹配位置构成等差数列；若等差数列至少有三项，则其公差</a:t>
                </a:r>
                <a14:m>
                  <m:oMath xmlns:m="http://schemas.openxmlformats.org/officeDocument/2006/math">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per</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e>
                    </m:func>
                  </m:oMath>
                </a14:m>
                <a:r>
                  <a:rPr lang="zh-CN" altLang="en-US" sz="1800" dirty="0"/>
                  <a:t>。</a:t>
                </a:r>
                <a:endParaRPr lang="en-US" altLang="zh-CN" sz="1800" dirty="0"/>
              </a:p>
              <a:p>
                <a:r>
                  <a:rPr lang="zh-CN" altLang="en-US" sz="1800" dirty="0"/>
                  <a:t>证明：只证匹配位置至少有</a:t>
                </a:r>
                <a14:m>
                  <m:oMath xmlns:m="http://schemas.openxmlformats.org/officeDocument/2006/math">
                    <m:r>
                      <a:rPr lang="en-US" altLang="zh-CN" sz="1800" b="0" i="1" smtClean="0">
                        <a:latin typeface="Cambria Math" panose="02040503050406030204" pitchFamily="18" charset="0"/>
                      </a:rPr>
                      <m:t> 3 </m:t>
                    </m:r>
                  </m:oMath>
                </a14:m>
                <a:r>
                  <a:rPr lang="zh-CN" altLang="en-US" sz="1800" dirty="0"/>
                  <a:t>处的情况。</a:t>
                </a:r>
                <a:endParaRPr lang="en-US" altLang="zh-CN" sz="1800" dirty="0"/>
              </a:p>
              <a:p>
                <a:r>
                  <a:rPr lang="zh-CN" altLang="en-US" sz="1800" dirty="0"/>
                  <a:t>不妨把</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 </m:t>
                    </m:r>
                  </m:oMath>
                </a14:m>
                <a:r>
                  <a:rPr lang="zh-CN" altLang="en-US" sz="1800" dirty="0"/>
                  <a:t>视为前两个匹配位置</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 </m:t>
                    </m:r>
                  </m:oMath>
                </a14:m>
                <a:r>
                  <a:rPr lang="zh-CN" altLang="en-US" sz="1800" dirty="0"/>
                  <a:t>的间距。如果某两个相邻匹配位置</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𝑠</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𝑡</m:t>
                    </m:r>
                    <m:r>
                      <a:rPr lang="en-US" altLang="zh-CN" sz="1800" b="0" i="1" smtClean="0">
                        <a:latin typeface="Cambria Math" panose="02040503050406030204" pitchFamily="18" charset="0"/>
                      </a:rPr>
                      <m:t> </m:t>
                    </m:r>
                  </m:oMath>
                </a14:m>
                <a:r>
                  <a:rPr lang="zh-CN" altLang="en-US" sz="1800" dirty="0"/>
                  <a:t>的间距不为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 </m:t>
                    </m:r>
                  </m:oMath>
                </a14:m>
                <a:r>
                  <a:rPr lang="zh-CN" altLang="en-US" sz="1800" dirty="0"/>
                  <a:t>而为</a:t>
                </a:r>
                <a14:m>
                  <m:oMath xmlns:m="http://schemas.openxmlformats.org/officeDocument/2006/math">
                    <m:r>
                      <a:rPr lang="en-US" altLang="zh-CN" sz="1800" b="0" i="1" smtClean="0">
                        <a:latin typeface="Cambria Math" panose="02040503050406030204" pitchFamily="18" charset="0"/>
                      </a:rPr>
                      <m:t> </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𝑑</m:t>
                        </m:r>
                      </m:e>
                      <m:sup>
                        <m:r>
                          <a:rPr lang="en-US" altLang="zh-CN" sz="1800" b="0" i="1" smtClean="0">
                            <a:latin typeface="Cambria Math" panose="02040503050406030204" pitchFamily="18" charset="0"/>
                          </a:rPr>
                          <m:t>′</m:t>
                        </m:r>
                      </m:sup>
                    </m:sSup>
                  </m:oMath>
                </a14:m>
                <a:r>
                  <a:rPr lang="zh-CN" altLang="en-US" sz="1800" dirty="0"/>
                  <a:t>：</a:t>
                </a:r>
                <a:endParaRPr lang="en-US" altLang="zh-CN" sz="1800" dirty="0"/>
              </a:p>
              <a:p>
                <a:r>
                  <a:rPr lang="zh-CN" altLang="en-US" sz="1800" dirty="0"/>
                  <a:t>由于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𝑑</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的周期，且</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𝑑</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oMath>
                </a14:m>
                <a:r>
                  <a:rPr lang="zh-CN" altLang="en-US" sz="1800" dirty="0"/>
                  <a:t>，从而</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𝑑</m:t>
                                </m:r>
                              </m:e>
                              <m:sup>
                                <m:r>
                                  <a:rPr lang="en-US" altLang="zh-CN" sz="1800" b="0" i="1" smtClean="0">
                                    <a:latin typeface="Cambria Math" panose="02040503050406030204" pitchFamily="18" charset="0"/>
                                  </a:rPr>
                                  <m:t>′</m:t>
                                </m:r>
                              </m:sup>
                            </m:sSup>
                          </m:e>
                        </m:d>
                      </m:e>
                    </m:func>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𝑑</m:t>
                    </m:r>
                    <m:r>
                      <a:rPr lang="en-US" altLang="zh-CN" sz="1800" b="0" i="1" dirty="0" smtClean="0">
                        <a:latin typeface="Cambria Math" panose="02040503050406030204" pitchFamily="18" charset="0"/>
                      </a:rPr>
                      <m:t> </m:t>
                    </m:r>
                  </m:oMath>
                </a14:m>
                <a:r>
                  <a:rPr lang="zh-CN" altLang="en-US" sz="1800" dirty="0"/>
                  <a:t>的周期。</a:t>
                </a:r>
                <a:endParaRPr lang="en-US" altLang="zh-CN" sz="1800" dirty="0"/>
              </a:p>
              <a:p>
                <a:pPr lvl="1"/>
                <a:r>
                  <a:rPr lang="zh-CN" altLang="en-US" sz="1400" dirty="0"/>
                  <a:t>当</a:t>
                </a:r>
                <a14:m>
                  <m:oMath xmlns:m="http://schemas.openxmlformats.org/officeDocument/2006/math">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𝑑</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 </m:t>
                    </m:r>
                  </m:oMath>
                </a14:m>
                <a:r>
                  <a:rPr lang="zh-CN" altLang="en-US" sz="1400" dirty="0"/>
                  <a:t>不为</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𝑑</m:t>
                    </m:r>
                    <m:r>
                      <a:rPr lang="en-US" altLang="zh-CN" sz="1400" b="0" i="1" smtClean="0">
                        <a:latin typeface="Cambria Math" panose="02040503050406030204" pitchFamily="18" charset="0"/>
                      </a:rPr>
                      <m:t> </m:t>
                    </m:r>
                  </m:oMath>
                </a14:m>
                <a:r>
                  <a:rPr lang="zh-CN" altLang="en-US" sz="1400" dirty="0"/>
                  <a:t>的倍数时，</a:t>
                </a:r>
                <a14:m>
                  <m:oMath xmlns:m="http://schemas.openxmlformats.org/officeDocument/2006/math">
                    <m:r>
                      <a:rPr lang="en-US" altLang="zh-CN" sz="1400" b="0" i="1" smtClean="0">
                        <a:latin typeface="Cambria Math" panose="02040503050406030204" pitchFamily="18" charset="0"/>
                      </a:rPr>
                      <m:t>𝑔</m:t>
                    </m:r>
                    <m:r>
                      <a:rPr lang="en-US" altLang="zh-CN" sz="1400" b="0" i="1" smtClean="0">
                        <a:latin typeface="Cambria Math" panose="02040503050406030204" pitchFamily="18" charset="0"/>
                      </a:rPr>
                      <m:t>&lt;</m:t>
                    </m:r>
                    <m:r>
                      <a:rPr lang="en-US" altLang="zh-CN" sz="1400" b="0" i="1" smtClean="0">
                        <a:latin typeface="Cambria Math" panose="02040503050406030204" pitchFamily="18" charset="0"/>
                      </a:rPr>
                      <m:t>𝑑</m:t>
                    </m:r>
                  </m:oMath>
                </a14:m>
                <a:r>
                  <a:rPr lang="zh-CN" altLang="en-US" sz="1400" dirty="0"/>
                  <a:t>，从而</a:t>
                </a:r>
                <a14:m>
                  <m:oMath xmlns:m="http://schemas.openxmlformats.org/officeDocument/2006/math">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𝑔</m:t>
                    </m:r>
                    <m:r>
                      <a:rPr lang="en-US" altLang="zh-CN" sz="1400" b="0" i="1" smtClean="0">
                        <a:latin typeface="Cambria Math" panose="02040503050406030204" pitchFamily="18" charset="0"/>
                      </a:rPr>
                      <m:t> </m:t>
                    </m:r>
                  </m:oMath>
                </a14:m>
                <a:r>
                  <a:rPr lang="zh-CN" altLang="en-US" sz="1400" dirty="0"/>
                  <a:t>是匹配位置，矛盾。</a:t>
                </a:r>
                <a:endParaRPr lang="en-US" altLang="zh-CN" sz="1400" dirty="0"/>
              </a:p>
              <a:p>
                <a:pPr lvl="1"/>
                <a:r>
                  <a:rPr lang="zh-CN" altLang="en-US" sz="1400" dirty="0"/>
                  <a:t>否则，</a:t>
                </a:r>
                <a14:m>
                  <m:oMath xmlns:m="http://schemas.openxmlformats.org/officeDocument/2006/math">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m:t>
                    </m:r>
                    <m:r>
                      <a:rPr lang="en-US" altLang="zh-CN" sz="1400" b="0" i="1" smtClean="0">
                        <a:latin typeface="Cambria Math" panose="02040503050406030204" pitchFamily="18" charset="0"/>
                      </a:rPr>
                      <m:t> </m:t>
                    </m:r>
                  </m:oMath>
                </a14:m>
                <a:r>
                  <a:rPr lang="zh-CN" altLang="en-US" sz="1400" dirty="0"/>
                  <a:t>是匹配位置，矛盾。</a:t>
                </a:r>
                <a:endParaRPr lang="en-US" altLang="zh-CN" sz="1400" dirty="0"/>
              </a:p>
              <a:p>
                <a:r>
                  <a:rPr lang="zh-CN" altLang="en-US" sz="1800" dirty="0"/>
                  <a:t>于是</a:t>
                </a:r>
                <a14:m>
                  <m:oMath xmlns:m="http://schemas.openxmlformats.org/officeDocument/2006/math">
                    <m:r>
                      <a:rPr lang="en-US" altLang="zh-CN" sz="1800" b="0" i="1" smtClean="0">
                        <a:latin typeface="Cambria Math" panose="02040503050406030204" pitchFamily="18" charset="0"/>
                      </a:rPr>
                      <m:t> 2</m:t>
                    </m:r>
                    <m:r>
                      <a:rPr lang="en-US" altLang="zh-CN" sz="1800" b="0" i="1" smtClean="0">
                        <a:latin typeface="Cambria Math" panose="02040503050406030204" pitchFamily="18" charset="0"/>
                      </a:rPr>
                      <m:t>𝑑</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𝑇</m:t>
                        </m:r>
                      </m:e>
                    </m:d>
                  </m:oMath>
                </a14:m>
                <a:r>
                  <a:rPr lang="zh-CN" altLang="en-US" sz="1800" dirty="0"/>
                  <a:t>，</a:t>
                </a:r>
                <a:r>
                  <a:rPr lang="en-US" altLang="zh-CN" sz="1800" dirty="0"/>
                  <a:t> </a:t>
                </a:r>
                <a14:m>
                  <m:oMath xmlns:m="http://schemas.openxmlformats.org/officeDocument/2006/math">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per</m:t>
                        </m:r>
                      </m:fName>
                      <m:e>
                        <m:d>
                          <m:dPr>
                            <m:ctrlPr>
                              <a:rPr lang="en-US" altLang="zh-CN" sz="1800" i="1">
                                <a:latin typeface="Cambria Math" panose="02040503050406030204" pitchFamily="18" charset="0"/>
                              </a:rPr>
                            </m:ctrlPr>
                          </m:dPr>
                          <m:e>
                            <m:r>
                              <a:rPr lang="en-US" altLang="zh-CN" sz="1800" b="0" i="1" smtClean="0">
                                <a:latin typeface="Cambria Math" panose="02040503050406030204" pitchFamily="18" charset="0"/>
                              </a:rPr>
                              <m:t>𝑇</m:t>
                            </m:r>
                          </m:e>
                        </m:d>
                      </m:e>
                    </m:func>
                    <m:r>
                      <a:rPr lang="en-US" altLang="zh-CN" sz="1800" b="0" i="1" smtClean="0">
                        <a:latin typeface="Cambria Math" panose="02040503050406030204" pitchFamily="18" charset="0"/>
                      </a:rPr>
                      <m:t> </m:t>
                    </m:r>
                  </m:oMath>
                </a14:m>
                <a:r>
                  <a:rPr lang="zh-CN" altLang="en-US" sz="1800" dirty="0"/>
                  <a:t>为</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𝑇</m:t>
                    </m:r>
                    <m:r>
                      <a:rPr lang="en-US" altLang="zh-CN" sz="1800" b="0" i="1" dirty="0" smtClean="0">
                        <a:latin typeface="Cambria Math" panose="02040503050406030204" pitchFamily="18" charset="0"/>
                      </a:rPr>
                      <m:t> </m:t>
                    </m:r>
                  </m:oMath>
                </a14:m>
                <a:r>
                  <a:rPr lang="zh-CN" altLang="en-US" sz="1800" dirty="0"/>
                  <a:t>的因数，但是不能为真因数，所以只能为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𝑑</m:t>
                    </m:r>
                  </m:oMath>
                </a14:m>
                <a:r>
                  <a:rPr lang="zh-CN" altLang="en-US" sz="1800" dirty="0"/>
                  <a:t>。</a:t>
                </a:r>
                <a:endParaRPr lang="en-US" altLang="zh-CN" sz="1800" dirty="0"/>
              </a:p>
              <a:p>
                <a:r>
                  <a:rPr lang="zh-CN" altLang="en-US" sz="1800" dirty="0"/>
                  <a:t>互为因倍数的周期往往蕴含着更优美的匹配性质，例如这里“倍数覆盖，因数匹配”。</a:t>
                </a:r>
                <a:endParaRPr lang="en-US" altLang="zh-CN" sz="1800" dirty="0"/>
              </a:p>
            </p:txBody>
          </p:sp>
        </mc:Choice>
        <mc:Fallback xmlns="">
          <p:sp>
            <p:nvSpPr>
              <p:cNvPr id="3" name="内容占位符 2">
                <a:extLst>
                  <a:ext uri="{FF2B5EF4-FFF2-40B4-BE49-F238E27FC236}">
                    <a16:creationId xmlns:a16="http://schemas.microsoft.com/office/drawing/2014/main" id="{A734ED98-859E-74B8-A755-30048EF21ADC}"/>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161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8582A3-35F0-5FC3-52AB-CCCF741D9EBA}"/>
              </a:ext>
            </a:extLst>
          </p:cNvPr>
          <p:cNvSpPr>
            <a:spLocks noGrp="1"/>
          </p:cNvSpPr>
          <p:nvPr>
            <p:ph type="title"/>
          </p:nvPr>
        </p:nvSpPr>
        <p:spPr/>
        <p:txBody>
          <a:bodyPr/>
          <a:lstStyle/>
          <a:p>
            <a:r>
              <a:rPr lang="en-US" altLang="zh-CN" dirty="0"/>
              <a:t>border </a:t>
            </a:r>
            <a:r>
              <a:rPr lang="zh-CN" altLang="en-US" dirty="0"/>
              <a:t>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233207-2DCC-340A-83E5-E6C776A24C05}"/>
                  </a:ext>
                </a:extLst>
              </p:cNvPr>
              <p:cNvSpPr>
                <a:spLocks noGrp="1"/>
              </p:cNvSpPr>
              <p:nvPr>
                <p:ph idx="1"/>
              </p:nvPr>
            </p:nvSpPr>
            <p:spPr/>
            <p:txBody>
              <a:bodyPr>
                <a:normAutofit/>
              </a:bodyPr>
              <a:lstStyle/>
              <a:p>
                <a:r>
                  <a:rPr lang="en-US" altLang="zh-CN" sz="1800" dirty="0"/>
                  <a:t>border </a:t>
                </a:r>
                <a:r>
                  <a:rPr lang="zh-CN" altLang="en-US" sz="1800" dirty="0"/>
                  <a:t>“嵌套”引理：若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𝐵</m:t>
                        </m:r>
                      </m:e>
                      <m:sub>
                        <m:r>
                          <a:rPr lang="en-US" altLang="zh-CN" sz="1800" b="0" i="1" smtClean="0">
                            <a:latin typeface="Cambria Math" panose="02040503050406030204" pitchFamily="18" charset="0"/>
                          </a:rPr>
                          <m:t>𝑆</m:t>
                        </m:r>
                      </m:sub>
                    </m:sSub>
                  </m:oMath>
                </a14:m>
                <a:r>
                  <a:rPr lang="zh-CN" altLang="en-US" sz="1800" dirty="0"/>
                  <a:t>，则</a:t>
                </a:r>
                <a14:m>
                  <m:oMath xmlns:m="http://schemas.openxmlformats.org/officeDocument/2006/math">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𝐵</m:t>
                        </m:r>
                      </m:e>
                      <m:sub>
                        <m:r>
                          <a:rPr lang="en-US" altLang="zh-CN" sz="1800" b="0" i="1" smtClean="0">
                            <a:latin typeface="Cambria Math" panose="02040503050406030204" pitchFamily="18" charset="0"/>
                          </a:rPr>
                          <m:t>𝑢</m:t>
                        </m:r>
                      </m:sub>
                    </m:sSub>
                    <m:r>
                      <a:rPr lang="en-US" altLang="zh-CN" sz="1800" b="0" i="1" smtClean="0">
                        <a:latin typeface="Cambria Math" panose="02040503050406030204" pitchFamily="18" charset="0"/>
                      </a:rPr>
                      <m:t> </m:t>
                    </m:r>
                  </m:oMath>
                </a14:m>
                <a:r>
                  <a:rPr lang="zh-CN" altLang="en-US" sz="1800" b="0" dirty="0"/>
                  <a:t>就是</a:t>
                </a:r>
                <a14:m>
                  <m:oMath xmlns:m="http://schemas.openxmlformats.org/officeDocument/2006/math">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𝐵</m:t>
                        </m:r>
                      </m:e>
                      <m:sub>
                        <m:r>
                          <a:rPr lang="en-US" altLang="zh-CN" sz="1800" b="0" i="1" dirty="0" smtClean="0">
                            <a:latin typeface="Cambria Math" panose="02040503050406030204" pitchFamily="18" charset="0"/>
                          </a:rPr>
                          <m:t>𝑆</m:t>
                        </m:r>
                      </m:sub>
                    </m:sSub>
                    <m:r>
                      <a:rPr lang="en-US" altLang="zh-CN" sz="1800" b="0" i="1" dirty="0" smtClean="0">
                        <a:latin typeface="Cambria Math" panose="02040503050406030204" pitchFamily="18" charset="0"/>
                      </a:rPr>
                      <m:t> </m:t>
                    </m:r>
                  </m:oMath>
                </a14:m>
                <a:r>
                  <a:rPr lang="zh-CN" altLang="en-US" sz="1800" b="0" dirty="0"/>
                  <a:t>中长度小于</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m:t>
                        </m:r>
                      </m:e>
                    </m:d>
                    <m:r>
                      <a:rPr lang="en-US" altLang="zh-CN" sz="1800" b="0" i="1" smtClean="0">
                        <a:latin typeface="Cambria Math" panose="02040503050406030204" pitchFamily="18" charset="0"/>
                      </a:rPr>
                      <m:t> </m:t>
                    </m:r>
                  </m:oMath>
                </a14:m>
                <a:r>
                  <a:rPr lang="zh-CN" altLang="en-US" sz="1800" b="0" dirty="0"/>
                  <a:t>的部分。</a:t>
                </a:r>
                <a:endParaRPr lang="en-US" altLang="zh-CN" sz="1800" b="0" dirty="0"/>
              </a:p>
              <a:p>
                <a:r>
                  <a:rPr lang="zh-CN" altLang="en-US" sz="1800" dirty="0"/>
                  <a:t>利用字符串的“平移”，读者自证不难。</a:t>
                </a:r>
                <a:endParaRPr lang="en-US" altLang="zh-CN" sz="1800" dirty="0"/>
              </a:p>
              <a:p>
                <a:pPr marL="0" indent="0">
                  <a:buNone/>
                </a:pPr>
                <a:endParaRPr lang="en-US" altLang="zh-CN" sz="1800" dirty="0"/>
              </a:p>
              <a:p>
                <a:r>
                  <a:rPr lang="en-US" altLang="zh-CN" sz="1800" dirty="0"/>
                  <a:t>border </a:t>
                </a:r>
                <a:r>
                  <a:rPr lang="zh-CN" altLang="en-US" sz="1800" dirty="0"/>
                  <a:t>“划分”定理：</a:t>
                </a:r>
                <a14:m>
                  <m:oMath xmlns:m="http://schemas.openxmlformats.org/officeDocument/2006/math">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的 </a:t>
                </a:r>
                <a:r>
                  <a:rPr lang="en-US" altLang="zh-CN" sz="1800" dirty="0"/>
                  <a:t>border </a:t>
                </a:r>
                <a:r>
                  <a:rPr lang="zh-CN" altLang="en-US" sz="1800" dirty="0"/>
                  <a:t>可以分为</a:t>
                </a:r>
                <a14:m>
                  <m:oMath xmlns:m="http://schemas.openxmlformats.org/officeDocument/2006/math">
                    <m:r>
                      <a:rPr lang="en-US" altLang="zh-CN" sz="1800" b="0" i="0"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e>
                    </m:func>
                    <m:r>
                      <a:rPr lang="en-US" altLang="zh-CN" sz="1800" b="0" i="1" smtClean="0">
                        <a:latin typeface="Cambria Math" panose="02040503050406030204" pitchFamily="18" charset="0"/>
                      </a:rPr>
                      <m:t> </m:t>
                    </m:r>
                  </m:oMath>
                </a14:m>
                <a:r>
                  <a:rPr lang="zh-CN" altLang="en-US" sz="1800" dirty="0"/>
                  <a:t>段等差数列。</a:t>
                </a:r>
                <a:endParaRPr lang="en-US" altLang="zh-CN" sz="1800" dirty="0"/>
              </a:p>
              <a:p>
                <a:r>
                  <a:rPr lang="zh-CN" altLang="en-US" sz="1800" dirty="0"/>
                  <a:t>证明：设当前未被划分的长度为</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𝑙</m:t>
                        </m:r>
                      </m:e>
                    </m:d>
                  </m:oMath>
                </a14:m>
                <a:r>
                  <a:rPr lang="zh-CN" altLang="en-US" sz="1800" dirty="0"/>
                  <a:t>，初始时</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𝑆</m:t>
                        </m:r>
                      </m:e>
                    </m:d>
                  </m:oMath>
                </a14:m>
                <a:r>
                  <a:rPr lang="zh-CN" altLang="en-US" sz="1800" dirty="0"/>
                  <a:t>。</a:t>
                </a:r>
                <a:endParaRPr lang="en-US" altLang="zh-CN" sz="1800" dirty="0"/>
              </a:p>
              <a:p>
                <a:r>
                  <a:rPr lang="zh-CN" altLang="en-US" sz="1800" dirty="0"/>
                  <a:t>取</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长度在</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𝑙</m:t>
                        </m:r>
                      </m:e>
                    </m:d>
                    <m:r>
                      <a:rPr lang="en-US" altLang="zh-CN" sz="1800" b="0" i="1" smtClean="0">
                        <a:latin typeface="Cambria Math" panose="02040503050406030204" pitchFamily="18" charset="0"/>
                      </a:rPr>
                      <m:t> </m:t>
                    </m:r>
                  </m:oMath>
                </a14:m>
                <a:r>
                  <a:rPr lang="zh-CN" altLang="en-US" sz="1800" dirty="0"/>
                  <a:t>中的最长 </a:t>
                </a:r>
                <a:r>
                  <a:rPr lang="en-US" altLang="zh-CN" sz="1800" dirty="0"/>
                  <a:t>border </a:t>
                </a:r>
                <a14:m>
                  <m:oMath xmlns:m="http://schemas.openxmlformats.org/officeDocument/2006/math">
                    <m:r>
                      <a:rPr lang="en-US" altLang="zh-CN" sz="1800" b="0" i="1" smtClean="0">
                        <a:latin typeface="Cambria Math" panose="02040503050406030204" pitchFamily="18" charset="0"/>
                      </a:rPr>
                      <m:t>𝑢</m:t>
                    </m:r>
                  </m:oMath>
                </a14:m>
                <a:r>
                  <a:rPr lang="zh-CN" altLang="en-US" sz="1800" dirty="0"/>
                  <a:t>，直接证明长度在</a:t>
                </a:r>
                <a14:m>
                  <m:oMath xmlns:m="http://schemas.openxmlformats.org/officeDocument/2006/math">
                    <m:r>
                      <a:rPr lang="en-US" altLang="zh-CN" sz="1800" b="0" i="1" smtClean="0">
                        <a:latin typeface="Cambria Math" panose="02040503050406030204" pitchFamily="18" charset="0"/>
                      </a:rPr>
                      <m:t> </m:t>
                    </m:r>
                    <m:d>
                      <m:dPr>
                        <m:begChr m:val="["/>
                        <m:endChr m:val="]"/>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𝑢</m:t>
                            </m:r>
                          </m:num>
                          <m:den>
                            <m:r>
                              <a:rPr lang="en-US" altLang="zh-CN" sz="1800" b="0" i="1" smtClean="0">
                                <a:latin typeface="Cambria Math" panose="02040503050406030204" pitchFamily="18" charset="0"/>
                              </a:rPr>
                              <m:t>2</m:t>
                            </m:r>
                          </m:den>
                        </m:f>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𝑢</m:t>
                        </m:r>
                      </m:e>
                    </m:d>
                    <m:r>
                      <a:rPr lang="en-US" altLang="zh-CN" sz="1800" b="0" i="1" smtClean="0">
                        <a:latin typeface="Cambria Math" panose="02040503050406030204" pitchFamily="18" charset="0"/>
                      </a:rPr>
                      <m:t> </m:t>
                    </m:r>
                  </m:oMath>
                </a14:m>
                <a:r>
                  <a:rPr lang="zh-CN" altLang="en-US" sz="1800" dirty="0"/>
                  <a:t>的 </a:t>
                </a:r>
                <a:r>
                  <a:rPr lang="en-US" altLang="zh-CN" sz="1800" dirty="0"/>
                  <a:t>border </a:t>
                </a:r>
                <a:r>
                  <a:rPr lang="zh-CN" altLang="en-US" sz="1800" dirty="0"/>
                  <a:t>构成等差数列：</a:t>
                </a:r>
                <a:endParaRPr lang="en-US" altLang="zh-CN" sz="1800" dirty="0"/>
              </a:p>
              <a:p>
                <a:r>
                  <a:rPr lang="zh-CN" altLang="en-US" sz="1800" dirty="0"/>
                  <a:t>依然，如果区间内 </a:t>
                </a:r>
                <a:r>
                  <a:rPr lang="en-US" altLang="zh-CN" sz="1800" dirty="0"/>
                  <a:t>border </a:t>
                </a:r>
                <a:r>
                  <a:rPr lang="zh-CN" altLang="en-US" sz="1800" dirty="0"/>
                  <a:t>数不超过</a:t>
                </a:r>
                <a14:m>
                  <m:oMath xmlns:m="http://schemas.openxmlformats.org/officeDocument/2006/math">
                    <m:r>
                      <a:rPr lang="en-US" altLang="zh-CN" sz="1800" b="0" i="1" smtClean="0">
                        <a:latin typeface="Cambria Math" panose="02040503050406030204" pitchFamily="18" charset="0"/>
                      </a:rPr>
                      <m:t> 2</m:t>
                    </m:r>
                  </m:oMath>
                </a14:m>
                <a:r>
                  <a:rPr lang="zh-CN" altLang="en-US" sz="1800" dirty="0"/>
                  <a:t>，证毕。</a:t>
                </a:r>
                <a:endParaRPr lang="en-US" altLang="zh-CN" sz="1800" dirty="0"/>
              </a:p>
              <a:p>
                <a:r>
                  <a:rPr lang="zh-CN" altLang="en-US" sz="1800" dirty="0"/>
                  <a:t>否则设次长 </a:t>
                </a:r>
                <a:r>
                  <a:rPr lang="en-US" altLang="zh-CN" sz="1800" dirty="0"/>
                  <a:t>border </a:t>
                </a:r>
                <a:r>
                  <a:rPr lang="zh-CN" altLang="en-US" sz="1800" dirty="0"/>
                  <a:t>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𝑣</m:t>
                    </m:r>
                  </m:oMath>
                </a14:m>
                <a:r>
                  <a:rPr lang="zh-CN" altLang="en-US" sz="1800" dirty="0"/>
                  <a:t>，另一 </a:t>
                </a:r>
                <a:r>
                  <a:rPr lang="en-US" altLang="zh-CN" sz="1800" dirty="0"/>
                  <a:t>border </a:t>
                </a:r>
                <a:r>
                  <a:rPr lang="zh-CN" altLang="en-US" sz="1800" dirty="0"/>
                  <a:t>为</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𝑤</m:t>
                    </m:r>
                  </m:oMath>
                </a14:m>
                <a:r>
                  <a:rPr lang="zh-CN" altLang="en-US" sz="1800" dirty="0"/>
                  <a:t>。于是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𝑢</m:t>
                        </m:r>
                      </m:e>
                    </m:d>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𝑣</m:t>
                        </m:r>
                      </m:e>
                    </m:d>
                    <m:r>
                      <a:rPr lang="en-US" altLang="zh-CN" sz="1800" b="0" i="1" smtClean="0">
                        <a:latin typeface="Cambria Math" panose="02040503050406030204" pitchFamily="18" charset="0"/>
                      </a:rPr>
                      <m:t> </m:t>
                    </m:r>
                  </m:oMath>
                </a14:m>
                <a:r>
                  <a:rPr lang="zh-CN" altLang="en-US" sz="1800" dirty="0"/>
                  <a:t>与</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𝑞</m:t>
                    </m:r>
                    <m:r>
                      <a:rPr lang="en-US" altLang="zh-CN" sz="1800" b="0" i="1" dirty="0" smtClean="0">
                        <a:latin typeface="Cambria Math" panose="02040503050406030204" pitchFamily="18" charset="0"/>
                      </a:rPr>
                      <m:t>=</m:t>
                    </m:r>
                    <m:d>
                      <m:dPr>
                        <m:begChr m:val="|"/>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𝑢</m:t>
                        </m:r>
                      </m:e>
                    </m:d>
                    <m:r>
                      <a:rPr lang="en-US" altLang="zh-CN" sz="1800" b="0" i="1" dirty="0" smtClean="0">
                        <a:latin typeface="Cambria Math" panose="02040503050406030204" pitchFamily="18" charset="0"/>
                      </a:rPr>
                      <m:t>−</m:t>
                    </m:r>
                    <m:d>
                      <m:dPr>
                        <m:begChr m:val="|"/>
                        <m:endChr m:val="|"/>
                        <m:ctrlPr>
                          <a:rPr lang="en-US" altLang="zh-CN" sz="1800" b="0" i="1" dirty="0" smtClean="0">
                            <a:latin typeface="Cambria Math" panose="02040503050406030204" pitchFamily="18" charset="0"/>
                          </a:rPr>
                        </m:ctrlPr>
                      </m:dPr>
                      <m:e>
                        <m:r>
                          <a:rPr lang="en-US" altLang="zh-CN" sz="1800" b="0" i="1" dirty="0" smtClean="0">
                            <a:latin typeface="Cambria Math" panose="02040503050406030204" pitchFamily="18" charset="0"/>
                          </a:rPr>
                          <m:t>𝑤</m:t>
                        </m:r>
                      </m:e>
                    </m:d>
                    <m:r>
                      <a:rPr lang="en-US" altLang="zh-CN" sz="1800" b="0" i="1" dirty="0" smtClean="0">
                        <a:latin typeface="Cambria Math" panose="02040503050406030204" pitchFamily="18" charset="0"/>
                      </a:rPr>
                      <m:t> </m:t>
                    </m:r>
                  </m:oMath>
                </a14:m>
                <a:r>
                  <a:rPr lang="zh-CN" altLang="en-US" sz="1800" dirty="0"/>
                  <a:t>均是</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 </m:t>
                    </m:r>
                  </m:oMath>
                </a14:m>
                <a:r>
                  <a:rPr lang="zh-CN" altLang="en-US" sz="1800" dirty="0"/>
                  <a:t>的周期，</a:t>
                </a:r>
                <a14:m>
                  <m:oMath xmlns:m="http://schemas.openxmlformats.org/officeDocument/2006/math">
                    <m:r>
                      <a:rPr lang="en-US" altLang="zh-CN" sz="1800" b="0" i="1" smtClean="0">
                        <a:latin typeface="Cambria Math" panose="02040503050406030204" pitchFamily="18" charset="0"/>
                      </a:rPr>
                      <m:t>𝑢</m:t>
                    </m:r>
                    <m:r>
                      <a:rPr lang="en-US" altLang="zh-CN" sz="1800" b="0" i="1" smtClean="0">
                        <a:latin typeface="Cambria Math" panose="02040503050406030204" pitchFamily="18" charset="0"/>
                      </a:rPr>
                      <m:t> </m:t>
                    </m:r>
                  </m:oMath>
                </a14:m>
                <a:r>
                  <a:rPr lang="zh-CN" altLang="en-US" sz="1800" dirty="0"/>
                  <a:t>有周期</a:t>
                </a:r>
                <a14:m>
                  <m:oMath xmlns:m="http://schemas.openxmlformats.org/officeDocument/2006/math">
                    <m:r>
                      <a:rPr lang="en-US" altLang="zh-CN" sz="1800" b="0" i="0" smtClean="0">
                        <a:latin typeface="Cambria Math" panose="02040503050406030204" pitchFamily="18" charset="0"/>
                      </a:rPr>
                      <m:t> </m:t>
                    </m:r>
                    <m:r>
                      <a:rPr lang="en-US" altLang="zh-CN" sz="1800" b="0" i="1" smtClean="0">
                        <a:latin typeface="Cambria Math" panose="02040503050406030204" pitchFamily="18" charset="0"/>
                      </a:rPr>
                      <m:t>𝑔</m:t>
                    </m:r>
                    <m:r>
                      <a:rPr lang="en-US" altLang="zh-CN" sz="1800" b="0" i="0"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gcd</m:t>
                        </m:r>
                      </m:fName>
                      <m:e>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e>
                        </m:d>
                      </m:e>
                    </m:func>
                  </m:oMath>
                </a14:m>
                <a:r>
                  <a:rPr lang="zh-CN" altLang="en-US" sz="1800" dirty="0"/>
                  <a:t>。由于</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𝑣</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𝑢</m:t>
                    </m:r>
                    <m:r>
                      <a:rPr lang="en-US" altLang="zh-CN" sz="1800" b="0" i="1" dirty="0" smtClean="0">
                        <a:latin typeface="Cambria Math" panose="02040503050406030204" pitchFamily="18" charset="0"/>
                      </a:rPr>
                      <m:t> </m:t>
                    </m:r>
                  </m:oMath>
                </a14:m>
                <a:r>
                  <a:rPr lang="zh-CN" altLang="en-US" sz="1800" dirty="0"/>
                  <a:t>的最长 </a:t>
                </a:r>
                <a:r>
                  <a:rPr lang="en-US" altLang="zh-CN" sz="1800" dirty="0"/>
                  <a:t>border</a:t>
                </a:r>
                <a:r>
                  <a:rPr lang="zh-CN" altLang="en-US" sz="1800" dirty="0"/>
                  <a:t>，所以</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𝑢</m:t>
                    </m:r>
                    <m:r>
                      <a:rPr lang="en-US" altLang="zh-CN" sz="1800" b="0" i="1" dirty="0" smtClean="0">
                        <a:latin typeface="Cambria Math" panose="02040503050406030204" pitchFamily="18" charset="0"/>
                      </a:rPr>
                      <m:t> </m:t>
                    </m:r>
                  </m:oMath>
                </a14:m>
                <a:r>
                  <a:rPr lang="zh-CN" altLang="en-US" sz="1800" dirty="0"/>
                  <a:t>的最短周期，</a:t>
                </a:r>
                <a14:m>
                  <m:oMath xmlns:m="http://schemas.openxmlformats.org/officeDocument/2006/math">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𝑞</m:t>
                    </m:r>
                  </m:oMath>
                </a14:m>
                <a:r>
                  <a:rPr lang="zh-CN" altLang="en-US" sz="1800" dirty="0"/>
                  <a:t>。</a:t>
                </a:r>
                <a:endParaRPr lang="en-US" altLang="zh-CN" sz="1800" dirty="0"/>
              </a:p>
              <a:p>
                <a:r>
                  <a:rPr lang="zh-CN" altLang="en-US" sz="1800" b="0" dirty="0"/>
                  <a:t>又由于周期“倍数”定理，</a:t>
                </a:r>
                <a14:m>
                  <m:oMath xmlns:m="http://schemas.openxmlformats.org/officeDocument/2006/math">
                    <m:r>
                      <a:rPr lang="en-US" altLang="zh-CN" sz="1800" b="0" i="1" smtClean="0">
                        <a:latin typeface="Cambria Math" panose="02040503050406030204" pitchFamily="18" charset="0"/>
                      </a:rPr>
                      <m:t>𝑞</m:t>
                    </m:r>
                    <m:r>
                      <a:rPr lang="en-US" altLang="zh-CN" sz="1800" b="0" i="1" smtClean="0">
                        <a:latin typeface="Cambria Math" panose="02040503050406030204" pitchFamily="18" charset="0"/>
                      </a:rPr>
                      <m:t> </m:t>
                    </m:r>
                  </m:oMath>
                </a14:m>
                <a:r>
                  <a:rPr lang="zh-CN" altLang="en-US" sz="1800" dirty="0"/>
                  <a:t>可以取到范围内</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𝑝</m:t>
                    </m:r>
                    <m:r>
                      <a:rPr lang="en-US" altLang="zh-CN" sz="1800" b="0" i="1" smtClean="0">
                        <a:latin typeface="Cambria Math" panose="02040503050406030204" pitchFamily="18" charset="0"/>
                      </a:rPr>
                      <m:t> </m:t>
                    </m:r>
                  </m:oMath>
                </a14:m>
                <a:r>
                  <a:rPr lang="zh-CN" altLang="en-US" sz="1800" dirty="0"/>
                  <a:t>的每一个倍数，于是证毕。</a:t>
                </a:r>
                <a:endParaRPr lang="en-US" altLang="zh-CN" sz="1800" dirty="0"/>
              </a:p>
              <a:p>
                <a:r>
                  <a:rPr lang="zh-CN" altLang="en-US" sz="1800" dirty="0"/>
                  <a:t>这样每划分一次未划分长度就至少减小到原来的一半，划分</a:t>
                </a:r>
                <a14:m>
                  <m:oMath xmlns:m="http://schemas.openxmlformats.org/officeDocument/2006/math">
                    <m:r>
                      <a:rPr lang="en-US" altLang="zh-CN" sz="1800" b="0" i="1" smtClean="0">
                        <a:latin typeface="Cambria Math" panose="02040503050406030204" pitchFamily="18" charset="0"/>
                      </a:rPr>
                      <m:t> </m:t>
                    </m:r>
                    <m:r>
                      <m:rPr>
                        <m:sty m:val="p"/>
                      </m:rPr>
                      <a:rPr lang="en-US" altLang="zh-CN" sz="1800" b="0" i="1" smtClean="0">
                        <a:latin typeface="Cambria Math" panose="02040503050406030204" pitchFamily="18" charset="0"/>
                      </a:rPr>
                      <m:t>log</m:t>
                    </m:r>
                    <m:r>
                      <a:rPr lang="en-US" altLang="zh-CN" sz="1800" b="0" i="1" smtClean="0">
                        <a:latin typeface="Cambria Math" panose="02040503050406030204" pitchFamily="18" charset="0"/>
                      </a:rPr>
                      <m:t> </m:t>
                    </m:r>
                  </m:oMath>
                </a14:m>
                <a:r>
                  <a:rPr lang="zh-CN" altLang="en-US" sz="1800" dirty="0"/>
                  <a:t>次自然就结束了。</a:t>
                </a:r>
                <a:endParaRPr lang="en-US" altLang="zh-CN" sz="1800" dirty="0"/>
              </a:p>
            </p:txBody>
          </p:sp>
        </mc:Choice>
        <mc:Fallback xmlns="">
          <p:sp>
            <p:nvSpPr>
              <p:cNvPr id="3" name="内容占位符 2">
                <a:extLst>
                  <a:ext uri="{FF2B5EF4-FFF2-40B4-BE49-F238E27FC236}">
                    <a16:creationId xmlns:a16="http://schemas.microsoft.com/office/drawing/2014/main" id="{FD233207-2DCC-340A-83E5-E6C776A24C05}"/>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349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7BEF6-180D-FA34-907A-791FC2239AE3}"/>
              </a:ext>
            </a:extLst>
          </p:cNvPr>
          <p:cNvSpPr>
            <a:spLocks noGrp="1"/>
          </p:cNvSpPr>
          <p:nvPr>
            <p:ph type="title"/>
          </p:nvPr>
        </p:nvSpPr>
        <p:spPr/>
        <p:txBody>
          <a:bodyPr/>
          <a:lstStyle/>
          <a:p>
            <a:r>
              <a:rPr lang="zh-CN" altLang="en-US" dirty="0"/>
              <a:t>拓展一步：回文结构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7401A5-DF86-7055-0A89-DAD11BB3E3BD}"/>
                  </a:ext>
                </a:extLst>
              </p:cNvPr>
              <p:cNvSpPr>
                <a:spLocks noGrp="1"/>
              </p:cNvSpPr>
              <p:nvPr>
                <p:ph idx="1"/>
              </p:nvPr>
            </p:nvSpPr>
            <p:spPr/>
            <p:txBody>
              <a:bodyPr>
                <a:normAutofit/>
              </a:bodyPr>
              <a:lstStyle/>
              <a:p>
                <a:r>
                  <a:rPr lang="zh-CN" altLang="en-US" sz="1800" dirty="0"/>
                  <a:t>与 </a:t>
                </a:r>
                <a:r>
                  <a:rPr lang="en-US" altLang="zh-CN" sz="1800" dirty="0"/>
                  <a:t>border </a:t>
                </a:r>
                <a:r>
                  <a:rPr lang="zh-CN" altLang="en-US" sz="1800" dirty="0"/>
                  <a:t>类似，回文串的前</a:t>
                </a:r>
                <a:r>
                  <a:rPr lang="en-US" altLang="zh-CN" sz="1800" dirty="0"/>
                  <a:t>/</a:t>
                </a:r>
                <a:r>
                  <a:rPr lang="zh-CN" altLang="en-US" sz="1800" dirty="0"/>
                  <a:t>后缀回文子串也具有划分上的性质。</a:t>
                </a:r>
                <a:endParaRPr lang="en-US" altLang="zh-CN" sz="1800" dirty="0"/>
              </a:p>
              <a:p>
                <a:r>
                  <a:rPr lang="zh-CN" altLang="en-US" sz="1800" dirty="0"/>
                  <a:t>这是因为前</a:t>
                </a:r>
                <a:r>
                  <a:rPr lang="en-US" altLang="zh-CN" sz="1800" dirty="0"/>
                  <a:t>/</a:t>
                </a:r>
                <a:r>
                  <a:rPr lang="zh-CN" altLang="en-US" sz="1800" dirty="0"/>
                  <a:t>后缀回文子串可以化归到原串的 </a:t>
                </a:r>
                <a:r>
                  <a:rPr lang="en-US" altLang="zh-CN" sz="1800" dirty="0"/>
                  <a:t>border </a:t>
                </a:r>
                <a:r>
                  <a:rPr lang="zh-CN" altLang="en-US" sz="1800" dirty="0"/>
                  <a:t>进行处理，即：</a:t>
                </a:r>
                <a:endParaRPr lang="en-US" altLang="zh-CN" sz="1800" dirty="0"/>
              </a:p>
              <a:p>
                <a14:m>
                  <m:oMath xmlns:m="http://schemas.openxmlformats.org/officeDocument/2006/math">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的前</a:t>
                </a:r>
                <a:r>
                  <a:rPr lang="en-US" altLang="zh-CN" sz="1800" dirty="0"/>
                  <a:t>/</a:t>
                </a:r>
                <a:r>
                  <a:rPr lang="zh-CN" altLang="en-US" sz="1800" dirty="0"/>
                  <a:t>后缀回文子串</a:t>
                </a:r>
                <a14:m>
                  <m:oMath xmlns:m="http://schemas.openxmlformats.org/officeDocument/2006/math">
                    <m:r>
                      <a:rPr lang="zh-CN" altLang="en-US" sz="1800" i="1" smtClean="0">
                        <a:latin typeface="Cambria Math" panose="02040503050406030204" pitchFamily="18" charset="0"/>
                      </a:rPr>
                      <m:t>⇔</m:t>
                    </m:r>
                    <m:r>
                      <a:rPr lang="en-US" altLang="zh-CN" sz="1800" b="0" i="1" smtClean="0">
                        <a:latin typeface="Cambria Math" panose="02040503050406030204" pitchFamily="18" charset="0"/>
                      </a:rPr>
                      <m:t>𝑇</m:t>
                    </m:r>
                    <m:r>
                      <a:rPr lang="en-US" altLang="zh-CN" sz="1800" b="0" i="1" smtClean="0">
                        <a:latin typeface="Cambria Math" panose="02040503050406030204" pitchFamily="18" charset="0"/>
                      </a:rPr>
                      <m:t> </m:t>
                    </m:r>
                  </m:oMath>
                </a14:m>
                <a:r>
                  <a:rPr lang="zh-CN" altLang="en-US" sz="1800" dirty="0"/>
                  <a:t>是</a:t>
                </a:r>
                <a14:m>
                  <m:oMath xmlns:m="http://schemas.openxmlformats.org/officeDocument/2006/math">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𝑆</m:t>
                    </m:r>
                    <m:r>
                      <a:rPr lang="en-US" altLang="zh-CN" sz="1800" b="0" i="1" dirty="0" smtClean="0">
                        <a:latin typeface="Cambria Math" panose="02040503050406030204" pitchFamily="18" charset="0"/>
                      </a:rPr>
                      <m:t> </m:t>
                    </m:r>
                  </m:oMath>
                </a14:m>
                <a:r>
                  <a:rPr lang="zh-CN" altLang="en-US" sz="1800" dirty="0"/>
                  <a:t>的 </a:t>
                </a:r>
                <a:r>
                  <a:rPr lang="en-US" altLang="zh-CN" sz="1800" dirty="0"/>
                  <a:t>border</a:t>
                </a:r>
                <a:r>
                  <a:rPr lang="zh-CN" altLang="en-US" sz="1800" dirty="0"/>
                  <a:t>。</a:t>
                </a:r>
                <a:endParaRPr lang="en-US" altLang="zh-CN" sz="1800" dirty="0"/>
              </a:p>
              <a:p>
                <a:r>
                  <a:rPr lang="zh-CN" altLang="en-US" sz="1800" dirty="0"/>
                  <a:t>之后对</a:t>
                </a:r>
                <a14:m>
                  <m:oMath xmlns:m="http://schemas.openxmlformats.org/officeDocument/2006/math">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𝑆</m:t>
                    </m:r>
                    <m:r>
                      <a:rPr lang="en-US" altLang="zh-CN" sz="1800" b="0" i="1" smtClean="0">
                        <a:latin typeface="Cambria Math" panose="02040503050406030204" pitchFamily="18" charset="0"/>
                      </a:rPr>
                      <m:t> </m:t>
                    </m:r>
                  </m:oMath>
                </a14:m>
                <a:r>
                  <a:rPr lang="zh-CN" altLang="en-US" sz="1800" dirty="0"/>
                  <a:t>进行 </a:t>
                </a:r>
                <a:r>
                  <a:rPr lang="en-US" altLang="zh-CN" sz="1800" dirty="0"/>
                  <a:t>border </a:t>
                </a:r>
                <a:r>
                  <a:rPr lang="zh-CN" altLang="en-US" sz="1800" dirty="0"/>
                  <a:t>划分即可。</a:t>
                </a:r>
                <a:endParaRPr lang="en-US" altLang="zh-CN" sz="1800" dirty="0"/>
              </a:p>
            </p:txBody>
          </p:sp>
        </mc:Choice>
        <mc:Fallback xmlns="">
          <p:sp>
            <p:nvSpPr>
              <p:cNvPr id="3" name="内容占位符 2">
                <a:extLst>
                  <a:ext uri="{FF2B5EF4-FFF2-40B4-BE49-F238E27FC236}">
                    <a16:creationId xmlns:a16="http://schemas.microsoft.com/office/drawing/2014/main" id="{FB7401A5-DF86-7055-0A89-DAD11BB3E3BD}"/>
                  </a:ext>
                </a:extLst>
              </p:cNvPr>
              <p:cNvSpPr>
                <a:spLocks noGrp="1" noRot="1" noChangeAspect="1" noMove="1" noResize="1" noEditPoints="1" noAdjustHandles="1" noChangeArrowheads="1" noChangeShapeType="1" noTextEdit="1"/>
              </p:cNvSpPr>
              <p:nvPr>
                <p:ph idx="1"/>
              </p:nvPr>
            </p:nvSpPr>
            <p:spPr>
              <a:blipFill>
                <a:blip r:embed="rId2"/>
                <a:stretch>
                  <a:fillRect l="-406"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34299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3272</Words>
  <Application>Microsoft Office PowerPoint</Application>
  <PresentationFormat>宽屏</PresentationFormat>
  <Paragraphs>166</Paragraphs>
  <Slides>32</Slides>
  <Notes>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等线</vt:lpstr>
      <vt:lpstr>等线 Light</vt:lpstr>
      <vt:lpstr>Arial</vt:lpstr>
      <vt:lpstr>Cambria Math</vt:lpstr>
      <vt:lpstr>Office 主题​​</vt:lpstr>
      <vt:lpstr>字符串</vt:lpstr>
      <vt:lpstr>记号与约定</vt:lpstr>
      <vt:lpstr>基础知识与方法</vt:lpstr>
      <vt:lpstr>字符串哈希</vt:lpstr>
      <vt:lpstr>border 与周期</vt:lpstr>
      <vt:lpstr>周期引理</vt:lpstr>
      <vt:lpstr>字符串匹配</vt:lpstr>
      <vt:lpstr>border 结构</vt:lpstr>
      <vt:lpstr>拓展一步：回文结构</vt:lpstr>
      <vt:lpstr>KMP 算法：next 数组</vt:lpstr>
      <vt:lpstr>KMP 算法：主体</vt:lpstr>
      <vt:lpstr>Trie 树</vt:lpstr>
      <vt:lpstr>介绍：多模式串匹配与 AC 自动机</vt:lpstr>
      <vt:lpstr>综合练习</vt:lpstr>
      <vt:lpstr>练. [NOIP 2020 T2] 字符串匹配</vt:lpstr>
      <vt:lpstr>一个做法：字符串哈希</vt:lpstr>
      <vt:lpstr>练. [POI2006] OKR-Periods of Words（改）</vt:lpstr>
      <vt:lpstr>fail 树观察</vt:lpstr>
      <vt:lpstr>练. [NOI2014] 动物园</vt:lpstr>
      <vt:lpstr>再谈 border 的递推关系</vt:lpstr>
      <vt:lpstr>练. [HNOI2008] GT 考试</vt:lpstr>
      <vt:lpstr>版本1：KMP 算法，DP，矩阵快速幂</vt:lpstr>
      <vt:lpstr>版本2：KMP 算法，border 理论，DP</vt:lpstr>
      <vt:lpstr>练. [POI 2005] SZA-Template</vt:lpstr>
      <vt:lpstr>border 理论+动态规划</vt:lpstr>
      <vt:lpstr>练. [UOJ Goodbye Renyin] 新年的搜索计划</vt:lpstr>
      <vt:lpstr>border 考察</vt:lpstr>
      <vt:lpstr>练. [WC2016] 论战捆竹竿</vt:lpstr>
      <vt:lpstr>border 理论，同余最短路</vt:lpstr>
      <vt:lpstr>练. [POI2012] PRE-Prefixuffix</vt:lpstr>
      <vt:lpstr>“势能分析”</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dc:title>
  <dc:creator>Lin Zhengyu</dc:creator>
  <cp:lastModifiedBy>Lin Zhengyu</cp:lastModifiedBy>
  <cp:revision>302</cp:revision>
  <dcterms:created xsi:type="dcterms:W3CDTF">2023-07-03T11:35:21Z</dcterms:created>
  <dcterms:modified xsi:type="dcterms:W3CDTF">2023-07-09T04:19:44Z</dcterms:modified>
</cp:coreProperties>
</file>