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8" r:id="rId4"/>
    <p:sldId id="257" r:id="rId5"/>
    <p:sldId id="262" r:id="rId6"/>
    <p:sldId id="308" r:id="rId7"/>
    <p:sldId id="258" r:id="rId8"/>
    <p:sldId id="264" r:id="rId9"/>
    <p:sldId id="265" r:id="rId10"/>
    <p:sldId id="266" r:id="rId11"/>
    <p:sldId id="275" r:id="rId12"/>
    <p:sldId id="260" r:id="rId13"/>
    <p:sldId id="269" r:id="rId14"/>
    <p:sldId id="270" r:id="rId15"/>
    <p:sldId id="279" r:id="rId16"/>
    <p:sldId id="280" r:id="rId17"/>
    <p:sldId id="267" r:id="rId18"/>
    <p:sldId id="299" r:id="rId19"/>
    <p:sldId id="300" r:id="rId20"/>
    <p:sldId id="292" r:id="rId21"/>
    <p:sldId id="301" r:id="rId22"/>
    <p:sldId id="273" r:id="rId23"/>
    <p:sldId id="274" r:id="rId24"/>
    <p:sldId id="271" r:id="rId25"/>
    <p:sldId id="276" r:id="rId26"/>
    <p:sldId id="294" r:id="rId27"/>
    <p:sldId id="303" r:id="rId28"/>
    <p:sldId id="298" r:id="rId29"/>
    <p:sldId id="302" r:id="rId30"/>
    <p:sldId id="304" r:id="rId31"/>
    <p:sldId id="293" r:id="rId32"/>
    <p:sldId id="305" r:id="rId33"/>
    <p:sldId id="295" r:id="rId34"/>
    <p:sldId id="306" r:id="rId35"/>
    <p:sldId id="272" r:id="rId36"/>
    <p:sldId id="307" r:id="rId37"/>
    <p:sldId id="277" r:id="rId38"/>
    <p:sldId id="309" r:id="rId39"/>
    <p:sldId id="291" r:id="rId40"/>
    <p:sldId id="296" r:id="rId41"/>
    <p:sldId id="290" r:id="rId42"/>
    <p:sldId id="282" r:id="rId43"/>
    <p:sldId id="263"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00BB8C4C-4515-4231-8FE5-045921F1B9B7}">
          <p14:sldIdLst>
            <p14:sldId id="256"/>
          </p14:sldIdLst>
        </p14:section>
        <p14:section name="约定" id="{F824655A-CDC9-4261-8CF2-0AA81AC05A0B}">
          <p14:sldIdLst>
            <p14:sldId id="259"/>
          </p14:sldIdLst>
        </p14:section>
        <p14:section name="基础知识与方法" id="{0B8A41F8-D167-48D4-B838-8D79C63895A2}">
          <p14:sldIdLst>
            <p14:sldId id="268"/>
            <p14:sldId id="257"/>
            <p14:sldId id="262"/>
            <p14:sldId id="308"/>
            <p14:sldId id="258"/>
            <p14:sldId id="264"/>
            <p14:sldId id="265"/>
            <p14:sldId id="266"/>
            <p14:sldId id="275"/>
            <p14:sldId id="260"/>
            <p14:sldId id="269"/>
            <p14:sldId id="270"/>
            <p14:sldId id="279"/>
            <p14:sldId id="280"/>
          </p14:sldIdLst>
        </p14:section>
        <p14:section name="综合练习" id="{6DEF5F3A-BFAF-4A38-B888-B361331E88CA}">
          <p14:sldIdLst>
            <p14:sldId id="267"/>
            <p14:sldId id="299"/>
            <p14:sldId id="300"/>
            <p14:sldId id="292"/>
            <p14:sldId id="301"/>
            <p14:sldId id="273"/>
            <p14:sldId id="274"/>
            <p14:sldId id="271"/>
            <p14:sldId id="276"/>
            <p14:sldId id="294"/>
            <p14:sldId id="303"/>
            <p14:sldId id="298"/>
            <p14:sldId id="302"/>
            <p14:sldId id="304"/>
            <p14:sldId id="293"/>
            <p14:sldId id="305"/>
            <p14:sldId id="295"/>
            <p14:sldId id="306"/>
            <p14:sldId id="272"/>
            <p14:sldId id="307"/>
            <p14:sldId id="277"/>
            <p14:sldId id="309"/>
            <p14:sldId id="291"/>
            <p14:sldId id="296"/>
            <p14:sldId id="290"/>
            <p14:sldId id="282"/>
          </p14:sldIdLst>
        </p14:section>
        <p14:section name="结尾" id="{C3F8BFAD-ECF1-423A-B040-4186107E29FD}">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FABEB-E53D-A597-5879-089A57DC25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4F6ED1-FBD3-1A6C-5A74-1CF09621F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3CB129-1890-E129-27CB-96F96C2A82A2}"/>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5" name="页脚占位符 4">
            <a:extLst>
              <a:ext uri="{FF2B5EF4-FFF2-40B4-BE49-F238E27FC236}">
                <a16:creationId xmlns:a16="http://schemas.microsoft.com/office/drawing/2014/main" id="{D01F4196-7922-1992-CA54-AC414E5D98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77CED7-E763-300B-1A1D-7F9179E62742}"/>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334261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6CBE8-60E9-06BE-369E-EE388A472F8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F7094A-28E1-171B-4700-063F98E9CD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1287C3-5E01-E7A3-0AD6-49541E3D4084}"/>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5" name="页脚占位符 4">
            <a:extLst>
              <a:ext uri="{FF2B5EF4-FFF2-40B4-BE49-F238E27FC236}">
                <a16:creationId xmlns:a16="http://schemas.microsoft.com/office/drawing/2014/main" id="{55E1B616-5EB9-814E-BA2F-8A4E2EC507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DDF252-86E5-9A02-5A35-EBB9D87C489A}"/>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127704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48F515-C2C7-6D29-C995-01856096D4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6DF08A-BD5B-B029-2167-4DD5D203D3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EB1DFB-073C-CBBC-1608-2B9E3C36E185}"/>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5" name="页脚占位符 4">
            <a:extLst>
              <a:ext uri="{FF2B5EF4-FFF2-40B4-BE49-F238E27FC236}">
                <a16:creationId xmlns:a16="http://schemas.microsoft.com/office/drawing/2014/main" id="{E674F77E-829F-9BB6-B31B-21B606B834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925202-3F1F-8C10-1190-4B9B34B4C89F}"/>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14667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41B6C-955D-2942-913B-08AB4F88A6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1DD74E-C57B-09A1-2152-0DB70396932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F6A62C-FA4D-BEF5-2270-4A3DD6B531B6}"/>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5" name="页脚占位符 4">
            <a:extLst>
              <a:ext uri="{FF2B5EF4-FFF2-40B4-BE49-F238E27FC236}">
                <a16:creationId xmlns:a16="http://schemas.microsoft.com/office/drawing/2014/main" id="{1506F834-A867-0017-6779-4A745121EE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E5CB32-5FB1-374A-FF77-AA76E41F3AC7}"/>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404060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4E7CA-01A9-2DFA-1ECF-FBDC6BA43D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13C8D3-7971-2138-D1F4-F33D43A73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27E105C-4838-985B-BF7C-861EB8147280}"/>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5" name="页脚占位符 4">
            <a:extLst>
              <a:ext uri="{FF2B5EF4-FFF2-40B4-BE49-F238E27FC236}">
                <a16:creationId xmlns:a16="http://schemas.microsoft.com/office/drawing/2014/main" id="{845FCD3E-C7BC-8618-BF5F-742CB7330C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4EE270-50BB-A200-3D44-D1E09656E668}"/>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40684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01CC9-089B-2346-2A1C-8161D8A074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38DE07-C837-C87A-8102-A8B3CFF7880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DE6EB7-9D6C-C993-44F4-1E536F8286E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2989B19-93B5-7129-DFD3-990E06CB3E84}"/>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6" name="页脚占位符 5">
            <a:extLst>
              <a:ext uri="{FF2B5EF4-FFF2-40B4-BE49-F238E27FC236}">
                <a16:creationId xmlns:a16="http://schemas.microsoft.com/office/drawing/2014/main" id="{60C0A28B-6660-CA71-2424-613F1C052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EAF3C8-BE66-8FDF-D5ED-A182A0716F71}"/>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358117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EF685-7BA5-0315-45F4-C2EB135476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E2A665-BAB5-AE60-800A-E063BAB24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3AB45D-3A77-DEEE-4FE7-6BCAC21B84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58C67D-D28E-6AF0-BF9E-379751CD6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13CE194-792E-BBFF-61CD-B05917F263A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611BEC-2890-8786-4E77-AF6B959ADE93}"/>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8" name="页脚占位符 7">
            <a:extLst>
              <a:ext uri="{FF2B5EF4-FFF2-40B4-BE49-F238E27FC236}">
                <a16:creationId xmlns:a16="http://schemas.microsoft.com/office/drawing/2014/main" id="{AD0E03B5-81D7-7A3F-D691-53569C4B86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89C95A-3FCE-9858-2263-115E15EA61DE}"/>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296920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BAE3E-61E7-E364-9AF6-F6020982C1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020B9F-4A5E-0BF9-BEF7-8DE15E94CAB4}"/>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4" name="页脚占位符 3">
            <a:extLst>
              <a:ext uri="{FF2B5EF4-FFF2-40B4-BE49-F238E27FC236}">
                <a16:creationId xmlns:a16="http://schemas.microsoft.com/office/drawing/2014/main" id="{E0ACD171-3DA0-890C-F117-85556DC8A6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9210D6-6507-ECEB-7A67-183BFDE2AF20}"/>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115432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B560E8-E53B-1EC7-3C34-BFBD89EC89E7}"/>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3" name="页脚占位符 2">
            <a:extLst>
              <a:ext uri="{FF2B5EF4-FFF2-40B4-BE49-F238E27FC236}">
                <a16:creationId xmlns:a16="http://schemas.microsoft.com/office/drawing/2014/main" id="{368767C8-69EC-B52D-3B5C-DF40B4D72D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B825512-DEA9-F393-C706-1BB8402825D3}"/>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75419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324B2-8BF4-42D9-DD4F-F7D91F98C3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D91183-16F7-4738-E178-D2A09BF77B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06C4D1-2D9F-8904-F077-98AE48A2E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EA2B7-E730-0641-B4C2-BA61DCF2FF0F}"/>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6" name="页脚占位符 5">
            <a:extLst>
              <a:ext uri="{FF2B5EF4-FFF2-40B4-BE49-F238E27FC236}">
                <a16:creationId xmlns:a16="http://schemas.microsoft.com/office/drawing/2014/main" id="{BC9D65DA-6D7B-6EB8-70D6-8671FE8C85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87BC5-E233-B3EB-3DF8-191B33B5A917}"/>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169364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CBE97-AC06-2677-5312-C7CF41678F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AB6D07-7843-3C20-E133-5B1BB8A94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F6AED7-2EAD-0886-AA19-E0DCB4DC2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C37710-9B57-90A8-E8C2-46DB39224EEC}"/>
              </a:ext>
            </a:extLst>
          </p:cNvPr>
          <p:cNvSpPr>
            <a:spLocks noGrp="1"/>
          </p:cNvSpPr>
          <p:nvPr>
            <p:ph type="dt" sz="half" idx="10"/>
          </p:nvPr>
        </p:nvSpPr>
        <p:spPr/>
        <p:txBody>
          <a:bodyPr/>
          <a:lstStyle/>
          <a:p>
            <a:fld id="{30823EA7-5CCF-42A8-8DDA-DA333946770E}" type="datetimeFigureOut">
              <a:rPr lang="zh-CN" altLang="en-US" smtClean="0"/>
              <a:t>2023/7/11</a:t>
            </a:fld>
            <a:endParaRPr lang="zh-CN" altLang="en-US"/>
          </a:p>
        </p:txBody>
      </p:sp>
      <p:sp>
        <p:nvSpPr>
          <p:cNvPr id="6" name="页脚占位符 5">
            <a:extLst>
              <a:ext uri="{FF2B5EF4-FFF2-40B4-BE49-F238E27FC236}">
                <a16:creationId xmlns:a16="http://schemas.microsoft.com/office/drawing/2014/main" id="{09EE55E4-81F3-55AA-ACE9-A28AA372F2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8E2458-73B2-0D66-B69B-1EB35276809F}"/>
              </a:ext>
            </a:extLst>
          </p:cNvPr>
          <p:cNvSpPr>
            <a:spLocks noGrp="1"/>
          </p:cNvSpPr>
          <p:nvPr>
            <p:ph type="sldNum" sz="quarter" idx="12"/>
          </p:nvPr>
        </p:nvSpPr>
        <p:spPr/>
        <p:txBody>
          <a:body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343037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203F36-27BB-9C30-70AD-0130B0128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A24134-75AA-345C-70F4-FD80C38E5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6C3071-509B-89AD-EF75-5F8A368FE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23EA7-5CCF-42A8-8DDA-DA333946770E}" type="datetimeFigureOut">
              <a:rPr lang="zh-CN" altLang="en-US" smtClean="0"/>
              <a:t>2023/7/11</a:t>
            </a:fld>
            <a:endParaRPr lang="zh-CN" altLang="en-US"/>
          </a:p>
        </p:txBody>
      </p:sp>
      <p:sp>
        <p:nvSpPr>
          <p:cNvPr id="5" name="页脚占位符 4">
            <a:extLst>
              <a:ext uri="{FF2B5EF4-FFF2-40B4-BE49-F238E27FC236}">
                <a16:creationId xmlns:a16="http://schemas.microsoft.com/office/drawing/2014/main" id="{2035A434-A535-4D96-6BA0-C06A74AB9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8AC2E1-7C5F-61E6-A433-0D165CC4F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E38B0-5D75-4A4D-9C8B-E01BED952E5E}" type="slidenum">
              <a:rPr lang="zh-CN" altLang="en-US" smtClean="0"/>
              <a:t>‹#›</a:t>
            </a:fld>
            <a:endParaRPr lang="zh-CN" altLang="en-US"/>
          </a:p>
        </p:txBody>
      </p:sp>
    </p:spTree>
    <p:extLst>
      <p:ext uri="{BB962C8B-B14F-4D97-AF65-F5344CB8AC3E}">
        <p14:creationId xmlns:p14="http://schemas.microsoft.com/office/powerpoint/2010/main" val="130619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blog.csdn.net/bcr_233/article/details/9222710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67430-088C-8E2A-4DEC-56A34DB4987C}"/>
              </a:ext>
            </a:extLst>
          </p:cNvPr>
          <p:cNvSpPr>
            <a:spLocks noGrp="1"/>
          </p:cNvSpPr>
          <p:nvPr>
            <p:ph type="ctrTitle"/>
          </p:nvPr>
        </p:nvSpPr>
        <p:spPr/>
        <p:txBody>
          <a:bodyPr/>
          <a:lstStyle/>
          <a:p>
            <a:r>
              <a:rPr lang="zh-CN" altLang="en-US" dirty="0"/>
              <a:t>数论</a:t>
            </a:r>
          </a:p>
        </p:txBody>
      </p:sp>
      <p:sp>
        <p:nvSpPr>
          <p:cNvPr id="3" name="副标题 2">
            <a:extLst>
              <a:ext uri="{FF2B5EF4-FFF2-40B4-BE49-F238E27FC236}">
                <a16:creationId xmlns:a16="http://schemas.microsoft.com/office/drawing/2014/main" id="{E3A59B49-B67F-D329-3E97-E84FD7E7AC66}"/>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72336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D5B86-D578-FE33-7D0D-98BD8A128FA6}"/>
              </a:ext>
            </a:extLst>
          </p:cNvPr>
          <p:cNvSpPr>
            <a:spLocks noGrp="1"/>
          </p:cNvSpPr>
          <p:nvPr>
            <p:ph type="title"/>
          </p:nvPr>
        </p:nvSpPr>
        <p:spPr/>
        <p:txBody>
          <a:bodyPr/>
          <a:lstStyle/>
          <a:p>
            <a:r>
              <a:rPr lang="zh-CN" altLang="en-US" dirty="0"/>
              <a:t>乘法逆元与求法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4ACF4F-2C29-57BA-78E3-16F0DF8E0C76}"/>
                  </a:ext>
                </a:extLst>
              </p:cNvPr>
              <p:cNvSpPr>
                <a:spLocks noGrp="1"/>
              </p:cNvSpPr>
              <p:nvPr>
                <p:ph idx="1"/>
              </p:nvPr>
            </p:nvSpPr>
            <p:spPr>
              <a:xfrm>
                <a:off x="838200" y="1825625"/>
                <a:ext cx="10515600" cy="4667250"/>
              </a:xfrm>
            </p:spPr>
            <p:txBody>
              <a:bodyPr>
                <a:normAutofit/>
              </a:bodyPr>
              <a:lstStyle/>
              <a:p>
                <a:pPr algn="just"/>
                <a:r>
                  <a:rPr lang="zh-CN" altLang="en-US" sz="1800" dirty="0"/>
                  <a:t>如果</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𝑎𝑥</m:t>
                    </m:r>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a14:m>
                <a:r>
                  <a:rPr lang="zh-CN" altLang="en-US" sz="1800" dirty="0"/>
                  <a:t>，那么我们称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 </m:t>
                    </m:r>
                  </m:oMath>
                </a14:m>
                <a:r>
                  <a:rPr lang="zh-CN" altLang="en-US" sz="1800" dirty="0"/>
                  <a:t>为模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意义下</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𝑎</m:t>
                    </m:r>
                    <m:r>
                      <a:rPr lang="en-US" altLang="zh-CN" sz="1800" b="0" i="1" dirty="0" smtClean="0">
                        <a:latin typeface="Cambria Math" panose="02040503050406030204" pitchFamily="18" charset="0"/>
                      </a:rPr>
                      <m:t> </m:t>
                    </m:r>
                  </m:oMath>
                </a14:m>
                <a:r>
                  <a:rPr lang="zh-CN" altLang="en-US" sz="1800" dirty="0"/>
                  <a:t>的乘法逆元，记为</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−1</m:t>
                        </m:r>
                      </m:sup>
                    </m:sSup>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a14:m>
                <a:r>
                  <a:rPr lang="zh-CN" altLang="en-US" sz="1800" dirty="0"/>
                  <a:t>。</a:t>
                </a:r>
                <a:endParaRPr lang="en-US" altLang="zh-CN" sz="1800" dirty="0"/>
              </a:p>
              <a:p>
                <a:pPr algn="just"/>
                <a:r>
                  <a:rPr lang="zh-CN" altLang="en-US" sz="1800" dirty="0"/>
                  <a:t>结论：</a:t>
                </a:r>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 </m:t>
                    </m:r>
                  </m:oMath>
                </a14:m>
                <a:r>
                  <a:rPr lang="zh-CN" altLang="en-US" sz="1800" dirty="0"/>
                  <a:t>在模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意义下有逆元当且仅当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oMath>
                </a14:m>
                <a:r>
                  <a:rPr lang="zh-CN" altLang="en-US" sz="1800" dirty="0"/>
                  <a:t>。</a:t>
                </a:r>
                <a:endParaRPr lang="en-US" altLang="zh-CN" sz="1800" dirty="0"/>
              </a:p>
              <a:p>
                <a:pPr algn="just"/>
                <a:r>
                  <a:rPr lang="zh-CN" altLang="en-US" sz="1800" dirty="0"/>
                  <a:t>证明：当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oMath>
                </a14:m>
                <a:r>
                  <a:rPr lang="zh-CN" altLang="en-US" sz="1800" dirty="0"/>
                  <a:t>，由裴蜀定理，方程</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𝑎𝑥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𝑚𝑦</m:t>
                    </m:r>
                    <m:r>
                      <a:rPr lang="en-US" altLang="zh-CN" sz="1800" b="0" i="1" smtClean="0">
                        <a:latin typeface="Cambria Math" panose="02040503050406030204" pitchFamily="18" charset="0"/>
                      </a:rPr>
                      <m:t>=1 </m:t>
                    </m:r>
                  </m:oMath>
                </a14:m>
                <a:r>
                  <a:rPr lang="zh-CN" altLang="en-US" sz="1800" dirty="0"/>
                  <a:t>必有整数解，于是解得的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 </m:t>
                    </m:r>
                  </m:oMath>
                </a14:m>
                <a:r>
                  <a:rPr lang="zh-CN" altLang="en-US" sz="1800" dirty="0"/>
                  <a:t>为所求。这也提供了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𝑚</m:t>
                            </m:r>
                          </m:e>
                        </m:func>
                      </m:e>
                    </m:d>
                    <m:r>
                      <a:rPr lang="en-US" altLang="zh-CN" sz="1800" b="0" i="1" smtClean="0">
                        <a:latin typeface="Cambria Math" panose="02040503050406030204" pitchFamily="18" charset="0"/>
                      </a:rPr>
                      <m:t> </m:t>
                    </m:r>
                  </m:oMath>
                </a14:m>
                <a:r>
                  <a:rPr lang="zh-CN" altLang="en-US" sz="1800" dirty="0"/>
                  <a:t>求逆元的一个方法。</a:t>
                </a:r>
                <a:endParaRPr lang="en-US" altLang="zh-CN" sz="1800" dirty="0"/>
              </a:p>
              <a:p>
                <a:pPr algn="just"/>
                <a:r>
                  <a:rPr lang="zh-CN" altLang="en-US" sz="1800" dirty="0"/>
                  <a:t>反之，此方程无解，而如果存在逆元方程必然有解，从而不存在逆元。</a:t>
                </a:r>
                <a:endParaRPr lang="en-US" altLang="zh-CN" sz="1800" dirty="0"/>
              </a:p>
              <a:p>
                <a:pPr algn="just"/>
                <a:r>
                  <a:rPr lang="zh-CN" altLang="en-US" sz="1800" dirty="0"/>
                  <a:t>根据刚才的理论再介绍几种求逆元的方法。</a:t>
                </a:r>
                <a:endParaRPr lang="en-US" altLang="zh-CN" sz="1800" dirty="0"/>
              </a:p>
              <a:p>
                <a:pPr algn="just"/>
                <a:r>
                  <a:rPr lang="zh-CN" altLang="en-US" sz="1800" dirty="0"/>
                  <a:t>一：欧拉定理</a:t>
                </a:r>
                <a:endParaRPr lang="en-US" altLang="zh-CN" sz="1800" dirty="0"/>
              </a:p>
              <a:p>
                <a:pPr algn="just"/>
                <a:r>
                  <a:rPr lang="zh-CN" altLang="en-US" sz="1800" dirty="0"/>
                  <a:t>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时</a:t>
                </a:r>
                <a14:m>
                  <m:oMath xmlns:m="http://schemas.openxmlformats.org/officeDocument/2006/math">
                    <m:r>
                      <a:rPr lang="en-US" altLang="zh-CN" sz="1800" b="0" i="1" dirty="0" smtClean="0">
                        <a:latin typeface="Cambria Math" panose="02040503050406030204" pitchFamily="18" charset="0"/>
                      </a:rPr>
                      <m:t> </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𝑎</m:t>
                        </m:r>
                      </m:e>
                      <m:sup>
                        <m:r>
                          <a:rPr lang="en-US" altLang="zh-CN" sz="1800" b="0" i="1" dirty="0" smtClean="0">
                            <a:latin typeface="Cambria Math" panose="02040503050406030204" pitchFamily="18" charset="0"/>
                          </a:rPr>
                          <m:t>𝜑</m:t>
                        </m:r>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𝑚</m:t>
                            </m:r>
                          </m:e>
                        </m:d>
                      </m:sup>
                    </m:sSup>
                    <m:r>
                      <a:rPr lang="en-US" altLang="zh-CN" sz="1800" b="0" i="1" dirty="0" smtClean="0">
                        <a:latin typeface="Cambria Math" panose="02040503050406030204" pitchFamily="18" charset="0"/>
                      </a:rPr>
                      <m:t>≡1</m:t>
                    </m:r>
                    <m:d>
                      <m:dPr>
                        <m:ctrlPr>
                          <a:rPr lang="en-US" altLang="zh-CN" sz="1800" b="0" i="1" dirty="0" smtClean="0">
                            <a:latin typeface="Cambria Math" panose="02040503050406030204" pitchFamily="18" charset="0"/>
                          </a:rPr>
                        </m:ctrlPr>
                      </m:dPr>
                      <m:e>
                        <m:func>
                          <m:funcPr>
                            <m:ctrlPr>
                              <a:rPr lang="en-US" altLang="zh-CN" sz="1800" b="0" i="1" dirty="0" smtClean="0">
                                <a:latin typeface="Cambria Math" panose="02040503050406030204" pitchFamily="18" charset="0"/>
                              </a:rPr>
                            </m:ctrlPr>
                          </m:funcPr>
                          <m:fName>
                            <m:r>
                              <m:rPr>
                                <m:sty m:val="p"/>
                              </m:rPr>
                              <a:rPr lang="en-US" altLang="zh-CN" sz="1800" b="0" i="0" dirty="0" smtClean="0">
                                <a:latin typeface="Cambria Math" panose="02040503050406030204" pitchFamily="18" charset="0"/>
                              </a:rPr>
                              <m:t>mod</m:t>
                            </m:r>
                          </m:fName>
                          <m:e>
                            <m:r>
                              <a:rPr lang="en-US" altLang="zh-CN" sz="1800" b="0" i="1" dirty="0" smtClean="0">
                                <a:latin typeface="Cambria Math" panose="02040503050406030204" pitchFamily="18" charset="0"/>
                              </a:rPr>
                              <m:t>𝑚</m:t>
                            </m:r>
                          </m:e>
                        </m:func>
                      </m:e>
                    </m:d>
                  </m:oMath>
                </a14:m>
                <a:r>
                  <a:rPr lang="zh-CN" altLang="en-US" sz="1800" dirty="0"/>
                  <a:t>，从而</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𝑎</m:t>
                    </m:r>
                    <m:r>
                      <a:rPr lang="en-US" altLang="zh-CN" sz="1800" b="0" i="1" dirty="0" smtClean="0">
                        <a:latin typeface="Cambria Math" panose="02040503050406030204" pitchFamily="18" charset="0"/>
                      </a:rPr>
                      <m:t> </m:t>
                    </m:r>
                  </m:oMath>
                </a14:m>
                <a:r>
                  <a:rPr lang="zh-CN" altLang="en-US" sz="1800" dirty="0"/>
                  <a:t>的逆元。</a:t>
                </a:r>
                <a:endParaRPr lang="en-US" altLang="zh-CN" sz="1800" dirty="0"/>
              </a:p>
              <a:p>
                <a:pPr algn="just"/>
                <a:r>
                  <a:rPr lang="zh-CN" altLang="en-US" sz="1800" dirty="0"/>
                  <a:t>更进一步，当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ℙ</m:t>
                    </m:r>
                    <m:r>
                      <a:rPr lang="en-US" altLang="zh-CN" sz="1800" b="0" i="1" smtClean="0">
                        <a:latin typeface="Cambria Math" panose="02040503050406030204" pitchFamily="18" charset="0"/>
                      </a:rPr>
                      <m:t> </m:t>
                    </m:r>
                  </m:oMath>
                </a14:m>
                <a:r>
                  <a:rPr lang="zh-CN" altLang="en-US" sz="1800" dirty="0"/>
                  <a:t>时</a:t>
                </a:r>
                <a14:m>
                  <m:oMath xmlns:m="http://schemas.openxmlformats.org/officeDocument/2006/math">
                    <m:r>
                      <a:rPr lang="en-US" altLang="zh-CN" sz="1800" b="0" i="1" dirty="0" smtClean="0">
                        <a:latin typeface="Cambria Math" panose="02040503050406030204" pitchFamily="18" charset="0"/>
                      </a:rPr>
                      <m:t> </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𝑎</m:t>
                        </m:r>
                      </m:e>
                      <m:sup>
                        <m:r>
                          <a:rPr lang="en-US" altLang="zh-CN" sz="1800" b="0" i="1" dirty="0" smtClean="0">
                            <a:latin typeface="Cambria Math" panose="02040503050406030204" pitchFamily="18" charset="0"/>
                          </a:rPr>
                          <m:t>𝑚</m:t>
                        </m:r>
                        <m:r>
                          <a:rPr lang="en-US" altLang="zh-CN" sz="1800" b="0" i="1" dirty="0" smtClean="0">
                            <a:latin typeface="Cambria Math" panose="02040503050406030204" pitchFamily="18" charset="0"/>
                          </a:rPr>
                          <m:t>−2</m:t>
                        </m:r>
                      </m:sup>
                    </m:sSup>
                    <m:r>
                      <a:rPr lang="en-US" altLang="zh-CN" sz="1800" b="0" i="1" dirty="0" smtClean="0">
                        <a:latin typeface="Cambria Math" panose="02040503050406030204" pitchFamily="18" charset="0"/>
                      </a:rPr>
                      <m:t> </m:t>
                    </m:r>
                  </m:oMath>
                </a14:m>
                <a:r>
                  <a:rPr lang="zh-CN" altLang="en-US" sz="1800" dirty="0"/>
                  <a:t>就是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𝑎</m:t>
                    </m:r>
                    <m:r>
                      <a:rPr lang="en-US" altLang="zh-CN" sz="1800" b="0" i="1" dirty="0" smtClean="0">
                        <a:latin typeface="Cambria Math" panose="02040503050406030204" pitchFamily="18" charset="0"/>
                      </a:rPr>
                      <m:t> </m:t>
                    </m:r>
                  </m:oMath>
                </a14:m>
                <a:r>
                  <a:rPr lang="zh-CN" altLang="en-US" sz="1800" dirty="0"/>
                  <a:t>的逆元，此时只需使用快速幂，但算法常数较大。</a:t>
                </a:r>
                <a:endParaRPr lang="en-US" altLang="zh-CN" sz="1800" dirty="0"/>
              </a:p>
              <a:p>
                <a:pPr algn="just"/>
                <a:r>
                  <a:rPr lang="zh-CN" altLang="en-US" sz="1800" dirty="0"/>
                  <a:t>二：递推求</a:t>
                </a:r>
                <a14:m>
                  <m:oMath xmlns:m="http://schemas.openxmlformats.org/officeDocument/2006/math">
                    <m:r>
                      <a:rPr lang="en-US" altLang="zh-CN" sz="1800" b="0" i="1" smtClean="0">
                        <a:latin typeface="Cambria Math" panose="02040503050406030204" pitchFamily="18" charset="0"/>
                      </a:rPr>
                      <m:t> 1~</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模</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𝑃</m:t>
                    </m:r>
                    <m:r>
                      <a:rPr lang="en-US" altLang="zh-CN" sz="1800" b="0" i="1" dirty="0" smtClean="0">
                        <a:latin typeface="Cambria Math" panose="02040503050406030204" pitchFamily="18" charset="0"/>
                      </a:rPr>
                      <m:t> </m:t>
                    </m:r>
                  </m:oMath>
                </a14:m>
                <a:r>
                  <a:rPr lang="zh-CN" altLang="en-US" sz="1800" dirty="0"/>
                  <a:t>的逆元：</a:t>
                </a:r>
                <a:endParaRPr lang="en-US" altLang="zh-CN" sz="1800" dirty="0"/>
              </a:p>
              <a:p>
                <a:pPr algn="just"/>
                <a:r>
                  <a:rPr lang="zh-CN" altLang="en-US" sz="1800" dirty="0"/>
                  <a:t>设</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&lt;</m:t>
                        </m:r>
                        <m:r>
                          <a:rPr lang="en-US" altLang="zh-CN" sz="1800" b="0" i="1" smtClean="0">
                            <a:latin typeface="Cambria Math" panose="02040503050406030204" pitchFamily="18" charset="0"/>
                          </a:rPr>
                          <m:t>𝑖</m:t>
                        </m:r>
                      </m:e>
                    </m:d>
                  </m:oMath>
                </a14:m>
                <a:r>
                  <a:rPr lang="zh-CN" altLang="en-US" sz="1800" dirty="0"/>
                  <a:t>，则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𝑞𝑖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𝑃</m:t>
                            </m:r>
                          </m:e>
                        </m:func>
                      </m:e>
                    </m:d>
                  </m:oMath>
                </a14:m>
                <a:r>
                  <a:rPr lang="zh-CN" altLang="en-US" sz="1800" dirty="0"/>
                  <a:t>，从而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𝑞</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𝑟</m:t>
                        </m:r>
                      </m:e>
                      <m:sup>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𝑃</m:t>
                            </m:r>
                          </m:e>
                        </m:func>
                      </m:e>
                    </m:d>
                  </m:oMath>
                </a14:m>
                <a:r>
                  <a:rPr lang="zh-CN" altLang="en-US" sz="1800" dirty="0"/>
                  <a:t>，故</a:t>
                </a:r>
                <a:endParaRPr lang="en-US" altLang="zh-CN" sz="1800" dirty="0"/>
              </a:p>
              <a:p>
                <a:pPr marL="0" indent="0" algn="just">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𝑖</m:t>
                          </m:r>
                        </m:e>
                        <m:sup>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𝑃</m:t>
                              </m:r>
                            </m:num>
                            <m:den>
                              <m:r>
                                <a:rPr lang="en-US" altLang="zh-CN" sz="1800" b="0" i="1" smtClean="0">
                                  <a:latin typeface="Cambria Math" panose="02040503050406030204" pitchFamily="18" charset="0"/>
                                </a:rPr>
                                <m:t>𝑖</m:t>
                              </m:r>
                            </m:den>
                          </m:f>
                        </m:e>
                      </m:d>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𝑃</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𝑖</m:t>
                                  </m:r>
                                </m:e>
                              </m:func>
                            </m:e>
                          </m:d>
                        </m:e>
                        <m:sup>
                          <m:r>
                            <a:rPr lang="en-US" altLang="zh-CN" sz="1800" b="0" i="1" smtClean="0">
                              <a:latin typeface="Cambria Math" panose="02040503050406030204" pitchFamily="18" charset="0"/>
                            </a:rPr>
                            <m:t>−1</m:t>
                          </m:r>
                        </m:sup>
                      </m:sSup>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𝑃</m:t>
                              </m:r>
                            </m:e>
                          </m:func>
                        </m:e>
                      </m:d>
                    </m:oMath>
                  </m:oMathPara>
                </a14:m>
                <a:endParaRPr lang="en-US" altLang="zh-CN" sz="1800" dirty="0"/>
              </a:p>
            </p:txBody>
          </p:sp>
        </mc:Choice>
        <mc:Fallback xmlns="">
          <p:sp>
            <p:nvSpPr>
              <p:cNvPr id="3" name="内容占位符 2">
                <a:extLst>
                  <a:ext uri="{FF2B5EF4-FFF2-40B4-BE49-F238E27FC236}">
                    <a16:creationId xmlns:a16="http://schemas.microsoft.com/office/drawing/2014/main" id="{7F4ACF4F-2C29-57BA-78E3-16F0DF8E0C7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406" t="-1175"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04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B721A-8F4C-8CBF-152D-CC5988C4E841}"/>
              </a:ext>
            </a:extLst>
          </p:cNvPr>
          <p:cNvSpPr>
            <a:spLocks noGrp="1"/>
          </p:cNvSpPr>
          <p:nvPr>
            <p:ph type="title"/>
          </p:nvPr>
        </p:nvSpPr>
        <p:spPr/>
        <p:txBody>
          <a:bodyPr/>
          <a:lstStyle/>
          <a:p>
            <a:r>
              <a:rPr lang="zh-CN" altLang="en-US" dirty="0"/>
              <a:t>乘法逆元与求法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1A8FDD3-5239-DE33-407F-1EB18C7A7563}"/>
                  </a:ext>
                </a:extLst>
              </p:cNvPr>
              <p:cNvSpPr>
                <a:spLocks noGrp="1"/>
              </p:cNvSpPr>
              <p:nvPr>
                <p:ph idx="1"/>
              </p:nvPr>
            </p:nvSpPr>
            <p:spPr/>
            <p:txBody>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1800" dirty="0">
                    <a:solidFill>
                      <a:prstClr val="black"/>
                    </a:solidFill>
                    <a:latin typeface="等线" panose="020F0502020204030204"/>
                    <a:ea typeface="等线" panose="02010600030101010101" pitchFamily="2" charset="-122"/>
                  </a:rPr>
                  <a:t>三</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：递推求</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1~</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的阶乘模</a:t>
                </a:r>
                <a14:m>
                  <m:oMath xmlns:m="http://schemas.openxmlformats.org/officeDocument/2006/math">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𝑃</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的逆元：</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先求出</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𝑛</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的逆元</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sSup>
                      <m:s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ctrlPr>
                      </m:s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𝑛</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m:t>
                        </m:r>
                      </m:e>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−1</m:t>
                        </m:r>
                      </m:sup>
                    </m:sSup>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，那么</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sSup>
                      <m:s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ctrlPr>
                      </m:sSupPr>
                      <m:e>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𝑛</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−1</m:t>
                            </m:r>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m:t>
                        </m:r>
                      </m:e>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−1</m:t>
                        </m:r>
                      </m:sup>
                    </m:s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m:t>
                    </m:r>
                    <m:sSup>
                      <m:s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ctrlPr>
                      </m:s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𝑛</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m:t>
                        </m:r>
                      </m:e>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−1</m:t>
                        </m:r>
                      </m:sup>
                    </m:s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𝑛</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ctrlPr>
                      </m:dPr>
                      <m:e>
                        <m:func>
                          <m:func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ctrlPr>
                          </m:funcPr>
                          <m:fName>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mod</m:t>
                            </m:r>
                          </m:fName>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𝑃</m:t>
                            </m:r>
                          </m:e>
                        </m:func>
                      </m:e>
                    </m:d>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，倒推计算即可。</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algn="just"/>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四：</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𝑂</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𝑛</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m:t>
                        </m:r>
                        <m:func>
                          <m:func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ctrlPr>
                          </m:funcPr>
                          <m:fName>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log</m:t>
                            </m:r>
                          </m:fName>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𝑃</m:t>
                            </m:r>
                          </m:e>
                        </m:func>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求任意</a:t>
                </a:r>
                <a14:m>
                  <m:oMath xmlns:m="http://schemas.openxmlformats.org/officeDocument/2006/math">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pitchFamily="2" charset="-122"/>
                        <a:cs typeface="+mn-cs"/>
                      </a:rPr>
                      <m:t> </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pitchFamily="2" charset="-122"/>
                        <a:cs typeface="+mn-cs"/>
                      </a:rPr>
                      <m:t>𝑛</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pitchFamily="2" charset="-122"/>
                        <a:cs typeface="+mn-cs"/>
                      </a:rPr>
                      <m:t> </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个数的逆元。</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algn="just"/>
                <a:r>
                  <a:rPr lang="zh-CN" altLang="en-US" sz="1800" dirty="0">
                    <a:solidFill>
                      <a:prstClr val="black"/>
                    </a:solidFill>
                    <a:latin typeface="等线" panose="020F0502020204030204"/>
                    <a:ea typeface="等线" panose="02010600030101010101" pitchFamily="2" charset="-122"/>
                  </a:rPr>
                  <a:t>化除为乘，先求这</a:t>
                </a:r>
                <a14:m>
                  <m:oMath xmlns:m="http://schemas.openxmlformats.org/officeDocument/2006/math">
                    <m:r>
                      <a:rPr lang="en-US" altLang="zh-CN" sz="1800" b="0" i="1" smtClean="0">
                        <a:solidFill>
                          <a:prstClr val="black"/>
                        </a:solidFill>
                        <a:latin typeface="Cambria Math" panose="02040503050406030204" pitchFamily="18" charset="0"/>
                        <a:ea typeface="等线" panose="02010600030101010101" pitchFamily="2" charset="-122"/>
                      </a:rPr>
                      <m:t> </m:t>
                    </m:r>
                    <m:r>
                      <a:rPr lang="en-US" altLang="zh-CN" sz="1800" b="0" i="1" smtClean="0">
                        <a:solidFill>
                          <a:prstClr val="black"/>
                        </a:solidFill>
                        <a:latin typeface="Cambria Math" panose="02040503050406030204" pitchFamily="18" charset="0"/>
                        <a:ea typeface="等线" panose="02010600030101010101" pitchFamily="2" charset="-122"/>
                      </a:rPr>
                      <m:t>𝑛</m:t>
                    </m:r>
                    <m:r>
                      <a:rPr lang="en-US" altLang="zh-CN" sz="1800" b="0" i="1" smtClean="0">
                        <a:solidFill>
                          <a:prstClr val="black"/>
                        </a:solidFill>
                        <a:latin typeface="Cambria Math" panose="02040503050406030204" pitchFamily="18" charset="0"/>
                        <a:ea typeface="等线" panose="02010600030101010101" pitchFamily="2" charset="-122"/>
                      </a:rPr>
                      <m:t> </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个数积的逆元</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𝑣</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，那么每个数的逆元等于</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𝑣</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乘以其它数。把</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𝑛</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mn-cs"/>
                      </a:rPr>
                      <m:t> </m:t>
                    </m:r>
                  </m:oMath>
                </a14:m>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个数看作数列求前后缀积计算即可。</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3" name="内容占位符 2">
                <a:extLst>
                  <a:ext uri="{FF2B5EF4-FFF2-40B4-BE49-F238E27FC236}">
                    <a16:creationId xmlns:a16="http://schemas.microsoft.com/office/drawing/2014/main" id="{51A8FDD3-5239-DE33-407F-1EB18C7A7563}"/>
                  </a:ext>
                </a:extLst>
              </p:cNvPr>
              <p:cNvSpPr>
                <a:spLocks noGrp="1" noRot="1" noChangeAspect="1" noMove="1" noResize="1" noEditPoints="1" noAdjustHandles="1" noChangeArrowheads="1" noChangeShapeType="1" noTextEdit="1"/>
              </p:cNvSpPr>
              <p:nvPr>
                <p:ph idx="1"/>
              </p:nvPr>
            </p:nvSpPr>
            <p:spPr>
              <a:blipFill>
                <a:blip r:embed="rId2"/>
                <a:stretch>
                  <a:fillRect l="-406" t="-126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93EA2-52E9-1340-B609-3E9EF5C836EA}"/>
              </a:ext>
            </a:extLst>
          </p:cNvPr>
          <p:cNvSpPr>
            <a:spLocks noGrp="1"/>
          </p:cNvSpPr>
          <p:nvPr>
            <p:ph type="title"/>
          </p:nvPr>
        </p:nvSpPr>
        <p:spPr/>
        <p:txBody>
          <a:bodyPr/>
          <a:lstStyle/>
          <a:p>
            <a:r>
              <a:rPr lang="zh-CN" altLang="en-US" dirty="0"/>
              <a:t>威尔逊定理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505303-ECE7-1003-540F-B7649C4A7299}"/>
                  </a:ext>
                </a:extLst>
              </p:cNvPr>
              <p:cNvSpPr>
                <a:spLocks noGrp="1"/>
              </p:cNvSpPr>
              <p:nvPr>
                <p:ph idx="1"/>
              </p:nvPr>
            </p:nvSpPr>
            <p:spPr/>
            <p:txBody>
              <a:bodyPr>
                <a:normAutofit/>
              </a:bodyPr>
              <a:lstStyle/>
              <a:p>
                <a:pPr algn="just"/>
                <a:r>
                  <a:rPr lang="zh-CN" altLang="en-US" sz="1800" dirty="0"/>
                  <a:t>定理：对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≥2</m:t>
                    </m:r>
                  </m:oMath>
                </a14:m>
                <a:r>
                  <a:rPr lang="zh-CN" altLang="en-US" sz="1800" dirty="0"/>
                  <a:t>，</a:t>
                </a:r>
                <a:endParaRPr lang="en-US" altLang="zh-CN" sz="1800" dirty="0"/>
              </a:p>
              <a:p>
                <a:pPr marL="457200" lvl="1" indent="0" algn="just">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ℙ</m:t>
                      </m:r>
                      <m:r>
                        <a:rPr lang="en-US" altLang="zh-CN" sz="1800" b="0" i="1" smtClean="0">
                          <a:latin typeface="Cambria Math" panose="02040503050406030204" pitchFamily="18" charset="0"/>
                          <a:ea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−1</m:t>
                          </m:r>
                        </m:e>
                      </m:d>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m:oMathPara>
                </a14:m>
                <a:endParaRPr lang="en-US" altLang="zh-CN" sz="1800" dirty="0"/>
              </a:p>
              <a:p>
                <a:pPr algn="just"/>
                <a:r>
                  <a:rPr lang="zh-CN" altLang="en-US" sz="1800" dirty="0"/>
                  <a:t>证明：</a:t>
                </a:r>
                <a:endParaRPr lang="en-US" altLang="zh-CN" sz="1800" dirty="0"/>
              </a:p>
              <a:p>
                <a:pPr algn="just"/>
                <a:r>
                  <a:rPr lang="zh-CN" altLang="en-US" sz="1800" dirty="0"/>
                  <a:t>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ℙ</m:t>
                    </m:r>
                  </m:oMath>
                </a14:m>
                <a:r>
                  <a:rPr lang="zh-CN" altLang="en-US" sz="1800" dirty="0"/>
                  <a:t>，</a:t>
                </a:r>
                <a:endParaRPr lang="en-US" altLang="zh-CN" sz="1800" dirty="0"/>
              </a:p>
              <a:p>
                <a:pPr lvl="1" algn="just"/>
                <a:r>
                  <a:rPr lang="zh-CN" altLang="en-US" sz="1400" dirty="0"/>
                  <a:t>当</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=2 </m:t>
                    </m:r>
                  </m:oMath>
                </a14:m>
                <a:r>
                  <a:rPr lang="zh-CN" altLang="en-US" sz="1400" dirty="0"/>
                  <a:t>时，验证得右式成立；</a:t>
                </a:r>
                <a:endParaRPr lang="en-US" altLang="zh-CN" sz="1400" dirty="0"/>
              </a:p>
              <a:p>
                <a:pPr lvl="1" algn="just"/>
                <a:r>
                  <a:rPr lang="zh-CN" altLang="en-US" sz="1400" dirty="0"/>
                  <a:t>当</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≠2 </m:t>
                    </m:r>
                  </m:oMath>
                </a14:m>
                <a:r>
                  <a:rPr lang="zh-CN" altLang="en-US" sz="1400" dirty="0"/>
                  <a:t>时，</a:t>
                </a:r>
                <a14:m>
                  <m:oMath xmlns:m="http://schemas.openxmlformats.org/officeDocument/2006/math">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−1</m:t>
                        </m:r>
                      </m:e>
                    </m:d>
                    <m:r>
                      <a:rPr lang="en-US" altLang="zh-CN" sz="1400" b="0" i="1" smtClean="0">
                        <a:latin typeface="Cambria Math" panose="02040503050406030204" pitchFamily="18" charset="0"/>
                      </a:rPr>
                      <m:t>!≡1</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−1</m:t>
                        </m:r>
                      </m:e>
                    </m:d>
                    <m:r>
                      <a:rPr lang="en-US" altLang="zh-CN" sz="1400" b="0" i="1" smtClean="0">
                        <a:latin typeface="Cambria Math" panose="02040503050406030204" pitchFamily="18" charset="0"/>
                      </a:rPr>
                      <m:t>⋅2⋅3⋅…⋅</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−2</m:t>
                        </m:r>
                      </m:e>
                    </m:d>
                    <m:d>
                      <m:dPr>
                        <m:ctrlPr>
                          <a:rPr lang="en-US" altLang="zh-CN" sz="1400" b="0" i="1" smtClean="0">
                            <a:latin typeface="Cambria Math" panose="02040503050406030204" pitchFamily="18" charset="0"/>
                          </a:rPr>
                        </m:ctrlPr>
                      </m:dPr>
                      <m:e>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mod</m:t>
                            </m:r>
                          </m:fName>
                          <m:e>
                            <m:r>
                              <a:rPr lang="en-US" altLang="zh-CN" sz="1400" b="0" i="1" smtClean="0">
                                <a:latin typeface="Cambria Math" panose="02040503050406030204" pitchFamily="18" charset="0"/>
                              </a:rPr>
                              <m:t>𝑚</m:t>
                            </m:r>
                          </m:e>
                        </m:func>
                      </m:e>
                    </m:d>
                  </m:oMath>
                </a14:m>
                <a:r>
                  <a:rPr lang="zh-CN" altLang="en-US" sz="1400" dirty="0"/>
                  <a:t>。注意</a:t>
                </a:r>
                <a14:m>
                  <m:oMath xmlns:m="http://schemas.openxmlformats.org/officeDocument/2006/math">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𝑥</m:t>
                        </m:r>
                      </m:e>
                      <m:sup>
                        <m:r>
                          <a:rPr lang="en-US" altLang="zh-CN" sz="1400" b="0" i="1" smtClean="0">
                            <a:latin typeface="Cambria Math" panose="02040503050406030204" pitchFamily="18" charset="0"/>
                          </a:rPr>
                          <m:t>2</m:t>
                        </m:r>
                      </m:sup>
                    </m:sSup>
                    <m:r>
                      <a:rPr lang="en-US" altLang="zh-CN" sz="1400" b="0" i="1" smtClean="0">
                        <a:latin typeface="Cambria Math" panose="02040503050406030204" pitchFamily="18" charset="0"/>
                      </a:rPr>
                      <m:t>≡1</m:t>
                    </m:r>
                    <m:d>
                      <m:dPr>
                        <m:ctrlPr>
                          <a:rPr lang="en-US" altLang="zh-CN" sz="1400" b="0" i="1" smtClean="0">
                            <a:latin typeface="Cambria Math" panose="02040503050406030204" pitchFamily="18" charset="0"/>
                          </a:rPr>
                        </m:ctrlPr>
                      </m:dPr>
                      <m:e>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mod</m:t>
                            </m:r>
                          </m:fName>
                          <m:e>
                            <m:r>
                              <a:rPr lang="en-US" altLang="zh-CN" sz="1400" b="0" i="1" smtClean="0">
                                <a:latin typeface="Cambria Math" panose="02040503050406030204" pitchFamily="18" charset="0"/>
                              </a:rPr>
                              <m:t>𝑃</m:t>
                            </m:r>
                          </m:e>
                        </m:func>
                      </m:e>
                    </m:d>
                    <m:r>
                      <a:rPr lang="en-US" altLang="zh-CN" sz="1400" b="0" i="1" smtClean="0">
                        <a:latin typeface="Cambria Math" panose="02040503050406030204" pitchFamily="18" charset="0"/>
                      </a:rPr>
                      <m:t> </m:t>
                    </m:r>
                  </m:oMath>
                </a14:m>
                <a:r>
                  <a:rPr lang="zh-CN" altLang="en-US" sz="1400" dirty="0"/>
                  <a:t>当且仅当</a:t>
                </a:r>
                <a14:m>
                  <m:oMath xmlns:m="http://schemas.openxmlformats.org/officeDocument/2006/math">
                    <m:r>
                      <a:rPr lang="en-US" altLang="zh-CN" sz="1400" b="0" i="1" dirty="0" smtClean="0">
                        <a:latin typeface="Cambria Math" panose="02040503050406030204" pitchFamily="18" charset="0"/>
                      </a:rPr>
                      <m:t> </m:t>
                    </m:r>
                    <m:d>
                      <m:dPr>
                        <m:ctrlPr>
                          <a:rPr lang="en-US" altLang="zh-CN" sz="1400" b="0" i="1" dirty="0" smtClean="0">
                            <a:latin typeface="Cambria Math" panose="02040503050406030204" pitchFamily="18" charset="0"/>
                          </a:rPr>
                        </m:ctrlPr>
                      </m:dPr>
                      <m:e>
                        <m:r>
                          <a:rPr lang="en-US" altLang="zh-CN" sz="1400" b="0" i="1" dirty="0" smtClean="0">
                            <a:latin typeface="Cambria Math" panose="02040503050406030204" pitchFamily="18" charset="0"/>
                          </a:rPr>
                          <m:t>𝑥</m:t>
                        </m:r>
                        <m:r>
                          <a:rPr lang="en-US" altLang="zh-CN" sz="1400" b="0" i="1" dirty="0" smtClean="0">
                            <a:latin typeface="Cambria Math" panose="02040503050406030204" pitchFamily="18" charset="0"/>
                          </a:rPr>
                          <m:t>+1</m:t>
                        </m:r>
                      </m:e>
                    </m:d>
                    <m:d>
                      <m:dPr>
                        <m:ctrlPr>
                          <a:rPr lang="en-US" altLang="zh-CN" sz="1400" b="0" i="1" dirty="0" smtClean="0">
                            <a:latin typeface="Cambria Math" panose="02040503050406030204" pitchFamily="18" charset="0"/>
                          </a:rPr>
                        </m:ctrlPr>
                      </m:dPr>
                      <m:e>
                        <m:r>
                          <a:rPr lang="en-US" altLang="zh-CN" sz="1400" b="0" i="1" dirty="0" smtClean="0">
                            <a:latin typeface="Cambria Math" panose="02040503050406030204" pitchFamily="18" charset="0"/>
                          </a:rPr>
                          <m:t>𝑥</m:t>
                        </m:r>
                        <m:r>
                          <a:rPr lang="en-US" altLang="zh-CN" sz="1400" b="0" i="1" dirty="0" smtClean="0">
                            <a:latin typeface="Cambria Math" panose="02040503050406030204" pitchFamily="18" charset="0"/>
                          </a:rPr>
                          <m:t>−1</m:t>
                        </m:r>
                      </m:e>
                    </m:d>
                    <m:r>
                      <a:rPr lang="en-US" altLang="zh-CN" sz="1400" b="0" i="1" dirty="0" smtClean="0">
                        <a:latin typeface="Cambria Math" panose="02040503050406030204" pitchFamily="18" charset="0"/>
                      </a:rPr>
                      <m:t> </m:t>
                    </m:r>
                  </m:oMath>
                </a14:m>
                <a:r>
                  <a:rPr lang="zh-CN" altLang="en-US" sz="1400" dirty="0"/>
                  <a:t>是</a:t>
                </a:r>
                <a14:m>
                  <m:oMath xmlns:m="http://schemas.openxmlformats.org/officeDocument/2006/math">
                    <m:r>
                      <a:rPr lang="en-US" altLang="zh-CN" sz="1400" b="0" i="1" dirty="0" smtClean="0">
                        <a:latin typeface="Cambria Math" panose="02040503050406030204" pitchFamily="18" charset="0"/>
                      </a:rPr>
                      <m:t> </m:t>
                    </m:r>
                    <m:r>
                      <a:rPr lang="en-US" altLang="zh-CN" sz="1400" b="0" i="1" dirty="0" smtClean="0">
                        <a:latin typeface="Cambria Math" panose="02040503050406030204" pitchFamily="18" charset="0"/>
                      </a:rPr>
                      <m:t>𝑃</m:t>
                    </m:r>
                    <m:r>
                      <a:rPr lang="en-US" altLang="zh-CN" sz="1400" b="0" i="1" dirty="0" smtClean="0">
                        <a:latin typeface="Cambria Math" panose="02040503050406030204" pitchFamily="18" charset="0"/>
                      </a:rPr>
                      <m:t> </m:t>
                    </m:r>
                  </m:oMath>
                </a14:m>
                <a:r>
                  <a:rPr lang="zh-CN" altLang="en-US" sz="1400" dirty="0"/>
                  <a:t>的倍数，即</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≡±1</m:t>
                    </m:r>
                    <m:d>
                      <m:dPr>
                        <m:ctrlPr>
                          <a:rPr lang="en-US" altLang="zh-CN" sz="1400" b="0" i="1" smtClean="0">
                            <a:latin typeface="Cambria Math" panose="02040503050406030204" pitchFamily="18" charset="0"/>
                          </a:rPr>
                        </m:ctrlPr>
                      </m:dPr>
                      <m:e>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mod</m:t>
                            </m:r>
                          </m:fName>
                          <m:e>
                            <m:r>
                              <a:rPr lang="en-US" altLang="zh-CN" sz="1400" b="0" i="1" smtClean="0">
                                <a:latin typeface="Cambria Math" panose="02040503050406030204" pitchFamily="18" charset="0"/>
                              </a:rPr>
                              <m:t>𝑃</m:t>
                            </m:r>
                          </m:e>
                        </m:func>
                      </m:e>
                    </m:d>
                  </m:oMath>
                </a14:m>
                <a:r>
                  <a:rPr lang="zh-CN" altLang="en-US" sz="1400" dirty="0"/>
                  <a:t>，从而后</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−3 </m:t>
                    </m:r>
                  </m:oMath>
                </a14:m>
                <a:r>
                  <a:rPr lang="zh-CN" altLang="en-US" sz="1400" dirty="0"/>
                  <a:t>个数与它的逆元两两配对，积为</a:t>
                </a:r>
                <a14:m>
                  <m:oMath xmlns:m="http://schemas.openxmlformats.org/officeDocument/2006/math">
                    <m:r>
                      <a:rPr lang="en-US" altLang="zh-CN" sz="1400" b="0" i="1" smtClean="0">
                        <a:latin typeface="Cambria Math" panose="02040503050406030204" pitchFamily="18" charset="0"/>
                      </a:rPr>
                      <m:t> 1</m:t>
                    </m:r>
                  </m:oMath>
                </a14:m>
                <a:r>
                  <a:rPr lang="zh-CN" altLang="en-US" sz="1400" dirty="0"/>
                  <a:t>，证毕。</a:t>
                </a:r>
                <a:endParaRPr lang="en-US" altLang="zh-CN" sz="1400" dirty="0"/>
              </a:p>
              <a:p>
                <a:pPr algn="just"/>
                <a:r>
                  <a:rPr lang="zh-CN" altLang="en-US" sz="1800" dirty="0"/>
                  <a:t>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ℙ</m:t>
                    </m:r>
                  </m:oMath>
                </a14:m>
                <a:r>
                  <a:rPr lang="zh-CN" altLang="en-US" sz="1800" dirty="0"/>
                  <a:t>，</a:t>
                </a:r>
                <a:endParaRPr lang="en-US" altLang="zh-CN" sz="1800" dirty="0"/>
              </a:p>
              <a:p>
                <a:pPr lvl="1" algn="just"/>
                <a:r>
                  <a:rPr lang="zh-CN" altLang="en-US" sz="1400" dirty="0"/>
                  <a:t>当</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𝑝</m:t>
                        </m:r>
                      </m:e>
                      <m:sup>
                        <m:r>
                          <a:rPr lang="en-US" altLang="zh-CN" sz="1400" b="0" i="1" smtClean="0">
                            <a:latin typeface="Cambria Math" panose="02040503050406030204" pitchFamily="18" charset="0"/>
                          </a:rPr>
                          <m:t>2</m:t>
                        </m:r>
                      </m:sup>
                    </m:sSup>
                  </m:oMath>
                </a14:m>
                <a:r>
                  <a:rPr lang="zh-CN" altLang="en-US" sz="1400" dirty="0"/>
                  <a:t>，</a:t>
                </a:r>
                <a14:m>
                  <m:oMath xmlns:m="http://schemas.openxmlformats.org/officeDocument/2006/math">
                    <m:r>
                      <a:rPr lang="en-US" altLang="zh-CN" sz="1400" b="0" i="1" dirty="0" smtClean="0">
                        <a:latin typeface="Cambria Math" panose="02040503050406030204" pitchFamily="18" charset="0"/>
                      </a:rPr>
                      <m:t>𝑚</m:t>
                    </m:r>
                    <m:r>
                      <a:rPr lang="en-US" altLang="zh-CN" sz="1400" b="0" i="1" dirty="0" smtClean="0">
                        <a:latin typeface="Cambria Math" panose="02040503050406030204" pitchFamily="18" charset="0"/>
                      </a:rPr>
                      <m:t> </m:t>
                    </m:r>
                  </m:oMath>
                </a14:m>
                <a:r>
                  <a:rPr lang="zh-CN" altLang="en-US" sz="1400" dirty="0"/>
                  <a:t>必能分解为两个</a:t>
                </a:r>
                <a14:m>
                  <m:oMath xmlns:m="http://schemas.openxmlformats.org/officeDocument/2006/math">
                    <m:r>
                      <a:rPr lang="en-US" altLang="zh-CN" sz="1400" b="0" i="1" smtClean="0">
                        <a:latin typeface="Cambria Math" panose="02040503050406030204" pitchFamily="18" charset="0"/>
                      </a:rPr>
                      <m:t>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𝑚</m:t>
                        </m:r>
                      </m:e>
                    </m:d>
                    <m:r>
                      <a:rPr lang="en-US" altLang="zh-CN" sz="1400" b="0" i="1" smtClean="0">
                        <a:latin typeface="Cambria Math" panose="02040503050406030204" pitchFamily="18" charset="0"/>
                      </a:rPr>
                      <m:t> </m:t>
                    </m:r>
                  </m:oMath>
                </a14:m>
                <a:r>
                  <a:rPr lang="zh-CN" altLang="en-US" sz="1400" dirty="0"/>
                  <a:t>内正整数的积，从而</a:t>
                </a:r>
                <a14:m>
                  <m:oMath xmlns:m="http://schemas.openxmlformats.org/officeDocument/2006/math">
                    <m:r>
                      <a:rPr lang="en-US" altLang="zh-CN" sz="1400" b="0" i="1" smtClean="0">
                        <a:latin typeface="Cambria Math" panose="02040503050406030204" pitchFamily="18" charset="0"/>
                      </a:rPr>
                      <m:t>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−1</m:t>
                        </m:r>
                      </m:e>
                    </m:d>
                    <m:r>
                      <a:rPr lang="en-US" altLang="zh-CN" sz="1400" b="0" i="1" smtClean="0">
                        <a:latin typeface="Cambria Math" panose="02040503050406030204" pitchFamily="18" charset="0"/>
                      </a:rPr>
                      <m:t>!≡0</m:t>
                    </m:r>
                    <m:d>
                      <m:dPr>
                        <m:ctrlPr>
                          <a:rPr lang="en-US" altLang="zh-CN" sz="1400" b="0" i="1" smtClean="0">
                            <a:latin typeface="Cambria Math" panose="02040503050406030204" pitchFamily="18" charset="0"/>
                          </a:rPr>
                        </m:ctrlPr>
                      </m:dPr>
                      <m:e>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mod</m:t>
                            </m:r>
                          </m:fName>
                          <m:e>
                            <m:r>
                              <a:rPr lang="en-US" altLang="zh-CN" sz="1400" b="0" i="1" smtClean="0">
                                <a:latin typeface="Cambria Math" panose="02040503050406030204" pitchFamily="18" charset="0"/>
                              </a:rPr>
                              <m:t>𝑚</m:t>
                            </m:r>
                          </m:e>
                        </m:func>
                      </m:e>
                    </m:d>
                  </m:oMath>
                </a14:m>
                <a:r>
                  <a:rPr lang="zh-CN" altLang="en-US" sz="1400" dirty="0"/>
                  <a:t>，右式不成立。</a:t>
                </a:r>
                <a:endParaRPr lang="en-US" altLang="zh-CN" sz="1400" dirty="0"/>
              </a:p>
              <a:p>
                <a:pPr lvl="1" algn="just"/>
                <a:r>
                  <a:rPr lang="zh-CN" altLang="en-US" sz="1400" dirty="0"/>
                  <a:t>当</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𝑝</m:t>
                        </m:r>
                      </m:e>
                      <m:sup>
                        <m:r>
                          <a:rPr lang="en-US" altLang="zh-CN" sz="1400" b="0" i="1" smtClean="0">
                            <a:latin typeface="Cambria Math" panose="02040503050406030204" pitchFamily="18" charset="0"/>
                          </a:rPr>
                          <m:t>2</m:t>
                        </m:r>
                      </m:sup>
                    </m:sSup>
                  </m:oMath>
                </a14:m>
                <a:r>
                  <a:rPr lang="zh-CN" altLang="en-US" sz="1400" dirty="0"/>
                  <a:t>，对</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=4 </m:t>
                    </m:r>
                  </m:oMath>
                </a14:m>
                <a:r>
                  <a:rPr lang="zh-CN" altLang="en-US" sz="1400" dirty="0"/>
                  <a:t>验证，当</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≥9 </m:t>
                    </m:r>
                  </m:oMath>
                </a14:m>
                <a:r>
                  <a:rPr lang="zh-CN" altLang="en-US" sz="1400" dirty="0"/>
                  <a:t>时</a:t>
                </a:r>
                <a14:m>
                  <m:oMath xmlns:m="http://schemas.openxmlformats.org/officeDocument/2006/math">
                    <m:r>
                      <a:rPr lang="en-US" altLang="zh-CN" sz="1400" b="0" i="1" dirty="0" smtClean="0">
                        <a:latin typeface="Cambria Math" panose="02040503050406030204" pitchFamily="18" charset="0"/>
                      </a:rPr>
                      <m:t> </m:t>
                    </m:r>
                    <m:r>
                      <a:rPr lang="en-US" altLang="zh-CN" sz="1400" b="0" i="1" dirty="0" smtClean="0">
                        <a:latin typeface="Cambria Math" panose="02040503050406030204" pitchFamily="18" charset="0"/>
                      </a:rPr>
                      <m:t>𝑝</m:t>
                    </m:r>
                    <m:r>
                      <a:rPr lang="en-US" altLang="zh-CN" sz="1400" b="0" i="1" dirty="0" smtClean="0">
                        <a:latin typeface="Cambria Math" panose="02040503050406030204" pitchFamily="18" charset="0"/>
                      </a:rPr>
                      <m:t> </m:t>
                    </m:r>
                  </m:oMath>
                </a14:m>
                <a:r>
                  <a:rPr lang="zh-CN" altLang="en-US" sz="1400" dirty="0"/>
                  <a:t>与</a:t>
                </a:r>
                <a14:m>
                  <m:oMath xmlns:m="http://schemas.openxmlformats.org/officeDocument/2006/math">
                    <m:r>
                      <a:rPr lang="en-US" altLang="zh-CN" sz="1400" b="0" i="1" dirty="0" smtClean="0">
                        <a:latin typeface="Cambria Math" panose="02040503050406030204" pitchFamily="18" charset="0"/>
                      </a:rPr>
                      <m:t> 2</m:t>
                    </m:r>
                    <m:r>
                      <a:rPr lang="en-US" altLang="zh-CN" sz="1400" b="0" i="1" dirty="0" smtClean="0">
                        <a:latin typeface="Cambria Math" panose="02040503050406030204" pitchFamily="18" charset="0"/>
                      </a:rPr>
                      <m:t>𝑝</m:t>
                    </m:r>
                    <m:r>
                      <a:rPr lang="en-US" altLang="zh-CN" sz="1400" b="0" i="1" dirty="0" smtClean="0">
                        <a:latin typeface="Cambria Math" panose="02040503050406030204" pitchFamily="18" charset="0"/>
                      </a:rPr>
                      <m:t> </m:t>
                    </m:r>
                  </m:oMath>
                </a14:m>
                <a:r>
                  <a:rPr lang="zh-CN" altLang="en-US" sz="1400" dirty="0"/>
                  <a:t>均小于</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𝑚</m:t>
                    </m:r>
                  </m:oMath>
                </a14:m>
                <a:r>
                  <a:rPr lang="zh-CN" altLang="en-US" sz="1400" dirty="0"/>
                  <a:t>，从而</a:t>
                </a:r>
                <a14:m>
                  <m:oMath xmlns:m="http://schemas.openxmlformats.org/officeDocument/2006/math">
                    <m:r>
                      <a:rPr lang="en-US" altLang="zh-CN" sz="1400" b="0" i="1" smtClean="0">
                        <a:latin typeface="Cambria Math" panose="02040503050406030204" pitchFamily="18" charset="0"/>
                      </a:rPr>
                      <m:t>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𝑚</m:t>
                        </m:r>
                        <m:r>
                          <a:rPr lang="en-US" altLang="zh-CN" sz="1400" b="0" i="1" smtClean="0">
                            <a:latin typeface="Cambria Math" panose="02040503050406030204" pitchFamily="18" charset="0"/>
                          </a:rPr>
                          <m:t>−1</m:t>
                        </m:r>
                      </m:e>
                    </m:d>
                    <m:r>
                      <a:rPr lang="en-US" altLang="zh-CN" sz="1400" b="0" i="1" smtClean="0">
                        <a:latin typeface="Cambria Math" panose="02040503050406030204" pitchFamily="18" charset="0"/>
                      </a:rPr>
                      <m:t>! </m:t>
                    </m:r>
                  </m:oMath>
                </a14:m>
                <a:r>
                  <a:rPr lang="zh-CN" altLang="en-US" sz="1400" dirty="0"/>
                  <a:t>是</a:t>
                </a:r>
                <a14:m>
                  <m:oMath xmlns:m="http://schemas.openxmlformats.org/officeDocument/2006/math">
                    <m:r>
                      <a:rPr lang="en-US" altLang="zh-CN" sz="1400" b="0" i="1" dirty="0" smtClean="0">
                        <a:latin typeface="Cambria Math" panose="02040503050406030204" pitchFamily="18" charset="0"/>
                      </a:rPr>
                      <m:t> </m:t>
                    </m:r>
                    <m:r>
                      <a:rPr lang="en-US" altLang="zh-CN" sz="1400" b="0" i="1" dirty="0" smtClean="0">
                        <a:latin typeface="Cambria Math" panose="02040503050406030204" pitchFamily="18" charset="0"/>
                      </a:rPr>
                      <m:t>𝑚</m:t>
                    </m:r>
                    <m:r>
                      <a:rPr lang="en-US" altLang="zh-CN" sz="1400" b="0" i="1" dirty="0" smtClean="0">
                        <a:latin typeface="Cambria Math" panose="02040503050406030204" pitchFamily="18" charset="0"/>
                      </a:rPr>
                      <m:t> </m:t>
                    </m:r>
                  </m:oMath>
                </a14:m>
                <a:r>
                  <a:rPr lang="zh-CN" altLang="en-US" sz="1400" dirty="0"/>
                  <a:t>的倍数，右式不成立。</a:t>
                </a:r>
                <a:endParaRPr lang="en-US" altLang="zh-CN" sz="1400" dirty="0"/>
              </a:p>
              <a:p>
                <a:pPr algn="just"/>
                <a:r>
                  <a:rPr lang="zh-CN" altLang="en-US" sz="1800" dirty="0"/>
                  <a:t>在 </a:t>
                </a:r>
                <a:r>
                  <a:rPr lang="en-US" altLang="zh-CN" sz="1800" dirty="0"/>
                  <a:t>OI </a:t>
                </a:r>
                <a:r>
                  <a:rPr lang="zh-CN" altLang="en-US" sz="1800" dirty="0"/>
                  <a:t>中没什么用，稍微了解即可，可能主要是用来学习逆元的双射结构。</a:t>
                </a:r>
              </a:p>
            </p:txBody>
          </p:sp>
        </mc:Choice>
        <mc:Fallback xmlns="">
          <p:sp>
            <p:nvSpPr>
              <p:cNvPr id="3" name="内容占位符 2">
                <a:extLst>
                  <a:ext uri="{FF2B5EF4-FFF2-40B4-BE49-F238E27FC236}">
                    <a16:creationId xmlns:a16="http://schemas.microsoft.com/office/drawing/2014/main" id="{BF505303-ECE7-1003-540F-B7649C4A7299}"/>
                  </a:ext>
                </a:extLst>
              </p:cNvPr>
              <p:cNvSpPr>
                <a:spLocks noGrp="1" noRot="1" noChangeAspect="1" noMove="1" noResize="1" noEditPoints="1" noAdjustHandles="1" noChangeArrowheads="1" noChangeShapeType="1" noTextEdit="1"/>
              </p:cNvSpPr>
              <p:nvPr>
                <p:ph idx="1"/>
              </p:nvPr>
            </p:nvSpPr>
            <p:spPr>
              <a:blipFill>
                <a:blip r:embed="rId2"/>
                <a:stretch>
                  <a:fillRect l="-406" t="-1261"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818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69EAC-7145-5F4A-8818-2F7B095C5E0B}"/>
              </a:ext>
            </a:extLst>
          </p:cNvPr>
          <p:cNvSpPr>
            <a:spLocks noGrp="1"/>
          </p:cNvSpPr>
          <p:nvPr>
            <p:ph type="title"/>
          </p:nvPr>
        </p:nvSpPr>
        <p:spPr/>
        <p:txBody>
          <a:bodyPr/>
          <a:lstStyle/>
          <a:p>
            <a:r>
              <a:rPr lang="zh-CN" altLang="en-US" dirty="0"/>
              <a:t>中国剩余定理</a:t>
            </a:r>
            <a:r>
              <a:rPr lang="en-US" altLang="zh-CN" dirty="0"/>
              <a:t>(CRT)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59842C-9E59-0C73-A8D3-ADBEF2E2D596}"/>
                  </a:ext>
                </a:extLst>
              </p:cNvPr>
              <p:cNvSpPr>
                <a:spLocks noGrp="1"/>
              </p:cNvSpPr>
              <p:nvPr>
                <p:ph idx="1"/>
              </p:nvPr>
            </p:nvSpPr>
            <p:spPr/>
            <p:txBody>
              <a:bodyPr>
                <a:normAutofit/>
              </a:bodyPr>
              <a:lstStyle/>
              <a:p>
                <a:pPr algn="just"/>
                <a:r>
                  <a:rPr lang="zh-CN" altLang="en-US" sz="1800" dirty="0"/>
                  <a:t>定理：对两两互质的整数</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 </m:t>
                    </m:r>
                  </m:oMath>
                </a14:m>
                <a:r>
                  <a:rPr lang="zh-CN" altLang="en-US" sz="1800" dirty="0"/>
                  <a:t>与整数</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𝑘</m:t>
                        </m:r>
                      </m:sub>
                    </m:sSub>
                  </m:oMath>
                </a14:m>
                <a:r>
                  <a:rPr lang="zh-CN" altLang="en-US" sz="1800" dirty="0"/>
                  <a:t>，方程组</a:t>
                </a:r>
                <a:endParaRPr lang="en-US" altLang="zh-CN" sz="1800" dirty="0"/>
              </a:p>
              <a:p>
                <a:pPr marL="0" indent="0" algn="just">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m:t>
                                  </m:r>
                                </m:sub>
                              </m:sSub>
                            </m:e>
                          </m:func>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=1,2,⋯,</m:t>
                      </m:r>
                      <m:r>
                        <a:rPr lang="en-US" altLang="zh-CN" sz="1800" b="0" i="1" smtClean="0">
                          <a:latin typeface="Cambria Math" panose="02040503050406030204" pitchFamily="18" charset="0"/>
                        </a:rPr>
                        <m:t>𝑘</m:t>
                      </m:r>
                    </m:oMath>
                  </m:oMathPara>
                </a14:m>
                <a:endParaRPr lang="en-US" altLang="zh-CN" sz="1800" b="0" dirty="0"/>
              </a:p>
              <a:p>
                <a:pPr marL="0" indent="0" algn="just">
                  <a:buNone/>
                </a:pPr>
                <a:r>
                  <a:rPr lang="zh-CN" altLang="en-US" sz="1800" dirty="0"/>
                  <a:t>在模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1</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 </m:t>
                    </m:r>
                  </m:oMath>
                </a14:m>
                <a:r>
                  <a:rPr lang="zh-CN" altLang="en-US" sz="1800" dirty="0"/>
                  <a:t>条件下有唯一解。</a:t>
                </a:r>
                <a:endParaRPr lang="en-US" altLang="zh-CN" sz="1800" dirty="0"/>
              </a:p>
              <a:p>
                <a:pPr algn="just"/>
                <a:r>
                  <a:rPr lang="zh-CN" altLang="en-US" sz="1800" dirty="0"/>
                  <a:t>证明：假设存在两个解</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2</m:t>
                        </m:r>
                      </m:sub>
                    </m:sSub>
                  </m:oMath>
                </a14:m>
                <a:r>
                  <a:rPr lang="zh-CN" altLang="en-US" sz="1800" dirty="0"/>
                  <a:t>，则</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≡0</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m:t>
                                </m:r>
                              </m:sub>
                            </m:sSub>
                          </m:e>
                        </m:func>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=1,2,⋯,</m:t>
                    </m:r>
                    <m:r>
                      <a:rPr lang="en-US" altLang="zh-CN" sz="1800" b="0" i="1" smtClean="0">
                        <a:latin typeface="Cambria Math" panose="02040503050406030204" pitchFamily="18" charset="0"/>
                      </a:rPr>
                      <m:t>𝑘</m:t>
                    </m:r>
                  </m:oMath>
                </a14:m>
                <a:r>
                  <a:rPr lang="zh-CN" altLang="en-US" sz="1800" dirty="0"/>
                  <a:t>，故</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𝑀</m:t>
                    </m:r>
                    <m:r>
                      <a:rPr lang="en-US" altLang="zh-CN" sz="1800" b="0" i="1" dirty="0" smtClean="0">
                        <a:latin typeface="Cambria Math" panose="02040503050406030204" pitchFamily="18" charset="0"/>
                      </a:rPr>
                      <m:t> </m:t>
                    </m:r>
                  </m:oMath>
                </a14:m>
                <a:r>
                  <a:rPr lang="zh-CN" altLang="en-US" sz="1800" dirty="0"/>
                  <a:t>的倍数，模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 </m:t>
                    </m:r>
                  </m:oMath>
                </a14:m>
                <a:r>
                  <a:rPr lang="zh-CN" altLang="en-US" sz="1800" dirty="0"/>
                  <a:t>相同，矛盾。</a:t>
                </a:r>
                <a:endParaRPr lang="en-US" altLang="zh-CN" sz="1800" dirty="0"/>
              </a:p>
              <a:p>
                <a:pPr algn="just"/>
                <a:r>
                  <a:rPr lang="zh-CN" altLang="en-US" sz="1800" dirty="0"/>
                  <a:t>从而至多有一个解。一个巧妙构造是：</a:t>
                </a:r>
                <a:endParaRPr lang="en-US" altLang="zh-CN" sz="1800" dirty="0"/>
              </a:p>
              <a:p>
                <a:pPr marL="0" indent="0" algn="just">
                  <a:buNone/>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𝑀</m:t>
                          </m:r>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m:t>
                              </m:r>
                            </m:sub>
                          </m:sSub>
                        </m:den>
                      </m:f>
                      <m:r>
                        <a:rPr lang="zh-CN" altLang="en-US" sz="1800" i="1">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𝑖</m:t>
                          </m:r>
                        </m:sub>
                      </m:sSub>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𝑖</m:t>
                          </m:r>
                        </m:sub>
                        <m:sup>
                          <m:r>
                            <a:rPr lang="en-US" altLang="zh-CN" sz="1800" b="0" i="1" smtClean="0">
                              <a:latin typeface="Cambria Math" panose="02040503050406030204" pitchFamily="18" charset="0"/>
                            </a:rPr>
                            <m:t>−1</m:t>
                          </m:r>
                        </m:sup>
                      </m:sSubSup>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m:t>
                                  </m:r>
                                </m:sub>
                              </m:sSub>
                            </m:e>
                          </m:func>
                        </m:e>
                      </m:d>
                      <m:r>
                        <a:rPr lang="zh-CN" altLang="en-US" sz="1800" i="1">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𝑘</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𝑖</m:t>
                              </m:r>
                            </m:sub>
                          </m:sSub>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𝑖</m:t>
                              </m:r>
                            </m:sub>
                            <m:sup>
                              <m:r>
                                <a:rPr lang="en-US" altLang="zh-CN" sz="1800" b="0" i="1" smtClean="0">
                                  <a:latin typeface="Cambria Math" panose="02040503050406030204" pitchFamily="18" charset="0"/>
                                </a:rPr>
                                <m:t>−1</m:t>
                              </m:r>
                            </m:sup>
                          </m:sSub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e>
                      </m:nary>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𝑀</m:t>
                              </m:r>
                            </m:e>
                          </m:func>
                        </m:e>
                      </m:d>
                    </m:oMath>
                  </m:oMathPara>
                </a14:m>
                <a:endParaRPr lang="en-US" altLang="zh-CN" sz="1800" dirty="0"/>
              </a:p>
              <a:p>
                <a:pPr algn="just"/>
                <a:r>
                  <a:rPr lang="zh-CN" altLang="en-US" sz="1800" dirty="0"/>
                  <a:t>它的思想是在满足一个约束的同时不影响其它</a:t>
                </a:r>
                <a14:m>
                  <m:oMath xmlns:m="http://schemas.openxmlformats.org/officeDocument/2006/math">
                    <m:r>
                      <a:rPr lang="en-US" altLang="zh-CN" sz="1800" b="0" i="0" smtClean="0">
                        <a:latin typeface="Cambria Math" panose="02040503050406030204" pitchFamily="18" charset="0"/>
                      </a:rPr>
                      <m:t> </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e>
                    </m:d>
                    <m:r>
                      <a:rPr lang="en-US" altLang="zh-CN" sz="1800" b="0" i="1" smtClean="0">
                        <a:latin typeface="Cambria Math" panose="02040503050406030204" pitchFamily="18" charset="0"/>
                      </a:rPr>
                      <m:t> </m:t>
                    </m:r>
                  </m:oMath>
                </a14:m>
                <a:r>
                  <a:rPr lang="zh-CN" altLang="en-US" sz="1800" dirty="0"/>
                  <a:t>个约束。</a:t>
                </a:r>
                <a:endParaRPr lang="en-US" altLang="zh-CN" sz="1800" dirty="0"/>
              </a:p>
              <a:p>
                <a:pPr algn="just"/>
                <a:r>
                  <a:rPr lang="zh-CN" altLang="en-US" sz="1800" dirty="0"/>
                  <a:t>于是不仅证明了恰有一个解而且找到了只需求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 </m:t>
                    </m:r>
                  </m:oMath>
                </a14:m>
                <a:r>
                  <a:rPr lang="zh-CN" altLang="en-US" sz="1800" dirty="0"/>
                  <a:t>次小模数逆元的构造方法。</a:t>
                </a:r>
              </a:p>
            </p:txBody>
          </p:sp>
        </mc:Choice>
        <mc:Fallback xmlns="">
          <p:sp>
            <p:nvSpPr>
              <p:cNvPr id="3" name="内容占位符 2">
                <a:extLst>
                  <a:ext uri="{FF2B5EF4-FFF2-40B4-BE49-F238E27FC236}">
                    <a16:creationId xmlns:a16="http://schemas.microsoft.com/office/drawing/2014/main" id="{9659842C-9E59-0C73-A8D3-ADBEF2E2D596}"/>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576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23C28-40A8-0DFB-66C4-4A9FFCE0CE46}"/>
              </a:ext>
            </a:extLst>
          </p:cNvPr>
          <p:cNvSpPr>
            <a:spLocks noGrp="1"/>
          </p:cNvSpPr>
          <p:nvPr>
            <p:ph type="title"/>
          </p:nvPr>
        </p:nvSpPr>
        <p:spPr/>
        <p:txBody>
          <a:bodyPr/>
          <a:lstStyle/>
          <a:p>
            <a:r>
              <a:rPr lang="zh-CN" altLang="en-US" dirty="0"/>
              <a:t>中国剩余定理</a:t>
            </a:r>
            <a:r>
              <a:rPr lang="en-US" altLang="zh-CN" dirty="0"/>
              <a:t>(CRT)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E9FF30-4AF7-9E99-D4C3-36AF4F374F35}"/>
                  </a:ext>
                </a:extLst>
              </p:cNvPr>
              <p:cNvSpPr>
                <a:spLocks noGrp="1"/>
              </p:cNvSpPr>
              <p:nvPr>
                <p:ph idx="1"/>
              </p:nvPr>
            </p:nvSpPr>
            <p:spPr/>
            <p:txBody>
              <a:bodyPr>
                <a:normAutofit/>
              </a:bodyPr>
              <a:lstStyle/>
              <a:p>
                <a:pPr algn="just"/>
                <a:r>
                  <a:rPr lang="zh-CN" altLang="en-US" sz="1800" dirty="0"/>
                  <a:t>进一步地，对于模数不互质的情况呢？</a:t>
                </a:r>
                <a:endParaRPr lang="en-US" altLang="zh-CN" sz="1800" dirty="0"/>
              </a:p>
              <a:p>
                <a:pPr algn="just"/>
                <a:r>
                  <a:rPr lang="zh-CN" altLang="en-US" sz="1800" dirty="0"/>
                  <a:t>对整数</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 </m:t>
                    </m:r>
                  </m:oMath>
                </a14:m>
                <a:r>
                  <a:rPr lang="zh-CN" altLang="en-US" sz="1800" dirty="0"/>
                  <a:t>与整数</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𝑘</m:t>
                        </m:r>
                      </m:sub>
                    </m:sSub>
                  </m:oMath>
                </a14:m>
                <a:r>
                  <a:rPr lang="zh-CN" altLang="en-US" sz="1800" dirty="0"/>
                  <a:t>，如何求方程组</a:t>
                </a:r>
                <a:endParaRPr lang="en-US" altLang="zh-CN" sz="1800" dirty="0"/>
              </a:p>
              <a:p>
                <a:pPr marL="0" indent="0" algn="just">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m:t>
                                  </m:r>
                                </m:sub>
                              </m:sSub>
                            </m:e>
                          </m:func>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=1,2,⋯,</m:t>
                      </m:r>
                      <m:r>
                        <a:rPr lang="en-US" altLang="zh-CN" sz="1800" b="0" i="1" smtClean="0">
                          <a:latin typeface="Cambria Math" panose="02040503050406030204" pitchFamily="18" charset="0"/>
                        </a:rPr>
                        <m:t>𝑘</m:t>
                      </m:r>
                    </m:oMath>
                  </m:oMathPara>
                </a14:m>
                <a:endParaRPr lang="en-US" altLang="zh-CN" sz="1800" b="0" dirty="0"/>
              </a:p>
              <a:p>
                <a:pPr marL="0" indent="0" algn="just">
                  <a:buNone/>
                </a:pPr>
                <a:r>
                  <a:rPr lang="zh-CN" altLang="en-US" sz="1800" dirty="0"/>
                  <a:t>在模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lcm</m:t>
                        </m:r>
                      </m:fName>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𝑘</m:t>
                                </m:r>
                              </m:sub>
                            </m:sSub>
                          </m:e>
                        </m:d>
                      </m:e>
                    </m:func>
                    <m:r>
                      <a:rPr lang="en-US" altLang="zh-CN" sz="1800" b="0" i="1" smtClean="0">
                        <a:latin typeface="Cambria Math" panose="02040503050406030204" pitchFamily="18" charset="0"/>
                      </a:rPr>
                      <m:t> </m:t>
                    </m:r>
                  </m:oMath>
                </a14:m>
                <a:r>
                  <a:rPr lang="zh-CN" altLang="en-US" sz="1800" dirty="0"/>
                  <a:t>条件下的解？</a:t>
                </a:r>
                <a:endParaRPr lang="en-US" altLang="zh-CN" sz="1800" dirty="0"/>
              </a:p>
              <a:p>
                <a:pPr algn="just"/>
                <a:r>
                  <a:rPr lang="zh-CN" altLang="en-US" sz="1800" dirty="0"/>
                  <a:t>和刚才相同，我们能证明解不超过</a:t>
                </a:r>
                <a14:m>
                  <m:oMath xmlns:m="http://schemas.openxmlformats.org/officeDocument/2006/math">
                    <m:r>
                      <a:rPr lang="en-US" altLang="zh-CN" sz="1800" b="0" i="1" smtClean="0">
                        <a:latin typeface="Cambria Math" panose="02040503050406030204" pitchFamily="18" charset="0"/>
                      </a:rPr>
                      <m:t> 1 </m:t>
                    </m:r>
                  </m:oMath>
                </a14:m>
                <a:r>
                  <a:rPr lang="zh-CN" altLang="en-US" sz="1800" dirty="0"/>
                  <a:t>个，但现在可能无解，有简单反例，可以尝试构造。</a:t>
                </a:r>
                <a:endParaRPr lang="en-US" altLang="zh-CN" sz="1800" dirty="0"/>
              </a:p>
              <a:p>
                <a:pPr algn="just"/>
                <a:r>
                  <a:rPr lang="zh-CN" altLang="en-US" sz="1800" dirty="0"/>
                  <a:t>由于模数不互质，逆元很可能是不存在的，所以需要换个思路。</a:t>
                </a:r>
                <a:endParaRPr lang="en-US" altLang="zh-CN" sz="1800" dirty="0"/>
              </a:p>
              <a:p>
                <a:pPr algn="just"/>
                <a:r>
                  <a:rPr lang="zh-CN" altLang="en-US" sz="1800" dirty="0"/>
                  <a:t>考虑归纳法，先合并前</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个方程得到解，再与第</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个方程合并。如果前</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个方程合并完已然无解那么最后不存在解，否则：</a:t>
                </a:r>
                <a:endParaRPr lang="en-US" altLang="zh-CN" sz="1800" dirty="0"/>
              </a:p>
              <a:p>
                <a:pPr algn="just"/>
                <a:r>
                  <a:rPr lang="zh-CN" altLang="en-US" sz="1800" dirty="0"/>
                  <a:t>设前</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个方程的解为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𝑄</m:t>
                            </m:r>
                          </m:e>
                        </m:func>
                      </m:e>
                    </m:d>
                  </m:oMath>
                </a14:m>
                <a:r>
                  <a:rPr lang="zh-CN" altLang="en-US" sz="1800" dirty="0"/>
                  <a:t>，则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𝑄𝑦</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m:t>
                                </m:r>
                              </m:sub>
                            </m:sSub>
                          </m:e>
                        </m:func>
                      </m:e>
                    </m:d>
                  </m:oMath>
                </a14:m>
                <a:r>
                  <a:rPr lang="zh-CN" altLang="en-US" sz="1800" dirty="0"/>
                  <a:t>，即</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𝑄𝑦</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𝑧</m:t>
                    </m:r>
                  </m:oMath>
                </a14:m>
                <a:r>
                  <a:rPr lang="zh-CN" altLang="en-US" sz="1800" dirty="0"/>
                  <a:t>，故</a:t>
                </a:r>
                <a14:m>
                  <m:oMath xmlns:m="http://schemas.openxmlformats.org/officeDocument/2006/math">
                    <m:r>
                      <a:rPr lang="en-US" altLang="zh-CN" sz="1800" b="0" i="1" dirty="0" smtClean="0">
                        <a:latin typeface="Cambria Math" panose="02040503050406030204" pitchFamily="18" charset="0"/>
                      </a:rPr>
                      <m:t>𝑄𝑦</m:t>
                    </m:r>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𝑚</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𝑧</m:t>
                    </m:r>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𝑎</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𝐴</m:t>
                    </m:r>
                  </m:oMath>
                </a14:m>
                <a:r>
                  <a:rPr lang="zh-CN" altLang="en-US" sz="1800" dirty="0"/>
                  <a:t>，这是</a:t>
                </a:r>
                <a14:m>
                  <m:oMath xmlns:m="http://schemas.openxmlformats.org/officeDocument/2006/math">
                    <m:r>
                      <a:rPr lang="en-US" altLang="zh-CN" sz="1800" b="0" i="1" smtClean="0">
                        <a:latin typeface="Cambria Math" panose="02040503050406030204" pitchFamily="18" charset="0"/>
                      </a:rPr>
                      <m:t> </m:t>
                    </m:r>
                    <m:r>
                      <m:rPr>
                        <m:sty m:val="p"/>
                      </m:rPr>
                      <a:rPr lang="en-US" altLang="zh-CN" sz="1800" b="0" i="1" smtClean="0">
                        <a:latin typeface="Cambria Math" panose="02040503050406030204" pitchFamily="18" charset="0"/>
                      </a:rPr>
                      <m:t>exgcd</m:t>
                    </m:r>
                    <m:r>
                      <a:rPr lang="en-US" altLang="zh-CN" sz="1800" b="0" i="1" smtClean="0">
                        <a:latin typeface="Cambria Math" panose="02040503050406030204" pitchFamily="18" charset="0"/>
                      </a:rPr>
                      <m:t> </m:t>
                    </m:r>
                  </m:oMath>
                </a14:m>
                <a:r>
                  <a:rPr lang="zh-CN" altLang="en-US" sz="1800" dirty="0"/>
                  <a:t>的经典形式，只需判断</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 </m:t>
                    </m:r>
                  </m:oMath>
                </a14:m>
                <a:r>
                  <a:rPr lang="zh-CN" altLang="en-US" sz="1800" dirty="0"/>
                  <a:t>是否为</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𝑄</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func>
                    <m:r>
                      <a:rPr lang="en-US" altLang="zh-CN" sz="1800" b="0" i="1" smtClean="0">
                        <a:latin typeface="Cambria Math" panose="02040503050406030204" pitchFamily="18" charset="0"/>
                      </a:rPr>
                      <m:t>) </m:t>
                    </m:r>
                  </m:oMath>
                </a14:m>
                <a:r>
                  <a:rPr lang="zh-CN" altLang="en-US" sz="1800" dirty="0"/>
                  <a:t>的倍数，如果不是就无解，否则构造。这样进行直到合并了所有方程，就解决了本问题。</a:t>
                </a:r>
                <a:endParaRPr lang="en-US" altLang="zh-CN" sz="1800" dirty="0"/>
              </a:p>
              <a:p>
                <a:pPr algn="just"/>
                <a:r>
                  <a:rPr lang="zh-CN" altLang="en-US" sz="1800" dirty="0"/>
                  <a:t>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𝑘</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𝑀</m:t>
                            </m:r>
                          </m:e>
                        </m:func>
                      </m:e>
                    </m:d>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B3E9FF30-4AF7-9E99-D4C3-36AF4F374F35}"/>
                  </a:ext>
                </a:extLst>
              </p:cNvPr>
              <p:cNvSpPr>
                <a:spLocks noGrp="1" noRot="1" noChangeAspect="1" noMove="1" noResize="1" noEditPoints="1" noAdjustHandles="1" noChangeArrowheads="1" noChangeShapeType="1" noTextEdit="1"/>
              </p:cNvSpPr>
              <p:nvPr>
                <p:ph idx="1"/>
              </p:nvPr>
            </p:nvSpPr>
            <p:spPr>
              <a:blipFill>
                <a:blip r:embed="rId2"/>
                <a:stretch>
                  <a:fillRect l="-522" t="-140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888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AC08D-87E2-F072-0180-821A71719929}"/>
              </a:ext>
            </a:extLst>
          </p:cNvPr>
          <p:cNvSpPr>
            <a:spLocks noGrp="1"/>
          </p:cNvSpPr>
          <p:nvPr>
            <p:ph type="title"/>
          </p:nvPr>
        </p:nvSpPr>
        <p:spPr/>
        <p:txBody>
          <a:bodyPr/>
          <a:lstStyle/>
          <a:p>
            <a:r>
              <a:rPr lang="zh-CN" altLang="en-US" dirty="0"/>
              <a:t>整除分块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16CA5A4-8583-43E5-6437-A7927D1BE22F}"/>
                  </a:ext>
                </a:extLst>
              </p:cNvPr>
              <p:cNvSpPr>
                <a:spLocks noGrp="1"/>
              </p:cNvSpPr>
              <p:nvPr>
                <p:ph idx="1"/>
              </p:nvPr>
            </p:nvSpPr>
            <p:spPr/>
            <p:txBody>
              <a:bodyPr>
                <a:normAutofit/>
              </a:bodyPr>
              <a:lstStyle/>
              <a:p>
                <a:r>
                  <a:rPr lang="zh-CN" altLang="en-US" sz="1800" dirty="0"/>
                  <a:t>这是一个经典结论，</a:t>
                </a:r>
                <a14:m>
                  <m:oMath xmlns:m="http://schemas.openxmlformats.org/officeDocument/2006/math">
                    <m:d>
                      <m:dPr>
                        <m:begChr m:val="⌊"/>
                        <m:endChr m:val="⌋"/>
                        <m:ctrlPr>
                          <a:rPr lang="zh-CN" altLang="en-US" sz="180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𝑛</m:t>
                            </m:r>
                          </m:num>
                          <m:den>
                            <m:r>
                              <a:rPr lang="en-US" altLang="zh-CN" sz="1800" b="0" i="1" smtClean="0">
                                <a:latin typeface="Cambria Math" panose="02040503050406030204" pitchFamily="18" charset="0"/>
                              </a:rPr>
                              <m:t>𝑖</m:t>
                            </m:r>
                          </m:den>
                        </m:f>
                      </m:e>
                    </m:d>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只有不超过</a:t>
                </a:r>
                <a14:m>
                  <m:oMath xmlns:m="http://schemas.openxmlformats.org/officeDocument/2006/math">
                    <m:r>
                      <a:rPr lang="en-US" altLang="zh-CN" sz="1800" b="0" i="1" smtClean="0">
                        <a:latin typeface="Cambria Math" panose="02040503050406030204" pitchFamily="18" charset="0"/>
                      </a:rPr>
                      <m:t> 2</m:t>
                    </m:r>
                    <m:rad>
                      <m:radPr>
                        <m:degHide m:val="on"/>
                        <m:ctrlPr>
                          <a:rPr lang="en-US" altLang="zh-CN" sz="1800" b="0" i="1" smtClean="0">
                            <a:latin typeface="Cambria Math" panose="02040503050406030204" pitchFamily="18" charset="0"/>
                          </a:rPr>
                        </m:ctrlPr>
                      </m:radPr>
                      <m:deg/>
                      <m:e>
                        <m:r>
                          <a:rPr lang="en-US" altLang="zh-CN" sz="1800" b="0" i="1" smtClean="0">
                            <a:latin typeface="Cambria Math" panose="02040503050406030204" pitchFamily="18" charset="0"/>
                          </a:rPr>
                          <m:t>𝑛</m:t>
                        </m:r>
                      </m:e>
                    </m:rad>
                    <m:r>
                      <a:rPr lang="en-US" altLang="zh-CN" sz="1800" b="0" i="1" smtClean="0">
                        <a:latin typeface="Cambria Math" panose="02040503050406030204" pitchFamily="18" charset="0"/>
                      </a:rPr>
                      <m:t> </m:t>
                    </m:r>
                  </m:oMath>
                </a14:m>
                <a:r>
                  <a:rPr lang="zh-CN" altLang="en-US" sz="1800" dirty="0"/>
                  <a:t>种取值。</a:t>
                </a:r>
                <a:endParaRPr lang="en-US" altLang="zh-CN" sz="1800" dirty="0"/>
              </a:p>
              <a:p>
                <a:r>
                  <a:rPr lang="zh-CN" altLang="en-US" sz="1800" dirty="0"/>
                  <a:t>这是因为</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ad>
                          <m:radPr>
                            <m:degHide m:val="on"/>
                            <m:ctrlPr>
                              <a:rPr lang="en-US" altLang="zh-CN" sz="1800" b="0" i="1" smtClean="0">
                                <a:latin typeface="Cambria Math" panose="02040503050406030204" pitchFamily="18" charset="0"/>
                              </a:rPr>
                            </m:ctrlPr>
                          </m:radPr>
                          <m:deg/>
                          <m:e>
                            <m:r>
                              <a:rPr lang="en-US" altLang="zh-CN" sz="1800" b="0" i="1" smtClean="0">
                                <a:latin typeface="Cambria Math" panose="02040503050406030204" pitchFamily="18" charset="0"/>
                              </a:rPr>
                              <m:t>𝑛</m:t>
                            </m:r>
                          </m:e>
                        </m:rad>
                      </m:e>
                    </m:d>
                    <m:r>
                      <a:rPr lang="en-US" altLang="zh-CN" sz="1800" b="0" i="1" smtClean="0">
                        <a:latin typeface="Cambria Math" panose="02040503050406030204" pitchFamily="18" charset="0"/>
                      </a:rPr>
                      <m:t> </m:t>
                    </m:r>
                  </m:oMath>
                </a14:m>
                <a:r>
                  <a:rPr lang="zh-CN" altLang="en-US" sz="1800" dirty="0"/>
                  <a:t>内的正整数只有</a:t>
                </a:r>
                <a14:m>
                  <m:oMath xmlns:m="http://schemas.openxmlformats.org/officeDocument/2006/math">
                    <m:r>
                      <a:rPr lang="en-US" altLang="zh-CN" sz="1800" b="0" i="1" smtClean="0">
                        <a:latin typeface="Cambria Math" panose="02040503050406030204" pitchFamily="18" charset="0"/>
                      </a:rPr>
                      <m:t> </m:t>
                    </m:r>
                    <m:rad>
                      <m:radPr>
                        <m:degHide m:val="on"/>
                        <m:ctrlPr>
                          <a:rPr lang="en-US" altLang="zh-CN" sz="1800" b="0" i="1" smtClean="0">
                            <a:latin typeface="Cambria Math" panose="02040503050406030204" pitchFamily="18" charset="0"/>
                          </a:rPr>
                        </m:ctrlPr>
                      </m:radPr>
                      <m:deg/>
                      <m:e>
                        <m:r>
                          <a:rPr lang="en-US" altLang="zh-CN" sz="1800" b="0" i="1" smtClean="0">
                            <a:latin typeface="Cambria Math" panose="02040503050406030204" pitchFamily="18" charset="0"/>
                          </a:rPr>
                          <m:t>𝑛</m:t>
                        </m:r>
                      </m:e>
                    </m:rad>
                    <m:r>
                      <a:rPr lang="en-US" altLang="zh-CN" sz="1800" b="0" i="1" smtClean="0">
                        <a:latin typeface="Cambria Math" panose="02040503050406030204" pitchFamily="18" charset="0"/>
                      </a:rPr>
                      <m:t> </m:t>
                    </m:r>
                  </m:oMath>
                </a14:m>
                <a:r>
                  <a:rPr lang="zh-CN" altLang="en-US" sz="1800" dirty="0"/>
                  <a:t>个，而大于</a:t>
                </a:r>
                <a14:m>
                  <m:oMath xmlns:m="http://schemas.openxmlformats.org/officeDocument/2006/math">
                    <m:r>
                      <a:rPr lang="en-US" altLang="zh-CN" sz="1800" b="0" i="1" smtClean="0">
                        <a:latin typeface="Cambria Math" panose="02040503050406030204" pitchFamily="18" charset="0"/>
                      </a:rPr>
                      <m:t> </m:t>
                    </m:r>
                    <m:rad>
                      <m:radPr>
                        <m:degHide m:val="on"/>
                        <m:ctrlPr>
                          <a:rPr lang="en-US" altLang="zh-CN" sz="1800" b="0" i="1" smtClean="0">
                            <a:latin typeface="Cambria Math" panose="02040503050406030204" pitchFamily="18" charset="0"/>
                          </a:rPr>
                        </m:ctrlPr>
                      </m:radPr>
                      <m:deg/>
                      <m:e>
                        <m:r>
                          <a:rPr lang="en-US" altLang="zh-CN" sz="1800" b="0" i="1" smtClean="0">
                            <a:latin typeface="Cambria Math" panose="02040503050406030204" pitchFamily="18" charset="0"/>
                          </a:rPr>
                          <m:t>𝑛</m:t>
                        </m:r>
                      </m:e>
                    </m:rad>
                    <m:r>
                      <a:rPr lang="en-US" altLang="zh-CN" sz="1800" b="0" i="1" smtClean="0">
                        <a:latin typeface="Cambria Math" panose="02040503050406030204" pitchFamily="18" charset="0"/>
                      </a:rPr>
                      <m:t> </m:t>
                    </m:r>
                  </m:oMath>
                </a14:m>
                <a:r>
                  <a:rPr lang="zh-CN" altLang="en-US" sz="1800" dirty="0"/>
                  <a:t>的数下取整除法的结果都不超过</a:t>
                </a:r>
                <a14:m>
                  <m:oMath xmlns:m="http://schemas.openxmlformats.org/officeDocument/2006/math">
                    <m:r>
                      <a:rPr lang="en-US" altLang="zh-CN" sz="1800" b="0" i="1" smtClean="0">
                        <a:latin typeface="Cambria Math" panose="02040503050406030204" pitchFamily="18" charset="0"/>
                      </a:rPr>
                      <m:t> </m:t>
                    </m:r>
                    <m:rad>
                      <m:radPr>
                        <m:degHide m:val="on"/>
                        <m:ctrlPr>
                          <a:rPr lang="en-US" altLang="zh-CN" sz="1800" b="0" i="1" smtClean="0">
                            <a:latin typeface="Cambria Math" panose="02040503050406030204" pitchFamily="18" charset="0"/>
                          </a:rPr>
                        </m:ctrlPr>
                      </m:radPr>
                      <m:deg/>
                      <m:e>
                        <m:r>
                          <a:rPr lang="en-US" altLang="zh-CN" sz="1800" b="0" i="1" smtClean="0">
                            <a:latin typeface="Cambria Math" panose="02040503050406030204" pitchFamily="18" charset="0"/>
                          </a:rPr>
                          <m:t>𝑛</m:t>
                        </m:r>
                      </m:e>
                    </m:rad>
                  </m:oMath>
                </a14:m>
                <a:r>
                  <a:rPr lang="zh-CN" altLang="en-US" sz="1800" dirty="0"/>
                  <a:t>。</a:t>
                </a:r>
                <a:endParaRPr lang="en-US" altLang="zh-CN" sz="1800" dirty="0"/>
              </a:p>
              <a:p>
                <a:r>
                  <a:rPr lang="zh-CN" altLang="en-US" sz="1800" dirty="0"/>
                  <a:t>那么对于</a:t>
                </a:r>
                <a14:m>
                  <m:oMath xmlns:m="http://schemas.openxmlformats.org/officeDocument/2006/math">
                    <m:r>
                      <a:rPr lang="en-US" altLang="zh-CN" sz="1800" b="0" i="1" smtClean="0">
                        <a:latin typeface="Cambria Math" panose="02040503050406030204" pitchFamily="18" charset="0"/>
                      </a:rPr>
                      <m:t> </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d>
                              <m:dPr>
                                <m:begChr m:val="⌊"/>
                                <m:endChr m:val="⌋"/>
                                <m:ctrlPr>
                                  <a:rPr lang="zh-CN" altLang="en-US"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𝑛</m:t>
                                    </m:r>
                                  </m:num>
                                  <m:den>
                                    <m:r>
                                      <a:rPr lang="en-US" altLang="zh-CN" sz="1800" i="1">
                                        <a:latin typeface="Cambria Math" panose="02040503050406030204" pitchFamily="18" charset="0"/>
                                      </a:rPr>
                                      <m:t>𝑖</m:t>
                                    </m:r>
                                  </m:den>
                                </m:f>
                              </m:e>
                            </m:d>
                          </m:e>
                        </m:d>
                      </m:e>
                    </m:nary>
                    <m:r>
                      <a:rPr lang="en-US" altLang="zh-CN" sz="1800" b="0" i="1" smtClean="0">
                        <a:latin typeface="Cambria Math" panose="02040503050406030204" pitchFamily="18" charset="0"/>
                      </a:rPr>
                      <m:t> </m:t>
                    </m:r>
                  </m:oMath>
                </a14:m>
                <a:r>
                  <a:rPr lang="zh-CN" altLang="en-US" sz="1800" dirty="0"/>
                  <a:t>这样的问题，只要对这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ad>
                          <m:radPr>
                            <m:degHide m:val="on"/>
                            <m:ctrlPr>
                              <a:rPr lang="en-US" altLang="zh-CN" sz="1800" b="0" i="1" smtClean="0">
                                <a:latin typeface="Cambria Math" panose="02040503050406030204" pitchFamily="18" charset="0"/>
                              </a:rPr>
                            </m:ctrlPr>
                          </m:radPr>
                          <m:deg/>
                          <m:e>
                            <m:r>
                              <a:rPr lang="en-US" altLang="zh-CN" sz="1800" b="0" i="1" smtClean="0">
                                <a:latin typeface="Cambria Math" panose="02040503050406030204" pitchFamily="18" charset="0"/>
                              </a:rPr>
                              <m:t>𝑛</m:t>
                            </m:r>
                          </m:e>
                        </m:rad>
                      </m:e>
                    </m:d>
                    <m:r>
                      <a:rPr lang="en-US" altLang="zh-CN" sz="1800" b="0" i="1" smtClean="0">
                        <a:latin typeface="Cambria Math" panose="02040503050406030204" pitchFamily="18" charset="0"/>
                      </a:rPr>
                      <m:t> </m:t>
                    </m:r>
                  </m:oMath>
                </a14:m>
                <a:r>
                  <a:rPr lang="zh-CN" altLang="en-US" sz="1800" dirty="0"/>
                  <a:t>个取值求解，再乘以它们的个数就可以了。</a:t>
                </a:r>
                <a:endParaRPr lang="en-US" altLang="zh-CN" sz="1800" dirty="0"/>
              </a:p>
              <a:p>
                <a:endParaRPr lang="en-US" altLang="zh-CN" sz="1800" dirty="0"/>
              </a:p>
              <a:p>
                <a:r>
                  <a:rPr lang="zh-CN" altLang="en-US" sz="1800" dirty="0"/>
                  <a:t>那么怎么求所有的取值和它的个数呢？</a:t>
                </a:r>
                <a:endParaRPr lang="en-US" altLang="zh-CN" sz="1800" dirty="0"/>
              </a:p>
              <a:p>
                <a:r>
                  <a:rPr lang="zh-CN" altLang="en-US" sz="1800" dirty="0"/>
                  <a:t>一个方法是指针法，对</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求答案，先求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 </m:t>
                    </m:r>
                  </m:oMath>
                </a14:m>
                <a:r>
                  <a:rPr lang="zh-CN" altLang="en-US" sz="1800" dirty="0"/>
                  <a:t>的答案</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d>
                      <m:dPr>
                        <m:begChr m:val="⌊"/>
                        <m:endChr m:val="⌋"/>
                        <m:ctrlPr>
                          <a:rPr lang="zh-CN" altLang="en-US"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𝑛</m:t>
                            </m:r>
                          </m:num>
                          <m:den>
                            <m:r>
                              <a:rPr lang="en-US" altLang="zh-CN" sz="1800" b="0" i="1" smtClean="0">
                                <a:latin typeface="Cambria Math" panose="02040503050406030204" pitchFamily="18" charset="0"/>
                              </a:rPr>
                              <m:t>𝑙</m:t>
                            </m:r>
                          </m:den>
                        </m:f>
                      </m:e>
                    </m:d>
                  </m:oMath>
                </a14:m>
                <a:r>
                  <a:rPr lang="zh-CN" altLang="en-US" sz="1800" dirty="0"/>
                  <a:t>，再求以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 </m:t>
                    </m:r>
                  </m:oMath>
                </a14:m>
                <a:r>
                  <a:rPr lang="zh-CN" altLang="en-US" sz="1800" dirty="0"/>
                  <a:t>为答案的最大数</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d>
                      <m:dPr>
                        <m:begChr m:val="⌊"/>
                        <m:endChr m:val="⌋"/>
                        <m:ctrlPr>
                          <a:rPr lang="zh-CN" altLang="en-US"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𝑛</m:t>
                            </m:r>
                          </m:num>
                          <m:den>
                            <m:r>
                              <a:rPr lang="en-US" altLang="zh-CN" sz="1800" b="0" i="1" smtClean="0">
                                <a:latin typeface="Cambria Math" panose="02040503050406030204" pitchFamily="18" charset="0"/>
                              </a:rPr>
                              <m:t>𝑎</m:t>
                            </m:r>
                          </m:den>
                        </m:f>
                      </m:e>
                    </m:d>
                  </m:oMath>
                </a14:m>
                <a:r>
                  <a:rPr lang="zh-CN" altLang="en-US" sz="1800" dirty="0"/>
                  <a:t>，对</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e>
                    </m:d>
                    <m:r>
                      <a:rPr lang="en-US" altLang="zh-CN" sz="1800" b="0" i="1" smtClean="0">
                        <a:latin typeface="Cambria Math" panose="02040503050406030204" pitchFamily="18" charset="0"/>
                      </a:rPr>
                      <m:t> </m:t>
                    </m:r>
                  </m:oMath>
                </a14:m>
                <a:r>
                  <a:rPr lang="zh-CN" altLang="en-US" sz="1800" dirty="0"/>
                  <a:t>统计答案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oMath>
                </a14:m>
                <a:r>
                  <a:rPr lang="zh-CN" altLang="en-US" sz="1800" dirty="0"/>
                  <a:t>，再对</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求解即可。</a:t>
                </a:r>
              </a:p>
            </p:txBody>
          </p:sp>
        </mc:Choice>
        <mc:Fallback xmlns="">
          <p:sp>
            <p:nvSpPr>
              <p:cNvPr id="3" name="内容占位符 2">
                <a:extLst>
                  <a:ext uri="{FF2B5EF4-FFF2-40B4-BE49-F238E27FC236}">
                    <a16:creationId xmlns:a16="http://schemas.microsoft.com/office/drawing/2014/main" id="{516CA5A4-8583-43E5-6437-A7927D1BE22F}"/>
                  </a:ext>
                </a:extLst>
              </p:cNvPr>
              <p:cNvSpPr>
                <a:spLocks noGrp="1" noRot="1" noChangeAspect="1" noMove="1" noResize="1" noEditPoints="1" noAdjustHandles="1" noChangeArrowheads="1" noChangeShapeType="1" noTextEdit="1"/>
              </p:cNvSpPr>
              <p:nvPr>
                <p:ph idx="1"/>
              </p:nvPr>
            </p:nvSpPr>
            <p:spPr>
              <a:blipFill>
                <a:blip r:embed="rId2"/>
                <a:stretch>
                  <a:fillRect l="-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8933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F4517-C4FB-5750-8CEC-A4B2541C72CD}"/>
              </a:ext>
            </a:extLst>
          </p:cNvPr>
          <p:cNvSpPr>
            <a:spLocks noGrp="1"/>
          </p:cNvSpPr>
          <p:nvPr>
            <p:ph type="title"/>
          </p:nvPr>
        </p:nvSpPr>
        <p:spPr/>
        <p:txBody>
          <a:bodyPr/>
          <a:lstStyle/>
          <a:p>
            <a:r>
              <a:rPr lang="en-US" altLang="zh-CN" dirty="0"/>
              <a:t>Stern-</a:t>
            </a:r>
            <a:r>
              <a:rPr lang="en-US" altLang="zh-CN" dirty="0" err="1"/>
              <a:t>Brocot</a:t>
            </a:r>
            <a:r>
              <a:rPr lang="en-US" altLang="zh-CN" dirty="0"/>
              <a:t> Tree</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E8B28B9F-85D4-C99D-DF6A-A2CC3A03E52B}"/>
                  </a:ext>
                </a:extLst>
              </p:cNvPr>
              <p:cNvSpPr>
                <a:spLocks noGrp="1"/>
              </p:cNvSpPr>
              <p:nvPr>
                <p:ph sz="half" idx="1"/>
              </p:nvPr>
            </p:nvSpPr>
            <p:spPr>
              <a:xfrm>
                <a:off x="838200" y="1825625"/>
                <a:ext cx="5181600" cy="4584602"/>
              </a:xfrm>
            </p:spPr>
            <p:txBody>
              <a:bodyPr/>
              <a:lstStyle/>
              <a:p>
                <a:r>
                  <a:rPr lang="zh-CN" altLang="en-US" sz="1800" dirty="0"/>
                  <a:t>这是处理分数的经典模型。</a:t>
                </a:r>
                <a:endParaRPr lang="en-US" altLang="zh-CN" sz="1800" dirty="0"/>
              </a:p>
              <a:p>
                <a:r>
                  <a:rPr lang="zh-CN" altLang="en-US" sz="1800" dirty="0"/>
                  <a:t>以</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0</m:t>
                        </m:r>
                      </m:num>
                      <m:den>
                        <m:r>
                          <a:rPr lang="en-US" altLang="zh-CN" sz="1800" b="0" i="1" smtClean="0">
                            <a:latin typeface="Cambria Math" panose="02040503050406030204" pitchFamily="18" charset="0"/>
                          </a:rPr>
                          <m:t>1</m:t>
                        </m:r>
                      </m:den>
                    </m:f>
                    <m:r>
                      <a:rPr lang="en-US" altLang="zh-CN" sz="1800" b="0" i="1" smtClean="0">
                        <a:latin typeface="Cambria Math" panose="02040503050406030204" pitchFamily="18" charset="0"/>
                      </a:rPr>
                      <m:t> </m:t>
                    </m:r>
                  </m:oMath>
                </a14:m>
                <a:r>
                  <a:rPr lang="zh-CN" altLang="en-US" sz="1800" dirty="0"/>
                  <a:t>为左端，</a:t>
                </a:r>
                <a14:m>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+0</m:t>
                        </m:r>
                      </m:den>
                    </m:f>
                  </m:oMath>
                </a14:m>
                <a:r>
                  <a:rPr lang="zh-CN" altLang="en-US" sz="1800" dirty="0"/>
                  <a:t>（表示正无穷）为右端，建二叉树：根的点权为</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0+1</m:t>
                        </m:r>
                      </m:num>
                      <m:den>
                        <m:r>
                          <a:rPr lang="en-US" altLang="zh-CN" sz="1800" b="0" i="1" smtClean="0">
                            <a:latin typeface="Cambria Math" panose="02040503050406030204" pitchFamily="18" charset="0"/>
                          </a:rPr>
                          <m:t>1+0</m:t>
                        </m:r>
                      </m:den>
                    </m:f>
                  </m:oMath>
                </a14:m>
                <a:r>
                  <a:rPr lang="zh-CN" altLang="en-US" sz="1800" dirty="0"/>
                  <a:t>，对每个点</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𝑢</m:t>
                        </m:r>
                      </m:num>
                      <m:den>
                        <m:r>
                          <a:rPr lang="en-US" altLang="zh-CN" sz="1800" b="0" i="1" smtClean="0">
                            <a:latin typeface="Cambria Math" panose="02040503050406030204" pitchFamily="18" charset="0"/>
                          </a:rPr>
                          <m:t>𝑣</m:t>
                        </m:r>
                      </m:den>
                    </m:f>
                  </m:oMath>
                </a14:m>
                <a:r>
                  <a:rPr lang="zh-CN" altLang="en-US" sz="1800" dirty="0"/>
                  <a:t>，设其前驱为</a:t>
                </a:r>
                <a14:m>
                  <m:oMath xmlns:m="http://schemas.openxmlformats.org/officeDocument/2006/math">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1</m:t>
                            </m:r>
                          </m:sub>
                        </m:sSub>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1</m:t>
                            </m:r>
                          </m:sub>
                        </m:sSub>
                      </m:den>
                    </m:f>
                  </m:oMath>
                </a14:m>
                <a:r>
                  <a:rPr lang="zh-CN" altLang="en-US" sz="1800" dirty="0"/>
                  <a:t>，后继为</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2</m:t>
                            </m:r>
                          </m:sub>
                        </m:sSub>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2</m:t>
                            </m:r>
                          </m:sub>
                        </m:sSub>
                      </m:den>
                    </m:f>
                  </m:oMath>
                </a14:m>
                <a:r>
                  <a:rPr lang="zh-CN" altLang="en-US" sz="1800" dirty="0"/>
                  <a:t>，则它左儿子的点权为</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1</m:t>
                            </m:r>
                          </m:sub>
                        </m:sSub>
                      </m:num>
                      <m:den>
                        <m:r>
                          <a:rPr lang="en-US" altLang="zh-CN" sz="1800" b="0" i="1" smtClean="0">
                            <a:latin typeface="Cambria Math" panose="02040503050406030204" pitchFamily="18" charset="0"/>
                          </a:rPr>
                          <m:t>𝑣</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1</m:t>
                            </m:r>
                          </m:sub>
                        </m:sSub>
                      </m:den>
                    </m:f>
                  </m:oMath>
                </a14:m>
                <a:r>
                  <a:rPr lang="zh-CN" altLang="en-US" sz="1800" dirty="0"/>
                  <a:t>，右儿子为</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2</m:t>
                            </m:r>
                          </m:sub>
                        </m:sSub>
                      </m:num>
                      <m:den>
                        <m:r>
                          <a:rPr lang="en-US" altLang="zh-CN" sz="1800" b="0" i="1" smtClean="0">
                            <a:latin typeface="Cambria Math" panose="02040503050406030204" pitchFamily="18" charset="0"/>
                          </a:rPr>
                          <m:t>𝑣</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2</m:t>
                            </m:r>
                          </m:sub>
                        </m:sSub>
                      </m:den>
                    </m:f>
                  </m:oMath>
                </a14:m>
                <a:r>
                  <a:rPr lang="zh-CN" altLang="en-US" sz="1800" dirty="0"/>
                  <a:t>。</a:t>
                </a:r>
                <a:endParaRPr lang="en-US" altLang="zh-CN" sz="1800" dirty="0"/>
              </a:p>
              <a:p>
                <a:r>
                  <a:rPr lang="zh-CN" altLang="en-US" sz="1800" dirty="0"/>
                  <a:t>性质 </a:t>
                </a:r>
                <a:r>
                  <a:rPr lang="en-US" altLang="zh-CN" sz="1800" dirty="0"/>
                  <a:t>1</a:t>
                </a:r>
                <a:r>
                  <a:rPr lang="zh-CN" altLang="en-US" sz="1800" dirty="0"/>
                  <a:t>：每一个分数都能被 </a:t>
                </a:r>
                <a:r>
                  <a:rPr lang="en-US" altLang="zh-CN" sz="1800" dirty="0"/>
                  <a:t>S-B Tree </a:t>
                </a:r>
                <a:r>
                  <a:rPr lang="zh-CN" altLang="en-US" sz="1800" dirty="0"/>
                  <a:t>表出。</a:t>
                </a:r>
                <a:endParaRPr lang="en-US" altLang="zh-CN" sz="1800" dirty="0"/>
              </a:p>
              <a:p>
                <a:r>
                  <a:rPr lang="zh-CN" altLang="en-US" sz="1800" dirty="0"/>
                  <a:t>性质 </a:t>
                </a:r>
                <a:r>
                  <a:rPr lang="en-US" altLang="zh-CN" sz="1800" dirty="0"/>
                  <a:t>2</a:t>
                </a:r>
                <a:r>
                  <a:rPr lang="zh-CN" altLang="en-US" sz="1800" dirty="0"/>
                  <a:t>：若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，则至多移动</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次就能移到</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𝑥</m:t>
                        </m:r>
                      </m:num>
                      <m:den>
                        <m:r>
                          <a:rPr lang="en-US" altLang="zh-CN" sz="1800" b="0" i="1" smtClean="0">
                            <a:latin typeface="Cambria Math" panose="02040503050406030204" pitchFamily="18" charset="0"/>
                          </a:rPr>
                          <m:t>𝑦</m:t>
                        </m:r>
                      </m:den>
                    </m:f>
                  </m:oMath>
                </a14:m>
                <a:r>
                  <a:rPr lang="zh-CN" altLang="en-US" sz="1800" dirty="0"/>
                  <a:t>。</a:t>
                </a:r>
                <a:endParaRPr lang="en-US" altLang="zh-CN" sz="1800" dirty="0"/>
              </a:p>
              <a:p>
                <a:r>
                  <a:rPr lang="zh-CN" altLang="en-US" sz="1800" dirty="0"/>
                  <a:t>性质 </a:t>
                </a:r>
                <a:r>
                  <a:rPr lang="en-US" altLang="zh-CN" sz="1800" dirty="0"/>
                  <a:t>3</a:t>
                </a:r>
                <a:r>
                  <a:rPr lang="zh-CN" altLang="en-US" sz="1800" dirty="0"/>
                  <a:t>：若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，则移动到</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𝑥</m:t>
                        </m:r>
                      </m:num>
                      <m:den>
                        <m:r>
                          <a:rPr lang="en-US" altLang="zh-CN" sz="1800" b="0" i="1" smtClean="0">
                            <a:latin typeface="Cambria Math" panose="02040503050406030204" pitchFamily="18" charset="0"/>
                          </a:rPr>
                          <m:t>𝑦</m:t>
                        </m:r>
                      </m:den>
                    </m:f>
                    <m:r>
                      <a:rPr lang="en-US" altLang="zh-CN" sz="1800" b="0" i="1" smtClean="0">
                        <a:latin typeface="Cambria Math" panose="02040503050406030204" pitchFamily="18" charset="0"/>
                      </a:rPr>
                      <m:t> </m:t>
                    </m:r>
                  </m:oMath>
                </a14:m>
                <a:r>
                  <a:rPr lang="zh-CN" altLang="en-US" sz="1800" dirty="0"/>
                  <a:t>的“转折”只有</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𝑛</m:t>
                            </m:r>
                          </m:e>
                        </m:func>
                      </m:e>
                    </m:d>
                    <m:r>
                      <a:rPr lang="en-US" altLang="zh-CN" sz="1800" b="0" i="1" smtClean="0">
                        <a:latin typeface="Cambria Math" panose="02040503050406030204" pitchFamily="18" charset="0"/>
                      </a:rPr>
                      <m:t> </m:t>
                    </m:r>
                  </m:oMath>
                </a14:m>
                <a:r>
                  <a:rPr lang="zh-CN" altLang="en-US" sz="1800" dirty="0"/>
                  <a:t>个。</a:t>
                </a:r>
                <a:endParaRPr lang="en-US" altLang="zh-CN" sz="1800" dirty="0"/>
              </a:p>
              <a:p>
                <a:r>
                  <a:rPr lang="zh-CN" altLang="en-US" sz="1800" dirty="0"/>
                  <a:t>据此可以在每一长段上二分，转折暴力跳跃，以达到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sSup>
                              <m:sSupPr>
                                <m:ctrlPr>
                                  <a:rPr lang="en-US" altLang="zh-CN" sz="1800" b="0" i="1" smtClean="0">
                                    <a:latin typeface="Cambria Math" panose="02040503050406030204" pitchFamily="18" charset="0"/>
                                  </a:rPr>
                                </m:ctrlPr>
                              </m:sSupPr>
                              <m:e>
                                <m:r>
                                  <m:rPr>
                                    <m:sty m:val="p"/>
                                  </m:rPr>
                                  <a:rPr lang="en-US" altLang="zh-CN" sz="1800" b="0" i="0" smtClean="0">
                                    <a:latin typeface="Cambria Math" panose="02040503050406030204" pitchFamily="18" charset="0"/>
                                  </a:rPr>
                                  <m:t>log</m:t>
                                </m:r>
                              </m:e>
                              <m:sup>
                                <m:r>
                                  <a:rPr lang="en-US" altLang="zh-CN" sz="1800" b="0" i="1" smtClean="0">
                                    <a:latin typeface="Cambria Math" panose="02040503050406030204" pitchFamily="18" charset="0"/>
                                  </a:rPr>
                                  <m:t>2</m:t>
                                </m:r>
                              </m:sup>
                            </m:sSup>
                          </m:fName>
                          <m:e>
                            <m:r>
                              <a:rPr lang="en-US" altLang="zh-CN" sz="1800" b="0" i="1" smtClean="0">
                                <a:latin typeface="Cambria Math" panose="02040503050406030204" pitchFamily="18" charset="0"/>
                              </a:rPr>
                              <m:t>𝑛</m:t>
                            </m:r>
                          </m:e>
                        </m:func>
                      </m:e>
                    </m:d>
                    <m:r>
                      <a:rPr lang="en-US" altLang="zh-CN" sz="1800" b="0" i="1" smtClean="0">
                        <a:latin typeface="Cambria Math" panose="02040503050406030204" pitchFamily="18" charset="0"/>
                      </a:rPr>
                      <m:t> </m:t>
                    </m:r>
                  </m:oMath>
                </a14:m>
                <a:r>
                  <a:rPr lang="zh-CN" altLang="en-US" sz="1800" dirty="0"/>
                  <a:t>的复杂度找分数。</a:t>
                </a:r>
                <a:endParaRPr lang="en-US" altLang="zh-CN" sz="1800" dirty="0"/>
              </a:p>
            </p:txBody>
          </p:sp>
        </mc:Choice>
        <mc:Fallback xmlns="">
          <p:sp>
            <p:nvSpPr>
              <p:cNvPr id="4" name="内容占位符 3">
                <a:extLst>
                  <a:ext uri="{FF2B5EF4-FFF2-40B4-BE49-F238E27FC236}">
                    <a16:creationId xmlns:a16="http://schemas.microsoft.com/office/drawing/2014/main" id="{E8B28B9F-85D4-C99D-DF6A-A2CC3A03E52B}"/>
                  </a:ext>
                </a:extLst>
              </p:cNvPr>
              <p:cNvSpPr>
                <a:spLocks noGrp="1" noRot="1" noChangeAspect="1" noMove="1" noResize="1" noEditPoints="1" noAdjustHandles="1" noChangeArrowheads="1" noChangeShapeType="1" noTextEdit="1"/>
              </p:cNvSpPr>
              <p:nvPr>
                <p:ph sz="half" idx="1"/>
              </p:nvPr>
            </p:nvSpPr>
            <p:spPr>
              <a:xfrm>
                <a:off x="838200" y="1825625"/>
                <a:ext cx="5181600" cy="4584602"/>
              </a:xfrm>
              <a:blipFill>
                <a:blip r:embed="rId2"/>
                <a:stretch>
                  <a:fillRect l="-824" t="-1328" r="-941"/>
                </a:stretch>
              </a:blipFill>
            </p:spPr>
            <p:txBody>
              <a:bodyPr/>
              <a:lstStyle/>
              <a:p>
                <a:r>
                  <a:rPr lang="zh-CN" altLang="en-US">
                    <a:noFill/>
                  </a:rPr>
                  <a:t> </a:t>
                </a:r>
              </a:p>
            </p:txBody>
          </p:sp>
        </mc:Fallback>
      </mc:AlternateContent>
      <p:pic>
        <p:nvPicPr>
          <p:cNvPr id="2050" name="Picture 2" descr="在这里插入图片描述">
            <a:extLst>
              <a:ext uri="{FF2B5EF4-FFF2-40B4-BE49-F238E27FC236}">
                <a16:creationId xmlns:a16="http://schemas.microsoft.com/office/drawing/2014/main" id="{BA03FF4C-AAF2-E3F9-6DED-6A9C7E00706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43662" y="2667794"/>
            <a:ext cx="46386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48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C117D6F-8CC0-1773-054A-E8EB52C6783C}"/>
              </a:ext>
            </a:extLst>
          </p:cNvPr>
          <p:cNvSpPr>
            <a:spLocks noGrp="1"/>
          </p:cNvSpPr>
          <p:nvPr>
            <p:ph type="title"/>
          </p:nvPr>
        </p:nvSpPr>
        <p:spPr/>
        <p:txBody>
          <a:bodyPr/>
          <a:lstStyle/>
          <a:p>
            <a:r>
              <a:rPr lang="zh-CN" altLang="en-US" dirty="0"/>
              <a:t>综合练习</a:t>
            </a:r>
          </a:p>
        </p:txBody>
      </p:sp>
      <p:sp>
        <p:nvSpPr>
          <p:cNvPr id="5" name="文本占位符 4">
            <a:extLst>
              <a:ext uri="{FF2B5EF4-FFF2-40B4-BE49-F238E27FC236}">
                <a16:creationId xmlns:a16="http://schemas.microsoft.com/office/drawing/2014/main" id="{0FBB4E32-FC8A-1A1B-F8BB-70BE0AA0688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088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E837C-520A-0100-F99D-875CC5DFB50D}"/>
              </a:ext>
            </a:extLst>
          </p:cNvPr>
          <p:cNvSpPr>
            <a:spLocks noGrp="1"/>
          </p:cNvSpPr>
          <p:nvPr>
            <p:ph type="title"/>
          </p:nvPr>
        </p:nvSpPr>
        <p:spPr/>
        <p:txBody>
          <a:bodyPr/>
          <a:lstStyle/>
          <a:p>
            <a:r>
              <a:rPr lang="zh-CN" altLang="en-US" dirty="0"/>
              <a:t>练</a:t>
            </a:r>
            <a:r>
              <a:rPr lang="en-US" altLang="zh-CN" dirty="0"/>
              <a:t>1. [AHOI2018 </a:t>
            </a:r>
            <a:r>
              <a:rPr lang="zh-CN" altLang="en-US" dirty="0"/>
              <a:t>初中组</a:t>
            </a:r>
            <a:r>
              <a:rPr lang="en-US" altLang="zh-CN" dirty="0"/>
              <a:t>] </a:t>
            </a:r>
            <a:r>
              <a:rPr lang="zh-CN" altLang="en-US" dirty="0"/>
              <a:t>根式化简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964D27-DA31-2E0C-7652-BC9D1CC734A7}"/>
                  </a:ext>
                </a:extLst>
              </p:cNvPr>
              <p:cNvSpPr>
                <a:spLocks noGrp="1"/>
              </p:cNvSpPr>
              <p:nvPr>
                <p:ph idx="1"/>
              </p:nvPr>
            </p:nvSpPr>
            <p:spPr/>
            <p:txBody>
              <a:bodyPr>
                <a:normAutofit/>
              </a:bodyPr>
              <a:lstStyle/>
              <a:p>
                <a:r>
                  <a:rPr lang="zh-CN" altLang="en-US" sz="1800" dirty="0"/>
                  <a:t>给定正整数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oMath>
                </a14:m>
                <a:r>
                  <a:rPr lang="zh-CN" altLang="en-US" sz="1800" dirty="0"/>
                  <a:t>，化简</a:t>
                </a:r>
                <a14:m>
                  <m:oMath xmlns:m="http://schemas.openxmlformats.org/officeDocument/2006/math">
                    <m:r>
                      <a:rPr lang="en-US" altLang="zh-CN" sz="1800" b="0" i="1" smtClean="0">
                        <a:latin typeface="Cambria Math" panose="02040503050406030204" pitchFamily="18" charset="0"/>
                      </a:rPr>
                      <m:t> </m:t>
                    </m:r>
                    <m:rad>
                      <m:radPr>
                        <m:ctrlPr>
                          <a:rPr lang="en-US" altLang="zh-CN" sz="1800" b="0" i="1" smtClean="0">
                            <a:latin typeface="Cambria Math" panose="02040503050406030204" pitchFamily="18" charset="0"/>
                          </a:rPr>
                        </m:ctrlPr>
                      </m:radPr>
                      <m:deg>
                        <m:r>
                          <m:rPr>
                            <m:brk m:alnAt="7"/>
                          </m:rPr>
                          <a:rPr lang="en-US" altLang="zh-CN" sz="1800" b="0" i="1" smtClean="0">
                            <a:latin typeface="Cambria Math" panose="02040503050406030204" pitchFamily="18" charset="0"/>
                          </a:rPr>
                          <m:t>3</m:t>
                        </m:r>
                      </m:deg>
                      <m:e>
                        <m:r>
                          <a:rPr lang="en-US" altLang="zh-CN" sz="1800" b="0" i="1" smtClean="0">
                            <a:latin typeface="Cambria Math" panose="02040503050406030204" pitchFamily="18" charset="0"/>
                          </a:rPr>
                          <m:t>𝑛</m:t>
                        </m:r>
                      </m:e>
                    </m:rad>
                  </m:oMath>
                </a14:m>
                <a:r>
                  <a:rPr lang="zh-CN" altLang="en-US" sz="1800" dirty="0"/>
                  <a:t>。</a:t>
                </a:r>
                <a:endParaRPr lang="en-US" altLang="zh-CN" sz="1800" dirty="0"/>
              </a:p>
              <a:p>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18</m:t>
                        </m:r>
                      </m:sup>
                    </m:sSup>
                  </m:oMath>
                </a14:m>
                <a:endParaRPr lang="zh-CN" altLang="en-US" sz="1800" dirty="0"/>
              </a:p>
            </p:txBody>
          </p:sp>
        </mc:Choice>
        <mc:Fallback xmlns="">
          <p:sp>
            <p:nvSpPr>
              <p:cNvPr id="3" name="内容占位符 2">
                <a:extLst>
                  <a:ext uri="{FF2B5EF4-FFF2-40B4-BE49-F238E27FC236}">
                    <a16:creationId xmlns:a16="http://schemas.microsoft.com/office/drawing/2014/main" id="{56964D27-DA31-2E0C-7652-BC9D1CC734A7}"/>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784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5A17E-B64D-1AAE-6097-3813210989C2}"/>
              </a:ext>
            </a:extLst>
          </p:cNvPr>
          <p:cNvSpPr>
            <a:spLocks noGrp="1"/>
          </p:cNvSpPr>
          <p:nvPr>
            <p:ph type="title"/>
          </p:nvPr>
        </p:nvSpPr>
        <p:spPr/>
        <p:txBody>
          <a:bodyPr/>
          <a:lstStyle/>
          <a:p>
            <a:r>
              <a:rPr lang="zh-CN" altLang="en-US" dirty="0"/>
              <a:t>质因数分解，数量性质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299924-5C68-294B-CC46-33BDC992F1C3}"/>
                  </a:ext>
                </a:extLst>
              </p:cNvPr>
              <p:cNvSpPr>
                <a:spLocks noGrp="1"/>
              </p:cNvSpPr>
              <p:nvPr>
                <p:ph idx="1"/>
              </p:nvPr>
            </p:nvSpPr>
            <p:spPr/>
            <p:txBody>
              <a:bodyPr>
                <a:normAutofit/>
              </a:bodyPr>
              <a:lstStyle/>
              <a:p>
                <a:r>
                  <a:rPr lang="zh-CN" altLang="en-US" sz="1800" dirty="0"/>
                  <a:t>先考虑</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的唯一分解，把每个</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𝛼</m:t>
                    </m:r>
                    <m:r>
                      <a:rPr lang="en-US" altLang="zh-CN" sz="1800" b="0" i="1" smtClean="0">
                        <a:latin typeface="Cambria Math" panose="02040503050406030204" pitchFamily="18" charset="0"/>
                      </a:rPr>
                      <m:t>≥3 </m:t>
                    </m:r>
                  </m:oMath>
                </a14:m>
                <a:r>
                  <a:rPr lang="zh-CN" altLang="en-US" sz="1800" dirty="0"/>
                  <a:t>的</a:t>
                </a:r>
                <a14:m>
                  <m:oMath xmlns:m="http://schemas.openxmlformats.org/officeDocument/2006/math">
                    <m:r>
                      <a:rPr lang="en-US" altLang="zh-CN" sz="1800" b="0" i="1" dirty="0" smtClean="0">
                        <a:latin typeface="Cambria Math" panose="02040503050406030204" pitchFamily="18" charset="0"/>
                      </a:rPr>
                      <m:t> </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𝑝</m:t>
                        </m:r>
                      </m:e>
                      <m:sup>
                        <m:r>
                          <a:rPr lang="en-US" altLang="zh-CN" sz="1800" b="0" i="1" dirty="0" smtClean="0">
                            <a:latin typeface="Cambria Math" panose="02040503050406030204" pitchFamily="18" charset="0"/>
                          </a:rPr>
                          <m:t>𝛼</m:t>
                        </m:r>
                      </m:sup>
                    </m:sSup>
                    <m:r>
                      <a:rPr lang="en-US" altLang="zh-CN" sz="1800" b="0" i="1" dirty="0" smtClean="0">
                        <a:latin typeface="Cambria Math" panose="02040503050406030204" pitchFamily="18" charset="0"/>
                      </a:rPr>
                      <m:t> </m:t>
                    </m:r>
                  </m:oMath>
                </a14:m>
                <a:r>
                  <a:rPr lang="zh-CN" altLang="en-US" sz="1800" dirty="0"/>
                  <a:t>一直提取</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3</m:t>
                        </m:r>
                      </m:sup>
                    </m:sSup>
                    <m:r>
                      <a:rPr lang="en-US" altLang="zh-CN" sz="1800" b="0" i="1" smtClean="0">
                        <a:latin typeface="Cambria Math" panose="02040503050406030204" pitchFamily="18" charset="0"/>
                      </a:rPr>
                      <m:t> </m:t>
                    </m:r>
                  </m:oMath>
                </a14:m>
                <a:r>
                  <a:rPr lang="zh-CN" altLang="en-US" sz="1800" dirty="0"/>
                  <a:t>直至</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𝛼</m:t>
                    </m:r>
                    <m:r>
                      <a:rPr lang="en-US" altLang="zh-CN" sz="1800" b="0" i="1" dirty="0" smtClean="0">
                        <a:latin typeface="Cambria Math" panose="02040503050406030204" pitchFamily="18" charset="0"/>
                      </a:rPr>
                      <m:t>&lt;3 </m:t>
                    </m:r>
                  </m:oMath>
                </a14:m>
                <a:r>
                  <a:rPr lang="zh-CN" altLang="en-US" sz="1800" dirty="0"/>
                  <a:t>为止，就得到了答案。</a:t>
                </a:r>
                <a:endParaRPr lang="en-US" altLang="zh-CN" sz="1800" dirty="0"/>
              </a:p>
              <a:p>
                <a:r>
                  <a:rPr lang="zh-CN" altLang="en-US" sz="1800" dirty="0"/>
                  <a:t>注意</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3</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就有</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3</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，从而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6</m:t>
                        </m:r>
                      </m:sup>
                    </m:sSup>
                  </m:oMath>
                </a14:m>
                <a:r>
                  <a:rPr lang="zh-CN" altLang="en-US" sz="1800" dirty="0"/>
                  <a:t>。</a:t>
                </a:r>
                <a:endParaRPr lang="en-US" altLang="zh-CN" sz="1800" dirty="0"/>
              </a:p>
              <a:p>
                <a:r>
                  <a:rPr lang="zh-CN" altLang="en-US" sz="1800" dirty="0"/>
                  <a:t>筛出</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6</m:t>
                        </m:r>
                      </m:sup>
                    </m:sSup>
                    <m:r>
                      <a:rPr lang="en-US" altLang="zh-CN" sz="1800" b="0" i="1" smtClean="0">
                        <a:latin typeface="Cambria Math" panose="02040503050406030204" pitchFamily="18" charset="0"/>
                      </a:rPr>
                      <m:t> </m:t>
                    </m:r>
                  </m:oMath>
                </a14:m>
                <a:r>
                  <a:rPr lang="zh-CN" altLang="en-US" sz="1800" dirty="0"/>
                  <a:t>内的质数，逐个提取即可。</a:t>
                </a:r>
                <a:endParaRPr lang="en-US" altLang="zh-CN" sz="1800" dirty="0"/>
              </a:p>
              <a:p>
                <a:r>
                  <a:rPr lang="zh-CN" altLang="en-US" sz="1800" dirty="0"/>
                  <a:t>复杂度瓶颈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ad>
                          <m:radPr>
                            <m:ctrlPr>
                              <a:rPr lang="en-US" altLang="zh-CN" sz="1800" b="0" i="1" smtClean="0">
                                <a:latin typeface="Cambria Math" panose="02040503050406030204" pitchFamily="18" charset="0"/>
                              </a:rPr>
                            </m:ctrlPr>
                          </m:radPr>
                          <m:deg>
                            <m:r>
                              <m:rPr>
                                <m:brk m:alnAt="7"/>
                              </m:rPr>
                              <a:rPr lang="en-US" altLang="zh-CN" sz="1800" b="0" i="1" smtClean="0">
                                <a:latin typeface="Cambria Math" panose="02040503050406030204" pitchFamily="18" charset="0"/>
                              </a:rPr>
                              <m:t>3</m:t>
                            </m:r>
                          </m:deg>
                          <m:e>
                            <m:r>
                              <a:rPr lang="en-US" altLang="zh-CN" sz="1800" b="0" i="1" smtClean="0">
                                <a:latin typeface="Cambria Math" panose="02040503050406030204" pitchFamily="18" charset="0"/>
                              </a:rPr>
                              <m:t>𝑊</m:t>
                            </m:r>
                          </m:e>
                        </m:rad>
                      </m:e>
                    </m:d>
                  </m:oMath>
                </a14:m>
                <a:r>
                  <a:rPr lang="zh-CN" altLang="en-US" sz="1800" dirty="0"/>
                  <a:t>。</a:t>
                </a:r>
              </a:p>
            </p:txBody>
          </p:sp>
        </mc:Choice>
        <mc:Fallback xmlns="">
          <p:sp>
            <p:nvSpPr>
              <p:cNvPr id="3" name="内容占位符 2">
                <a:extLst>
                  <a:ext uri="{FF2B5EF4-FFF2-40B4-BE49-F238E27FC236}">
                    <a16:creationId xmlns:a16="http://schemas.microsoft.com/office/drawing/2014/main" id="{DD299924-5C68-294B-CC46-33BDC992F1C3}"/>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772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78437-6BC5-71AA-C113-D43898F45F96}"/>
              </a:ext>
            </a:extLst>
          </p:cNvPr>
          <p:cNvSpPr>
            <a:spLocks noGrp="1"/>
          </p:cNvSpPr>
          <p:nvPr>
            <p:ph type="title"/>
          </p:nvPr>
        </p:nvSpPr>
        <p:spPr/>
        <p:txBody>
          <a:bodyPr/>
          <a:lstStyle/>
          <a:p>
            <a:r>
              <a:rPr lang="zh-CN" altLang="en-US" dirty="0"/>
              <a:t>约定与记号</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572A27-3BC1-9E5A-4D3C-22252211A2B2}"/>
                  </a:ext>
                </a:extLst>
              </p:cNvPr>
              <p:cNvSpPr>
                <a:spLocks noGrp="1"/>
              </p:cNvSpPr>
              <p:nvPr>
                <p:ph idx="1"/>
              </p:nvPr>
            </p:nvSpPr>
            <p:spPr/>
            <p:txBody>
              <a:bodyPr>
                <a:normAutofit/>
              </a:bodyPr>
              <a:lstStyle/>
              <a:p>
                <a:r>
                  <a:rPr lang="zh-CN" altLang="en-US" sz="1800" dirty="0"/>
                  <a:t>如不特殊说明，字母均表示整数。</a:t>
                </a:r>
                <a:endParaRPr lang="en-US" altLang="zh-CN" sz="1800" dirty="0"/>
              </a:p>
              <a:p>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 </m:t>
                    </m:r>
                  </m:oMath>
                </a14:m>
                <a:r>
                  <a:rPr lang="zh-CN" altLang="en-US" sz="1800" dirty="0"/>
                  <a:t>整除</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𝑏</m:t>
                    </m:r>
                    <m:r>
                      <a:rPr lang="en-US" altLang="zh-CN" sz="1800" b="0" i="1" dirty="0" smtClean="0">
                        <a:latin typeface="Cambria Math" panose="02040503050406030204" pitchFamily="18" charset="0"/>
                      </a:rPr>
                      <m:t> </m:t>
                    </m:r>
                  </m:oMath>
                </a14:m>
                <a:r>
                  <a:rPr lang="zh-CN" altLang="en-US" sz="1800" dirty="0"/>
                  <a:t>记作</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oMath>
                </a14:m>
                <a:r>
                  <a:rPr lang="zh-CN" altLang="en-US" sz="1800" dirty="0"/>
                  <a:t>。</a:t>
                </a:r>
                <a:endParaRPr lang="en-US" altLang="zh-CN" sz="1800" dirty="0"/>
              </a:p>
              <a:p>
                <a14:m>
                  <m:oMath xmlns:m="http://schemas.openxmlformats.org/officeDocument/2006/math">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等均表示素数。</a:t>
                </a:r>
                <a:endParaRPr lang="en-US" altLang="zh-CN" sz="1800" dirty="0"/>
              </a:p>
              <a:p>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互质记作</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𝑏</m:t>
                    </m:r>
                  </m:oMath>
                </a14:m>
                <a:r>
                  <a:rPr lang="zh-CN" altLang="en-US" sz="1800" dirty="0"/>
                  <a:t>。</a:t>
                </a:r>
                <a:endParaRPr lang="en-US" altLang="zh-CN" sz="1800" dirty="0"/>
              </a:p>
              <a:p>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模</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𝑚</m:t>
                    </m:r>
                    <m:r>
                      <a:rPr lang="en-US" altLang="zh-CN" sz="1800" b="0" i="1" dirty="0" smtClean="0">
                        <a:latin typeface="Cambria Math" panose="02040503050406030204" pitchFamily="18" charset="0"/>
                      </a:rPr>
                      <m:t> </m:t>
                    </m:r>
                  </m:oMath>
                </a14:m>
                <a:r>
                  <a:rPr lang="zh-CN" altLang="en-US" sz="1800" dirty="0"/>
                  <a:t>的余数相同称作</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 </m:t>
                    </m:r>
                  </m:oMath>
                </a14:m>
                <a:r>
                  <a:rPr lang="zh-CN" altLang="en-US" sz="1800" dirty="0"/>
                  <a:t>同于</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模</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𝑚</m:t>
                    </m:r>
                  </m:oMath>
                </a14:m>
                <a:r>
                  <a:rPr lang="zh-CN" altLang="en-US" sz="1800" dirty="0"/>
                  <a:t>，记作</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a14:m>
                <a:r>
                  <a:rPr lang="zh-CN" altLang="en-US" sz="1800" dirty="0"/>
                  <a:t>。</a:t>
                </a:r>
                <a:endParaRPr lang="en-US" altLang="zh-CN" sz="1800" dirty="0"/>
              </a:p>
              <a:p>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 </m:t>
                    </m:r>
                  </m:oMath>
                </a14:m>
                <a:r>
                  <a:rPr lang="zh-CN" altLang="en-US" sz="1800" dirty="0"/>
                  <a:t>当</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𝑥</m:t>
                    </m:r>
                    <m:r>
                      <a:rPr lang="en-US" altLang="zh-CN" sz="1800" b="0" i="1" dirty="0" smtClean="0">
                        <a:latin typeface="Cambria Math" panose="02040503050406030204" pitchFamily="18" charset="0"/>
                      </a:rPr>
                      <m:t> </m:t>
                    </m:r>
                  </m:oMath>
                </a14:m>
                <a:r>
                  <a:rPr lang="zh-CN" altLang="en-US" sz="1800" dirty="0"/>
                  <a:t>为真时值为</a:t>
                </a:r>
                <a14:m>
                  <m:oMath xmlns:m="http://schemas.openxmlformats.org/officeDocument/2006/math">
                    <m:r>
                      <a:rPr lang="en-US" altLang="zh-CN" sz="1800" b="0" i="1" smtClean="0">
                        <a:latin typeface="Cambria Math" panose="02040503050406030204" pitchFamily="18" charset="0"/>
                      </a:rPr>
                      <m:t> 1</m:t>
                    </m:r>
                  </m:oMath>
                </a14:m>
                <a:r>
                  <a:rPr lang="zh-CN" altLang="en-US" sz="1800" dirty="0"/>
                  <a:t>，否则为</a:t>
                </a:r>
                <a14:m>
                  <m:oMath xmlns:m="http://schemas.openxmlformats.org/officeDocument/2006/math">
                    <m:r>
                      <a:rPr lang="en-US" altLang="zh-CN" sz="1800" b="0" i="1" smtClean="0">
                        <a:latin typeface="Cambria Math" panose="02040503050406030204" pitchFamily="18" charset="0"/>
                      </a:rPr>
                      <m:t> 0</m:t>
                    </m:r>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02572A27-3BC1-9E5A-4D3C-22252211A2B2}"/>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3872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9D8A158-A153-4DFD-DBCE-E9032B65A0A3}"/>
              </a:ext>
            </a:extLst>
          </p:cNvPr>
          <p:cNvSpPr>
            <a:spLocks noGrp="1"/>
          </p:cNvSpPr>
          <p:nvPr>
            <p:ph type="title"/>
          </p:nvPr>
        </p:nvSpPr>
        <p:spPr/>
        <p:txBody>
          <a:bodyPr/>
          <a:lstStyle/>
          <a:p>
            <a:r>
              <a:rPr lang="zh-CN" altLang="en-US" dirty="0"/>
              <a:t>练</a:t>
            </a:r>
            <a:r>
              <a:rPr lang="en-US" altLang="zh-CN" dirty="0"/>
              <a:t>2. [NOIP2017] </a:t>
            </a:r>
            <a:r>
              <a:rPr lang="zh-CN" altLang="en-US" dirty="0"/>
              <a:t>小凯的疑惑</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095E133A-65E1-E8E8-EBED-2DA2BCD98A4A}"/>
                  </a:ext>
                </a:extLst>
              </p:cNvPr>
              <p:cNvSpPr>
                <a:spLocks noGrp="1"/>
              </p:cNvSpPr>
              <p:nvPr>
                <p:ph idx="1"/>
              </p:nvPr>
            </p:nvSpPr>
            <p:spPr/>
            <p:txBody>
              <a:bodyPr>
                <a:normAutofit/>
              </a:bodyPr>
              <a:lstStyle/>
              <a:p>
                <a:r>
                  <a:rPr lang="zh-CN" altLang="en-US" sz="1800" dirty="0"/>
                  <a:t>给定互质的两个正整数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oMath>
                </a14:m>
                <a:r>
                  <a:rPr lang="zh-CN" altLang="en-US" sz="1800" dirty="0"/>
                  <a:t>，求最大的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𝑧</m:t>
                    </m:r>
                    <m:r>
                      <a:rPr lang="en-US" altLang="zh-CN" sz="1800" b="0" i="1" smtClean="0">
                        <a:latin typeface="Cambria Math" panose="02040503050406030204" pitchFamily="18" charset="0"/>
                      </a:rPr>
                      <m:t> </m:t>
                    </m:r>
                  </m:oMath>
                </a14:m>
                <a:r>
                  <a:rPr lang="zh-CN" altLang="en-US" sz="1800" dirty="0"/>
                  <a:t>使得</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𝑧</m:t>
                    </m:r>
                    <m:r>
                      <a:rPr lang="en-US" altLang="zh-CN" sz="1800" b="0" i="1" dirty="0" smtClean="0">
                        <a:latin typeface="Cambria Math" panose="02040503050406030204" pitchFamily="18" charset="0"/>
                      </a:rPr>
                      <m:t> </m:t>
                    </m:r>
                  </m:oMath>
                </a14:m>
                <a:r>
                  <a:rPr lang="zh-CN" altLang="en-US" sz="1800" dirty="0"/>
                  <a:t>不能被表成</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𝑏𝑦</m:t>
                    </m:r>
                    <m:r>
                      <a:rPr lang="en-US" altLang="zh-CN" sz="1800" b="0" i="1" smtClean="0">
                        <a:latin typeface="Cambria Math" panose="02040503050406030204" pitchFamily="18" charset="0"/>
                      </a:rPr>
                      <m:t> </m:t>
                    </m:r>
                  </m:oMath>
                </a14:m>
                <a:r>
                  <a:rPr lang="zh-CN" altLang="en-US" sz="1800" dirty="0"/>
                  <a:t>的形式，其中</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 </m:t>
                    </m:r>
                  </m:oMath>
                </a14:m>
                <a:r>
                  <a:rPr lang="zh-CN" altLang="en-US" sz="1800" dirty="0"/>
                  <a:t>是非负整数。</a:t>
                </a:r>
                <a:endParaRPr lang="en-US" altLang="zh-CN" sz="1800" dirty="0"/>
              </a:p>
              <a:p>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9</m:t>
                        </m:r>
                      </m:sup>
                    </m:sSup>
                  </m:oMath>
                </a14:m>
                <a:endParaRPr lang="zh-CN" altLang="en-US" sz="1800" dirty="0"/>
              </a:p>
            </p:txBody>
          </p:sp>
        </mc:Choice>
        <mc:Fallback xmlns="">
          <p:sp>
            <p:nvSpPr>
              <p:cNvPr id="5" name="内容占位符 4">
                <a:extLst>
                  <a:ext uri="{FF2B5EF4-FFF2-40B4-BE49-F238E27FC236}">
                    <a16:creationId xmlns:a16="http://schemas.microsoft.com/office/drawing/2014/main" id="{095E133A-65E1-E8E8-EBED-2DA2BCD98A4A}"/>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759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F61E9-16EA-726A-C971-C5BE902F796E}"/>
              </a:ext>
            </a:extLst>
          </p:cNvPr>
          <p:cNvSpPr>
            <a:spLocks noGrp="1"/>
          </p:cNvSpPr>
          <p:nvPr>
            <p:ph type="title"/>
          </p:nvPr>
        </p:nvSpPr>
        <p:spPr/>
        <p:txBody>
          <a:bodyPr/>
          <a:lstStyle/>
          <a:p>
            <a:r>
              <a:rPr lang="zh-CN" altLang="en-US" dirty="0"/>
              <a:t>剩余类讨论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BF6C2AA-F32D-0B20-A07E-9DD62D2238B8}"/>
                  </a:ext>
                </a:extLst>
              </p:cNvPr>
              <p:cNvSpPr>
                <a:spLocks noGrp="1"/>
              </p:cNvSpPr>
              <p:nvPr>
                <p:ph idx="1"/>
              </p:nvPr>
            </p:nvSpPr>
            <p:spPr/>
            <p:txBody>
              <a:bodyPr>
                <a:normAutofit/>
              </a:bodyPr>
              <a:lstStyle/>
              <a:p>
                <a:r>
                  <a:rPr lang="zh-CN" altLang="en-US" sz="1800" dirty="0"/>
                  <a:t>大家可能还记得上一次讲课的同余最短路。</a:t>
                </a:r>
                <a:endParaRPr lang="en-US" altLang="zh-CN" sz="1800" dirty="0"/>
              </a:p>
              <a:p>
                <a:r>
                  <a:rPr lang="zh-CN" altLang="en-US" sz="1800" dirty="0"/>
                  <a:t>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为模数分剩余类讨论，对每个剩余类</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求到达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的最小花费。</a:t>
                </a:r>
                <a:endParaRPr lang="en-US" altLang="zh-CN" sz="1800" dirty="0"/>
              </a:p>
              <a:p>
                <a:r>
                  <a:rPr lang="zh-CN" altLang="en-US" sz="1800" dirty="0"/>
                  <a:t>答案就是最大的最小花费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𝑏</m:t>
                    </m:r>
                  </m:oMath>
                </a14:m>
                <a:r>
                  <a:rPr lang="zh-CN" altLang="en-US" sz="1800" dirty="0"/>
                  <a:t>。</a:t>
                </a:r>
                <a:endParaRPr lang="en-US" altLang="zh-CN" sz="1800" dirty="0"/>
              </a:p>
              <a:p>
                <a:r>
                  <a:rPr lang="zh-CN" altLang="en-US" sz="1800" dirty="0"/>
                  <a:t>注意</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互质，以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 </m:t>
                    </m:r>
                  </m:oMath>
                </a14:m>
                <a:r>
                  <a:rPr lang="zh-CN" altLang="en-US" sz="1800" dirty="0"/>
                  <a:t>为步长能依次跳跃至</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的每一个剩余类。</a:t>
                </a:r>
                <a:endParaRPr lang="en-US" altLang="zh-CN" sz="1800" dirty="0"/>
              </a:p>
              <a:p>
                <a:r>
                  <a:rPr lang="zh-CN" altLang="en-US" sz="1800" dirty="0"/>
                  <a:t>那么最大的最小花费就是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−1</m:t>
                        </m:r>
                      </m:e>
                    </m:d>
                  </m:oMath>
                </a14:m>
                <a:r>
                  <a:rPr lang="zh-CN" altLang="en-US" sz="1800" dirty="0"/>
                  <a:t>，答案就是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𝑎𝑏</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2BF6C2AA-F32D-0B20-A07E-9DD62D2238B8}"/>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9689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FD654-D873-D0B0-6EAB-8E0A47692E4A}"/>
              </a:ext>
            </a:extLst>
          </p:cNvPr>
          <p:cNvSpPr>
            <a:spLocks noGrp="1"/>
          </p:cNvSpPr>
          <p:nvPr>
            <p:ph type="title"/>
          </p:nvPr>
        </p:nvSpPr>
        <p:spPr/>
        <p:txBody>
          <a:bodyPr/>
          <a:lstStyle/>
          <a:p>
            <a:r>
              <a:rPr lang="zh-CN" altLang="en-US" dirty="0"/>
              <a:t>练</a:t>
            </a:r>
            <a:r>
              <a:rPr lang="en-US" altLang="zh-CN" dirty="0"/>
              <a:t>3. </a:t>
            </a:r>
            <a:r>
              <a:rPr lang="zh-CN" altLang="en-US" dirty="0"/>
              <a:t>互质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BC4A2C-42C4-37DE-D8D2-C3BD2F0EF3CF}"/>
                  </a:ext>
                </a:extLst>
              </p:cNvPr>
              <p:cNvSpPr>
                <a:spLocks noGrp="1"/>
              </p:cNvSpPr>
              <p:nvPr>
                <p:ph idx="1"/>
              </p:nvPr>
            </p:nvSpPr>
            <p:spPr/>
            <p:txBody>
              <a:bodyPr>
                <a:normAutofit/>
              </a:bodyPr>
              <a:lstStyle/>
              <a:p>
                <a:r>
                  <a:rPr lang="zh-CN" altLang="en-US" sz="1800" b="0" dirty="0"/>
                  <a:t>给定质数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次询问，每次求</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e>
                    </m:d>
                    <m:r>
                      <a:rPr lang="en-US" altLang="zh-CN" sz="1800" b="0" i="1" smtClean="0">
                        <a:latin typeface="Cambria Math" panose="02040503050406030204" pitchFamily="18" charset="0"/>
                      </a:rPr>
                      <m:t> </m:t>
                    </m:r>
                  </m:oMath>
                </a14:m>
                <a:r>
                  <a:rPr lang="zh-CN" altLang="en-US" sz="1800" dirty="0"/>
                  <a:t>中与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互质的正整数个数对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取模的结果。</a:t>
                </a:r>
                <a:endParaRPr lang="en-US" altLang="zh-CN" sz="1800" dirty="0"/>
              </a:p>
              <a:p>
                <a14:m>
                  <m:oMath xmlns:m="http://schemas.openxmlformats.org/officeDocument/2006/math">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4</m:t>
                        </m:r>
                      </m:sup>
                    </m:sSup>
                  </m:oMath>
                </a14:m>
                <a:r>
                  <a:rPr lang="zh-CN" altLang="en-US" sz="1800" b="0" dirty="0"/>
                  <a:t>，</a:t>
                </a:r>
                <a14:m>
                  <m:oMath xmlns:m="http://schemas.openxmlformats.org/officeDocument/2006/math">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7</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𝑃</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9</m:t>
                        </m:r>
                      </m:sup>
                    </m:sSup>
                    <m:r>
                      <a:rPr lang="en-US" altLang="zh-CN" sz="1800" b="0" i="1" dirty="0" smtClean="0">
                        <a:latin typeface="Cambria Math" panose="02040503050406030204" pitchFamily="18" charset="0"/>
                      </a:rPr>
                      <m:t>+9</m:t>
                    </m:r>
                  </m:oMath>
                </a14:m>
                <a:r>
                  <a:rPr lang="zh-CN" altLang="en-US" sz="1800" dirty="0"/>
                  <a:t>。</a:t>
                </a:r>
              </a:p>
            </p:txBody>
          </p:sp>
        </mc:Choice>
        <mc:Fallback xmlns="">
          <p:sp>
            <p:nvSpPr>
              <p:cNvPr id="3" name="内容占位符 2">
                <a:extLst>
                  <a:ext uri="{FF2B5EF4-FFF2-40B4-BE49-F238E27FC236}">
                    <a16:creationId xmlns:a16="http://schemas.microsoft.com/office/drawing/2014/main" id="{34BC4A2C-42C4-37DE-D8D2-C3BD2F0EF3CF}"/>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379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BAB54-0B30-4F2B-9425-B350470127A8}"/>
              </a:ext>
            </a:extLst>
          </p:cNvPr>
          <p:cNvSpPr>
            <a:spLocks noGrp="1"/>
          </p:cNvSpPr>
          <p:nvPr>
            <p:ph type="title"/>
          </p:nvPr>
        </p:nvSpPr>
        <p:spPr/>
        <p:txBody>
          <a:bodyPr/>
          <a:lstStyle/>
          <a:p>
            <a:r>
              <a:rPr lang="zh-CN" altLang="en-US" dirty="0"/>
              <a:t>容斥原理，除法处理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99D506-1CF1-C467-0CD2-0CFD50966237}"/>
                  </a:ext>
                </a:extLst>
              </p:cNvPr>
              <p:cNvSpPr>
                <a:spLocks noGrp="1"/>
              </p:cNvSpPr>
              <p:nvPr>
                <p:ph idx="1"/>
              </p:nvPr>
            </p:nvSpPr>
            <p:spPr/>
            <p:txBody>
              <a:bodyPr>
                <a:normAutofit/>
              </a:bodyPr>
              <a:lstStyle/>
              <a:p>
                <a:r>
                  <a:rPr lang="zh-CN" altLang="en-US" sz="1800" dirty="0"/>
                  <a:t>和欧拉函数求值一样，可以使用容斥原理计算没有</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质因子的数的个数。</a:t>
                </a:r>
                <a:endParaRPr lang="en-US" altLang="zh-CN" sz="1800" dirty="0"/>
              </a:p>
              <a:p>
                <a:r>
                  <a:rPr lang="zh-CN" altLang="en-US" sz="1800" dirty="0"/>
                  <a:t>答案就是</a:t>
                </a: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sub>
                        <m:sup/>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𝑝</m:t>
                              </m:r>
                            </m:den>
                          </m:f>
                        </m:e>
                      </m:nary>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ℙ</m:t>
                                  </m:r>
                                </m:e>
                              </m:d>
                            </m:e>
                          </m:d>
                        </m:e>
                      </m:nary>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num>
                        <m:den>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den>
                      </m:f>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𝑚</m:t>
                          </m:r>
                        </m:sup>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ℙ</m:t>
                                  </m:r>
                                </m:e>
                              </m:d>
                            </m:e>
                          </m:d>
                        </m:e>
                      </m:nary>
                    </m:oMath>
                  </m:oMathPara>
                </a14:m>
                <a:endParaRPr lang="en-US" altLang="zh-CN" sz="1800" dirty="0"/>
              </a:p>
              <a:p>
                <a:r>
                  <a:rPr lang="zh-CN" altLang="en-US" sz="1800" dirty="0"/>
                  <a:t>（这里直观的把握很重要）</a:t>
                </a:r>
                <a:endParaRPr lang="en-US" altLang="zh-CN" sz="1800" dirty="0"/>
              </a:p>
              <a:p>
                <a:r>
                  <a:rPr lang="zh-CN" altLang="en-US" sz="1800" dirty="0"/>
                  <a:t>连乘部分可以前缀积预处理，关键问题在于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在模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意义下未必有逆元。</a:t>
                </a:r>
                <a:endParaRPr lang="en-US" altLang="zh-CN" sz="1800" dirty="0"/>
              </a:p>
              <a:p>
                <a:r>
                  <a:rPr lang="zh-CN" altLang="en-US" sz="1800" dirty="0"/>
                  <a:t>一个处理方法是用</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的倍数把数轴切开，对每一小段预处理前缀积与它的逆元。如果询问跨过</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的倍数答案为</a:t>
                </a:r>
                <a14:m>
                  <m:oMath xmlns:m="http://schemas.openxmlformats.org/officeDocument/2006/math">
                    <m:r>
                      <a:rPr lang="en-US" altLang="zh-CN" sz="1800" b="0" i="1" smtClean="0">
                        <a:latin typeface="Cambria Math" panose="02040503050406030204" pitchFamily="18" charset="0"/>
                      </a:rPr>
                      <m:t> 0</m:t>
                    </m:r>
                  </m:oMath>
                </a14:m>
                <a:r>
                  <a:rPr lang="zh-CN" altLang="en-US" sz="1800" dirty="0"/>
                  <a:t>，否则可以直接计算。</a:t>
                </a:r>
                <a:endParaRPr lang="en-US" altLang="zh-CN" sz="1800" dirty="0"/>
              </a:p>
              <a:p>
                <a:r>
                  <a:rPr lang="zh-CN" altLang="en-US" sz="1800" dirty="0"/>
                  <a:t>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max</m:t>
                            </m:r>
                          </m:fName>
                          <m:e>
                            <m:r>
                              <a:rPr lang="en-US" altLang="zh-CN" sz="1800" b="0" i="1" smtClean="0">
                                <a:latin typeface="Cambria Math" panose="02040503050406030204" pitchFamily="18" charset="0"/>
                              </a:rPr>
                              <m:t>𝑛</m:t>
                            </m:r>
                          </m:e>
                        </m:func>
                      </m:e>
                    </m:d>
                    <m:r>
                      <a:rPr lang="zh-CN" altLang="en-US" sz="1800" i="1">
                        <a:latin typeface="Cambria Math" panose="02040503050406030204" pitchFamily="18" charset="0"/>
                      </a:rPr>
                      <m:t>。</m:t>
                    </m:r>
                  </m:oMath>
                </a14:m>
                <a:endParaRPr lang="en-US" altLang="zh-CN" sz="1800" dirty="0"/>
              </a:p>
            </p:txBody>
          </p:sp>
        </mc:Choice>
        <mc:Fallback xmlns="">
          <p:sp>
            <p:nvSpPr>
              <p:cNvPr id="3" name="内容占位符 2">
                <a:extLst>
                  <a:ext uri="{FF2B5EF4-FFF2-40B4-BE49-F238E27FC236}">
                    <a16:creationId xmlns:a16="http://schemas.microsoft.com/office/drawing/2014/main" id="{8799D506-1CF1-C467-0CD2-0CFD50966237}"/>
                  </a:ext>
                </a:extLst>
              </p:cNvPr>
              <p:cNvSpPr>
                <a:spLocks noGrp="1" noRot="1" noChangeAspect="1" noMove="1" noResize="1" noEditPoints="1" noAdjustHandles="1" noChangeArrowheads="1" noChangeShapeType="1" noTextEdit="1"/>
              </p:cNvSpPr>
              <p:nvPr>
                <p:ph idx="1"/>
              </p:nvPr>
            </p:nvSpPr>
            <p:spPr>
              <a:blipFill>
                <a:blip r:embed="rId2"/>
                <a:stretch>
                  <a:fillRect l="-406" t="-126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6113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24952B4-A4D9-B4E4-5D09-EC7C51A420FC}"/>
              </a:ext>
            </a:extLst>
          </p:cNvPr>
          <p:cNvSpPr>
            <a:spLocks noGrp="1"/>
          </p:cNvSpPr>
          <p:nvPr>
            <p:ph type="title"/>
          </p:nvPr>
        </p:nvSpPr>
        <p:spPr/>
        <p:txBody>
          <a:bodyPr/>
          <a:lstStyle/>
          <a:p>
            <a:r>
              <a:rPr lang="zh-CN" altLang="en-US" dirty="0"/>
              <a:t>练</a:t>
            </a:r>
            <a:r>
              <a:rPr lang="en-US" altLang="zh-CN" dirty="0"/>
              <a:t>4. [AGC003D] </a:t>
            </a:r>
            <a:r>
              <a:rPr lang="en-US" altLang="zh-CN" dirty="0" err="1"/>
              <a:t>Anticube</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F19A15A3-CDB1-F1CD-AE60-DEC15C9402E3}"/>
                  </a:ext>
                </a:extLst>
              </p:cNvPr>
              <p:cNvSpPr>
                <a:spLocks noGrp="1"/>
              </p:cNvSpPr>
              <p:nvPr>
                <p:ph idx="1"/>
              </p:nvPr>
            </p:nvSpPr>
            <p:spPr/>
            <p:txBody>
              <a:bodyPr>
                <a:normAutofit/>
              </a:bodyPr>
              <a:lstStyle/>
              <a:p>
                <a:pPr algn="just"/>
                <a:r>
                  <a:rPr lang="zh-CN" altLang="en-US" sz="1800" dirty="0"/>
                  <a:t>给定长为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的正整数数列</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m:t>
                    </m:r>
                  </m:oMath>
                </a14:m>
                <a:r>
                  <a:rPr lang="zh-CN" altLang="en-US" sz="1800" dirty="0"/>
                  <a:t>，问从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 </m:t>
                    </m:r>
                  </m:oMath>
                </a14:m>
                <a:r>
                  <a:rPr lang="zh-CN" altLang="en-US" sz="1800" dirty="0"/>
                  <a:t>中最多能选出几个正整数，使得任意两个正整数的积都不是立方数？</a:t>
                </a:r>
                <a:endParaRPr lang="en-US" altLang="zh-CN" sz="1800" dirty="0"/>
              </a:p>
              <a:p>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5</m:t>
                        </m:r>
                      </m:sup>
                    </m:sSup>
                  </m:oMath>
                </a14:m>
                <a:r>
                  <a:rPr lang="zh-CN" altLang="en-US" sz="1800" dirty="0"/>
                  <a:t>，</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𝐴</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10</m:t>
                        </m:r>
                      </m:sup>
                    </m:sSup>
                  </m:oMath>
                </a14:m>
                <a:endParaRPr lang="en-US" altLang="zh-CN" sz="1800" dirty="0"/>
              </a:p>
            </p:txBody>
          </p:sp>
        </mc:Choice>
        <mc:Fallback xmlns="">
          <p:sp>
            <p:nvSpPr>
              <p:cNvPr id="5" name="内容占位符 4">
                <a:extLst>
                  <a:ext uri="{FF2B5EF4-FFF2-40B4-BE49-F238E27FC236}">
                    <a16:creationId xmlns:a16="http://schemas.microsoft.com/office/drawing/2014/main" id="{F19A15A3-CDB1-F1CD-AE60-DEC15C9402E3}"/>
                  </a:ext>
                </a:extLst>
              </p:cNvPr>
              <p:cNvSpPr>
                <a:spLocks noGrp="1" noRot="1" noChangeAspect="1" noMove="1" noResize="1" noEditPoints="1" noAdjustHandles="1" noChangeArrowheads="1" noChangeShapeType="1" noTextEdit="1"/>
              </p:cNvSpPr>
              <p:nvPr>
                <p:ph idx="1"/>
              </p:nvPr>
            </p:nvSpPr>
            <p:spPr>
              <a:blipFill>
                <a:blip r:embed="rId2"/>
                <a:stretch>
                  <a:fillRect l="-406" t="-126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7622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664D8-15D1-F2AC-395B-C9587EF2A3FE}"/>
              </a:ext>
            </a:extLst>
          </p:cNvPr>
          <p:cNvSpPr>
            <a:spLocks noGrp="1"/>
          </p:cNvSpPr>
          <p:nvPr>
            <p:ph type="title"/>
          </p:nvPr>
        </p:nvSpPr>
        <p:spPr/>
        <p:txBody>
          <a:bodyPr/>
          <a:lstStyle/>
          <a:p>
            <a:r>
              <a:rPr lang="zh-CN" altLang="en-US" dirty="0"/>
              <a:t>质因数分解，哈希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CC3AC29-3490-9568-B3C9-F5C1CA070D77}"/>
                  </a:ext>
                </a:extLst>
              </p:cNvPr>
              <p:cNvSpPr>
                <a:spLocks noGrp="1"/>
              </p:cNvSpPr>
              <p:nvPr>
                <p:ph idx="1"/>
              </p:nvPr>
            </p:nvSpPr>
            <p:spPr>
              <a:xfrm>
                <a:off x="838200" y="1825624"/>
                <a:ext cx="10515600" cy="5032376"/>
              </a:xfrm>
            </p:spPr>
            <p:txBody>
              <a:bodyPr>
                <a:normAutofit/>
              </a:bodyPr>
              <a:lstStyle/>
              <a:p>
                <a:pPr algn="just"/>
                <a:r>
                  <a:rPr lang="zh-CN" altLang="en-US" sz="1800" dirty="0"/>
                  <a:t>对于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sub>
                      <m:sup/>
                      <m:e>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𝑖</m:t>
                                </m:r>
                              </m:sub>
                            </m:sSub>
                          </m:sup>
                        </m:sSubSup>
                      </m:e>
                    </m:nary>
                  </m:oMath>
                </a14:m>
                <a:r>
                  <a:rPr lang="zh-CN" altLang="en-US" sz="1800" dirty="0"/>
                  <a:t>，我们只关心它的分类</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sub>
                      <m:sup/>
                      <m:e>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𝑖</m:t>
                                </m:r>
                              </m:sub>
                            </m:sSub>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3</m:t>
                                </m:r>
                              </m:e>
                            </m:func>
                          </m:sup>
                        </m:sSubSup>
                      </m:e>
                    </m:nary>
                  </m:oMath>
                </a14:m>
                <a:r>
                  <a:rPr lang="zh-CN" altLang="en-US" sz="1800" dirty="0"/>
                  <a:t>。</a:t>
                </a:r>
                <a:endParaRPr lang="en-US" altLang="zh-CN" sz="1800" dirty="0"/>
              </a:p>
              <a:p>
                <a:pPr algn="just"/>
                <a:r>
                  <a:rPr lang="zh-CN" altLang="en-US" sz="1800" dirty="0"/>
                  <a:t>除去分类</a:t>
                </a:r>
                <a14:m>
                  <m:oMath xmlns:m="http://schemas.openxmlformats.org/officeDocument/2006/math">
                    <m:r>
                      <a:rPr lang="en-US" altLang="zh-CN" sz="1800" b="0" i="1" smtClean="0">
                        <a:latin typeface="Cambria Math" panose="02040503050406030204" pitchFamily="18" charset="0"/>
                      </a:rPr>
                      <m:t> 1 </m:t>
                    </m:r>
                  </m:oMath>
                </a14:m>
                <a:r>
                  <a:rPr lang="zh-CN" altLang="en-US" sz="1800" dirty="0"/>
                  <a:t>只能选至多一个数以外，每个分类恰与另一个分类配对，它们的积是立方数，从而只要在每对分类中选取数多的那一类就可以了。</a:t>
                </a:r>
                <a:endParaRPr lang="en-US" altLang="zh-CN" sz="1800" dirty="0"/>
              </a:p>
              <a:p>
                <a:pPr algn="just"/>
                <a:r>
                  <a:rPr lang="zh-CN" altLang="en-US" sz="1800" dirty="0"/>
                  <a:t>一个想法是质因数分解把每个数对应到它的分类，用哈希表维护分类进行最后的计算。</a:t>
                </a:r>
                <a:endParaRPr lang="en-US" altLang="zh-CN" sz="1800" dirty="0"/>
              </a:p>
              <a:p>
                <a:pPr algn="just"/>
                <a:r>
                  <a:rPr lang="zh-CN" altLang="en-US" sz="1800" dirty="0"/>
                  <a:t>如果这时你会 </a:t>
                </a:r>
                <a:r>
                  <a:rPr lang="en-US" altLang="zh-CN" sz="1800" dirty="0"/>
                  <a:t>pollard-rho</a:t>
                </a:r>
                <a:r>
                  <a:rPr lang="zh-CN" altLang="en-US" sz="1800" dirty="0"/>
                  <a:t>，那么你可以直接以期望</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𝐴</m:t>
                            </m:r>
                          </m:e>
                          <m:sup>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4</m:t>
                                </m:r>
                              </m:den>
                            </m:f>
                          </m:sup>
                        </m:sSup>
                      </m:e>
                    </m:d>
                    <m:r>
                      <a:rPr lang="en-US" altLang="zh-CN" sz="1800" b="0" i="1" smtClean="0">
                        <a:latin typeface="Cambria Math" panose="02040503050406030204" pitchFamily="18" charset="0"/>
                      </a:rPr>
                      <m:t> </m:t>
                    </m:r>
                  </m:oMath>
                </a14:m>
                <a:r>
                  <a:rPr lang="zh-CN" altLang="en-US" sz="1800" dirty="0"/>
                  <a:t>复杂度通过本题，这或许是一种降维打击。</a:t>
                </a:r>
                <a:endParaRPr lang="en-US" altLang="zh-CN" sz="1800" dirty="0"/>
              </a:p>
              <a:p>
                <a:pPr algn="just"/>
                <a:r>
                  <a:rPr lang="zh-CN" altLang="en-US" sz="1800" dirty="0"/>
                  <a:t>如果没有掌握更好的工具，那么就要自己再挖掘一些性质，否则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f>
                          <m:fPr>
                            <m:ctrlPr>
                              <a:rPr lang="en-US" altLang="zh-CN" sz="1800" b="0" i="1" smtClean="0">
                                <a:latin typeface="Cambria Math" panose="02040503050406030204" pitchFamily="18" charset="0"/>
                              </a:rPr>
                            </m:ctrlPr>
                          </m:fPr>
                          <m:num>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𝐴</m:t>
                                </m:r>
                              </m:e>
                              <m:sup>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sup>
                            </m:sSup>
                          </m:num>
                          <m:den>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ln</m:t>
                                </m:r>
                              </m:fName>
                              <m:e>
                                <m:r>
                                  <a:rPr lang="en-US" altLang="zh-CN" sz="1800" b="0" i="1" smtClean="0">
                                    <a:latin typeface="Cambria Math" panose="02040503050406030204" pitchFamily="18" charset="0"/>
                                  </a:rPr>
                                  <m:t>𝐴</m:t>
                                </m:r>
                              </m:e>
                            </m:func>
                          </m:den>
                        </m:f>
                      </m:e>
                    </m:d>
                    <m:r>
                      <a:rPr lang="en-US" altLang="zh-CN" sz="1800" b="0" i="1" smtClean="0">
                        <a:latin typeface="Cambria Math" panose="02040503050406030204" pitchFamily="18" charset="0"/>
                      </a:rPr>
                      <m:t> </m:t>
                    </m:r>
                  </m:oMath>
                </a14:m>
                <a:r>
                  <a:rPr lang="zh-CN" altLang="en-US" sz="1800" dirty="0"/>
                  <a:t>的复杂度难以接受。</a:t>
                </a:r>
                <a:endParaRPr lang="en-US" altLang="zh-CN" sz="1800" dirty="0"/>
              </a:p>
              <a:p>
                <a:pPr algn="just"/>
                <a:r>
                  <a:rPr lang="zh-CN" altLang="en-US" sz="1800" dirty="0"/>
                  <a:t>一个经典的方法是只分解</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𝐴</m:t>
                        </m:r>
                      </m:e>
                      <m:sup>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𝑘</m:t>
                            </m:r>
                          </m:den>
                        </m:f>
                      </m:sup>
                    </m:sSup>
                    <m:r>
                      <a:rPr lang="en-US" altLang="zh-CN" sz="1800" b="0" i="1" smtClean="0">
                        <a:latin typeface="Cambria Math" panose="02040503050406030204" pitchFamily="18" charset="0"/>
                      </a:rPr>
                      <m:t> </m:t>
                    </m:r>
                  </m:oMath>
                </a14:m>
                <a:r>
                  <a:rPr lang="zh-CN" altLang="en-US" sz="1800" dirty="0"/>
                  <a:t>内的质因数，那么未分解的数一定是不超过</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−1 </m:t>
                    </m:r>
                  </m:oMath>
                </a14:m>
                <a:r>
                  <a:rPr lang="zh-CN" altLang="en-US" sz="1800" dirty="0"/>
                  <a:t>个大于</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𝐴</m:t>
                        </m:r>
                      </m:e>
                      <m:sup>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𝑘</m:t>
                            </m:r>
                          </m:den>
                        </m:f>
                      </m:sup>
                    </m:sSup>
                    <m:r>
                      <a:rPr lang="en-US" altLang="zh-CN" sz="1800" b="0" i="1" smtClean="0">
                        <a:latin typeface="Cambria Math" panose="02040503050406030204" pitchFamily="18" charset="0"/>
                      </a:rPr>
                      <m:t> </m:t>
                    </m:r>
                  </m:oMath>
                </a14:m>
                <a:r>
                  <a:rPr lang="zh-CN" altLang="en-US" sz="1800" dirty="0"/>
                  <a:t>的数的乘积，可以对此进行讨论。</a:t>
                </a:r>
                <a:endParaRPr lang="en-US" altLang="zh-CN" sz="1800" dirty="0"/>
              </a:p>
              <a:p>
                <a:pPr algn="just"/>
                <a:r>
                  <a:rPr lang="zh-CN" altLang="en-US" sz="1800" dirty="0"/>
                  <a:t>取</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=3</m:t>
                    </m:r>
                  </m:oMath>
                </a14:m>
                <a:r>
                  <a:rPr lang="zh-CN" altLang="en-US" sz="1800" dirty="0"/>
                  <a:t>，则未分解的数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 </m:t>
                    </m:r>
                  </m:oMath>
                </a14:m>
                <a:r>
                  <a:rPr lang="zh-CN" altLang="en-US" sz="1800" dirty="0"/>
                  <a:t>一定形如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 </m:t>
                    </m:r>
                  </m:oMath>
                </a14:m>
                <a:r>
                  <a:rPr lang="zh-CN" altLang="en-US" sz="1800" dirty="0"/>
                  <a:t>或</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𝑝</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𝑝</m:t>
                        </m:r>
                      </m:e>
                      <m:sup>
                        <m:r>
                          <a:rPr lang="en-US" altLang="zh-CN" sz="1800" b="0" i="1" dirty="0" smtClean="0">
                            <a:latin typeface="Cambria Math" panose="02040503050406030204" pitchFamily="18" charset="0"/>
                          </a:rPr>
                          <m:t>′</m:t>
                        </m:r>
                      </m:sup>
                    </m:sSup>
                  </m:oMath>
                </a14:m>
                <a:r>
                  <a:rPr lang="zh-CN" altLang="en-US" sz="1800" dirty="0"/>
                  <a:t>。</a:t>
                </a:r>
                <a:endParaRPr lang="en-US" altLang="zh-CN" sz="1800" dirty="0"/>
              </a:p>
              <a:p>
                <a:pPr lvl="1" algn="just"/>
                <a:r>
                  <a:rPr lang="zh-CN" altLang="en-US" sz="1400" dirty="0"/>
                  <a:t>当</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𝐴</m:t>
                        </m:r>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2</m:t>
                            </m:r>
                          </m:num>
                          <m:den>
                            <m:r>
                              <a:rPr lang="en-US" altLang="zh-CN" sz="1400" b="0" i="1" smtClean="0">
                                <a:latin typeface="Cambria Math" panose="02040503050406030204" pitchFamily="18" charset="0"/>
                              </a:rPr>
                              <m:t>3</m:t>
                            </m:r>
                          </m:den>
                        </m:f>
                      </m:sup>
                    </m:sSup>
                  </m:oMath>
                </a14:m>
                <a:r>
                  <a:rPr lang="zh-CN" altLang="en-US" sz="1400" dirty="0"/>
                  <a:t>，</a:t>
                </a:r>
                <a14:m>
                  <m:oMath xmlns:m="http://schemas.openxmlformats.org/officeDocument/2006/math">
                    <m:r>
                      <a:rPr lang="en-US" altLang="zh-CN" sz="1400" b="0" i="1" dirty="0" smtClean="0">
                        <a:latin typeface="Cambria Math" panose="02040503050406030204" pitchFamily="18" charset="0"/>
                      </a:rPr>
                      <m:t>𝑥</m:t>
                    </m:r>
                    <m:r>
                      <a:rPr lang="en-US" altLang="zh-CN" sz="1400" b="0" i="1" dirty="0" smtClean="0">
                        <a:latin typeface="Cambria Math" panose="02040503050406030204" pitchFamily="18" charset="0"/>
                      </a:rPr>
                      <m:t> </m:t>
                    </m:r>
                  </m:oMath>
                </a14:m>
                <a:r>
                  <a:rPr lang="zh-CN" altLang="en-US" sz="1400" dirty="0"/>
                  <a:t>只能是</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m:t>
                    </m:r>
                  </m:oMath>
                </a14:m>
                <a:r>
                  <a:rPr lang="zh-CN" altLang="en-US" sz="1400" dirty="0"/>
                  <a:t>，分解完毕。</a:t>
                </a:r>
                <a:endParaRPr lang="en-US" altLang="zh-CN" sz="1400" dirty="0"/>
              </a:p>
              <a:p>
                <a:pPr lvl="1" algn="just"/>
                <a:r>
                  <a:rPr lang="zh-CN" altLang="en-US" sz="1400" dirty="0"/>
                  <a:t>当</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&gt;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𝐴</m:t>
                        </m:r>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2</m:t>
                            </m:r>
                          </m:num>
                          <m:den>
                            <m:r>
                              <a:rPr lang="en-US" altLang="zh-CN" sz="1400" b="0" i="1" smtClean="0">
                                <a:latin typeface="Cambria Math" panose="02040503050406030204" pitchFamily="18" charset="0"/>
                              </a:rPr>
                              <m:t>3</m:t>
                            </m:r>
                          </m:den>
                        </m:f>
                      </m:sup>
                    </m:sSup>
                  </m:oMath>
                </a14:m>
                <a:r>
                  <a:rPr lang="zh-CN" altLang="en-US" sz="1400" dirty="0"/>
                  <a:t>，先判定</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 </m:t>
                    </m:r>
                  </m:oMath>
                </a14:m>
                <a:r>
                  <a:rPr lang="zh-CN" altLang="en-US" sz="1400" dirty="0"/>
                  <a:t>是否为</a:t>
                </a:r>
                <a14:m>
                  <m:oMath xmlns:m="http://schemas.openxmlformats.org/officeDocument/2006/math">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𝑝</m:t>
                        </m:r>
                      </m:e>
                      <m:sup>
                        <m:r>
                          <a:rPr lang="en-US" altLang="zh-CN" sz="1400" b="0" i="1" smtClean="0">
                            <a:latin typeface="Cambria Math" panose="02040503050406030204" pitchFamily="18" charset="0"/>
                          </a:rPr>
                          <m:t>2</m:t>
                        </m:r>
                      </m:sup>
                    </m:sSup>
                  </m:oMath>
                </a14:m>
                <a:r>
                  <a:rPr lang="zh-CN" altLang="en-US" sz="1400" dirty="0"/>
                  <a:t>（只需判定开根是否为整数），若不是则配对分类</a:t>
                </a:r>
                <a14:m>
                  <m:oMath xmlns:m="http://schemas.openxmlformats.org/officeDocument/2006/math">
                    <m:r>
                      <a:rPr lang="en-US" altLang="zh-CN" sz="1400" b="0" i="0" smtClean="0">
                        <a:latin typeface="Cambria Math" panose="02040503050406030204" pitchFamily="18" charset="0"/>
                      </a:rPr>
                      <m:t> </m:t>
                    </m:r>
                    <m:r>
                      <a:rPr lang="en-US" altLang="zh-CN" sz="1400" b="0" i="1" smtClean="0">
                        <a:latin typeface="Cambria Math" panose="02040503050406030204" pitchFamily="18" charset="0"/>
                      </a:rPr>
                      <m:t>&gt;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𝐴</m:t>
                        </m:r>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4</m:t>
                            </m:r>
                          </m:num>
                          <m:den>
                            <m:r>
                              <a:rPr lang="en-US" altLang="zh-CN" sz="1400" b="0" i="1" smtClean="0">
                                <a:latin typeface="Cambria Math" panose="02040503050406030204" pitchFamily="18" charset="0"/>
                              </a:rPr>
                              <m:t>3</m:t>
                            </m:r>
                          </m:den>
                        </m:f>
                      </m:sup>
                    </m:sSup>
                  </m:oMath>
                </a14:m>
                <a:r>
                  <a:rPr lang="zh-CN" altLang="en-US" sz="1400" dirty="0"/>
                  <a:t>，不存在数，直接选取即可。</a:t>
                </a:r>
                <a:endParaRPr lang="en-US" altLang="zh-CN" sz="1400" dirty="0"/>
              </a:p>
              <a:p>
                <a:pPr algn="just"/>
                <a:r>
                  <a:rPr lang="zh-CN" altLang="en-US" sz="1800" dirty="0"/>
                  <a:t>时间复杂度</a:t>
                </a:r>
                <a14:m>
                  <m:oMath xmlns:m="http://schemas.openxmlformats.org/officeDocument/2006/math">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f>
                          <m:fPr>
                            <m:ctrlPr>
                              <a:rPr lang="en-US" altLang="zh-CN" sz="1800" b="0" i="1" smtClean="0">
                                <a:latin typeface="Cambria Math" panose="02040503050406030204" pitchFamily="18" charset="0"/>
                              </a:rPr>
                            </m:ctrlPr>
                          </m:fPr>
                          <m:num>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𝐴</m:t>
                                </m:r>
                              </m:e>
                              <m:sup>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3</m:t>
                                    </m:r>
                                  </m:den>
                                </m:f>
                              </m:sup>
                            </m:sSup>
                          </m:num>
                          <m:den>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ln</m:t>
                                </m:r>
                              </m:fName>
                              <m:e>
                                <m:r>
                                  <a:rPr lang="en-US" altLang="zh-CN" sz="1800" b="0" i="1" smtClean="0">
                                    <a:latin typeface="Cambria Math" panose="02040503050406030204" pitchFamily="18" charset="0"/>
                                  </a:rPr>
                                  <m:t>𝐴</m:t>
                                </m:r>
                              </m:e>
                            </m:func>
                          </m:den>
                        </m:f>
                      </m:e>
                    </m:d>
                  </m:oMath>
                </a14:m>
                <a:r>
                  <a:rPr lang="zh-CN" altLang="en-US" sz="1800" dirty="0"/>
                  <a:t>。</a:t>
                </a:r>
                <a:endParaRPr lang="en-US" altLang="zh-CN" sz="1800" dirty="0"/>
              </a:p>
              <a:p>
                <a:pPr algn="just"/>
                <a:endParaRPr lang="en-US" altLang="zh-CN" sz="1800" dirty="0"/>
              </a:p>
            </p:txBody>
          </p:sp>
        </mc:Choice>
        <mc:Fallback xmlns="">
          <p:sp>
            <p:nvSpPr>
              <p:cNvPr id="3" name="内容占位符 2">
                <a:extLst>
                  <a:ext uri="{FF2B5EF4-FFF2-40B4-BE49-F238E27FC236}">
                    <a16:creationId xmlns:a16="http://schemas.microsoft.com/office/drawing/2014/main" id="{9CC3AC29-3490-9568-B3C9-F5C1CA070D77}"/>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406" t="-8354"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4374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B4E03-8594-C2CD-3099-2FFA07A8D75E}"/>
              </a:ext>
            </a:extLst>
          </p:cNvPr>
          <p:cNvSpPr>
            <a:spLocks noGrp="1"/>
          </p:cNvSpPr>
          <p:nvPr>
            <p:ph type="title"/>
          </p:nvPr>
        </p:nvSpPr>
        <p:spPr/>
        <p:txBody>
          <a:bodyPr/>
          <a:lstStyle/>
          <a:p>
            <a:r>
              <a:rPr lang="zh-CN" altLang="en-US" dirty="0"/>
              <a:t>练</a:t>
            </a:r>
            <a:r>
              <a:rPr lang="en-US" altLang="zh-CN" dirty="0"/>
              <a:t>5. [NOI2015] </a:t>
            </a:r>
            <a:r>
              <a:rPr lang="zh-CN" altLang="en-US" dirty="0"/>
              <a:t>寿司晚宴</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76CF2B-EB48-DBA2-81AC-E34C50D2711E}"/>
                  </a:ext>
                </a:extLst>
              </p:cNvPr>
              <p:cNvSpPr>
                <a:spLocks noGrp="1"/>
              </p:cNvSpPr>
              <p:nvPr>
                <p:ph idx="1"/>
              </p:nvPr>
            </p:nvSpPr>
            <p:spPr/>
            <p:txBody>
              <a:bodyPr>
                <a:normAutofit/>
              </a:bodyPr>
              <a:lstStyle/>
              <a:p>
                <a:r>
                  <a:rPr lang="zh-CN" altLang="en-US" sz="1800" dirty="0"/>
                  <a:t>给定正整数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oMath>
                </a14:m>
                <a:r>
                  <a:rPr lang="zh-CN" altLang="en-US" sz="1800" dirty="0"/>
                  <a:t>，求有多少种从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𝑈</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1,2,⋯,</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选出两个子集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的方案，使得</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中的任一元素</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 </m:t>
                    </m:r>
                  </m:oMath>
                </a14:m>
                <a:r>
                  <a:rPr lang="zh-CN" altLang="en-US" sz="1800" dirty="0"/>
                  <a:t>都与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中的任一元素</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 </m:t>
                    </m:r>
                  </m:oMath>
                </a14:m>
                <a:r>
                  <a:rPr lang="zh-CN" altLang="en-US" sz="1800" dirty="0"/>
                  <a:t>互质，对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 </m:t>
                    </m:r>
                  </m:oMath>
                </a14:m>
                <a:r>
                  <a:rPr lang="zh-CN" altLang="en-US" sz="1800" dirty="0"/>
                  <a:t>取模。</a:t>
                </a:r>
                <a:endParaRPr lang="en-US" altLang="zh-CN" sz="1800" dirty="0"/>
              </a:p>
              <a:p>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≤500</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0&lt;</m:t>
                    </m:r>
                    <m:r>
                      <a:rPr lang="en-US" altLang="zh-CN" sz="1800" b="0" i="1" dirty="0" smtClean="0">
                        <a:latin typeface="Cambria Math" panose="02040503050406030204" pitchFamily="18" charset="0"/>
                      </a:rPr>
                      <m:t>𝑀</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9</m:t>
                        </m:r>
                      </m:sup>
                    </m:sSup>
                  </m:oMath>
                </a14:m>
                <a:endParaRPr lang="zh-CN" altLang="en-US" sz="1800" dirty="0"/>
              </a:p>
            </p:txBody>
          </p:sp>
        </mc:Choice>
        <mc:Fallback xmlns="">
          <p:sp>
            <p:nvSpPr>
              <p:cNvPr id="3" name="内容占位符 2">
                <a:extLst>
                  <a:ext uri="{FF2B5EF4-FFF2-40B4-BE49-F238E27FC236}">
                    <a16:creationId xmlns:a16="http://schemas.microsoft.com/office/drawing/2014/main" id="{A776CF2B-EB48-DBA2-81AC-E34C50D2711E}"/>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022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72655-151D-6B5C-0544-B32EFE9DA5E2}"/>
              </a:ext>
            </a:extLst>
          </p:cNvPr>
          <p:cNvSpPr>
            <a:spLocks noGrp="1"/>
          </p:cNvSpPr>
          <p:nvPr>
            <p:ph type="title"/>
          </p:nvPr>
        </p:nvSpPr>
        <p:spPr/>
        <p:txBody>
          <a:bodyPr/>
          <a:lstStyle/>
          <a:p>
            <a:r>
              <a:rPr lang="zh-CN" altLang="en-US" dirty="0"/>
              <a:t>状压 </a:t>
            </a:r>
            <a:r>
              <a:rPr lang="en-US" altLang="zh-CN" dirty="0"/>
              <a:t>DP</a:t>
            </a:r>
            <a:r>
              <a:rPr lang="zh-CN" altLang="en-US" dirty="0"/>
              <a:t>，独立性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2BB2E82-571C-7103-B1AE-5D57F27B4613}"/>
                  </a:ext>
                </a:extLst>
              </p:cNvPr>
              <p:cNvSpPr>
                <a:spLocks noGrp="1"/>
              </p:cNvSpPr>
              <p:nvPr>
                <p:ph idx="1"/>
              </p:nvPr>
            </p:nvSpPr>
            <p:spPr/>
            <p:txBody>
              <a:bodyPr>
                <a:normAutofit/>
              </a:bodyPr>
              <a:lstStyle/>
              <a:p>
                <a:r>
                  <a:rPr lang="zh-CN" altLang="en-US" sz="1800" dirty="0"/>
                  <a:t>设</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m:t>
                        </m:r>
                      </m:sub>
                    </m:sSub>
                    <m:r>
                      <a:rPr lang="en-US" altLang="zh-CN" sz="1800" b="0" i="1" smtClean="0">
                        <a:latin typeface="Cambria Math" panose="02040503050406030204" pitchFamily="18" charset="0"/>
                      </a:rPr>
                      <m:t> </m:t>
                    </m:r>
                  </m:oMath>
                </a14:m>
                <a:r>
                  <a:rPr lang="zh-CN" altLang="en-US" sz="1800" dirty="0"/>
                  <a:t>为考虑了前</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个整数，</a:t>
                </a:r>
                <a14:m>
                  <m:oMath xmlns:m="http://schemas.openxmlformats.org/officeDocument/2006/math">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具有质因数集合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具有质因数集合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 </m:t>
                    </m:r>
                  </m:oMath>
                </a14:m>
                <a:r>
                  <a:rPr lang="zh-CN" altLang="en-US" sz="1800" dirty="0"/>
                  <a:t>的方案数，</a:t>
                </a:r>
                <a:r>
                  <a:rPr lang="en-US" altLang="zh-CN" sz="1800" dirty="0"/>
                  <a:t>DP</a:t>
                </a:r>
                <a:r>
                  <a:rPr lang="zh-CN" altLang="en-US" sz="1800" dirty="0"/>
                  <a:t>。</a:t>
                </a:r>
                <a:endParaRPr lang="en-US" altLang="zh-CN" sz="1800" dirty="0"/>
              </a:p>
              <a:p>
                <a:r>
                  <a:rPr lang="zh-CN" altLang="en-US" sz="1800" dirty="0"/>
                  <a:t>复杂度爆表。</a:t>
                </a:r>
                <a:endParaRPr lang="en-US" altLang="zh-CN" sz="1800" dirty="0"/>
              </a:p>
              <a:p>
                <a:r>
                  <a:rPr lang="zh-CN" altLang="en-US" sz="1800" dirty="0"/>
                  <a:t>尝试少记一些质数，先把有</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的数提取出来转移掉。</a:t>
                </a:r>
                <a:endParaRPr lang="en-US" altLang="zh-CN" sz="1800" dirty="0"/>
              </a:p>
              <a:p>
                <a:r>
                  <a:rPr lang="zh-CN" altLang="en-US" sz="1800" dirty="0"/>
                  <a:t>但是有</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的数可能也有其它质因数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𝑞</m:t>
                    </m:r>
                  </m:oMath>
                </a14:m>
                <a:r>
                  <a:rPr lang="zh-CN" altLang="en-US" sz="1800" dirty="0"/>
                  <a:t>，影响无法消除。</a:t>
                </a:r>
                <a:endParaRPr lang="en-US" altLang="zh-CN" sz="1800" dirty="0"/>
              </a:p>
              <a:p>
                <a:r>
                  <a:rPr lang="zh-CN" altLang="en-US" sz="1800" dirty="0"/>
                  <a:t>但注意到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ad>
                      <m:radPr>
                        <m:degHide m:val="on"/>
                        <m:ctrlPr>
                          <a:rPr lang="en-US" altLang="zh-CN" sz="1800" b="0" i="1" smtClean="0">
                            <a:latin typeface="Cambria Math" panose="02040503050406030204" pitchFamily="18" charset="0"/>
                          </a:rPr>
                        </m:ctrlPr>
                      </m:radPr>
                      <m:deg/>
                      <m:e>
                        <m:r>
                          <a:rPr lang="en-US" altLang="zh-CN" sz="1800" b="0" i="1" smtClean="0">
                            <a:latin typeface="Cambria Math" panose="02040503050406030204" pitchFamily="18" charset="0"/>
                          </a:rPr>
                          <m:t>𝑛</m:t>
                        </m:r>
                      </m:e>
                    </m:rad>
                    <m:r>
                      <a:rPr lang="en-US" altLang="zh-CN" sz="1800" b="0" i="1" smtClean="0">
                        <a:latin typeface="Cambria Math" panose="02040503050406030204" pitchFamily="18" charset="0"/>
                      </a:rPr>
                      <m:t> </m:t>
                    </m:r>
                  </m:oMath>
                </a14:m>
                <a:r>
                  <a:rPr lang="zh-CN" altLang="en-US" sz="1800" dirty="0"/>
                  <a:t>时</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𝑞</m:t>
                    </m:r>
                    <m:r>
                      <a:rPr lang="en-US" altLang="zh-CN" sz="1800" b="0" i="1" dirty="0" smtClean="0">
                        <a:latin typeface="Cambria Math" panose="02040503050406030204" pitchFamily="18" charset="0"/>
                      </a:rPr>
                      <m:t>≤</m:t>
                    </m:r>
                    <m:rad>
                      <m:radPr>
                        <m:degHide m:val="on"/>
                        <m:ctrlPr>
                          <a:rPr lang="en-US" altLang="zh-CN" sz="1800" b="0" i="1" dirty="0" smtClean="0">
                            <a:latin typeface="Cambria Math" panose="02040503050406030204" pitchFamily="18" charset="0"/>
                          </a:rPr>
                        </m:ctrlPr>
                      </m:radPr>
                      <m:deg/>
                      <m:e>
                        <m:r>
                          <a:rPr lang="en-US" altLang="zh-CN" sz="1800" b="0" i="1" dirty="0" smtClean="0">
                            <a:latin typeface="Cambria Math" panose="02040503050406030204" pitchFamily="18" charset="0"/>
                          </a:rPr>
                          <m:t>𝑛</m:t>
                        </m:r>
                      </m:e>
                    </m:rad>
                  </m:oMath>
                </a14:m>
                <a:r>
                  <a:rPr lang="zh-CN" altLang="en-US" sz="1800" dirty="0"/>
                  <a:t>，</a:t>
                </a:r>
                <a14:m>
                  <m:oMath xmlns:m="http://schemas.openxmlformats.org/officeDocument/2006/math">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 </m:t>
                    </m:r>
                  </m:oMath>
                </a14:m>
                <a:r>
                  <a:rPr lang="zh-CN" altLang="en-US" sz="1800" dirty="0"/>
                  <a:t>只有</a:t>
                </a:r>
                <a14:m>
                  <m:oMath xmlns:m="http://schemas.openxmlformats.org/officeDocument/2006/math">
                    <m:r>
                      <a:rPr lang="en-US" altLang="zh-CN" sz="1800" b="0" i="1" dirty="0" smtClean="0">
                        <a:latin typeface="Cambria Math" panose="02040503050406030204" pitchFamily="18" charset="0"/>
                      </a:rPr>
                      <m:t> 8 </m:t>
                    </m:r>
                  </m:oMath>
                </a14:m>
                <a:r>
                  <a:rPr lang="zh-CN" altLang="en-US" sz="1800" dirty="0"/>
                  <a:t>个，可以暴力统计了。</a:t>
                </a:r>
                <a:endParaRPr lang="en-US" altLang="zh-CN" sz="1800" dirty="0"/>
              </a:p>
              <a:p>
                <a:r>
                  <a:rPr lang="zh-CN" altLang="en-US" sz="1800" dirty="0"/>
                  <a:t>于是 </a:t>
                </a:r>
                <a:r>
                  <a:rPr lang="en-US" altLang="zh-CN" sz="1800" dirty="0"/>
                  <a:t>DP </a:t>
                </a:r>
                <a:r>
                  <a:rPr lang="zh-CN" altLang="en-US" sz="1800" dirty="0"/>
                  <a:t>变为：设</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m:t>
                        </m:r>
                      </m:sub>
                    </m:sSub>
                    <m:r>
                      <a:rPr lang="en-US" altLang="zh-CN" sz="1800" b="0" i="1" smtClean="0">
                        <a:latin typeface="Cambria Math" panose="02040503050406030204" pitchFamily="18" charset="0"/>
                      </a:rPr>
                      <m:t> </m:t>
                    </m:r>
                  </m:oMath>
                </a14:m>
                <a:r>
                  <a:rPr lang="zh-CN" altLang="en-US" sz="1800" dirty="0"/>
                  <a:t>为考虑了前</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组正整数，</a:t>
                </a:r>
                <a14:m>
                  <m:oMath xmlns:m="http://schemas.openxmlformats.org/officeDocument/2006/math">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在</a:t>
                </a:r>
                <a14:m>
                  <m:oMath xmlns:m="http://schemas.openxmlformats.org/officeDocument/2006/math">
                    <m:r>
                      <a:rPr lang="en-US" altLang="zh-CN" sz="1800" b="0" i="1" dirty="0" smtClean="0">
                        <a:latin typeface="Cambria Math" panose="02040503050406030204" pitchFamily="18" charset="0"/>
                      </a:rPr>
                      <m:t> </m:t>
                    </m:r>
                    <m:rad>
                      <m:radPr>
                        <m:degHide m:val="on"/>
                        <m:ctrlPr>
                          <a:rPr lang="en-US" altLang="zh-CN" sz="1800" b="0" i="1" dirty="0" smtClean="0">
                            <a:latin typeface="Cambria Math" panose="02040503050406030204" pitchFamily="18" charset="0"/>
                          </a:rPr>
                        </m:ctrlPr>
                      </m:radPr>
                      <m:deg/>
                      <m:e>
                        <m:r>
                          <a:rPr lang="en-US" altLang="zh-CN" sz="1800" b="0" i="1" dirty="0" smtClean="0">
                            <a:latin typeface="Cambria Math" panose="02040503050406030204" pitchFamily="18" charset="0"/>
                          </a:rPr>
                          <m:t>𝑛</m:t>
                        </m:r>
                      </m:e>
                    </m:rad>
                    <m:r>
                      <a:rPr lang="en-US" altLang="zh-CN" sz="1800" b="0" i="1" dirty="0" smtClean="0">
                        <a:latin typeface="Cambria Math" panose="02040503050406030204" pitchFamily="18" charset="0"/>
                      </a:rPr>
                      <m:t> </m:t>
                    </m:r>
                  </m:oMath>
                </a14:m>
                <a:r>
                  <a:rPr lang="zh-CN" altLang="en-US" sz="1800" dirty="0"/>
                  <a:t>内具有的质因数集合为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 </m:t>
                    </m:r>
                  </m:oMath>
                </a14:m>
                <a:r>
                  <a:rPr lang="zh-CN" altLang="en-US" sz="1800" dirty="0"/>
                  <a:t>的方案数。转移时对只有小质因数的数暴力处理，对有大质因数的数整体处理，枚举大质因数的去向即可。</a:t>
                </a:r>
                <a:endParaRPr lang="en-US" altLang="zh-CN" sz="1800" dirty="0"/>
              </a:p>
              <a:p>
                <a:r>
                  <a:rPr lang="zh-CN" altLang="en-US" sz="1800" dirty="0"/>
                  <a:t>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3</m:t>
                            </m:r>
                          </m:e>
                          <m:sup>
                            <m:r>
                              <a:rPr lang="en-US" altLang="zh-CN" sz="1800" b="0" i="1" smtClean="0">
                                <a:latin typeface="Cambria Math" panose="02040503050406030204" pitchFamily="18" charset="0"/>
                              </a:rPr>
                              <m:t>𝑠</m:t>
                            </m:r>
                          </m:sup>
                        </m:sSup>
                      </m:e>
                    </m:d>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𝑠</m:t>
                    </m:r>
                    <m:r>
                      <a:rPr lang="en-US" altLang="zh-CN" sz="1800" b="0" i="1" dirty="0" smtClean="0">
                        <a:latin typeface="Cambria Math" panose="02040503050406030204" pitchFamily="18" charset="0"/>
                      </a:rPr>
                      <m:t>=8</m:t>
                    </m:r>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12BB2E82-571C-7103-B1AE-5D57F27B4613}"/>
                  </a:ext>
                </a:extLst>
              </p:cNvPr>
              <p:cNvSpPr>
                <a:spLocks noGrp="1" noRot="1" noChangeAspect="1" noMove="1" noResize="1" noEditPoints="1" noAdjustHandles="1" noChangeArrowheads="1" noChangeShapeType="1" noTextEdit="1"/>
              </p:cNvSpPr>
              <p:nvPr>
                <p:ph idx="1"/>
              </p:nvPr>
            </p:nvSpPr>
            <p:spPr>
              <a:blipFill>
                <a:blip r:embed="rId2"/>
                <a:stretch>
                  <a:fillRect l="-406" t="-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3479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AB617-C94E-1739-9415-D84B36F94380}"/>
              </a:ext>
            </a:extLst>
          </p:cNvPr>
          <p:cNvSpPr>
            <a:spLocks noGrp="1"/>
          </p:cNvSpPr>
          <p:nvPr>
            <p:ph type="title"/>
          </p:nvPr>
        </p:nvSpPr>
        <p:spPr/>
        <p:txBody>
          <a:bodyPr/>
          <a:lstStyle/>
          <a:p>
            <a:r>
              <a:rPr lang="zh-CN" altLang="en-US" dirty="0"/>
              <a:t>练</a:t>
            </a:r>
            <a:r>
              <a:rPr lang="en-US" altLang="zh-CN" dirty="0"/>
              <a:t>6. [HAOI2018] </a:t>
            </a:r>
            <a:r>
              <a:rPr lang="zh-CN" altLang="en-US" dirty="0"/>
              <a:t>奇怪的背包</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40F227-0ED8-5EFD-6D56-E349D9CBAB96}"/>
                  </a:ext>
                </a:extLst>
              </p:cNvPr>
              <p:cNvSpPr>
                <a:spLocks noGrp="1"/>
              </p:cNvSpPr>
              <p:nvPr>
                <p:ph idx="1"/>
              </p:nvPr>
            </p:nvSpPr>
            <p:spPr/>
            <p:txBody>
              <a:bodyPr>
                <a:normAutofit/>
              </a:bodyPr>
              <a:lstStyle/>
              <a:p>
                <a:r>
                  <a:rPr lang="zh-CN" altLang="en-US" sz="1800" dirty="0"/>
                  <a:t>给定</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个互不相同的正整数组成的集合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r>
                              <a:rPr lang="en-US" altLang="zh-CN" sz="1800" b="0" i="1" smtClean="0">
                                <a:latin typeface="Cambria Math" panose="02040503050406030204" pitchFamily="18" charset="0"/>
                              </a:rPr>
                              <m:t>𝑛</m:t>
                            </m:r>
                          </m:sub>
                        </m:sSub>
                      </m:e>
                    </m:d>
                    <m:r>
                      <a:rPr lang="en-US" altLang="zh-CN" sz="1800" b="0" i="1" smtClean="0">
                        <a:latin typeface="Cambria Math" panose="02040503050406030204" pitchFamily="18" charset="0"/>
                      </a:rPr>
                      <m:t> </m:t>
                    </m:r>
                  </m:oMath>
                </a14:m>
                <a:r>
                  <a:rPr lang="zh-CN" altLang="en-US" sz="1800" dirty="0"/>
                  <a:t>和一个比所有</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都大的正整数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oMath>
                </a14:m>
                <a:r>
                  <a:rPr lang="zh-CN" altLang="en-US" sz="1800" dirty="0"/>
                  <a:t>，</a:t>
                </a:r>
                <a14:m>
                  <m:oMath xmlns:m="http://schemas.openxmlformats.org/officeDocument/2006/math">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 </m:t>
                    </m:r>
                  </m:oMath>
                </a14:m>
                <a:r>
                  <a:rPr lang="zh-CN" altLang="en-US" sz="1800" dirty="0"/>
                  <a:t>次询问，每次给出一个</a:t>
                </a:r>
                <a14:m>
                  <m:oMath xmlns:m="http://schemas.openxmlformats.org/officeDocument/2006/math">
                    <m:r>
                      <a:rPr lang="en-US" altLang="zh-CN" sz="1800" b="0" i="1" smtClean="0">
                        <a:latin typeface="Cambria Math" panose="02040503050406030204" pitchFamily="18" charset="0"/>
                      </a:rPr>
                      <m:t> </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𝑝</m:t>
                        </m:r>
                      </m:e>
                    </m:d>
                    <m:r>
                      <a:rPr lang="en-US" altLang="zh-CN" sz="1800" b="0" i="1" smtClean="0">
                        <a:latin typeface="Cambria Math" panose="02040503050406030204" pitchFamily="18" charset="0"/>
                      </a:rPr>
                      <m:t> </m:t>
                    </m:r>
                  </m:oMath>
                </a14:m>
                <a:r>
                  <a:rPr lang="zh-CN" altLang="en-US" sz="1800" dirty="0"/>
                  <a:t>内的正整数</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𝑖</m:t>
                        </m:r>
                      </m:sub>
                    </m:sSub>
                  </m:oMath>
                </a14:m>
                <a:r>
                  <a:rPr lang="zh-CN" altLang="en-US" sz="1800" dirty="0"/>
                  <a:t>，求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有多少个子集存在非负整系数线性组合对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取模的结果为</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𝑖</m:t>
                        </m:r>
                      </m:sub>
                    </m:sSub>
                  </m:oMath>
                </a14:m>
                <a:r>
                  <a:rPr lang="zh-CN" altLang="en-US" sz="1800" dirty="0"/>
                  <a:t>。</a:t>
                </a:r>
                <a:endParaRPr lang="en-US" altLang="zh-CN" sz="1800" dirty="0"/>
              </a:p>
              <a:p>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6</m:t>
                        </m:r>
                      </m:sup>
                    </m:sSup>
                  </m:oMath>
                </a14:m>
                <a:r>
                  <a:rPr lang="zh-CN" altLang="en-US" sz="1800" dirty="0"/>
                  <a:t>，</a:t>
                </a:r>
                <a14:m>
                  <m:oMath xmlns:m="http://schemas.openxmlformats.org/officeDocument/2006/math">
                    <m:r>
                      <a:rPr lang="en-US" altLang="zh-CN" sz="1800" b="0" i="0" dirty="0" smtClean="0">
                        <a:latin typeface="Cambria Math" panose="02040503050406030204" pitchFamily="18" charset="0"/>
                      </a:rPr>
                      <m:t>3</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𝑃</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9</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0&lt;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𝑣</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𝑤</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&lt;</m:t>
                    </m:r>
                    <m:r>
                      <a:rPr lang="en-US" altLang="zh-CN" sz="1800" b="0" i="1" dirty="0" smtClean="0">
                        <a:latin typeface="Cambria Math" panose="02040503050406030204" pitchFamily="18" charset="0"/>
                      </a:rPr>
                      <m:t>𝑃</m:t>
                    </m:r>
                  </m:oMath>
                </a14:m>
                <a:r>
                  <a:rPr lang="zh-CN" altLang="en-US" sz="1800" dirty="0"/>
                  <a:t>，这里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未必是质数。</a:t>
                </a:r>
              </a:p>
            </p:txBody>
          </p:sp>
        </mc:Choice>
        <mc:Fallback xmlns="">
          <p:sp>
            <p:nvSpPr>
              <p:cNvPr id="3" name="内容占位符 2">
                <a:extLst>
                  <a:ext uri="{FF2B5EF4-FFF2-40B4-BE49-F238E27FC236}">
                    <a16:creationId xmlns:a16="http://schemas.microsoft.com/office/drawing/2014/main" id="{2E40F227-0ED8-5EFD-6D56-E349D9CBAB96}"/>
                  </a:ext>
                </a:extLst>
              </p:cNvPr>
              <p:cNvSpPr>
                <a:spLocks noGrp="1" noRot="1" noChangeAspect="1" noMove="1" noResize="1" noEditPoints="1" noAdjustHandles="1" noChangeArrowheads="1" noChangeShapeType="1" noTextEdit="1"/>
              </p:cNvSpPr>
              <p:nvPr>
                <p:ph idx="1"/>
              </p:nvPr>
            </p:nvSpPr>
            <p:spPr>
              <a:blipFill>
                <a:blip r:embed="rId2"/>
                <a:stretch>
                  <a:fillRect l="-406" t="-126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4615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C1B08-9430-8684-AB7A-69944494641E}"/>
              </a:ext>
            </a:extLst>
          </p:cNvPr>
          <p:cNvSpPr>
            <a:spLocks noGrp="1"/>
          </p:cNvSpPr>
          <p:nvPr>
            <p:ph type="title"/>
          </p:nvPr>
        </p:nvSpPr>
        <p:spPr/>
        <p:txBody>
          <a:bodyPr/>
          <a:lstStyle/>
          <a:p>
            <a:r>
              <a:rPr lang="zh-CN" altLang="en-US" dirty="0"/>
              <a:t>裴蜀定理观察，</a:t>
            </a:r>
            <a:r>
              <a:rPr lang="en-US" altLang="zh-CN" dirty="0"/>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C9A91E-B284-D45F-DA64-E62C9AA6C72A}"/>
                  </a:ext>
                </a:extLst>
              </p:cNvPr>
              <p:cNvSpPr>
                <a:spLocks noGrp="1"/>
              </p:cNvSpPr>
              <p:nvPr>
                <p:ph idx="1"/>
              </p:nvPr>
            </p:nvSpPr>
            <p:spPr/>
            <p:txBody>
              <a:bodyPr>
                <a:normAutofit/>
              </a:bodyPr>
              <a:lstStyle/>
              <a:p>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在模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意义下等价于</a:t>
                </a:r>
                <a14:m>
                  <m:oMath xmlns:m="http://schemas.openxmlformats.org/officeDocument/2006/math">
                    <m:r>
                      <a:rPr lang="en-US" altLang="zh-CN" sz="1800" b="0" i="0"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𝑣</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𝑃</m:t>
                            </m:r>
                          </m:e>
                        </m:d>
                      </m:e>
                    </m:func>
                  </m:oMath>
                </a14:m>
                <a:r>
                  <a:rPr lang="zh-CN" altLang="en-US" sz="1800" dirty="0"/>
                  <a:t>，而数集</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𝑚</m:t>
                        </m:r>
                      </m:sub>
                    </m:sSub>
                    <m:r>
                      <a:rPr lang="en-US" altLang="zh-CN" sz="1800" b="0" i="1" smtClean="0">
                        <a:latin typeface="Cambria Math" panose="02040503050406030204" pitchFamily="18" charset="0"/>
                      </a:rPr>
                      <m:t> </m:t>
                    </m:r>
                  </m:oMath>
                </a14:m>
                <a:r>
                  <a:rPr lang="zh-CN" altLang="en-US" sz="1800" dirty="0"/>
                  <a:t>能表出</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𝑚</m:t>
                                </m:r>
                              </m:sub>
                            </m:sSub>
                          </m:e>
                        </m:d>
                      </m:e>
                    </m:func>
                    <m:r>
                      <a:rPr lang="en-US" altLang="zh-CN" sz="1800" b="0" i="1" smtClean="0">
                        <a:latin typeface="Cambria Math" panose="02040503050406030204" pitchFamily="18" charset="0"/>
                      </a:rPr>
                      <m:t> </m:t>
                    </m:r>
                  </m:oMath>
                </a14:m>
                <a:r>
                  <a:rPr lang="zh-CN" altLang="en-US" sz="1800" dirty="0"/>
                  <a:t>的倍数。</a:t>
                </a:r>
                <a:endParaRPr lang="en-US" altLang="zh-CN" sz="1800" dirty="0"/>
              </a:p>
              <a:p>
                <a:r>
                  <a:rPr lang="zh-CN" altLang="en-US" sz="1800" dirty="0"/>
                  <a:t>那么变为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𝑃</m:t>
                        </m:r>
                      </m:e>
                    </m:d>
                    <m:r>
                      <a:rPr lang="en-US" altLang="zh-CN" sz="1800" b="0" i="1" smtClean="0">
                        <a:latin typeface="Cambria Math" panose="02040503050406030204" pitchFamily="18" charset="0"/>
                      </a:rPr>
                      <m:t> </m:t>
                    </m:r>
                  </m:oMath>
                </a14:m>
                <a:r>
                  <a:rPr lang="zh-CN" altLang="en-US" sz="1800" dirty="0"/>
                  <a:t>类数，每类数有若干个，对每个</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求有多少个</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的子集</a:t>
                </a:r>
                <a14:m>
                  <m:oMath xmlns:m="http://schemas.openxmlformats.org/officeDocument/2006/math">
                    <m:r>
                      <a:rPr lang="en-US" altLang="zh-CN" sz="1800" b="0" i="1" smtClean="0">
                        <a:latin typeface="Cambria Math" panose="02040503050406030204" pitchFamily="18" charset="0"/>
                      </a:rPr>
                      <m:t> </m:t>
                    </m:r>
                    <m:r>
                      <m:rPr>
                        <m:sty m:val="p"/>
                      </m:rPr>
                      <a:rPr lang="en-US" altLang="zh-CN" sz="1800" b="0" i="1" smtClean="0">
                        <a:latin typeface="Cambria Math" panose="02040503050406030204" pitchFamily="18" charset="0"/>
                      </a:rPr>
                      <m:t>gcd</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𝑤</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 </m:t>
                    </m:r>
                  </m:oMath>
                </a14:m>
                <a:r>
                  <a:rPr lang="zh-CN" altLang="en-US" sz="1800" dirty="0"/>
                  <a:t>的因数。</a:t>
                </a:r>
                <a:endParaRPr lang="en-US" altLang="zh-CN" sz="1800" dirty="0"/>
              </a:p>
              <a:p>
                <a:r>
                  <a:rPr lang="zh-CN" altLang="en-US" sz="1800" dirty="0"/>
                  <a:t>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的子集采用 </a:t>
                </a:r>
                <a:r>
                  <a:rPr lang="en-US" altLang="zh-CN" sz="1800" dirty="0"/>
                  <a:t>DP</a:t>
                </a:r>
                <a:r>
                  <a:rPr lang="zh-CN" altLang="en-US" sz="1800" dirty="0"/>
                  <a:t>，设</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 </m:t>
                    </m:r>
                  </m:oMath>
                </a14:m>
                <a:r>
                  <a:rPr lang="zh-CN" altLang="en-US" sz="1800" dirty="0"/>
                  <a:t>表示考虑了前</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类数，</a:t>
                </a:r>
                <a14:m>
                  <m:oMath xmlns:m="http://schemas.openxmlformats.org/officeDocument/2006/math">
                    <m:r>
                      <m:rPr>
                        <m:sty m:val="p"/>
                      </m:rPr>
                      <a:rPr lang="en-US" altLang="zh-CN" sz="1800" b="0" i="1" smtClean="0">
                        <a:latin typeface="Cambria Math" panose="02040503050406030204" pitchFamily="18" charset="0"/>
                      </a:rPr>
                      <m:t>gcd</m:t>
                    </m:r>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𝑗</m:t>
                    </m:r>
                    <m:r>
                      <a:rPr lang="en-US" altLang="zh-CN" sz="1800" b="0" i="1" dirty="0" smtClean="0">
                        <a:latin typeface="Cambria Math" panose="02040503050406030204" pitchFamily="18" charset="0"/>
                      </a:rPr>
                      <m:t> </m:t>
                    </m:r>
                  </m:oMath>
                </a14:m>
                <a:r>
                  <a:rPr lang="zh-CN" altLang="en-US" sz="1800" dirty="0"/>
                  <a:t>的方案数，枚举第</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类数是否选取转移。</a:t>
                </a:r>
                <a:endParaRPr lang="en-US" altLang="zh-CN" sz="1800" dirty="0"/>
              </a:p>
              <a:p>
                <a:r>
                  <a:rPr lang="zh-CN" altLang="en-US" sz="1800" dirty="0"/>
                  <a:t>直接枚举数问是否为</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的因数效率不高。但注意</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𝑖</m:t>
                                </m:r>
                              </m:sub>
                            </m:sSub>
                          </m:e>
                        </m:d>
                      </m:e>
                    </m:func>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𝑃</m:t>
                    </m:r>
                    <m:r>
                      <a:rPr lang="en-US" altLang="zh-CN" sz="1800" b="0" i="1" dirty="0" smtClean="0">
                        <a:latin typeface="Cambria Math" panose="02040503050406030204" pitchFamily="18" charset="0"/>
                      </a:rPr>
                      <m:t> </m:t>
                    </m:r>
                  </m:oMath>
                </a14:m>
                <a:r>
                  <a:rPr lang="zh-CN" altLang="en-US" sz="1800" dirty="0"/>
                  <a:t>的因数是</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的因数等价于是前者的因数。于是只要求得前者，对它的所有因数统计即可。</a:t>
                </a:r>
                <a:endParaRPr lang="en-US" altLang="zh-CN" sz="1800" dirty="0"/>
              </a:p>
              <a:p>
                <a:r>
                  <a:rPr lang="zh-CN" altLang="en-US" sz="1800" dirty="0"/>
                  <a:t>不要每次都统计，先预处理好以降低复杂度。</a:t>
                </a:r>
                <a:endParaRPr lang="en-US" altLang="zh-CN" sz="1800" dirty="0"/>
              </a:p>
              <a:p>
                <a:r>
                  <a:rPr lang="zh-CN" altLang="en-US" sz="1800" dirty="0"/>
                  <a:t>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e>
                        </m:d>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𝑃</m:t>
                            </m:r>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𝑑</m:t>
                        </m:r>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𝑃</m:t>
                                </m:r>
                              </m:e>
                            </m:d>
                          </m:e>
                          <m:sup>
                            <m:r>
                              <a:rPr lang="en-US" altLang="zh-CN" sz="1800" b="0" i="1" smtClean="0">
                                <a:latin typeface="Cambria Math" panose="02040503050406030204" pitchFamily="18" charset="0"/>
                              </a:rPr>
                              <m:t>2</m:t>
                            </m:r>
                          </m:sup>
                        </m:sSup>
                      </m:e>
                    </m:d>
                  </m:oMath>
                </a14:m>
                <a:r>
                  <a:rPr lang="zh-CN" altLang="en-US" sz="1800" dirty="0"/>
                  <a:t>，而</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9</m:t>
                        </m:r>
                      </m:sup>
                    </m:sSup>
                    <m:r>
                      <a:rPr lang="en-US" altLang="zh-CN" sz="1800" b="0" i="1" smtClean="0">
                        <a:latin typeface="Cambria Math" panose="02040503050406030204" pitchFamily="18" charset="0"/>
                      </a:rPr>
                      <m:t> </m:t>
                    </m:r>
                  </m:oMath>
                </a14:m>
                <a:r>
                  <a:rPr lang="zh-CN" altLang="en-US" sz="1800" dirty="0"/>
                  <a:t>以内</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𝑑</m:t>
                    </m:r>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𝑃</m:t>
                        </m:r>
                      </m:e>
                    </m:d>
                    <m:r>
                      <a:rPr lang="en-US" altLang="zh-CN" sz="1800" b="0" i="1" dirty="0" smtClean="0">
                        <a:latin typeface="Cambria Math" panose="02040503050406030204" pitchFamily="18" charset="0"/>
                      </a:rPr>
                      <m:t>≤1344</m:t>
                    </m:r>
                  </m:oMath>
                </a14:m>
                <a:r>
                  <a:rPr lang="zh-CN" altLang="en-US" sz="1800" dirty="0"/>
                  <a:t>，可行。</a:t>
                </a:r>
                <a:endParaRPr lang="en-US" altLang="zh-CN" sz="1800" dirty="0"/>
              </a:p>
            </p:txBody>
          </p:sp>
        </mc:Choice>
        <mc:Fallback xmlns="">
          <p:sp>
            <p:nvSpPr>
              <p:cNvPr id="3" name="内容占位符 2">
                <a:extLst>
                  <a:ext uri="{FF2B5EF4-FFF2-40B4-BE49-F238E27FC236}">
                    <a16:creationId xmlns:a16="http://schemas.microsoft.com/office/drawing/2014/main" id="{18C9A91E-B284-D45F-DA64-E62C9AA6C72A}"/>
                  </a:ext>
                </a:extLst>
              </p:cNvPr>
              <p:cNvSpPr>
                <a:spLocks noGrp="1" noRot="1" noChangeAspect="1" noMove="1" noResize="1" noEditPoints="1" noAdjustHandles="1" noChangeArrowheads="1" noChangeShapeType="1" noTextEdit="1"/>
              </p:cNvSpPr>
              <p:nvPr>
                <p:ph idx="1"/>
              </p:nvPr>
            </p:nvSpPr>
            <p:spPr>
              <a:blipFill>
                <a:blip r:embed="rId2"/>
                <a:stretch>
                  <a:fillRect l="-406" t="-126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20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318A81B-A07A-522C-4AB3-1B2F6413B766}"/>
              </a:ext>
            </a:extLst>
          </p:cNvPr>
          <p:cNvSpPr>
            <a:spLocks noGrp="1"/>
          </p:cNvSpPr>
          <p:nvPr>
            <p:ph type="title"/>
          </p:nvPr>
        </p:nvSpPr>
        <p:spPr/>
        <p:txBody>
          <a:bodyPr/>
          <a:lstStyle/>
          <a:p>
            <a:r>
              <a:rPr lang="zh-CN" altLang="en-US" dirty="0"/>
              <a:t>基础知识与方法</a:t>
            </a:r>
          </a:p>
        </p:txBody>
      </p:sp>
      <p:sp>
        <p:nvSpPr>
          <p:cNvPr id="7" name="文本占位符 6">
            <a:extLst>
              <a:ext uri="{FF2B5EF4-FFF2-40B4-BE49-F238E27FC236}">
                <a16:creationId xmlns:a16="http://schemas.microsoft.com/office/drawing/2014/main" id="{260CEFED-AB50-E02A-912D-DDE37565D6C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35502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25CC2-E3F8-4406-3AD9-555722F56DC0}"/>
              </a:ext>
            </a:extLst>
          </p:cNvPr>
          <p:cNvSpPr>
            <a:spLocks noGrp="1"/>
          </p:cNvSpPr>
          <p:nvPr>
            <p:ph type="title"/>
          </p:nvPr>
        </p:nvSpPr>
        <p:spPr/>
        <p:txBody>
          <a:bodyPr/>
          <a:lstStyle/>
          <a:p>
            <a:r>
              <a:rPr lang="zh-CN" altLang="en-US" dirty="0"/>
              <a:t>最大质因数个数</a:t>
            </a:r>
            <a:r>
              <a:rPr lang="en-US" altLang="zh-CN" dirty="0"/>
              <a:t>/</a:t>
            </a:r>
            <a:r>
              <a:rPr lang="zh-CN" altLang="en-US" dirty="0"/>
              <a:t>因数个数表</a:t>
            </a:r>
          </a:p>
        </p:txBody>
      </p:sp>
      <p:pic>
        <p:nvPicPr>
          <p:cNvPr id="9" name="内容占位符 8">
            <a:extLst>
              <a:ext uri="{FF2B5EF4-FFF2-40B4-BE49-F238E27FC236}">
                <a16:creationId xmlns:a16="http://schemas.microsoft.com/office/drawing/2014/main" id="{96EBF850-069A-0187-9891-7E3EAC6D5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2451"/>
            <a:ext cx="10515600" cy="4337685"/>
          </a:xfrm>
        </p:spPr>
      </p:pic>
    </p:spTree>
    <p:extLst>
      <p:ext uri="{BB962C8B-B14F-4D97-AF65-F5344CB8AC3E}">
        <p14:creationId xmlns:p14="http://schemas.microsoft.com/office/powerpoint/2010/main" val="1299681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2CD94-A8AE-26AC-C650-DFC3C591099F}"/>
              </a:ext>
            </a:extLst>
          </p:cNvPr>
          <p:cNvSpPr>
            <a:spLocks noGrp="1"/>
          </p:cNvSpPr>
          <p:nvPr>
            <p:ph type="title"/>
          </p:nvPr>
        </p:nvSpPr>
        <p:spPr/>
        <p:txBody>
          <a:bodyPr/>
          <a:lstStyle/>
          <a:p>
            <a:r>
              <a:rPr lang="zh-CN" altLang="en-US" dirty="0"/>
              <a:t>练</a:t>
            </a:r>
            <a:r>
              <a:rPr lang="en-US" altLang="zh-CN" dirty="0"/>
              <a:t>7. [LOJ Round10] Snakes </a:t>
            </a:r>
            <a:r>
              <a:rPr lang="zh-CN" altLang="en-US" dirty="0"/>
              <a:t>的 </a:t>
            </a:r>
            <a:r>
              <a:rPr lang="en-US" altLang="zh-CN" dirty="0"/>
              <a:t>Naïve Graph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B885CE0-89DD-2812-0F26-987856BDAD1B}"/>
                  </a:ext>
                </a:extLst>
              </p:cNvPr>
              <p:cNvSpPr>
                <a:spLocks noGrp="1"/>
              </p:cNvSpPr>
              <p:nvPr>
                <p:ph idx="1"/>
              </p:nvPr>
            </p:nvSpPr>
            <p:spPr/>
            <p:txBody>
              <a:bodyPr>
                <a:normAutofit/>
              </a:bodyPr>
              <a:lstStyle/>
              <a:p>
                <a:r>
                  <a:rPr lang="zh-CN" altLang="en-US" sz="1800" dirty="0"/>
                  <a:t>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𝐺</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r>
                      <a:rPr lang="en-US" altLang="zh-CN" sz="1800" b="0" i="1" smtClean="0">
                        <a:latin typeface="Cambria Math" panose="02040503050406030204" pitchFamily="18" charset="0"/>
                      </a:rPr>
                      <m:t> </m:t>
                    </m:r>
                  </m:oMath>
                </a14:m>
                <a:r>
                  <a:rPr lang="zh-CN" altLang="en-US" sz="1800" dirty="0"/>
                  <a:t>是左右部各有</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−1 </m:t>
                    </m:r>
                  </m:oMath>
                </a14:m>
                <a:r>
                  <a:rPr lang="zh-CN" altLang="en-US" sz="1800" dirty="0"/>
                  <a:t>个点，编号为</a:t>
                </a:r>
                <a14:m>
                  <m:oMath xmlns:m="http://schemas.openxmlformats.org/officeDocument/2006/math">
                    <m:r>
                      <a:rPr lang="en-US" altLang="zh-CN" sz="1800" b="0" i="1" smtClean="0">
                        <a:latin typeface="Cambria Math" panose="02040503050406030204" pitchFamily="18" charset="0"/>
                      </a:rPr>
                      <m:t> 1,2,⋯,</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−1 </m:t>
                    </m:r>
                  </m:oMath>
                </a14:m>
                <a:r>
                  <a:rPr lang="zh-CN" altLang="en-US" sz="1800" dirty="0"/>
                  <a:t>的二分图，其中左部点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与右部点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 </m:t>
                    </m:r>
                  </m:oMath>
                </a14:m>
                <a:r>
                  <a:rPr lang="zh-CN" altLang="en-US" sz="1800" dirty="0"/>
                  <a:t>有连边当且仅当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 </m:t>
                    </m:r>
                  </m:oMath>
                </a14:m>
                <a:r>
                  <a:rPr lang="zh-CN" altLang="en-US" sz="1800" dirty="0"/>
                  <a:t>或</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𝑖𝑗</m:t>
                    </m:r>
                    <m:r>
                      <a:rPr lang="en-US" altLang="zh-CN" sz="1800" b="0" i="1" dirty="0" smtClean="0">
                        <a:latin typeface="Cambria Math" panose="02040503050406030204" pitchFamily="18" charset="0"/>
                      </a:rPr>
                      <m:t>≡1</m:t>
                    </m:r>
                    <m:d>
                      <m:dPr>
                        <m:ctrlPr>
                          <a:rPr lang="en-US" altLang="zh-CN" sz="1800" b="0" i="1" dirty="0" smtClean="0">
                            <a:latin typeface="Cambria Math" panose="02040503050406030204" pitchFamily="18" charset="0"/>
                          </a:rPr>
                        </m:ctrlPr>
                      </m:dPr>
                      <m:e>
                        <m:func>
                          <m:funcPr>
                            <m:ctrlPr>
                              <a:rPr lang="en-US" altLang="zh-CN" sz="1800" b="0" i="1" dirty="0" smtClean="0">
                                <a:latin typeface="Cambria Math" panose="02040503050406030204" pitchFamily="18" charset="0"/>
                              </a:rPr>
                            </m:ctrlPr>
                          </m:funcPr>
                          <m:fName>
                            <m:r>
                              <m:rPr>
                                <m:sty m:val="p"/>
                              </m:rPr>
                              <a:rPr lang="en-US" altLang="zh-CN" sz="1800" b="0" i="0" dirty="0" smtClean="0">
                                <a:latin typeface="Cambria Math" panose="02040503050406030204" pitchFamily="18" charset="0"/>
                              </a:rPr>
                              <m:t>mod</m:t>
                            </m:r>
                          </m:fName>
                          <m:e>
                            <m:r>
                              <a:rPr lang="en-US" altLang="zh-CN" sz="1800" b="0" i="1" dirty="0" smtClean="0">
                                <a:latin typeface="Cambria Math" panose="02040503050406030204" pitchFamily="18" charset="0"/>
                              </a:rPr>
                              <m:t>𝑚</m:t>
                            </m:r>
                          </m:e>
                        </m:func>
                      </m:e>
                    </m:d>
                  </m:oMath>
                </a14:m>
                <a:r>
                  <a:rPr lang="zh-CN" altLang="en-US" sz="1800" dirty="0"/>
                  <a:t>。设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𝐺</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e>
                    </m:d>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𝐺</m:t>
                    </m:r>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𝑚</m:t>
                        </m:r>
                      </m:e>
                    </m:d>
                    <m:r>
                      <a:rPr lang="en-US" altLang="zh-CN" sz="1800" b="0" i="1" dirty="0" smtClean="0">
                        <a:latin typeface="Cambria Math" panose="02040503050406030204" pitchFamily="18" charset="0"/>
                      </a:rPr>
                      <m:t> </m:t>
                    </m:r>
                  </m:oMath>
                </a14:m>
                <a:r>
                  <a:rPr lang="zh-CN" altLang="en-US" sz="1800" dirty="0"/>
                  <a:t>的二分图完美匹配数。</a:t>
                </a:r>
                <a:endParaRPr lang="en-US" altLang="zh-CN" sz="1800" dirty="0"/>
              </a:p>
              <a:p>
                <a14:m>
                  <m:oMath xmlns:m="http://schemas.openxmlformats.org/officeDocument/2006/math">
                    <m:r>
                      <a:rPr lang="en-US" altLang="zh-CN" sz="1800" b="0" i="1" dirty="0" smtClean="0">
                        <a:latin typeface="Cambria Math" panose="02040503050406030204" pitchFamily="18" charset="0"/>
                      </a:rPr>
                      <m:t>𝑞</m:t>
                    </m:r>
                    <m:r>
                      <a:rPr lang="en-US" altLang="zh-CN" sz="1800" b="0" i="1" dirty="0" smtClean="0">
                        <a:latin typeface="Cambria Math" panose="02040503050406030204" pitchFamily="18" charset="0"/>
                      </a:rPr>
                      <m:t> </m:t>
                    </m:r>
                  </m:oMath>
                </a14:m>
                <a:r>
                  <a:rPr lang="zh-CN" altLang="en-US" sz="1800" dirty="0"/>
                  <a:t>次询问，每次给出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𝑙</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𝑟</m:t>
                    </m:r>
                  </m:oMath>
                </a14:m>
                <a:r>
                  <a:rPr lang="zh-CN" altLang="en-US" sz="1800" dirty="0"/>
                  <a:t>，求</a:t>
                </a:r>
                <a14:m>
                  <m:oMath xmlns:m="http://schemas.openxmlformats.org/officeDocument/2006/math">
                    <m:r>
                      <a:rPr lang="en-US" altLang="zh-CN" sz="1800" b="0" i="1" smtClean="0">
                        <a:latin typeface="Cambria Math" panose="02040503050406030204" pitchFamily="18" charset="0"/>
                      </a:rPr>
                      <m:t> </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𝑙</m:t>
                        </m:r>
                      </m:sub>
                      <m:sup>
                        <m:r>
                          <a:rPr lang="en-US" altLang="zh-CN" sz="1800" b="0" i="1" smtClean="0">
                            <a:latin typeface="Cambria Math" panose="02040503050406030204" pitchFamily="18" charset="0"/>
                          </a:rPr>
                          <m:t>𝑟</m:t>
                        </m:r>
                      </m:sup>
                      <m:e>
                        <m:r>
                          <a:rPr lang="en-US" altLang="zh-CN" sz="1800" b="0" i="1" smtClean="0">
                            <a:latin typeface="Cambria Math" panose="02040503050406030204" pitchFamily="18" charset="0"/>
                          </a:rPr>
                          <m:t>𝐹</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𝐺</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e>
                            </m:d>
                          </m:e>
                        </m:d>
                      </m:e>
                    </m:nary>
                  </m:oMath>
                </a14:m>
                <a:r>
                  <a:rPr lang="zh-CN" altLang="en-US" sz="1800" dirty="0"/>
                  <a:t>。</a:t>
                </a:r>
                <a:endParaRPr lang="en-US" altLang="zh-CN" sz="1800" dirty="0"/>
              </a:p>
              <a:p>
                <a14:m>
                  <m:oMath xmlns:m="http://schemas.openxmlformats.org/officeDocument/2006/math">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7</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1≤</m:t>
                    </m:r>
                    <m:r>
                      <a:rPr lang="en-US" altLang="zh-CN" sz="1800" b="0" i="1" dirty="0" smtClean="0">
                        <a:latin typeface="Cambria Math" panose="02040503050406030204" pitchFamily="18" charset="0"/>
                      </a:rPr>
                      <m:t>𝑞</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5</m:t>
                        </m:r>
                      </m:sup>
                    </m:sSup>
                  </m:oMath>
                </a14:m>
                <a:r>
                  <a:rPr lang="zh-CN" altLang="en-US" sz="1800" dirty="0"/>
                  <a:t>。</a:t>
                </a:r>
              </a:p>
            </p:txBody>
          </p:sp>
        </mc:Choice>
        <mc:Fallback xmlns="">
          <p:sp>
            <p:nvSpPr>
              <p:cNvPr id="3" name="内容占位符 2">
                <a:extLst>
                  <a:ext uri="{FF2B5EF4-FFF2-40B4-BE49-F238E27FC236}">
                    <a16:creationId xmlns:a16="http://schemas.microsoft.com/office/drawing/2014/main" id="{5B885CE0-89DD-2812-0F26-987856BDAD1B}"/>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2790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C4B01-62FA-F59C-410E-F870F08D11AF}"/>
              </a:ext>
            </a:extLst>
          </p:cNvPr>
          <p:cNvSpPr>
            <a:spLocks noGrp="1"/>
          </p:cNvSpPr>
          <p:nvPr>
            <p:ph type="title"/>
          </p:nvPr>
        </p:nvSpPr>
        <p:spPr/>
        <p:txBody>
          <a:bodyPr/>
          <a:lstStyle/>
          <a:p>
            <a:r>
              <a:rPr lang="zh-CN" altLang="en-US" dirty="0"/>
              <a:t>中国剩余定理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780727-14F9-0591-C71F-AD4898D7EE8E}"/>
                  </a:ext>
                </a:extLst>
              </p:cNvPr>
              <p:cNvSpPr>
                <a:spLocks noGrp="1"/>
              </p:cNvSpPr>
              <p:nvPr>
                <p:ph idx="1"/>
              </p:nvPr>
            </p:nvSpPr>
            <p:spPr/>
            <p:txBody>
              <a:bodyPr>
                <a:normAutofit/>
              </a:bodyPr>
              <a:lstStyle/>
              <a:p>
                <a:r>
                  <a:rPr lang="zh-CN" altLang="en-US" sz="1800" dirty="0"/>
                  <a:t>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而言，与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不互质的数只能跟自己连边，只考虑与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互质的数。</a:t>
                </a:r>
                <a:endParaRPr lang="en-US" altLang="zh-CN" sz="1800" dirty="0"/>
              </a:p>
              <a:p>
                <a:r>
                  <a:rPr lang="zh-CN" altLang="en-US" sz="1800" dirty="0"/>
                  <a:t>两种情况：</a:t>
                </a:r>
                <a14:m>
                  <m:oMath xmlns:m="http://schemas.openxmlformats.org/officeDocument/2006/math">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𝑖</m:t>
                        </m:r>
                      </m:e>
                      <m:sup>
                        <m:r>
                          <a:rPr lang="en-US" altLang="zh-CN" sz="1800" b="0" i="1" smtClean="0">
                            <a:latin typeface="Cambria Math" panose="02040503050406030204" pitchFamily="18" charset="0"/>
                          </a:rPr>
                          <m:t>−1</m:t>
                        </m:r>
                      </m:sup>
                    </m:sSup>
                  </m:oMath>
                </a14:m>
                <a:r>
                  <a:rPr lang="zh-CN" altLang="en-US" sz="1800" dirty="0"/>
                  <a:t>，只能连自己；</a:t>
                </a:r>
                <a14:m>
                  <m:oMath xmlns:m="http://schemas.openxmlformats.org/officeDocument/2006/math">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𝑖</m:t>
                        </m:r>
                      </m:e>
                      <m:sup>
                        <m:r>
                          <a:rPr lang="en-US" altLang="zh-CN" sz="1800" b="0" i="1" smtClean="0">
                            <a:latin typeface="Cambria Math" panose="02040503050406030204" pitchFamily="18" charset="0"/>
                          </a:rPr>
                          <m:t>−1</m:t>
                        </m:r>
                      </m:sup>
                    </m:sSup>
                  </m:oMath>
                </a14:m>
                <a:r>
                  <a:rPr lang="zh-CN" altLang="en-US" sz="1800" dirty="0"/>
                  <a:t>，两种连边方式。</a:t>
                </a:r>
                <a:endParaRPr lang="en-US" altLang="zh-CN" sz="1800" dirty="0"/>
              </a:p>
              <a:p>
                <a:r>
                  <a:rPr lang="zh-CN" altLang="en-US" sz="1800" dirty="0"/>
                  <a:t>那么只要求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𝑖</m:t>
                        </m:r>
                      </m:e>
                      <m:sup>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 </m:t>
                    </m:r>
                  </m:oMath>
                </a14:m>
                <a:r>
                  <a:rPr lang="zh-CN" altLang="en-US" sz="1800" dirty="0"/>
                  <a:t>的</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 </m:t>
                    </m:r>
                  </m:oMath>
                </a14:m>
                <a:r>
                  <a:rPr lang="zh-CN" altLang="en-US" sz="1800" dirty="0"/>
                  <a:t>的数量即可，即求同余方程</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r>
                      <a:rPr lang="en-US" altLang="zh-CN" sz="1800" b="0" i="1" smtClean="0">
                        <a:latin typeface="Cambria Math" panose="02040503050406030204" pitchFamily="18" charset="0"/>
                      </a:rPr>
                      <m:t> </m:t>
                    </m:r>
                  </m:oMath>
                </a14:m>
                <a:r>
                  <a:rPr lang="zh-CN" altLang="en-US" sz="1800" dirty="0"/>
                  <a:t>的解。</a:t>
                </a:r>
                <a:endParaRPr lang="en-US" altLang="zh-CN" sz="1800" dirty="0"/>
              </a:p>
              <a:p>
                <a:r>
                  <a:rPr lang="zh-CN" altLang="en-US" sz="1800" dirty="0"/>
                  <a:t>分解</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sub>
                      <m:sup/>
                      <m:e>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𝛼</m:t>
                                </m:r>
                              </m:e>
                              <m:sub>
                                <m:r>
                                  <a:rPr lang="en-US" altLang="zh-CN" sz="1800" b="0" i="1" smtClean="0">
                                    <a:latin typeface="Cambria Math" panose="02040503050406030204" pitchFamily="18" charset="0"/>
                                  </a:rPr>
                                  <m:t>𝑖</m:t>
                                </m:r>
                              </m:sub>
                            </m:sSub>
                          </m:sup>
                        </m:sSubSup>
                      </m:e>
                    </m:nary>
                  </m:oMath>
                </a14:m>
                <a:r>
                  <a:rPr lang="zh-CN" altLang="en-US" sz="1800" dirty="0"/>
                  <a:t>，则方程转化为</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𝛼</m:t>
                                </m:r>
                              </m:sup>
                            </m:sSup>
                          </m:e>
                        </m:func>
                      </m:e>
                    </m:d>
                    <m:r>
                      <a:rPr lang="en-US" altLang="zh-CN" sz="1800" b="0" i="1" smtClean="0">
                        <a:latin typeface="Cambria Math" panose="02040503050406030204" pitchFamily="18" charset="0"/>
                      </a:rPr>
                      <m:t> </m:t>
                    </m:r>
                  </m:oMath>
                </a14:m>
                <a:r>
                  <a:rPr lang="zh-CN" altLang="en-US" sz="1800" dirty="0"/>
                  <a:t>的组合，即</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𝛼</m:t>
                        </m:r>
                      </m:sup>
                    </m:sSup>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+1</m:t>
                        </m:r>
                      </m:e>
                    </m:d>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−1</m:t>
                        </m:r>
                      </m:e>
                    </m:d>
                  </m:oMath>
                </a14:m>
                <a:r>
                  <a:rPr lang="zh-CN" altLang="en-US" sz="1800" dirty="0"/>
                  <a:t>。</a:t>
                </a:r>
                <a:endParaRPr lang="en-US" altLang="zh-CN" sz="1800" dirty="0"/>
              </a:p>
              <a:p>
                <a:r>
                  <a:rPr lang="zh-CN" altLang="en-US" sz="1800" dirty="0"/>
                  <a:t>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≥3 </m:t>
                    </m:r>
                  </m:oMath>
                </a14:m>
                <a:r>
                  <a:rPr lang="zh-CN" altLang="en-US" sz="1800" dirty="0"/>
                  <a:t>时二者只有一个为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的倍数，故</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𝛼</m:t>
                                </m:r>
                              </m:sup>
                            </m:sSup>
                          </m:e>
                        </m:func>
                      </m:e>
                    </m:d>
                  </m:oMath>
                </a14:m>
                <a:r>
                  <a:rPr lang="zh-CN" altLang="en-US" sz="1800" dirty="0"/>
                  <a:t>。</a:t>
                </a:r>
                <a:endParaRPr lang="en-US" altLang="zh-CN" sz="1800" dirty="0"/>
              </a:p>
              <a:p>
                <a:r>
                  <a:rPr lang="zh-CN" altLang="en-US" sz="1800" dirty="0"/>
                  <a:t>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=2 </m:t>
                    </m:r>
                  </m:oMath>
                </a14:m>
                <a:r>
                  <a:rPr lang="zh-CN" altLang="en-US" sz="1800" dirty="0"/>
                  <a:t>时二者要么均为奇数，要么一个仅是</a:t>
                </a:r>
                <a14:m>
                  <m:oMath xmlns:m="http://schemas.openxmlformats.org/officeDocument/2006/math">
                    <m:r>
                      <a:rPr lang="en-US" altLang="zh-CN" sz="1800" b="0" i="1" smtClean="0">
                        <a:latin typeface="Cambria Math" panose="02040503050406030204" pitchFamily="18" charset="0"/>
                      </a:rPr>
                      <m:t> 2 </m:t>
                    </m:r>
                  </m:oMath>
                </a14:m>
                <a:r>
                  <a:rPr lang="zh-CN" altLang="en-US" sz="1800" dirty="0"/>
                  <a:t>的倍数，而另一个是</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𝛼</m:t>
                        </m:r>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 </m:t>
                    </m:r>
                  </m:oMath>
                </a14:m>
                <a:r>
                  <a:rPr lang="zh-CN" altLang="en-US" sz="1800" dirty="0"/>
                  <a:t>的倍数。故约束存在时</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≡±1 </m:t>
                    </m:r>
                    <m:r>
                      <a:rPr lang="zh-CN" altLang="en-US" sz="1800" i="1">
                        <a:latin typeface="Cambria Math" panose="02040503050406030204" pitchFamily="18" charset="0"/>
                      </a:rPr>
                      <m:t>或</m:t>
                    </m:r>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𝛼</m:t>
                        </m:r>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𝛼</m:t>
                                </m:r>
                              </m:sup>
                            </m:sSup>
                          </m:e>
                        </m:func>
                      </m:e>
                    </m:d>
                  </m:oMath>
                </a14:m>
                <a:r>
                  <a:rPr lang="zh-CN" altLang="en-US" sz="1800" dirty="0"/>
                  <a:t>。</a:t>
                </a:r>
                <a:endParaRPr lang="en-US" altLang="zh-CN" sz="1800" dirty="0"/>
              </a:p>
              <a:p>
                <a:r>
                  <a:rPr lang="zh-CN" altLang="en-US" sz="1800" dirty="0"/>
                  <a:t>一种选取情况可合并出一个</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r>
                      <a:rPr lang="en-US" altLang="zh-CN" sz="1800" b="0" i="1" smtClean="0">
                        <a:latin typeface="Cambria Math" panose="02040503050406030204" pitchFamily="18" charset="0"/>
                      </a:rPr>
                      <m:t> </m:t>
                    </m:r>
                  </m:oMath>
                </a14:m>
                <a:r>
                  <a:rPr lang="zh-CN" altLang="en-US" sz="1800" dirty="0"/>
                  <a:t>的解，解的个数就是每个质数幂的选择方案数的乘积，因而解的个数是积性函数，可以线性筛。</a:t>
                </a:r>
                <a:endParaRPr lang="en-US" altLang="zh-CN" sz="1800" dirty="0"/>
              </a:p>
              <a:p>
                <a:r>
                  <a:rPr lang="zh-CN" altLang="en-US" sz="1800" dirty="0"/>
                  <a:t>那么再求个前缀和就可以了，时间复杂度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max</m:t>
                            </m:r>
                          </m:fName>
                          <m:e>
                            <m:r>
                              <a:rPr lang="en-US" altLang="zh-CN" sz="1800" b="0" i="1" smtClean="0">
                                <a:latin typeface="Cambria Math" panose="02040503050406030204" pitchFamily="18" charset="0"/>
                              </a:rPr>
                              <m:t>𝑟</m:t>
                            </m:r>
                          </m:e>
                        </m:func>
                      </m:e>
                    </m:d>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1E780727-14F9-0591-C71F-AD4898D7EE8E}"/>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8259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31E0B-4778-D20E-1670-8DCC0D02ACEA}"/>
              </a:ext>
            </a:extLst>
          </p:cNvPr>
          <p:cNvSpPr>
            <a:spLocks noGrp="1"/>
          </p:cNvSpPr>
          <p:nvPr>
            <p:ph type="title"/>
          </p:nvPr>
        </p:nvSpPr>
        <p:spPr/>
        <p:txBody>
          <a:bodyPr/>
          <a:lstStyle/>
          <a:p>
            <a:r>
              <a:rPr lang="zh-CN" altLang="en-US" dirty="0"/>
              <a:t>练</a:t>
            </a:r>
            <a:r>
              <a:rPr lang="en-US" altLang="zh-CN" dirty="0"/>
              <a:t>8. [SHOI2017]</a:t>
            </a:r>
            <a:r>
              <a:rPr lang="zh-CN" altLang="en-US" dirty="0"/>
              <a:t> 相逢是问候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BF89465-A95B-4483-5BFC-24B639E35E3D}"/>
                  </a:ext>
                </a:extLst>
              </p:cNvPr>
              <p:cNvSpPr>
                <a:spLocks noGrp="1"/>
              </p:cNvSpPr>
              <p:nvPr>
                <p:ph idx="1"/>
              </p:nvPr>
            </p:nvSpPr>
            <p:spPr/>
            <p:txBody>
              <a:bodyPr>
                <a:normAutofit/>
              </a:bodyPr>
              <a:lstStyle/>
              <a:p>
                <a:r>
                  <a:rPr lang="zh-CN" altLang="en-US" sz="1800" dirty="0"/>
                  <a:t>给定长为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的非负整数数列</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 </m:t>
                    </m:r>
                  </m:oMath>
                </a14:m>
                <a:r>
                  <a:rPr lang="zh-CN" altLang="en-US" sz="1800" dirty="0"/>
                  <a:t>与两个正整数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𝑐</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𝑀</m:t>
                    </m:r>
                  </m:oMath>
                </a14:m>
                <a:r>
                  <a:rPr lang="zh-CN" altLang="en-US" sz="1800" dirty="0"/>
                  <a:t>。两种操作：</a:t>
                </a:r>
                <a:endParaRPr lang="en-US" altLang="zh-CN" sz="1800" dirty="0"/>
              </a:p>
              <a:p>
                <a:r>
                  <a:rPr lang="zh-CN" altLang="en-US" sz="1800" dirty="0"/>
                  <a:t>操作</a:t>
                </a:r>
                <a:r>
                  <a:rPr lang="en-US" altLang="zh-CN" sz="1800" dirty="0"/>
                  <a:t> 1</a:t>
                </a:r>
                <a:r>
                  <a:rPr lang="zh-CN" altLang="en-US" sz="1800" dirty="0"/>
                  <a:t>：给定区间</a:t>
                </a:r>
                <a14:m>
                  <m:oMath xmlns:m="http://schemas.openxmlformats.org/officeDocument/2006/math">
                    <m:r>
                      <a:rPr lang="en-US" altLang="zh-CN" sz="1800" b="0" i="1" dirty="0" smtClean="0">
                        <a:latin typeface="Cambria Math" panose="02040503050406030204" pitchFamily="18" charset="0"/>
                      </a:rPr>
                      <m:t> </m:t>
                    </m:r>
                    <m:d>
                      <m:dPr>
                        <m:begChr m:val="["/>
                        <m:end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𝑙</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𝑟</m:t>
                        </m:r>
                      </m:e>
                    </m:d>
                  </m:oMath>
                </a14:m>
                <a:r>
                  <a:rPr lang="zh-CN" altLang="en-US" sz="1800" dirty="0"/>
                  <a:t>，令区间内的</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𝑐</m:t>
                        </m:r>
                      </m:e>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𝑖</m:t>
                            </m:r>
                          </m:sub>
                        </m:sSub>
                      </m:sup>
                    </m:sSup>
                  </m:oMath>
                </a14:m>
                <a:r>
                  <a:rPr lang="zh-CN" altLang="en-US" sz="1800" dirty="0"/>
                  <a:t>。</a:t>
                </a:r>
                <a:endParaRPr lang="en-US" altLang="zh-CN" sz="1800" dirty="0"/>
              </a:p>
              <a:p>
                <a:r>
                  <a:rPr lang="zh-CN" altLang="en-US" sz="1800" dirty="0"/>
                  <a:t>操作</a:t>
                </a:r>
                <a:r>
                  <a:rPr lang="en-US" altLang="zh-CN" sz="1800" dirty="0"/>
                  <a:t> 2</a:t>
                </a:r>
                <a:r>
                  <a:rPr lang="zh-CN" altLang="en-US" sz="1800" dirty="0"/>
                  <a:t>：求区间</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e>
                    </m:d>
                    <m:r>
                      <a:rPr lang="en-US" altLang="zh-CN" sz="1800" b="0" i="1" smtClean="0">
                        <a:latin typeface="Cambria Math" panose="02040503050406030204" pitchFamily="18" charset="0"/>
                      </a:rPr>
                      <m:t> </m:t>
                    </m:r>
                  </m:oMath>
                </a14:m>
                <a:r>
                  <a:rPr lang="zh-CN" altLang="en-US" sz="1800" dirty="0"/>
                  <a:t>的和对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 </m:t>
                    </m:r>
                  </m:oMath>
                </a14:m>
                <a:r>
                  <a:rPr lang="zh-CN" altLang="en-US" sz="1800" dirty="0"/>
                  <a:t>取模的结果。</a:t>
                </a:r>
                <a:endParaRPr lang="en-US" altLang="zh-CN" sz="1800" dirty="0"/>
              </a:p>
              <a:p>
                <a:r>
                  <a:rPr lang="zh-CN" altLang="en-US" sz="1800" dirty="0"/>
                  <a:t>操作共进行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 </m:t>
                    </m:r>
                  </m:oMath>
                </a14:m>
                <a:r>
                  <a:rPr lang="zh-CN" altLang="en-US" sz="1800" dirty="0"/>
                  <a:t>次。</a:t>
                </a:r>
                <a:endParaRPr lang="en-US" altLang="zh-CN" sz="1800" dirty="0"/>
              </a:p>
              <a:p>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≤5×</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4</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0&lt;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𝐴</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𝑐</m:t>
                    </m:r>
                    <m:r>
                      <a:rPr lang="en-US" altLang="zh-CN" sz="1800" b="0" i="1" dirty="0" smtClean="0">
                        <a:latin typeface="Cambria Math" panose="02040503050406030204" pitchFamily="18" charset="0"/>
                      </a:rPr>
                      <m:t>&lt;</m:t>
                    </m:r>
                    <m:r>
                      <a:rPr lang="en-US" altLang="zh-CN" sz="1800" b="0" i="1" dirty="0" smtClean="0">
                        <a:latin typeface="Cambria Math" panose="02040503050406030204" pitchFamily="18" charset="0"/>
                      </a:rPr>
                      <m:t>𝑀</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9</m:t>
                        </m:r>
                      </m:sup>
                    </m:sSup>
                  </m:oMath>
                </a14:m>
                <a:endParaRPr lang="en-US" altLang="zh-CN" sz="1800" dirty="0"/>
              </a:p>
            </p:txBody>
          </p:sp>
        </mc:Choice>
        <mc:Fallback xmlns="">
          <p:sp>
            <p:nvSpPr>
              <p:cNvPr id="3" name="内容占位符 2">
                <a:extLst>
                  <a:ext uri="{FF2B5EF4-FFF2-40B4-BE49-F238E27FC236}">
                    <a16:creationId xmlns:a16="http://schemas.microsoft.com/office/drawing/2014/main" id="{5BF89465-A95B-4483-5BFC-24B639E35E3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9619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50E4-896C-592D-C752-115B234FABD4}"/>
              </a:ext>
            </a:extLst>
          </p:cNvPr>
          <p:cNvSpPr>
            <a:spLocks noGrp="1"/>
          </p:cNvSpPr>
          <p:nvPr>
            <p:ph type="title"/>
          </p:nvPr>
        </p:nvSpPr>
        <p:spPr/>
        <p:txBody>
          <a:bodyPr/>
          <a:lstStyle/>
          <a:p>
            <a:r>
              <a:rPr lang="zh-CN" altLang="en-US" dirty="0"/>
              <a:t>扩展欧拉定理，并查集，树状数组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58C5E2-F894-8B18-28F8-D4AA34FADC23}"/>
                  </a:ext>
                </a:extLst>
              </p:cNvPr>
              <p:cNvSpPr>
                <a:spLocks noGrp="1"/>
              </p:cNvSpPr>
              <p:nvPr>
                <p:ph idx="1"/>
              </p:nvPr>
            </p:nvSpPr>
            <p:spPr/>
            <p:txBody>
              <a:bodyPr>
                <a:normAutofit/>
              </a:bodyPr>
              <a:lstStyle/>
              <a:p>
                <a:r>
                  <a:rPr lang="zh-CN" altLang="en-US" sz="1800" dirty="0"/>
                  <a:t>首先有一个结论，</a:t>
                </a:r>
                <a14:m>
                  <m:oMath xmlns:m="http://schemas.openxmlformats.org/officeDocument/2006/math">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 </m:t>
                    </m:r>
                  </m:oMath>
                </a14:m>
                <a:r>
                  <a:rPr lang="zh-CN" altLang="en-US" sz="1800" dirty="0"/>
                  <a:t>迭代</a:t>
                </a:r>
                <a14:m>
                  <m:oMath xmlns:m="http://schemas.openxmlformats.org/officeDocument/2006/math">
                    <m:r>
                      <a:rPr lang="en-US" altLang="zh-CN" sz="1800" b="0" i="0" dirty="0" smtClean="0">
                        <a:latin typeface="Cambria Math" panose="02040503050406030204" pitchFamily="18" charset="0"/>
                      </a:rPr>
                      <m:t> </m:t>
                    </m:r>
                    <m:r>
                      <a:rPr lang="en-US" altLang="zh-CN" sz="1800" b="0" i="1" dirty="0" smtClean="0">
                        <a:latin typeface="Cambria Math" panose="02040503050406030204" pitchFamily="18" charset="0"/>
                      </a:rPr>
                      <m:t>𝑂</m:t>
                    </m:r>
                    <m:d>
                      <m:dPr>
                        <m:ctrlPr>
                          <a:rPr lang="en-US" altLang="zh-CN" sz="1800" b="0" i="1" dirty="0" smtClean="0">
                            <a:latin typeface="Cambria Math" panose="02040503050406030204" pitchFamily="18" charset="0"/>
                          </a:rPr>
                        </m:ctrlPr>
                      </m:dPr>
                      <m:e>
                        <m:func>
                          <m:funcPr>
                            <m:ctrlPr>
                              <a:rPr lang="en-US" altLang="zh-CN" sz="1800" b="0" i="1" dirty="0" smtClean="0">
                                <a:latin typeface="Cambria Math" panose="02040503050406030204" pitchFamily="18" charset="0"/>
                              </a:rPr>
                            </m:ctrlPr>
                          </m:funcPr>
                          <m:fName>
                            <m:r>
                              <m:rPr>
                                <m:sty m:val="p"/>
                              </m:rPr>
                              <a:rPr lang="en-US" altLang="zh-CN" sz="1800" b="0" i="0" dirty="0" smtClean="0">
                                <a:latin typeface="Cambria Math" panose="02040503050406030204" pitchFamily="18" charset="0"/>
                              </a:rPr>
                              <m:t>log</m:t>
                            </m:r>
                          </m:fName>
                          <m:e>
                            <m:r>
                              <a:rPr lang="en-US" altLang="zh-CN" sz="1800" b="0" i="1" dirty="0" smtClean="0">
                                <a:latin typeface="Cambria Math" panose="02040503050406030204" pitchFamily="18" charset="0"/>
                              </a:rPr>
                              <m:t>𝑥</m:t>
                            </m:r>
                          </m:e>
                        </m:func>
                      </m:e>
                    </m:d>
                    <m:r>
                      <a:rPr lang="en-US" altLang="zh-CN" sz="1800" b="0" i="1" dirty="0" smtClean="0">
                        <a:latin typeface="Cambria Math" panose="02040503050406030204" pitchFamily="18" charset="0"/>
                      </a:rPr>
                      <m:t> </m:t>
                    </m:r>
                  </m:oMath>
                </a14:m>
                <a:r>
                  <a:rPr lang="zh-CN" altLang="en-US" sz="1800" dirty="0"/>
                  <a:t>次就会变成</a:t>
                </a:r>
                <a14:m>
                  <m:oMath xmlns:m="http://schemas.openxmlformats.org/officeDocument/2006/math">
                    <m:r>
                      <a:rPr lang="en-US" altLang="zh-CN" sz="1800" b="0" i="1" smtClean="0">
                        <a:latin typeface="Cambria Math" panose="02040503050406030204" pitchFamily="18" charset="0"/>
                      </a:rPr>
                      <m:t> 1</m:t>
                    </m:r>
                  </m:oMath>
                </a14:m>
                <a:r>
                  <a:rPr lang="zh-CN" altLang="en-US" sz="1800" dirty="0"/>
                  <a:t>，因为奇数变成偶数，偶数至少减半。</a:t>
                </a:r>
                <a:endParaRPr lang="en-US" altLang="zh-CN" sz="1800" dirty="0"/>
              </a:p>
              <a:p>
                <a:r>
                  <a:rPr lang="zh-CN" altLang="en-US" sz="1800" dirty="0"/>
                  <a:t>那么可以得知</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𝑐</m:t>
                        </m:r>
                      </m:e>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𝑖</m:t>
                            </m:r>
                          </m:sub>
                        </m:sSub>
                      </m:sup>
                    </m:sSup>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𝑐</m:t>
                        </m:r>
                        <m:r>
                          <a:rPr lang="en-US" altLang="zh-CN" sz="1800" b="0" i="1" smtClean="0">
                            <a:latin typeface="Cambria Math" panose="02040503050406030204" pitchFamily="18" charset="0"/>
                          </a:rPr>
                          <m:t>≥2</m:t>
                        </m:r>
                      </m:e>
                    </m:d>
                    <m:r>
                      <a:rPr lang="en-US" altLang="zh-CN" sz="1800" b="0" i="1" smtClean="0">
                        <a:latin typeface="Cambria Math" panose="02040503050406030204" pitchFamily="18" charset="0"/>
                      </a:rPr>
                      <m:t> </m:t>
                    </m:r>
                  </m:oMath>
                </a14:m>
                <a:r>
                  <a:rPr lang="zh-CN" altLang="en-US" sz="1800" dirty="0"/>
                  <a:t>在迭代</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𝑃</m:t>
                            </m:r>
                          </m:e>
                        </m:func>
                      </m:e>
                    </m:d>
                    <m:r>
                      <a:rPr lang="en-US" altLang="zh-CN" sz="1800" b="0" i="1" smtClean="0">
                        <a:latin typeface="Cambria Math" panose="02040503050406030204" pitchFamily="18" charset="0"/>
                      </a:rPr>
                      <m:t> </m:t>
                    </m:r>
                  </m:oMath>
                </a14:m>
                <a:r>
                  <a:rPr lang="zh-CN" altLang="en-US" sz="1800" dirty="0"/>
                  <a:t>次之后结果将不变。因为迭代几乎常数次之后</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不小于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oMath>
                </a14:m>
                <a:r>
                  <a:rPr lang="zh-CN" altLang="en-US" sz="1800" dirty="0"/>
                  <a:t>，之后的迭代使用扩展欧拉定理，可以证明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𝑐</m:t>
                    </m:r>
                    <m:r>
                      <a:rPr lang="en-US" altLang="zh-CN" sz="1800" b="0" i="1" smtClean="0">
                        <a:latin typeface="Cambria Math" panose="02040503050406030204" pitchFamily="18" charset="0"/>
                      </a:rPr>
                      <m:t> </m:t>
                    </m:r>
                  </m:oMath>
                </a14:m>
                <a:r>
                  <a:rPr lang="zh-CN" altLang="en-US" sz="1800" dirty="0"/>
                  <a:t>堆叠若干层之后后面的部分就都是</a:t>
                </a:r>
                <a14:m>
                  <m:oMath xmlns:m="http://schemas.openxmlformats.org/officeDocument/2006/math">
                    <m:r>
                      <a:rPr lang="en-US" altLang="zh-CN" sz="1800" b="0" i="1" smtClean="0">
                        <a:latin typeface="Cambria Math" panose="02040503050406030204" pitchFamily="18" charset="0"/>
                      </a:rPr>
                      <m:t> 1 </m:t>
                    </m:r>
                  </m:oMath>
                </a14:m>
                <a:r>
                  <a:rPr lang="zh-CN" altLang="en-US" sz="1800" dirty="0"/>
                  <a:t>了。</a:t>
                </a:r>
                <a:endParaRPr lang="en-US" altLang="zh-CN" sz="1800" dirty="0"/>
              </a:p>
              <a:p>
                <a:r>
                  <a:rPr lang="zh-CN" altLang="en-US" sz="1800" dirty="0"/>
                  <a:t>那么区间迭代只需要用并查集维护一下每个数后面的第一个未完成迭代的位置（这很经典），之后暴力跳边迭代，而区间求和开树状数组就可以了。</a:t>
                </a:r>
                <a:endParaRPr lang="en-US" altLang="zh-CN" sz="1800" dirty="0"/>
              </a:p>
              <a:p>
                <a:r>
                  <a:rPr lang="zh-CN" altLang="en-US" sz="1800" dirty="0"/>
                  <a:t>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𝑃</m:t>
                            </m:r>
                          </m:e>
                        </m:func>
                        <m:d>
                          <m:dPr>
                            <m:ctrlPr>
                              <a:rPr lang="en-US" altLang="zh-CN" sz="1800" i="1">
                                <a:latin typeface="Cambria Math" panose="02040503050406030204" pitchFamily="18" charset="0"/>
                              </a:rPr>
                            </m:ctrlPr>
                          </m:dPr>
                          <m:e>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r>
                                  <a:rPr lang="en-US" altLang="zh-CN" sz="1800" i="1">
                                    <a:latin typeface="Cambria Math" panose="02040503050406030204" pitchFamily="18" charset="0"/>
                                  </a:rPr>
                                  <m:t>𝑃</m:t>
                                </m:r>
                              </m:e>
                            </m:func>
                            <m:r>
                              <a:rPr lang="en-US" altLang="zh-CN" sz="1800" i="1">
                                <a:latin typeface="Cambria Math" panose="02040503050406030204" pitchFamily="18" charset="0"/>
                              </a:rPr>
                              <m:t>+</m:t>
                            </m:r>
                            <m:r>
                              <a:rPr lang="en-US" altLang="zh-CN" sz="1800" i="1">
                                <a:latin typeface="Cambria Math" panose="02040503050406030204" pitchFamily="18" charset="0"/>
                              </a:rPr>
                              <m:t>𝛼</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𝑛</m:t>
                                </m:r>
                              </m:e>
                            </m:d>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𝑛</m:t>
                            </m:r>
                          </m:e>
                        </m:func>
                      </m:e>
                    </m:d>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1558C5E2-F894-8B18-28F8-D4AA34FADC23}"/>
                  </a:ext>
                </a:extLst>
              </p:cNvPr>
              <p:cNvSpPr>
                <a:spLocks noGrp="1" noRot="1" noChangeAspect="1" noMove="1" noResize="1" noEditPoints="1" noAdjustHandles="1" noChangeArrowheads="1" noChangeShapeType="1" noTextEdit="1"/>
              </p:cNvSpPr>
              <p:nvPr>
                <p:ph idx="1"/>
              </p:nvPr>
            </p:nvSpPr>
            <p:spPr>
              <a:blipFill>
                <a:blip r:embed="rId2"/>
                <a:stretch>
                  <a:fillRect l="-406" t="-126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3825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D279D-4C48-0F61-310B-8A4A71CB5205}"/>
              </a:ext>
            </a:extLst>
          </p:cNvPr>
          <p:cNvSpPr>
            <a:spLocks noGrp="1"/>
          </p:cNvSpPr>
          <p:nvPr>
            <p:ph type="title"/>
          </p:nvPr>
        </p:nvSpPr>
        <p:spPr/>
        <p:txBody>
          <a:bodyPr/>
          <a:lstStyle/>
          <a:p>
            <a:r>
              <a:rPr lang="zh-CN" altLang="en-US" dirty="0"/>
              <a:t>练</a:t>
            </a:r>
            <a:r>
              <a:rPr lang="en-US" altLang="zh-CN" dirty="0"/>
              <a:t>9. [ICPC2019] </a:t>
            </a:r>
            <a:r>
              <a:rPr lang="zh-CN" altLang="en-US" dirty="0"/>
              <a:t>车的诗学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8B6892-D94D-F4DF-755E-FA2B379FB747}"/>
                  </a:ext>
                </a:extLst>
              </p:cNvPr>
              <p:cNvSpPr>
                <a:spLocks noGrp="1"/>
              </p:cNvSpPr>
              <p:nvPr>
                <p:ph idx="1"/>
              </p:nvPr>
            </p:nvSpPr>
            <p:spPr/>
            <p:txBody>
              <a:bodyPr>
                <a:normAutofit/>
              </a:bodyPr>
              <a:lstStyle/>
              <a:p>
                <a:r>
                  <a:rPr lang="zh-CN" altLang="en-US" sz="1800" dirty="0"/>
                  <a:t>有</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个红绿灯，第</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个红绿灯在非负整点位置</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oMath>
                </a14:m>
                <a:r>
                  <a:rPr lang="zh-CN" altLang="en-US" sz="1800" dirty="0"/>
                  <a:t>，它的红灯亮</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秒，绿灯亮</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秒，依次循环。</a:t>
                </a:r>
                <a14:m>
                  <m:oMath xmlns:m="http://schemas.openxmlformats.org/officeDocument/2006/math">
                    <m:r>
                      <a:rPr lang="en-US" altLang="zh-CN" sz="1800" b="0" i="1" smtClean="0">
                        <a:latin typeface="Cambria Math" panose="02040503050406030204" pitchFamily="18" charset="0"/>
                      </a:rPr>
                      <m:t>0 </m:t>
                    </m:r>
                  </m:oMath>
                </a14:m>
                <a:r>
                  <a:rPr lang="zh-CN" altLang="en-US" sz="1800" dirty="0"/>
                  <a:t>时刻所有灯恰变为红色。</a:t>
                </a:r>
                <a:endParaRPr lang="en-US" altLang="zh-CN" sz="1800" dirty="0"/>
              </a:p>
              <a:p>
                <a:r>
                  <a:rPr lang="zh-CN" altLang="en-US" sz="1800" dirty="0"/>
                  <a:t>车在一个随机时刻出发，遇到红灯停下，遇到绿灯通行。</a:t>
                </a:r>
                <a:endParaRPr lang="en-US" altLang="zh-CN" sz="1800" dirty="0"/>
              </a:p>
              <a:p>
                <a:r>
                  <a:rPr lang="zh-CN" altLang="en-US" sz="1800" dirty="0"/>
                  <a:t>问车在每一个红绿灯第一次停下的概率，输出实数，误差不超过</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−6</m:t>
                        </m:r>
                      </m:sup>
                    </m:sSup>
                  </m:oMath>
                </a14:m>
                <a:r>
                  <a:rPr lang="zh-CN" altLang="en-US" sz="1800" dirty="0"/>
                  <a:t>。</a:t>
                </a:r>
                <a:endParaRPr lang="en-US" altLang="zh-CN" sz="1800" dirty="0"/>
              </a:p>
              <a:p>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≤500</m:t>
                    </m:r>
                  </m:oMath>
                </a14:m>
                <a:r>
                  <a:rPr lang="zh-CN" altLang="en-US" sz="1800" b="0" dirty="0"/>
                  <a:t>，</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5</m:t>
                        </m:r>
                      </m:sup>
                    </m:sSup>
                  </m:oMath>
                </a14:m>
                <a:r>
                  <a:rPr lang="zh-CN" altLang="en-US" sz="1800" dirty="0"/>
                  <a:t>，</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𝑟</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𝑔</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≤100</m:t>
                    </m:r>
                  </m:oMath>
                </a14:m>
                <a:r>
                  <a:rPr lang="zh-CN" altLang="en-US" sz="1800" dirty="0"/>
                  <a:t>，</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𝑟</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𝑔</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≥0</m:t>
                    </m:r>
                  </m:oMath>
                </a14:m>
                <a:endParaRPr lang="zh-CN" altLang="en-US" sz="1800" dirty="0"/>
              </a:p>
            </p:txBody>
          </p:sp>
        </mc:Choice>
        <mc:Fallback xmlns="">
          <p:sp>
            <p:nvSpPr>
              <p:cNvPr id="3" name="内容占位符 2">
                <a:extLst>
                  <a:ext uri="{FF2B5EF4-FFF2-40B4-BE49-F238E27FC236}">
                    <a16:creationId xmlns:a16="http://schemas.microsoft.com/office/drawing/2014/main" id="{CA8B6892-D94D-F4DF-755E-FA2B379FB747}"/>
                  </a:ext>
                </a:extLst>
              </p:cNvPr>
              <p:cNvSpPr>
                <a:spLocks noGrp="1" noRot="1" noChangeAspect="1" noMove="1" noResize="1" noEditPoints="1" noAdjustHandles="1" noChangeArrowheads="1" noChangeShapeType="1" noTextEdit="1"/>
              </p:cNvSpPr>
              <p:nvPr>
                <p:ph idx="1"/>
              </p:nvPr>
            </p:nvSpPr>
            <p:spPr>
              <a:blipFill>
                <a:blip r:embed="rId2"/>
                <a:stretch>
                  <a:fillRect l="-406" t="-126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7041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60EDC-BF6B-D657-2C4F-6B0BE10AB765}"/>
              </a:ext>
            </a:extLst>
          </p:cNvPr>
          <p:cNvSpPr>
            <a:spLocks noGrp="1"/>
          </p:cNvSpPr>
          <p:nvPr>
            <p:ph type="title"/>
          </p:nvPr>
        </p:nvSpPr>
        <p:spPr/>
        <p:txBody>
          <a:bodyPr/>
          <a:lstStyle/>
          <a:p>
            <a:r>
              <a:rPr lang="zh-CN" altLang="en-US" dirty="0"/>
              <a:t>中国剩余定理，剩余类讨论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E8A44C-A0A6-79C2-897B-95DC5A7F6498}"/>
                  </a:ext>
                </a:extLst>
              </p:cNvPr>
              <p:cNvSpPr>
                <a:spLocks noGrp="1"/>
              </p:cNvSpPr>
              <p:nvPr>
                <p:ph idx="1"/>
              </p:nvPr>
            </p:nvSpPr>
            <p:spPr/>
            <p:txBody>
              <a:bodyPr>
                <a:normAutofit/>
              </a:bodyPr>
              <a:lstStyle/>
              <a:p>
                <a:r>
                  <a:rPr lang="zh-CN" altLang="en-US" sz="1800" dirty="0"/>
                  <a:t>设</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𝑖</m:t>
                        </m:r>
                      </m:sub>
                    </m:sSub>
                  </m:oMath>
                </a14:m>
                <a:r>
                  <a:rPr lang="zh-CN" altLang="en-US" sz="1800" dirty="0"/>
                  <a:t>。</a:t>
                </a:r>
                <a:endParaRPr lang="en-US" altLang="zh-CN" sz="1800" dirty="0"/>
              </a:p>
              <a:p>
                <a:r>
                  <a:rPr lang="zh-CN" altLang="en-US" sz="1800" dirty="0"/>
                  <a:t>原问题等价于若干个</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𝑖</m:t>
                            </m:r>
                          </m:sub>
                        </m:sSub>
                      </m:sub>
                    </m:sSub>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e>
                        </m:func>
                      </m:e>
                    </m:d>
                    <m:r>
                      <a:rPr lang="en-US" altLang="zh-CN" sz="1800" b="0" i="1" smtClean="0">
                        <a:latin typeface="Cambria Math" panose="02040503050406030204" pitchFamily="18" charset="0"/>
                      </a:rPr>
                      <m:t> </m:t>
                    </m:r>
                  </m:oMath>
                </a14:m>
                <a:r>
                  <a:rPr lang="zh-CN" altLang="en-US" sz="1800" dirty="0"/>
                  <a:t>形成的解集的占比。</a:t>
                </a:r>
                <a:endParaRPr lang="en-US" altLang="zh-CN" sz="1800" dirty="0"/>
              </a:p>
              <a:p>
                <a:r>
                  <a:rPr lang="zh-CN" altLang="en-US" sz="1800" dirty="0"/>
                  <a:t>可以发现当任意两个数互为因倍数或互质的时候都很好解决，这依然是中国剩余定理的一一对应。</a:t>
                </a:r>
                <a:endParaRPr lang="en-US" altLang="zh-CN" sz="1800" dirty="0"/>
              </a:p>
              <a:p>
                <a:r>
                  <a:rPr lang="zh-CN" altLang="en-US" sz="1800" dirty="0"/>
                  <a:t>当不互为因倍数或互质时问题变得复杂。可以尝试选一个数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 </m:t>
                    </m:r>
                  </m:oMath>
                </a14:m>
                <a:r>
                  <a:rPr lang="zh-CN" altLang="en-US" sz="1800" dirty="0"/>
                  <a:t>分剩余类，使得其它模数</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在剩余类上的循环节</a:t>
                </a:r>
                <a14:m>
                  <m:oMath xmlns:m="http://schemas.openxmlformats.org/officeDocument/2006/math">
                    <m:r>
                      <a:rPr lang="en-US" altLang="zh-CN" sz="1800" b="0" i="1" smtClean="0">
                        <a:latin typeface="Cambria Math" panose="02040503050406030204" pitchFamily="18" charset="0"/>
                      </a:rPr>
                      <m:t> </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up>
                        <m:r>
                          <a:rPr lang="en-US" altLang="zh-CN" sz="1800" b="0" i="1" smtClean="0">
                            <a:latin typeface="Cambria Math" panose="02040503050406030204" pitchFamily="18" charset="0"/>
                          </a:rPr>
                          <m:t>′</m:t>
                        </m:r>
                      </m:sup>
                    </m:sSubSup>
                    <m:r>
                      <a:rPr lang="en-US" altLang="zh-CN" sz="1800" b="0" i="0"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num>
                      <m:den>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h</m:t>
                                </m:r>
                              </m:e>
                            </m:d>
                          </m:e>
                        </m:func>
                      </m:den>
                    </m:f>
                    <m:r>
                      <a:rPr lang="en-US" altLang="zh-CN" sz="1800" b="0" i="1" smtClean="0">
                        <a:latin typeface="Cambria Math" panose="02040503050406030204" pitchFamily="18" charset="0"/>
                      </a:rPr>
                      <m:t> </m:t>
                    </m:r>
                  </m:oMath>
                </a14:m>
                <a:r>
                  <a:rPr lang="zh-CN" altLang="en-US" sz="1800" dirty="0"/>
                  <a:t>具有原来的性质，就解决了问题。</a:t>
                </a:r>
                <a:endParaRPr lang="en-US" altLang="zh-CN" sz="1800" dirty="0"/>
              </a:p>
              <a:p>
                <a:r>
                  <a:rPr lang="zh-CN" altLang="en-US" sz="1800" dirty="0"/>
                  <a:t>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𝑛h</m:t>
                        </m:r>
                      </m:e>
                    </m:d>
                  </m:oMath>
                </a14:m>
                <a:r>
                  <a:rPr lang="zh-CN" altLang="en-US" sz="1800" dirty="0"/>
                  <a:t>，</a:t>
                </a:r>
                <a14:m>
                  <m:oMath xmlns:m="http://schemas.openxmlformats.org/officeDocument/2006/math">
                    <m:r>
                      <a:rPr lang="en-US" altLang="zh-CN" sz="1800" b="0" i="1" dirty="0" smtClean="0">
                        <a:latin typeface="Cambria Math" panose="02040503050406030204" pitchFamily="18" charset="0"/>
                      </a:rPr>
                      <m:t>h</m:t>
                    </m:r>
                    <m:r>
                      <a:rPr lang="en-US" altLang="zh-CN" sz="1800" b="0" i="1" dirty="0" smtClean="0">
                        <a:latin typeface="Cambria Math" panose="02040503050406030204" pitchFamily="18" charset="0"/>
                      </a:rPr>
                      <m:t> </m:t>
                    </m:r>
                  </m:oMath>
                </a14:m>
                <a:r>
                  <a:rPr lang="zh-CN" altLang="en-US" sz="1800" dirty="0"/>
                  <a:t>要尽量小。考虑</a:t>
                </a:r>
                <a14:m>
                  <m:oMath xmlns:m="http://schemas.openxmlformats.org/officeDocument/2006/math">
                    <m:r>
                      <a:rPr lang="en-US" altLang="zh-CN" sz="1800" b="0" i="1" dirty="0" smtClean="0">
                        <a:latin typeface="Cambria Math" panose="02040503050406030204" pitchFamily="18" charset="0"/>
                      </a:rPr>
                      <m:t> </m:t>
                    </m:r>
                    <m:sSubSup>
                      <m:sSubSupPr>
                        <m:ctrlPr>
                          <a:rPr lang="en-US" altLang="zh-CN" sz="1800" b="0" i="1" dirty="0" smtClean="0">
                            <a:latin typeface="Cambria Math" panose="02040503050406030204" pitchFamily="18" charset="0"/>
                          </a:rPr>
                        </m:ctrlPr>
                      </m:sSubSupPr>
                      <m:e>
                        <m:r>
                          <a:rPr lang="en-US" altLang="zh-CN" sz="1800" b="0" i="1" dirty="0" smtClean="0">
                            <a:latin typeface="Cambria Math" panose="02040503050406030204" pitchFamily="18" charset="0"/>
                          </a:rPr>
                          <m:t>𝑡</m:t>
                        </m:r>
                      </m:e>
                      <m:sub>
                        <m:r>
                          <a:rPr lang="en-US" altLang="zh-CN" sz="1800" b="0" i="1" dirty="0" smtClean="0">
                            <a:latin typeface="Cambria Math" panose="02040503050406030204" pitchFamily="18" charset="0"/>
                          </a:rPr>
                          <m:t>𝑖</m:t>
                        </m:r>
                      </m:sub>
                      <m:sup>
                        <m:r>
                          <a:rPr lang="en-US" altLang="zh-CN" sz="1800" b="0" i="1" dirty="0" smtClean="0">
                            <a:latin typeface="Cambria Math" panose="02040503050406030204" pitchFamily="18" charset="0"/>
                          </a:rPr>
                          <m:t>′</m:t>
                        </m:r>
                      </m:sup>
                    </m:sSubSup>
                    <m:r>
                      <a:rPr lang="en-US" altLang="zh-CN" sz="1800" b="0" i="1" dirty="0" smtClean="0">
                        <a:latin typeface="Cambria Math" panose="02040503050406030204" pitchFamily="18" charset="0"/>
                      </a:rPr>
                      <m:t> </m:t>
                    </m:r>
                  </m:oMath>
                </a14:m>
                <a:r>
                  <a:rPr lang="zh-CN" altLang="en-US" sz="1800" dirty="0"/>
                  <a:t>就是</a:t>
                </a:r>
                <a14:m>
                  <m:oMath xmlns:m="http://schemas.openxmlformats.org/officeDocument/2006/math">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𝑡</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 </m:t>
                    </m:r>
                  </m:oMath>
                </a14:m>
                <a:r>
                  <a:rPr lang="zh-CN" altLang="en-US" sz="1800" dirty="0"/>
                  <a:t>质因数分解中超过</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h</m:t>
                    </m:r>
                    <m:r>
                      <a:rPr lang="en-US" altLang="zh-CN" sz="1800" b="0" i="1" dirty="0" smtClean="0">
                        <a:latin typeface="Cambria Math" panose="02040503050406030204" pitchFamily="18" charset="0"/>
                      </a:rPr>
                      <m:t> </m:t>
                    </m:r>
                  </m:oMath>
                </a14:m>
                <a:r>
                  <a:rPr lang="zh-CN" altLang="en-US" sz="1800" dirty="0"/>
                  <a:t>的部分，我们只要让这一部分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𝑎𝑏</m:t>
                    </m:r>
                    <m:r>
                      <a:rPr lang="en-US" altLang="zh-CN" sz="1800" b="0" i="1" smtClean="0">
                        <a:latin typeface="Cambria Math" panose="02040503050406030204" pitchFamily="18" charset="0"/>
                      </a:rPr>
                      <m:t> </m:t>
                    </m:r>
                  </m:oMath>
                </a14:m>
                <a:r>
                  <a:rPr lang="zh-CN" altLang="en-US" sz="1800" dirty="0"/>
                  <a:t>与</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𝑎𝑐</m:t>
                    </m:r>
                    <m:r>
                      <a:rPr lang="en-US" altLang="zh-CN" sz="1800" b="0" i="1" dirty="0" smtClean="0">
                        <a:latin typeface="Cambria Math" panose="02040503050406030204" pitchFamily="18" charset="0"/>
                      </a:rPr>
                      <m:t> </m:t>
                    </m:r>
                  </m:oMath>
                </a14:m>
                <a:r>
                  <a:rPr lang="zh-CN" altLang="en-US" sz="1800" dirty="0"/>
                  <a:t>不能同时出现就行了（</a:t>
                </a:r>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r>
                      <a:rPr lang="en-US" altLang="zh-CN" sz="1800" b="0" i="1" smtClean="0">
                        <a:latin typeface="Cambria Math" panose="02040503050406030204" pitchFamily="18" charset="0"/>
                      </a:rPr>
                      <m:t> </m:t>
                    </m:r>
                  </m:oMath>
                </a14:m>
                <a:r>
                  <a:rPr lang="zh-CN" altLang="en-US" sz="1800" dirty="0"/>
                  <a:t>都是质数）！</a:t>
                </a:r>
                <a:endParaRPr lang="en-US" altLang="zh-CN" sz="1800" dirty="0"/>
              </a:p>
              <a:p>
                <a:r>
                  <a:rPr lang="zh-CN" altLang="en-US" sz="1800" dirty="0"/>
                  <a:t>一个构造是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=2520=</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3</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3</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×5×7</m:t>
                    </m:r>
                  </m:oMath>
                </a14:m>
                <a:r>
                  <a:rPr lang="zh-CN" altLang="en-US" sz="1800" dirty="0"/>
                  <a:t>，这样在一个质因数上超过</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 </m:t>
                    </m:r>
                  </m:oMath>
                </a14:m>
                <a:r>
                  <a:rPr lang="zh-CN" altLang="en-US" sz="1800" dirty="0"/>
                  <a:t>时，这个质因数的“开销”就大于</a:t>
                </a:r>
                <a14:m>
                  <m:oMath xmlns:m="http://schemas.openxmlformats.org/officeDocument/2006/math">
                    <m:r>
                      <a:rPr lang="en-US" altLang="zh-CN" sz="1800" b="0" i="1" smtClean="0">
                        <a:latin typeface="Cambria Math" panose="02040503050406030204" pitchFamily="18" charset="0"/>
                      </a:rPr>
                      <m:t> 10</m:t>
                    </m:r>
                  </m:oMath>
                </a14:m>
                <a:r>
                  <a:rPr lang="zh-CN" altLang="en-US" sz="1800" dirty="0"/>
                  <a:t>，而“开销”的乘积不能超过</a:t>
                </a:r>
                <a14:m>
                  <m:oMath xmlns:m="http://schemas.openxmlformats.org/officeDocument/2006/math">
                    <m:r>
                      <a:rPr lang="en-US" altLang="zh-CN" sz="1800" b="0" i="1" smtClean="0">
                        <a:latin typeface="Cambria Math" panose="02040503050406030204" pitchFamily="18" charset="0"/>
                      </a:rPr>
                      <m:t> 100</m:t>
                    </m:r>
                  </m:oMath>
                </a14:m>
                <a:r>
                  <a:rPr lang="zh-CN" altLang="en-US" sz="1800" dirty="0"/>
                  <a:t>，从而不会在两个质因数上超过</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h</m:t>
                    </m:r>
                  </m:oMath>
                </a14:m>
                <a:r>
                  <a:rPr lang="zh-CN" altLang="en-US" sz="1800" dirty="0"/>
                  <a:t>，就构造完毕了！</a:t>
                </a:r>
                <a:endParaRPr lang="en-US" altLang="zh-CN" sz="1800" dirty="0"/>
              </a:p>
              <a:p>
                <a:r>
                  <a:rPr lang="zh-CN" altLang="en-US" sz="1800" dirty="0"/>
                  <a:t>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𝑛h</m:t>
                        </m:r>
                      </m:e>
                    </m:d>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74E8A44C-A0A6-79C2-897B-95DC5A7F6498}"/>
                  </a:ext>
                </a:extLst>
              </p:cNvPr>
              <p:cNvSpPr>
                <a:spLocks noGrp="1" noRot="1" noChangeAspect="1" noMove="1" noResize="1" noEditPoints="1" noAdjustHandles="1" noChangeArrowheads="1" noChangeShapeType="1" noTextEdit="1"/>
              </p:cNvSpPr>
              <p:nvPr>
                <p:ph idx="1"/>
              </p:nvPr>
            </p:nvSpPr>
            <p:spPr>
              <a:blipFill>
                <a:blip r:embed="rId2"/>
                <a:stretch>
                  <a:fillRect l="-406" t="-126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8505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CFA04-1237-90C9-80DB-212B3720A092}"/>
              </a:ext>
            </a:extLst>
          </p:cNvPr>
          <p:cNvSpPr>
            <a:spLocks noGrp="1"/>
          </p:cNvSpPr>
          <p:nvPr>
            <p:ph type="title"/>
          </p:nvPr>
        </p:nvSpPr>
        <p:spPr/>
        <p:txBody>
          <a:bodyPr/>
          <a:lstStyle/>
          <a:p>
            <a:r>
              <a:rPr lang="zh-CN" altLang="en-US" dirty="0"/>
              <a:t>练</a:t>
            </a:r>
            <a:r>
              <a:rPr lang="en-US" altLang="zh-CN" dirty="0"/>
              <a:t>10. [WC2021] </a:t>
            </a:r>
            <a:r>
              <a:rPr lang="zh-CN" altLang="en-US" dirty="0"/>
              <a:t>斐波那契</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FD27990-14F6-2B77-EB15-83741F87837F}"/>
                  </a:ext>
                </a:extLst>
              </p:cNvPr>
              <p:cNvSpPr>
                <a:spLocks noGrp="1"/>
              </p:cNvSpPr>
              <p:nvPr>
                <p:ph idx="1"/>
              </p:nvPr>
            </p:nvSpPr>
            <p:spPr/>
            <p:txBody>
              <a:bodyPr>
                <a:normAutofit/>
              </a:bodyPr>
              <a:lstStyle/>
              <a:p>
                <a:r>
                  <a:rPr lang="zh-CN" altLang="en-US" sz="1800" dirty="0"/>
                  <a:t>对于数列</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𝐹</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oMath>
                </a14:m>
                <a:r>
                  <a:rPr lang="zh-CN" altLang="en-US" sz="1800" dirty="0"/>
                  <a:t>，</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𝐹</m:t>
                        </m:r>
                      </m:e>
                      <m:sub>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𝑏</m:t>
                    </m:r>
                  </m:oMath>
                </a14:m>
                <a:r>
                  <a:rPr lang="zh-CN" altLang="en-US" sz="1800" dirty="0"/>
                  <a:t>，</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𝐹</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d>
                      <m:dPr>
                        <m:ctrlPr>
                          <a:rPr lang="en-US" altLang="zh-CN" sz="1800" b="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𝐹</m:t>
                            </m:r>
                          </m:e>
                          <m:sub>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𝐹</m:t>
                            </m:r>
                          </m:e>
                          <m:sub>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−2</m:t>
                            </m:r>
                          </m:sub>
                        </m:sSub>
                      </m:e>
                    </m:d>
                    <m:func>
                      <m:funcPr>
                        <m:ctrlPr>
                          <a:rPr lang="en-US" altLang="zh-CN" sz="1800" b="0" i="1" dirty="0" smtClean="0">
                            <a:latin typeface="Cambria Math" panose="02040503050406030204" pitchFamily="18" charset="0"/>
                          </a:rPr>
                        </m:ctrlPr>
                      </m:funcPr>
                      <m:fName>
                        <m:r>
                          <m:rPr>
                            <m:sty m:val="p"/>
                          </m:rPr>
                          <a:rPr lang="en-US" altLang="zh-CN" sz="1800" b="0" i="0" dirty="0" smtClean="0">
                            <a:latin typeface="Cambria Math" panose="02040503050406030204" pitchFamily="18" charset="0"/>
                          </a:rPr>
                          <m:t>mod</m:t>
                        </m:r>
                      </m:fName>
                      <m:e>
                        <m:r>
                          <a:rPr lang="en-US" altLang="zh-CN" sz="1800" b="0" i="1" dirty="0" smtClean="0">
                            <a:latin typeface="Cambria Math" panose="02040503050406030204" pitchFamily="18" charset="0"/>
                          </a:rPr>
                          <m:t>𝑚</m:t>
                        </m:r>
                      </m:e>
                    </m:func>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≥2</m:t>
                        </m:r>
                      </m:e>
                    </m:d>
                  </m:oMath>
                </a14:m>
                <a:r>
                  <a:rPr lang="zh-CN" altLang="en-US" sz="1800" dirty="0"/>
                  <a:t>：</a:t>
                </a:r>
                <a:endParaRPr lang="en-US" altLang="zh-CN" sz="1800" dirty="0"/>
              </a:p>
              <a:p>
                <a:r>
                  <a:rPr lang="zh-CN" altLang="en-US" sz="1800" dirty="0"/>
                  <a:t>给定正整数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𝑛</m:t>
                    </m:r>
                    <m:r>
                      <a:rPr lang="en-US" altLang="zh-CN" sz="1800" b="0" i="1" dirty="0" smtClean="0">
                        <a:latin typeface="Cambria Math" panose="02040503050406030204" pitchFamily="18" charset="0"/>
                      </a:rPr>
                      <m:t> </m:t>
                    </m:r>
                  </m:oMath>
                </a14:m>
                <a:r>
                  <a:rPr lang="zh-CN" altLang="en-US" sz="1800" dirty="0"/>
                  <a:t>次询问，每次给出一组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oMath>
                </a14:m>
                <a:r>
                  <a:rPr lang="zh-CN" altLang="en-US" sz="1800" dirty="0"/>
                  <a:t>，求最小的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使得</a:t>
                </a:r>
                <a14:m>
                  <m:oMath xmlns:m="http://schemas.openxmlformats.org/officeDocument/2006/math">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𝐹</m:t>
                        </m:r>
                      </m:e>
                      <m:sub>
                        <m:r>
                          <a:rPr lang="en-US" altLang="zh-CN" sz="1800" b="0" i="1" dirty="0" smtClean="0">
                            <a:latin typeface="Cambria Math" panose="02040503050406030204" pitchFamily="18" charset="0"/>
                          </a:rPr>
                          <m:t>𝑝</m:t>
                        </m:r>
                      </m:sub>
                    </m:sSub>
                    <m:r>
                      <a:rPr lang="en-US" altLang="zh-CN" sz="1800" b="0" i="1" dirty="0" smtClean="0">
                        <a:latin typeface="Cambria Math" panose="02040503050406030204" pitchFamily="18" charset="0"/>
                      </a:rPr>
                      <m:t>=0</m:t>
                    </m:r>
                  </m:oMath>
                </a14:m>
                <a:r>
                  <a:rPr lang="zh-CN" altLang="en-US" sz="1800" dirty="0"/>
                  <a:t>。</a:t>
                </a:r>
                <a:endParaRPr lang="en-US" altLang="zh-CN" sz="1800" dirty="0"/>
              </a:p>
              <a:p>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5</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0≤</m:t>
                    </m:r>
                    <m:r>
                      <a:rPr lang="en-US" altLang="zh-CN" sz="1800" b="0" i="1" dirty="0" smtClean="0">
                        <a:latin typeface="Cambria Math" panose="02040503050406030204" pitchFamily="18" charset="0"/>
                      </a:rPr>
                      <m:t>𝑎</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𝑏</m:t>
                    </m:r>
                    <m:r>
                      <a:rPr lang="en-US" altLang="zh-CN" sz="1800" b="0" i="1" dirty="0" smtClean="0">
                        <a:latin typeface="Cambria Math" panose="02040503050406030204" pitchFamily="18" charset="0"/>
                      </a:rPr>
                      <m:t>&lt;</m:t>
                    </m:r>
                    <m:r>
                      <a:rPr lang="en-US" altLang="zh-CN" sz="1800" b="0" i="1" dirty="0" smtClean="0">
                        <a:latin typeface="Cambria Math" panose="02040503050406030204" pitchFamily="18" charset="0"/>
                      </a:rPr>
                      <m:t>𝑚</m:t>
                    </m:r>
                  </m:oMath>
                </a14:m>
                <a:r>
                  <a:rPr lang="zh-CN" altLang="en-US" sz="1800" dirty="0"/>
                  <a:t>。</a:t>
                </a:r>
              </a:p>
            </p:txBody>
          </p:sp>
        </mc:Choice>
        <mc:Fallback>
          <p:sp>
            <p:nvSpPr>
              <p:cNvPr id="3" name="内容占位符 2">
                <a:extLst>
                  <a:ext uri="{FF2B5EF4-FFF2-40B4-BE49-F238E27FC236}">
                    <a16:creationId xmlns:a16="http://schemas.microsoft.com/office/drawing/2014/main" id="{4FD27990-14F6-2B77-EB15-83741F87837F}"/>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836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D9177-0E22-7780-F6B3-A2D69224BA59}"/>
              </a:ext>
            </a:extLst>
          </p:cNvPr>
          <p:cNvSpPr>
            <a:spLocks noGrp="1"/>
          </p:cNvSpPr>
          <p:nvPr>
            <p:ph type="title"/>
          </p:nvPr>
        </p:nvSpPr>
        <p:spPr/>
        <p:txBody>
          <a:bodyPr/>
          <a:lstStyle/>
          <a:p>
            <a:r>
              <a:rPr lang="zh-CN" altLang="en-US" dirty="0"/>
              <a:t>斐波那契数列的数论性质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E1B445F-038E-E58D-2309-1F083A249116}"/>
                  </a:ext>
                </a:extLst>
              </p:cNvPr>
              <p:cNvSpPr>
                <a:spLocks noGrp="1"/>
              </p:cNvSpPr>
              <p:nvPr>
                <p:ph idx="1"/>
              </p:nvPr>
            </p:nvSpPr>
            <p:spPr/>
            <p:txBody>
              <a:bodyPr>
                <a:normAutofit/>
              </a:bodyPr>
              <a:lstStyle/>
              <a:p>
                <a:r>
                  <a:rPr lang="zh-CN" altLang="en-US" sz="1800" dirty="0"/>
                  <a:t>有个经典结论：斐波那契数列（即</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𝐹</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=0</m:t>
                    </m:r>
                  </m:oMath>
                </a14:m>
                <a:r>
                  <a:rPr lang="zh-CN" altLang="en-US" sz="1800" dirty="0"/>
                  <a:t>，</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𝐹</m:t>
                        </m:r>
                      </m:e>
                      <m:sub>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=1 </m:t>
                    </m:r>
                  </m:oMath>
                </a14:m>
                <a:r>
                  <a:rPr lang="zh-CN" altLang="en-US" sz="1800" dirty="0"/>
                  <a:t>的情况）在模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意义下的循环节长度为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oMath>
                </a14:m>
                <a:r>
                  <a:rPr lang="zh-CN" altLang="en-US" sz="1800" dirty="0"/>
                  <a:t>。</a:t>
                </a:r>
                <a:endParaRPr lang="en-US" altLang="zh-CN" sz="1800" dirty="0"/>
              </a:p>
              <a:p>
                <a:r>
                  <a:rPr lang="zh-CN" altLang="en-US" sz="1800" dirty="0"/>
                  <a:t>回到本题，设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𝑓</m:t>
                    </m:r>
                    <m:r>
                      <a:rPr lang="en-US" altLang="zh-CN" sz="1800" b="0" i="1" smtClean="0">
                        <a:latin typeface="Cambria Math" panose="02040503050406030204" pitchFamily="18" charset="0"/>
                      </a:rPr>
                      <m:t> </m:t>
                    </m:r>
                  </m:oMath>
                </a14:m>
                <a:r>
                  <a:rPr lang="zh-CN" altLang="en-US" sz="1800" dirty="0"/>
                  <a:t>为斐波那契数列，则</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𝐹</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oMath>
                </a14:m>
                <a:r>
                  <a:rPr lang="zh-CN" altLang="en-US" sz="1800" dirty="0"/>
                  <a:t>，即把运算过程抽象出来，把</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看作输入参数。</a:t>
                </a:r>
                <a:endParaRPr lang="en-US" altLang="zh-CN" sz="1800" dirty="0"/>
              </a:p>
              <a:p>
                <a:r>
                  <a:rPr lang="zh-CN" altLang="en-US" sz="1800" dirty="0"/>
                  <a:t>那么就是问最小的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使得</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𝑎</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𝑓</m:t>
                        </m:r>
                      </m:e>
                      <m:sub>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𝑏</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𝑓</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≡0</m:t>
                    </m:r>
                    <m:d>
                      <m:dPr>
                        <m:ctrlPr>
                          <a:rPr lang="en-US" altLang="zh-CN" sz="1800" b="0" i="1" dirty="0" smtClean="0">
                            <a:latin typeface="Cambria Math" panose="02040503050406030204" pitchFamily="18" charset="0"/>
                          </a:rPr>
                        </m:ctrlPr>
                      </m:dPr>
                      <m:e>
                        <m:func>
                          <m:funcPr>
                            <m:ctrlPr>
                              <a:rPr lang="en-US" altLang="zh-CN" sz="1800" b="0" i="1" dirty="0" smtClean="0">
                                <a:latin typeface="Cambria Math" panose="02040503050406030204" pitchFamily="18" charset="0"/>
                              </a:rPr>
                            </m:ctrlPr>
                          </m:funcPr>
                          <m:fName>
                            <m:r>
                              <m:rPr>
                                <m:sty m:val="p"/>
                              </m:rPr>
                              <a:rPr lang="en-US" altLang="zh-CN" sz="1800" b="0" i="0" dirty="0" smtClean="0">
                                <a:latin typeface="Cambria Math" panose="02040503050406030204" pitchFamily="18" charset="0"/>
                              </a:rPr>
                              <m:t>mod</m:t>
                            </m:r>
                          </m:fName>
                          <m:e>
                            <m:r>
                              <a:rPr lang="en-US" altLang="zh-CN" sz="1800" b="0" i="1" dirty="0" smtClean="0">
                                <a:latin typeface="Cambria Math" panose="02040503050406030204" pitchFamily="18" charset="0"/>
                              </a:rPr>
                              <m:t>𝑚</m:t>
                            </m:r>
                          </m:e>
                        </m:func>
                      </m:e>
                    </m:d>
                  </m:oMath>
                </a14:m>
                <a:r>
                  <a:rPr lang="zh-CN" altLang="en-US" sz="1800" dirty="0"/>
                  <a:t>。</a:t>
                </a:r>
                <a:endParaRPr lang="en-US" altLang="zh-CN" sz="1800" dirty="0"/>
              </a:p>
              <a:p>
                <a:r>
                  <a:rPr lang="zh-CN" altLang="en-US" sz="1800" dirty="0"/>
                  <a:t>都与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互质时这是好处理的，这相当于问</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den>
                    </m:f>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𝑎</m:t>
                        </m:r>
                      </m:num>
                      <m:den>
                        <m:r>
                          <a:rPr lang="en-US" altLang="zh-CN" sz="1800" b="0" i="1" smtClean="0">
                            <a:latin typeface="Cambria Math" panose="02040503050406030204" pitchFamily="18" charset="0"/>
                          </a:rPr>
                          <m:t>𝑏</m:t>
                        </m:r>
                      </m:den>
                    </m:f>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a14:m>
                <a:r>
                  <a:rPr lang="zh-CN" altLang="en-US" sz="1800" dirty="0"/>
                  <a:t>，对每个</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把它的除法结果存入，查询时对</a:t>
                </a:r>
                <a14:m>
                  <m:oMath xmlns:m="http://schemas.openxmlformats.org/officeDocument/2006/math">
                    <m:r>
                      <a:rPr lang="en-US" altLang="zh-CN" sz="1800" b="0" i="1"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𝑎</m:t>
                        </m:r>
                      </m:num>
                      <m:den>
                        <m:r>
                          <a:rPr lang="en-US" altLang="zh-CN" sz="1800" b="0" i="1" smtClean="0">
                            <a:latin typeface="Cambria Math" panose="02040503050406030204" pitchFamily="18" charset="0"/>
                          </a:rPr>
                          <m:t>𝑏</m:t>
                        </m:r>
                      </m:den>
                    </m:f>
                    <m:r>
                      <a:rPr lang="en-US" altLang="zh-CN" sz="1800" b="0" i="1" smtClean="0">
                        <a:latin typeface="Cambria Math" panose="02040503050406030204" pitchFamily="18" charset="0"/>
                      </a:rPr>
                      <m:t> </m:t>
                    </m:r>
                  </m:oMath>
                </a14:m>
                <a:r>
                  <a:rPr lang="zh-CN" altLang="en-US" sz="1800" dirty="0"/>
                  <a:t>查询最小值即可。</a:t>
                </a:r>
                <a:endParaRPr lang="en-US" altLang="zh-CN" sz="1800" dirty="0"/>
              </a:p>
              <a:p>
                <a:r>
                  <a:rPr lang="zh-CN" altLang="en-US" sz="1800" dirty="0"/>
                  <a:t>否则可以先令</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e>
                    </m:func>
                  </m:oMath>
                </a14:m>
                <a:r>
                  <a:rPr lang="zh-CN" altLang="en-US" sz="1800" dirty="0"/>
                  <a:t>，将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都先除以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oMath>
                </a14:m>
                <a:r>
                  <a:rPr lang="zh-CN" altLang="en-US" sz="1800" dirty="0"/>
                  <a:t>。</a:t>
                </a:r>
                <a:endParaRPr lang="en-US" altLang="zh-CN" sz="1800" dirty="0"/>
              </a:p>
              <a:p>
                <a:r>
                  <a:rPr lang="zh-CN" altLang="en-US" sz="1800" dirty="0"/>
                  <a:t>之后有一个性质，如果</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a14:m>
                <a:r>
                  <a:rPr lang="zh-CN" altLang="en-US" sz="1800" dirty="0"/>
                  <a:t>，那么由于</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oMath>
                </a14:m>
                <a:r>
                  <a:rPr lang="zh-CN" altLang="en-US" sz="1800" dirty="0"/>
                  <a:t>，就有</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e>
                    </m:func>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e>
                    </m:func>
                  </m:oMath>
                </a14:m>
                <a:r>
                  <a:rPr lang="zh-CN" altLang="en-US" sz="1800" dirty="0"/>
                  <a:t>，而</a:t>
                </a:r>
                <a14:m>
                  <m:oMath xmlns:m="http://schemas.openxmlformats.org/officeDocument/2006/math">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e>
                    </m:func>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e>
                    </m:func>
                  </m:oMath>
                </a14:m>
                <a:r>
                  <a:rPr lang="zh-CN" altLang="en-US" sz="1800" dirty="0"/>
                  <a:t>。</a:t>
                </a:r>
                <a:endParaRPr lang="en-US" altLang="zh-CN" sz="1800" dirty="0"/>
              </a:p>
              <a:p>
                <a:r>
                  <a:rPr lang="zh-CN" altLang="en-US" sz="1800" dirty="0"/>
                  <a:t>于是可以考虑两边同除以这两个数，就转化成了都与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互质的情况。</a:t>
                </a:r>
                <a:endParaRPr lang="en-US" altLang="zh-CN" sz="1800" dirty="0"/>
              </a:p>
              <a:p>
                <a:r>
                  <a:rPr lang="zh-CN" altLang="en-US" sz="1800" dirty="0"/>
                  <a:t>所以只要对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的每个因数维护一下答案就可以了。</a:t>
                </a:r>
                <a:endParaRPr lang="en-US" altLang="zh-CN" sz="1800" dirty="0"/>
              </a:p>
              <a:p>
                <a:r>
                  <a:rPr lang="zh-CN" altLang="en-US" sz="1800" dirty="0"/>
                  <a:t>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𝜎</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𝑚</m:t>
                            </m:r>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𝑚</m:t>
                            </m:r>
                          </m:e>
                        </m:func>
                      </m:e>
                    </m:d>
                  </m:oMath>
                </a14:m>
                <a:r>
                  <a:rPr lang="zh-CN" altLang="en-US" sz="1800" dirty="0"/>
                  <a:t>。</a:t>
                </a:r>
                <a:endParaRPr lang="en-US" altLang="zh-CN" sz="1800" dirty="0"/>
              </a:p>
            </p:txBody>
          </p:sp>
        </mc:Choice>
        <mc:Fallback>
          <p:sp>
            <p:nvSpPr>
              <p:cNvPr id="3" name="内容占位符 2">
                <a:extLst>
                  <a:ext uri="{FF2B5EF4-FFF2-40B4-BE49-F238E27FC236}">
                    <a16:creationId xmlns:a16="http://schemas.microsoft.com/office/drawing/2014/main" id="{4E1B445F-038E-E58D-2309-1F083A249116}"/>
                  </a:ext>
                </a:extLst>
              </p:cNvPr>
              <p:cNvSpPr>
                <a:spLocks noGrp="1" noRot="1" noChangeAspect="1" noMove="1" noResize="1" noEditPoints="1" noAdjustHandles="1" noChangeArrowheads="1" noChangeShapeType="1" noTextEdit="1"/>
              </p:cNvSpPr>
              <p:nvPr>
                <p:ph idx="1"/>
              </p:nvPr>
            </p:nvSpPr>
            <p:spPr>
              <a:blipFill>
                <a:blip r:embed="rId2"/>
                <a:stretch>
                  <a:fillRect l="-406" t="-126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2509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C11D0-6730-85E4-B792-4826793F1F7E}"/>
              </a:ext>
            </a:extLst>
          </p:cNvPr>
          <p:cNvSpPr>
            <a:spLocks noGrp="1"/>
          </p:cNvSpPr>
          <p:nvPr>
            <p:ph type="title"/>
          </p:nvPr>
        </p:nvSpPr>
        <p:spPr/>
        <p:txBody>
          <a:bodyPr>
            <a:normAutofit/>
          </a:bodyPr>
          <a:lstStyle/>
          <a:p>
            <a:r>
              <a:rPr lang="zh-CN" altLang="en-US" dirty="0"/>
              <a:t>练</a:t>
            </a:r>
            <a:r>
              <a:rPr lang="en-US" altLang="zh-CN" dirty="0"/>
              <a:t>11. [</a:t>
            </a:r>
            <a:r>
              <a:rPr lang="en-US" altLang="zh-CN" dirty="0" err="1"/>
              <a:t>LibreOJ</a:t>
            </a:r>
            <a:r>
              <a:rPr lang="en-US" altLang="zh-CN" dirty="0"/>
              <a:t> NOI Round1] </a:t>
            </a:r>
            <a:r>
              <a:rPr lang="zh-CN" altLang="en-US" dirty="0"/>
              <a:t>失控的未来交通工具</a:t>
            </a:r>
          </a:p>
        </p:txBody>
      </p:sp>
      <p:sp>
        <p:nvSpPr>
          <p:cNvPr id="3" name="内容占位符 2">
            <a:extLst>
              <a:ext uri="{FF2B5EF4-FFF2-40B4-BE49-F238E27FC236}">
                <a16:creationId xmlns:a16="http://schemas.microsoft.com/office/drawing/2014/main" id="{6A8DF46D-68CA-74EB-4F7C-73AD2F36B962}"/>
              </a:ext>
            </a:extLst>
          </p:cNvPr>
          <p:cNvSpPr>
            <a:spLocks noGrp="1"/>
          </p:cNvSpPr>
          <p:nvPr>
            <p:ph idx="1"/>
          </p:nvPr>
        </p:nvSpPr>
        <p:spPr/>
        <p:txBody>
          <a:bodyPr>
            <a:normAutofit/>
          </a:bodyPr>
          <a:lstStyle/>
          <a:p>
            <a:endParaRPr lang="zh-CN" altLang="en-US" sz="1800" dirty="0"/>
          </a:p>
        </p:txBody>
      </p:sp>
    </p:spTree>
    <p:extLst>
      <p:ext uri="{BB962C8B-B14F-4D97-AF65-F5344CB8AC3E}">
        <p14:creationId xmlns:p14="http://schemas.microsoft.com/office/powerpoint/2010/main" val="325307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87F7B-7098-AF28-EBBD-D218EF398E8C}"/>
              </a:ext>
            </a:extLst>
          </p:cNvPr>
          <p:cNvSpPr>
            <a:spLocks noGrp="1"/>
          </p:cNvSpPr>
          <p:nvPr>
            <p:ph type="title"/>
          </p:nvPr>
        </p:nvSpPr>
        <p:spPr/>
        <p:txBody>
          <a:bodyPr/>
          <a:lstStyle/>
          <a:p>
            <a:r>
              <a:rPr lang="zh-CN" altLang="en-US" dirty="0"/>
              <a:t>欧拉函数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52416C7-BFCC-5986-D4EC-41A063B4ADAB}"/>
                  </a:ext>
                </a:extLst>
              </p:cNvPr>
              <p:cNvSpPr>
                <a:spLocks noGrp="1"/>
              </p:cNvSpPr>
              <p:nvPr>
                <p:ph idx="1"/>
              </p:nvPr>
            </p:nvSpPr>
            <p:spPr/>
            <p:txBody>
              <a:bodyPr>
                <a:normAutofit/>
              </a:bodyPr>
              <a:lstStyle/>
              <a:p>
                <a:pPr algn="just"/>
                <a:r>
                  <a:rPr lang="zh-CN" altLang="en-US" sz="1800" dirty="0"/>
                  <a:t>定义：</a:t>
                </a:r>
                <a14:m>
                  <m:oMath xmlns:m="http://schemas.openxmlformats.org/officeDocument/2006/math">
                    <m:r>
                      <a:rPr lang="zh-CN" altLang="en-US"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e>
                    </m:nary>
                  </m:oMath>
                </a14:m>
                <a:r>
                  <a:rPr lang="zh-CN" altLang="en-US" sz="1800" dirty="0"/>
                  <a:t>，即为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以内与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互质的数的个数。</a:t>
                </a:r>
                <a:endParaRPr lang="en-US" altLang="zh-CN" sz="1800" dirty="0"/>
              </a:p>
              <a:p>
                <a:pPr algn="just"/>
                <a:r>
                  <a:rPr lang="zh-CN" altLang="en-US" sz="1800" dirty="0"/>
                  <a:t>定理</a:t>
                </a:r>
                <a:r>
                  <a:rPr lang="en-US" altLang="zh-CN" sz="1800" dirty="0"/>
                  <a:t>1</a:t>
                </a:r>
                <a:r>
                  <a:rPr lang="zh-CN" altLang="en-US" sz="1800" dirty="0"/>
                  <a:t>：设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𝑟</m:t>
                        </m:r>
                      </m:sup>
                      <m:e>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𝛼</m:t>
                                </m:r>
                              </m:e>
                              <m:sub>
                                <m:r>
                                  <a:rPr lang="en-US" altLang="zh-CN" sz="1800" b="0" i="1" smtClean="0">
                                    <a:latin typeface="Cambria Math" panose="02040503050406030204" pitchFamily="18" charset="0"/>
                                  </a:rPr>
                                  <m:t>𝑖</m:t>
                                </m:r>
                              </m:sub>
                            </m:sSub>
                          </m:sup>
                        </m:sSubSup>
                      </m:e>
                    </m:nary>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𝛼</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&gt;0</m:t>
                    </m:r>
                  </m:oMath>
                </a14:m>
                <a:r>
                  <a:rPr lang="zh-CN" altLang="en-US" sz="1800" dirty="0"/>
                  <a:t>，则</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𝑟</m:t>
                        </m:r>
                      </m:sup>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Sub>
                              </m:den>
                            </m:f>
                          </m:e>
                        </m:d>
                      </m:e>
                    </m:nary>
                  </m:oMath>
                </a14:m>
                <a:r>
                  <a:rPr lang="zh-CN" altLang="en-US" sz="1800" dirty="0"/>
                  <a:t>。</a:t>
                </a:r>
                <a:endParaRPr lang="en-US" altLang="zh-CN" sz="1800" dirty="0"/>
              </a:p>
              <a:p>
                <a:pPr algn="just"/>
                <a:r>
                  <a:rPr lang="zh-CN" altLang="en-US" sz="1800" dirty="0"/>
                  <a:t>证明：容斥原理。设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的质因数集为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𝑈</m:t>
                    </m:r>
                  </m:oMath>
                </a14:m>
                <a:r>
                  <a:rPr lang="zh-CN" altLang="en-US" sz="1800" dirty="0"/>
                  <a:t>，则由容斥原理，质因数集与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𝑈</m:t>
                    </m:r>
                    <m:r>
                      <a:rPr lang="en-US" altLang="zh-CN" sz="1800" b="0" i="1" smtClean="0">
                        <a:latin typeface="Cambria Math" panose="02040503050406030204" pitchFamily="18" charset="0"/>
                      </a:rPr>
                      <m:t> </m:t>
                    </m:r>
                  </m:oMath>
                </a14:m>
                <a:r>
                  <a:rPr lang="zh-CN" altLang="en-US" sz="1800" dirty="0"/>
                  <a:t>没有交集的数的个数为</a:t>
                </a:r>
                <a:endParaRPr lang="en-US" altLang="zh-CN" sz="1800" dirty="0"/>
              </a:p>
              <a:p>
                <a:pPr marL="0" indent="0" algn="just">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𝑆</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𝑈</m:t>
                          </m:r>
                        </m:sub>
                        <m:sup/>
                        <m:e>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e>
                              </m:d>
                            </m:e>
                            <m:sup>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sup>
                          </m:sSup>
                          <m:r>
                            <a:rPr lang="en-US" altLang="zh-CN" sz="1800" b="0" i="1" smtClean="0">
                              <a:latin typeface="Cambria Math" panose="02040503050406030204" pitchFamily="18" charset="0"/>
                            </a:rPr>
                            <m:t>𝑛</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sub>
                            <m:sup/>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Sub>
                                </m:den>
                              </m:f>
                            </m:e>
                          </m:nary>
                        </m:e>
                      </m:nary>
                      <m:r>
                        <a:rPr lang="en-US" altLang="zh-CN" sz="1800" b="0" i="1" smtClean="0">
                          <a:latin typeface="Cambria Math" panose="02040503050406030204" pitchFamily="18" charset="0"/>
                        </a:rPr>
                        <m:t>=</m:t>
                      </m:r>
                      <m:r>
                        <a:rPr lang="en-US" altLang="zh-CN" sz="1800" i="1">
                          <a:latin typeface="Cambria Math" panose="02040503050406030204" pitchFamily="18" charset="0"/>
                        </a:rPr>
                        <m:t>𝑛</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𝑈</m:t>
                          </m:r>
                        </m:sub>
                        <m:sup/>
                        <m:e>
                          <m:d>
                            <m:dPr>
                              <m:ctrlPr>
                                <a:rPr lang="en-US" altLang="zh-CN" sz="1800" i="1">
                                  <a:latin typeface="Cambria Math" panose="02040503050406030204" pitchFamily="18" charset="0"/>
                                </a:rPr>
                              </m:ctrlPr>
                            </m:dPr>
                            <m:e>
                              <m:r>
                                <a:rPr lang="en-US" altLang="zh-CN" sz="1800" i="1">
                                  <a:latin typeface="Cambria Math" panose="02040503050406030204" pitchFamily="18" charset="0"/>
                                </a:rPr>
                                <m:t>1−</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1</m:t>
                                  </m:r>
                                </m:num>
                                <m:den>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𝑖</m:t>
                                      </m:r>
                                    </m:sub>
                                  </m:sSub>
                                </m:den>
                              </m:f>
                            </m:e>
                          </m:d>
                        </m:e>
                      </m:nary>
                    </m:oMath>
                  </m:oMathPara>
                </a14:m>
                <a:endParaRPr lang="en-US" altLang="zh-CN" sz="1800" dirty="0"/>
              </a:p>
              <a:p>
                <a:pPr algn="just"/>
                <a:r>
                  <a:rPr lang="zh-CN" altLang="en-US" sz="1800" dirty="0"/>
                  <a:t>推论：</a:t>
                </a:r>
                <a14:m>
                  <m:oMath xmlns:m="http://schemas.openxmlformats.org/officeDocument/2006/math">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是积性函数。</a:t>
                </a:r>
                <a:endParaRPr lang="en-US" altLang="zh-CN" sz="1800" dirty="0"/>
              </a:p>
              <a:p>
                <a:pPr algn="just"/>
                <a:r>
                  <a:rPr lang="zh-CN" altLang="en-US" sz="1800" dirty="0"/>
                  <a:t>定理</a:t>
                </a:r>
                <a:r>
                  <a:rPr lang="en-US" altLang="zh-CN" sz="1800" dirty="0"/>
                  <a:t>2</a:t>
                </a:r>
                <a:r>
                  <a:rPr lang="zh-CN" altLang="en-US" sz="1800" dirty="0"/>
                  <a:t>（欧拉反演）：</a:t>
                </a:r>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sub>
                      <m:sup/>
                      <m:e>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𝑛</m:t>
                                </m:r>
                              </m:num>
                              <m:den>
                                <m:r>
                                  <a:rPr lang="en-US" altLang="zh-CN" sz="1800" b="0" i="1" smtClean="0">
                                    <a:latin typeface="Cambria Math" panose="02040503050406030204" pitchFamily="18" charset="0"/>
                                  </a:rPr>
                                  <m:t>𝑑</m:t>
                                </m:r>
                              </m:den>
                            </m:f>
                          </m:e>
                        </m:d>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sub>
                      <m:sup/>
                      <m:e>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𝑑</m:t>
                            </m:r>
                          </m:e>
                        </m:d>
                      </m:e>
                    </m:nary>
                  </m:oMath>
                </a14:m>
                <a:endParaRPr lang="en-US" altLang="zh-CN" sz="1800" dirty="0"/>
              </a:p>
              <a:p>
                <a:pPr algn="just"/>
                <a:r>
                  <a:rPr lang="zh-CN" altLang="en-US" sz="1800" dirty="0"/>
                  <a:t>证明：把</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统计至</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中每一个正整数上，再把每个正整数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统计至</a:t>
                </a:r>
                <a14:m>
                  <m:oMath xmlns:m="http://schemas.openxmlformats.org/officeDocument/2006/math">
                    <m:r>
                      <a:rPr lang="en-US" altLang="zh-CN" sz="1800" b="0" i="1" smtClean="0">
                        <a:latin typeface="Cambria Math" panose="02040503050406030204" pitchFamily="18" charset="0"/>
                      </a:rPr>
                      <m:t> </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上。于是有</a:t>
                </a:r>
                <a:endParaRPr lang="en-US" altLang="zh-CN" sz="1800" dirty="0"/>
              </a:p>
              <a:p>
                <a:pPr algn="just"/>
                <a:endParaRPr lang="en-US" altLang="zh-CN" sz="1800" dirty="0"/>
              </a:p>
              <a:p>
                <a:pPr marL="0" indent="0" algn="just">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r>
                            <a:rPr lang="en-US" altLang="zh-CN" sz="1800" b="0" i="1" smtClean="0">
                              <a:latin typeface="Cambria Math" panose="02040503050406030204" pitchFamily="18" charset="0"/>
                            </a:rPr>
                            <m:t>1</m:t>
                          </m:r>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sub>
                        <m:sup/>
                        <m:e>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d>
                                <m:dPr>
                                  <m:begChr m:val="["/>
                                  <m:endChr m:val="]"/>
                                  <m:ctrlPr>
                                    <a:rPr lang="en-US" altLang="zh-CN" sz="1800" b="0" i="1" smtClean="0">
                                      <a:latin typeface="Cambria Math" panose="02040503050406030204" pitchFamily="18" charset="0"/>
                                    </a:rPr>
                                  </m:ctrlPr>
                                </m:dPr>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𝑔</m:t>
                                  </m:r>
                                </m:e>
                              </m:d>
                            </m:e>
                          </m:nary>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sub>
                        <m:sup/>
                        <m:e>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𝑛</m:t>
                                  </m:r>
                                </m:num>
                                <m:den>
                                  <m:r>
                                    <a:rPr lang="en-US" altLang="zh-CN" sz="1800" b="0" i="1" smtClean="0">
                                      <a:latin typeface="Cambria Math" panose="02040503050406030204" pitchFamily="18" charset="0"/>
                                    </a:rPr>
                                    <m:t>𝑔</m:t>
                                  </m:r>
                                </m:den>
                              </m:f>
                            </m:e>
                          </m:d>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sub>
                        <m:sup/>
                        <m:e>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𝑔</m:t>
                              </m:r>
                            </m:e>
                          </m:d>
                        </m:e>
                      </m:nary>
                    </m:oMath>
                  </m:oMathPara>
                </a14:m>
                <a:endParaRPr lang="en-US" altLang="zh-CN" sz="1800" dirty="0"/>
              </a:p>
              <a:p>
                <a:pPr marL="0" indent="0">
                  <a:buNone/>
                </a:pPr>
                <a:endParaRPr lang="en-US" altLang="zh-CN" sz="1800" dirty="0"/>
              </a:p>
            </p:txBody>
          </p:sp>
        </mc:Choice>
        <mc:Fallback xmlns="">
          <p:sp>
            <p:nvSpPr>
              <p:cNvPr id="3" name="内容占位符 2">
                <a:extLst>
                  <a:ext uri="{FF2B5EF4-FFF2-40B4-BE49-F238E27FC236}">
                    <a16:creationId xmlns:a16="http://schemas.microsoft.com/office/drawing/2014/main" id="{852416C7-BFCC-5986-D4EC-41A063B4ADAB}"/>
                  </a:ext>
                </a:extLst>
              </p:cNvPr>
              <p:cNvSpPr>
                <a:spLocks noGrp="1" noRot="1" noChangeAspect="1" noMove="1" noResize="1" noEditPoints="1" noAdjustHandles="1" noChangeArrowheads="1" noChangeShapeType="1" noTextEdit="1"/>
              </p:cNvSpPr>
              <p:nvPr>
                <p:ph idx="1"/>
              </p:nvPr>
            </p:nvSpPr>
            <p:spPr>
              <a:blipFill>
                <a:blip r:embed="rId2"/>
                <a:stretch>
                  <a:fillRect l="-406" t="-10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3333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54A43-7FD1-C977-C92E-C3BDD51DA1E4}"/>
              </a:ext>
            </a:extLst>
          </p:cNvPr>
          <p:cNvSpPr>
            <a:spLocks noGrp="1"/>
          </p:cNvSpPr>
          <p:nvPr>
            <p:ph type="title"/>
          </p:nvPr>
        </p:nvSpPr>
        <p:spPr/>
        <p:txBody>
          <a:bodyPr/>
          <a:lstStyle/>
          <a:p>
            <a:r>
              <a:rPr lang="zh-CN" altLang="en-US" dirty="0"/>
              <a:t>练</a:t>
            </a:r>
            <a:r>
              <a:rPr lang="en-US" altLang="zh-CN" dirty="0"/>
              <a:t>12. [POI2011]</a:t>
            </a:r>
            <a:r>
              <a:rPr lang="zh-CN" altLang="en-US" dirty="0"/>
              <a:t> 保险箱</a:t>
            </a:r>
          </a:p>
        </p:txBody>
      </p:sp>
      <p:sp>
        <p:nvSpPr>
          <p:cNvPr id="3" name="内容占位符 2">
            <a:extLst>
              <a:ext uri="{FF2B5EF4-FFF2-40B4-BE49-F238E27FC236}">
                <a16:creationId xmlns:a16="http://schemas.microsoft.com/office/drawing/2014/main" id="{B2EF91ED-B63D-651A-9967-3FBD9F56FF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85150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E1A3B-2957-128B-B049-98C6ACD97C84}"/>
              </a:ext>
            </a:extLst>
          </p:cNvPr>
          <p:cNvSpPr>
            <a:spLocks noGrp="1"/>
          </p:cNvSpPr>
          <p:nvPr>
            <p:ph type="title"/>
          </p:nvPr>
        </p:nvSpPr>
        <p:spPr/>
        <p:txBody>
          <a:bodyPr/>
          <a:lstStyle/>
          <a:p>
            <a:r>
              <a:rPr lang="zh-CN" altLang="en-US" dirty="0"/>
              <a:t>练</a:t>
            </a:r>
            <a:r>
              <a:rPr lang="en-US" altLang="zh-CN" dirty="0"/>
              <a:t>13. [AGC031F] Walk on Graph</a:t>
            </a:r>
            <a:endParaRPr lang="zh-CN" altLang="en-US" dirty="0"/>
          </a:p>
        </p:txBody>
      </p:sp>
      <p:sp>
        <p:nvSpPr>
          <p:cNvPr id="3" name="内容占位符 2">
            <a:extLst>
              <a:ext uri="{FF2B5EF4-FFF2-40B4-BE49-F238E27FC236}">
                <a16:creationId xmlns:a16="http://schemas.microsoft.com/office/drawing/2014/main" id="{7961252B-3300-FE63-D5AE-73AE48620C6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67108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808A0-2940-1995-41CB-E40F8EDFB670}"/>
              </a:ext>
            </a:extLst>
          </p:cNvPr>
          <p:cNvSpPr>
            <a:spLocks noGrp="1"/>
          </p:cNvSpPr>
          <p:nvPr>
            <p:ph type="title"/>
          </p:nvPr>
        </p:nvSpPr>
        <p:spPr/>
        <p:txBody>
          <a:bodyPr/>
          <a:lstStyle/>
          <a:p>
            <a:r>
              <a:rPr lang="zh-CN" altLang="en-US" dirty="0"/>
              <a:t>练</a:t>
            </a:r>
            <a:r>
              <a:rPr lang="en-US" altLang="zh-CN" dirty="0"/>
              <a:t>14. [AGC050E] Three Traffic Lights</a:t>
            </a:r>
            <a:endParaRPr lang="zh-CN" altLang="en-US" dirty="0"/>
          </a:p>
        </p:txBody>
      </p:sp>
      <p:sp>
        <p:nvSpPr>
          <p:cNvPr id="3" name="内容占位符 2">
            <a:extLst>
              <a:ext uri="{FF2B5EF4-FFF2-40B4-BE49-F238E27FC236}">
                <a16:creationId xmlns:a16="http://schemas.microsoft.com/office/drawing/2014/main" id="{531656C2-043F-50F1-C4F6-C45D499D615A}"/>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09529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B45563-574F-8C72-36DD-8900E61475BC}"/>
              </a:ext>
            </a:extLst>
          </p:cNvPr>
          <p:cNvSpPr>
            <a:spLocks noGrp="1"/>
          </p:cNvSpPr>
          <p:nvPr>
            <p:ph type="ctrTitle"/>
          </p:nvPr>
        </p:nvSpPr>
        <p:spPr/>
        <p:txBody>
          <a:bodyPr/>
          <a:lstStyle/>
          <a:p>
            <a:r>
              <a:rPr lang="zh-CN" altLang="en-US" dirty="0"/>
              <a:t>谢谢大家！</a:t>
            </a:r>
          </a:p>
        </p:txBody>
      </p:sp>
      <p:sp>
        <p:nvSpPr>
          <p:cNvPr id="5" name="副标题 4">
            <a:extLst>
              <a:ext uri="{FF2B5EF4-FFF2-40B4-BE49-F238E27FC236}">
                <a16:creationId xmlns:a16="http://schemas.microsoft.com/office/drawing/2014/main" id="{D567F3A3-9CC1-B1C8-0A10-9D510C5886F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4366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A16E9-1792-2F19-B26C-FE9B654869B9}"/>
              </a:ext>
            </a:extLst>
          </p:cNvPr>
          <p:cNvSpPr>
            <a:spLocks noGrp="1"/>
          </p:cNvSpPr>
          <p:nvPr>
            <p:ph type="title"/>
          </p:nvPr>
        </p:nvSpPr>
        <p:spPr/>
        <p:txBody>
          <a:bodyPr/>
          <a:lstStyle/>
          <a:p>
            <a:r>
              <a:rPr lang="zh-CN" altLang="en-US" dirty="0"/>
              <a:t>线性筛（扩展）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AC1A77-3548-D830-800E-69C7E8EF2373}"/>
                  </a:ext>
                </a:extLst>
              </p:cNvPr>
              <p:cNvSpPr>
                <a:spLocks noGrp="1"/>
              </p:cNvSpPr>
              <p:nvPr>
                <p:ph idx="1"/>
              </p:nvPr>
            </p:nvSpPr>
            <p:spPr/>
            <p:txBody>
              <a:bodyPr>
                <a:normAutofit/>
              </a:bodyPr>
              <a:lstStyle/>
              <a:p>
                <a:pPr algn="just"/>
                <a:r>
                  <a:rPr lang="zh-CN" altLang="en-US" sz="1800" dirty="0"/>
                  <a:t>我们知道，求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以内所有质数有线性筛法，其原理是用最小质因数将每个合数筛去。</a:t>
                </a:r>
                <a:endParaRPr lang="en-US" altLang="zh-CN" sz="1800" dirty="0"/>
              </a:p>
              <a:p>
                <a:pPr algn="just"/>
                <a:endParaRPr lang="en-US" altLang="zh-CN" sz="1800" dirty="0"/>
              </a:p>
              <a:p>
                <a:pPr algn="just"/>
                <a:r>
                  <a:rPr lang="zh-CN" altLang="en-US" sz="1800" dirty="0"/>
                  <a:t>如果求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以内某个积性函数的所有函数值呢？</a:t>
                </a:r>
                <a:endParaRPr lang="en-US" altLang="zh-CN" sz="1800" dirty="0"/>
              </a:p>
              <a:p>
                <a:pPr algn="just"/>
                <a:r>
                  <a:rPr lang="zh-CN" altLang="en-US" sz="1800" dirty="0"/>
                  <a:t>可以考虑在线性筛的过程中将函数值求出。以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𝜑</m:t>
                    </m:r>
                    <m:r>
                      <a:rPr lang="en-US" altLang="zh-CN" sz="1800" b="0" i="1" smtClean="0">
                        <a:latin typeface="Cambria Math" panose="02040503050406030204" pitchFamily="18" charset="0"/>
                      </a:rPr>
                      <m:t> </m:t>
                    </m:r>
                  </m:oMath>
                </a14:m>
                <a:r>
                  <a:rPr lang="zh-CN" altLang="en-US" sz="1800" dirty="0"/>
                  <a:t>为例。</a:t>
                </a:r>
                <a:endParaRPr lang="en-US" altLang="zh-CN" sz="1800" dirty="0"/>
              </a:p>
              <a:p>
                <a:pPr algn="just"/>
                <a:r>
                  <a:rPr lang="zh-CN" altLang="en-US" sz="1800" dirty="0"/>
                  <a:t>当线性筛确定某个质数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时，我们直接得出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𝑝</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−1</m:t>
                    </m:r>
                  </m:oMath>
                </a14:m>
                <a:r>
                  <a:rPr lang="zh-CN" altLang="en-US" sz="1800" dirty="0"/>
                  <a:t>。</a:t>
                </a:r>
                <a:endParaRPr lang="en-US" altLang="zh-CN" sz="1800" dirty="0"/>
              </a:p>
              <a:p>
                <a:pPr algn="just"/>
                <a:r>
                  <a:rPr lang="zh-CN" altLang="en-US" sz="1800" dirty="0"/>
                  <a:t>当线性筛筛去某个合数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𝑖𝑝</m:t>
                    </m:r>
                    <m:r>
                      <a:rPr lang="en-US" altLang="zh-CN" sz="1800" b="0" i="1" smtClean="0">
                        <a:latin typeface="Cambria Math" panose="02040503050406030204" pitchFamily="18" charset="0"/>
                      </a:rPr>
                      <m:t> </m:t>
                    </m:r>
                  </m:oMath>
                </a14:m>
                <a:r>
                  <a:rPr lang="zh-CN" altLang="en-US" sz="1800" dirty="0"/>
                  <a:t>时（</a:t>
                </a:r>
                <a14:m>
                  <m:oMath xmlns:m="http://schemas.openxmlformats.org/officeDocument/2006/math">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 </m:t>
                    </m:r>
                  </m:oMath>
                </a14:m>
                <a:r>
                  <a:rPr lang="zh-CN" altLang="en-US" sz="1800" dirty="0"/>
                  <a:t>的最小质因数）：</a:t>
                </a:r>
                <a:endParaRPr lang="en-US" altLang="zh-CN" sz="1800" dirty="0"/>
              </a:p>
              <a:p>
                <a:pPr lvl="1" algn="just"/>
                <a:r>
                  <a:rPr lang="zh-CN" altLang="en-US" sz="1400" dirty="0"/>
                  <a:t>若</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 </m:t>
                    </m:r>
                  </m:oMath>
                </a14:m>
                <a:r>
                  <a:rPr lang="zh-CN" altLang="en-US" sz="1400" dirty="0"/>
                  <a:t>不是</a:t>
                </a:r>
                <a14:m>
                  <m:oMath xmlns:m="http://schemas.openxmlformats.org/officeDocument/2006/math">
                    <m:r>
                      <a:rPr lang="en-US" altLang="zh-CN" sz="1400" b="0" i="1" dirty="0" smtClean="0">
                        <a:latin typeface="Cambria Math" panose="02040503050406030204" pitchFamily="18" charset="0"/>
                      </a:rPr>
                      <m:t> </m:t>
                    </m:r>
                    <m:r>
                      <a:rPr lang="en-US" altLang="zh-CN" sz="1400" b="0" i="1" dirty="0" smtClean="0">
                        <a:latin typeface="Cambria Math" panose="02040503050406030204" pitchFamily="18" charset="0"/>
                      </a:rPr>
                      <m:t>𝑖</m:t>
                    </m:r>
                    <m:r>
                      <a:rPr lang="en-US" altLang="zh-CN" sz="1400" b="0" i="1" dirty="0" smtClean="0">
                        <a:latin typeface="Cambria Math" panose="02040503050406030204" pitchFamily="18" charset="0"/>
                      </a:rPr>
                      <m:t> </m:t>
                    </m:r>
                  </m:oMath>
                </a14:m>
                <a:r>
                  <a:rPr lang="zh-CN" altLang="en-US" sz="1400" dirty="0"/>
                  <a:t>的因数，则</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𝑞</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e>
                    </m:d>
                    <m:r>
                      <a:rPr lang="en-US" altLang="zh-CN" sz="1400" b="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𝑝</m:t>
                        </m:r>
                      </m:e>
                    </m:d>
                  </m:oMath>
                </a14:m>
                <a:r>
                  <a:rPr lang="zh-CN" altLang="en-US" sz="1400" dirty="0"/>
                  <a:t>；</a:t>
                </a:r>
                <a:endParaRPr lang="en-US" altLang="zh-CN" sz="1400" dirty="0"/>
              </a:p>
              <a:p>
                <a:pPr lvl="1" algn="just"/>
                <a:r>
                  <a:rPr lang="zh-CN" altLang="en-US" sz="1400" dirty="0">
                    <a:solidFill>
                      <a:srgbClr val="FF0000"/>
                    </a:solidFill>
                  </a:rPr>
                  <a:t>若</a:t>
                </a:r>
                <a14:m>
                  <m:oMath xmlns:m="http://schemas.openxmlformats.org/officeDocument/2006/math">
                    <m:r>
                      <a:rPr lang="en-US" altLang="zh-CN" sz="1400" b="0" i="1" smtClean="0">
                        <a:solidFill>
                          <a:srgbClr val="FF0000"/>
                        </a:solidFill>
                        <a:latin typeface="Cambria Math" panose="02040503050406030204" pitchFamily="18" charset="0"/>
                      </a:rPr>
                      <m:t> </m:t>
                    </m:r>
                    <m:r>
                      <a:rPr lang="en-US" altLang="zh-CN" sz="1400" b="0" i="1" smtClean="0">
                        <a:solidFill>
                          <a:srgbClr val="FF0000"/>
                        </a:solidFill>
                        <a:latin typeface="Cambria Math" panose="02040503050406030204" pitchFamily="18" charset="0"/>
                      </a:rPr>
                      <m:t>𝑝</m:t>
                    </m:r>
                    <m:r>
                      <a:rPr lang="en-US" altLang="zh-CN" sz="1400" b="0" i="1" smtClean="0">
                        <a:solidFill>
                          <a:srgbClr val="FF0000"/>
                        </a:solidFill>
                        <a:latin typeface="Cambria Math" panose="02040503050406030204" pitchFamily="18" charset="0"/>
                      </a:rPr>
                      <m:t> </m:t>
                    </m:r>
                  </m:oMath>
                </a14:m>
                <a:r>
                  <a:rPr lang="zh-CN" altLang="en-US" sz="1400" dirty="0">
                    <a:solidFill>
                      <a:srgbClr val="FF0000"/>
                    </a:solidFill>
                  </a:rPr>
                  <a:t>是</a:t>
                </a:r>
                <a14:m>
                  <m:oMath xmlns:m="http://schemas.openxmlformats.org/officeDocument/2006/math">
                    <m:r>
                      <a:rPr lang="en-US" altLang="zh-CN" sz="1400" b="0" i="1" dirty="0" smtClean="0">
                        <a:solidFill>
                          <a:srgbClr val="FF0000"/>
                        </a:solidFill>
                        <a:latin typeface="Cambria Math" panose="02040503050406030204" pitchFamily="18" charset="0"/>
                      </a:rPr>
                      <m:t> </m:t>
                    </m:r>
                    <m:r>
                      <a:rPr lang="en-US" altLang="zh-CN" sz="1400" b="0" i="1" dirty="0" smtClean="0">
                        <a:solidFill>
                          <a:srgbClr val="FF0000"/>
                        </a:solidFill>
                        <a:latin typeface="Cambria Math" panose="02040503050406030204" pitchFamily="18" charset="0"/>
                      </a:rPr>
                      <m:t>𝑖</m:t>
                    </m:r>
                    <m:r>
                      <a:rPr lang="en-US" altLang="zh-CN" sz="1400" b="0" i="1" dirty="0" smtClean="0">
                        <a:solidFill>
                          <a:srgbClr val="FF0000"/>
                        </a:solidFill>
                        <a:latin typeface="Cambria Math" panose="02040503050406030204" pitchFamily="18" charset="0"/>
                      </a:rPr>
                      <m:t> </m:t>
                    </m:r>
                  </m:oMath>
                </a14:m>
                <a:r>
                  <a:rPr lang="zh-CN" altLang="en-US" sz="1400" dirty="0">
                    <a:solidFill>
                      <a:srgbClr val="FF0000"/>
                    </a:solidFill>
                  </a:rPr>
                  <a:t>的因数，</a:t>
                </a:r>
                <a:r>
                  <a:rPr lang="zh-CN" altLang="en-US" sz="1400" dirty="0"/>
                  <a:t>由定理 </a:t>
                </a:r>
                <a:r>
                  <a:rPr lang="en-US" altLang="zh-CN" sz="1400" dirty="0"/>
                  <a:t>1</a:t>
                </a:r>
                <a:r>
                  <a:rPr lang="zh-CN" altLang="en-US" sz="1400" dirty="0"/>
                  <a:t>（计算式 </a:t>
                </a:r>
                <a:r>
                  <a:rPr lang="en-US" altLang="zh-CN" sz="1400" dirty="0"/>
                  <a:t>1</a:t>
                </a:r>
                <a:r>
                  <a:rPr lang="zh-CN" altLang="en-US" sz="1400" dirty="0"/>
                  <a:t>）得</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𝑞</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e>
                    </m:d>
                    <m:r>
                      <a:rPr lang="en-US" altLang="zh-CN" sz="1400" b="0" i="1" smtClean="0">
                        <a:latin typeface="Cambria Math" panose="02040503050406030204" pitchFamily="18" charset="0"/>
                      </a:rPr>
                      <m:t>𝑝</m:t>
                    </m:r>
                  </m:oMath>
                </a14:m>
                <a:r>
                  <a:rPr lang="zh-CN" altLang="en-US" sz="1400" dirty="0"/>
                  <a:t>。</a:t>
                </a:r>
                <a:endParaRPr lang="en-US" altLang="zh-CN" sz="1400" dirty="0"/>
              </a:p>
              <a:p>
                <a:pPr lvl="1" algn="just"/>
                <a:endParaRPr lang="en-US" altLang="zh-CN" sz="1800" dirty="0"/>
              </a:p>
              <a:p>
                <a:pPr algn="just"/>
                <a:r>
                  <a:rPr lang="zh-CN" altLang="en-US" sz="1800" dirty="0"/>
                  <a:t>但这只是因为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𝜑</m:t>
                    </m:r>
                    <m:r>
                      <a:rPr lang="en-US" altLang="zh-CN" sz="1800" b="0" i="1" smtClean="0">
                        <a:latin typeface="Cambria Math" panose="02040503050406030204" pitchFamily="18" charset="0"/>
                      </a:rPr>
                      <m:t> </m:t>
                    </m:r>
                  </m:oMath>
                </a14:m>
                <a:r>
                  <a:rPr lang="zh-CN" altLang="en-US" sz="1800" dirty="0"/>
                  <a:t>性质较好，在</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 </m:t>
                    </m:r>
                  </m:oMath>
                </a14:m>
                <a:r>
                  <a:rPr lang="zh-CN" altLang="en-US" sz="1800" dirty="0"/>
                  <a:t>的因数时结果也能快速计算。如果积性函数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𝑓</m:t>
                    </m:r>
                    <m:r>
                      <a:rPr lang="en-US" altLang="zh-CN" sz="1800" b="0" i="1" smtClean="0">
                        <a:latin typeface="Cambria Math" panose="02040503050406030204" pitchFamily="18" charset="0"/>
                      </a:rPr>
                      <m:t> </m:t>
                    </m:r>
                  </m:oMath>
                </a14:m>
                <a:r>
                  <a:rPr lang="zh-CN" altLang="en-US" sz="1800" dirty="0"/>
                  <a:t>性质不好呢？</a:t>
                </a:r>
                <a:endParaRPr lang="en-US" altLang="zh-CN" sz="1800" dirty="0"/>
              </a:p>
              <a:p>
                <a:pPr algn="just"/>
                <a:r>
                  <a:rPr lang="zh-CN" altLang="en-US" sz="1800" dirty="0"/>
                  <a:t>再对每个</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记录最小质因数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与它具有的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的个数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𝛼</m:t>
                    </m:r>
                  </m:oMath>
                </a14:m>
                <a:r>
                  <a:rPr lang="zh-CN" altLang="en-US" sz="1800" dirty="0"/>
                  <a:t>（不过直接记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𝑝</m:t>
                        </m:r>
                      </m:e>
                      <m:sup>
                        <m:r>
                          <a:rPr lang="en-US" altLang="zh-CN" sz="1800" b="0" i="1" smtClean="0">
                            <a:latin typeface="Cambria Math" panose="02040503050406030204" pitchFamily="18" charset="0"/>
                          </a:rPr>
                          <m:t>𝛼</m:t>
                        </m:r>
                      </m:sup>
                    </m:sSup>
                    <m:r>
                      <a:rPr lang="en-US" altLang="zh-CN" sz="1800" b="0" i="1" smtClean="0">
                        <a:latin typeface="Cambria Math" panose="02040503050406030204" pitchFamily="18" charset="0"/>
                      </a:rPr>
                      <m:t> </m:t>
                    </m:r>
                  </m:oMath>
                </a14:m>
                <a:r>
                  <a:rPr lang="zh-CN" altLang="en-US" sz="1800" dirty="0"/>
                  <a:t>最好），那么</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𝑞</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𝑖</m:t>
                            </m:r>
                          </m:num>
                          <m:den>
                            <m:r>
                              <a:rPr lang="en-US" altLang="zh-CN" sz="1800" b="0" i="1" smtClean="0">
                                <a:latin typeface="Cambria Math" panose="02040503050406030204" pitchFamily="18" charset="0"/>
                              </a:rPr>
                              <m:t>𝑎</m:t>
                            </m:r>
                          </m:den>
                        </m:f>
                      </m:e>
                    </m:d>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𝑎𝑝</m:t>
                        </m:r>
                      </m:e>
                    </m:d>
                  </m:oMath>
                </a14:m>
                <a:r>
                  <a:rPr lang="zh-CN" altLang="en-US" sz="1800" dirty="0"/>
                  <a:t>，而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 </m:t>
                    </m:r>
                  </m:oMath>
                </a14:m>
                <a:r>
                  <a:rPr lang="zh-CN" altLang="en-US" sz="1800" dirty="0"/>
                  <a:t>也是在线性筛过程中是可以简单计算的。当然，质数处的点值要能快速计算。</a:t>
                </a:r>
                <a:endParaRPr lang="en-US" altLang="zh-CN" sz="1800" dirty="0"/>
              </a:p>
            </p:txBody>
          </p:sp>
        </mc:Choice>
        <mc:Fallback xmlns="">
          <p:sp>
            <p:nvSpPr>
              <p:cNvPr id="3" name="内容占位符 2">
                <a:extLst>
                  <a:ext uri="{FF2B5EF4-FFF2-40B4-BE49-F238E27FC236}">
                    <a16:creationId xmlns:a16="http://schemas.microsoft.com/office/drawing/2014/main" id="{F3AC1A77-3548-D830-800E-69C7E8EF2373}"/>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464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9A5BD-7225-5CF0-9758-D931218E0556}"/>
              </a:ext>
            </a:extLst>
          </p:cNvPr>
          <p:cNvSpPr>
            <a:spLocks noGrp="1"/>
          </p:cNvSpPr>
          <p:nvPr>
            <p:ph type="title"/>
          </p:nvPr>
        </p:nvSpPr>
        <p:spPr/>
        <p:txBody>
          <a:bodyPr/>
          <a:lstStyle/>
          <a:p>
            <a:r>
              <a:rPr lang="zh-CN" altLang="en-US" dirty="0"/>
              <a:t>经典数论函数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4C4FAEE-E0E8-E826-6072-CD03C7958516}"/>
                  </a:ext>
                </a:extLst>
              </p:cNvPr>
              <p:cNvSpPr>
                <a:spLocks noGrp="1"/>
              </p:cNvSpPr>
              <p:nvPr>
                <p:ph idx="1"/>
              </p:nvPr>
            </p:nvSpPr>
            <p:spPr/>
            <p:txBody>
              <a:bodyPr>
                <a:normAutofit/>
              </a:bodyPr>
              <a:lstStyle/>
              <a:p>
                <a:r>
                  <a:rPr lang="zh-CN" altLang="en-US" sz="1800" dirty="0">
                    <a:latin typeface="Cambria Math" panose="02040503050406030204" pitchFamily="18" charset="0"/>
                  </a:rPr>
                  <a:t>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sub>
                      <m:sup/>
                      <m:e>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𝛼</m:t>
                                </m:r>
                              </m:e>
                              <m:sub>
                                <m:r>
                                  <a:rPr lang="en-US" altLang="zh-CN" sz="1800" b="0" i="1" smtClean="0">
                                    <a:latin typeface="Cambria Math" panose="02040503050406030204" pitchFamily="18" charset="0"/>
                                  </a:rPr>
                                  <m:t>𝑖</m:t>
                                </m:r>
                              </m:sub>
                            </m:sSub>
                          </m:sup>
                        </m:sSubSup>
                      </m:e>
                    </m:nary>
                  </m:oMath>
                </a14:m>
                <a:r>
                  <a:rPr lang="zh-CN" altLang="en-US" sz="1800" b="0" dirty="0">
                    <a:latin typeface="Cambria Math" panose="02040503050406030204" pitchFamily="18" charset="0"/>
                  </a:rPr>
                  <a:t>：</a:t>
                </a:r>
                <a:endParaRPr lang="en-US" altLang="zh-CN" sz="1800" b="0" dirty="0">
                  <a:latin typeface="Cambria Math" panose="02040503050406030204" pitchFamily="18" charset="0"/>
                </a:endParaRPr>
              </a:p>
              <a:p>
                <a14:m>
                  <m:oMath xmlns:m="http://schemas.openxmlformats.org/officeDocument/2006/math">
                    <m:r>
                      <a:rPr lang="en-US" altLang="zh-CN" sz="1800" b="0" i="1" smtClean="0">
                        <a:latin typeface="Cambria Math" panose="02040503050406030204" pitchFamily="18" charset="0"/>
                      </a:rPr>
                      <m:t>𝐼</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=1</m:t>
                    </m:r>
                  </m:oMath>
                </a14:m>
                <a:r>
                  <a:rPr lang="zh-CN" altLang="en-US" sz="1800" dirty="0"/>
                  <a:t>（完全积性），表示</a:t>
                </a:r>
                <a:endParaRPr lang="en-US" altLang="zh-CN" sz="1800" dirty="0"/>
              </a:p>
              <a:p>
                <a14:m>
                  <m:oMath xmlns:m="http://schemas.openxmlformats.org/officeDocument/2006/math">
                    <m:r>
                      <a:rPr lang="en-US" altLang="zh-CN" sz="1800" b="0" i="1" smtClean="0">
                        <a:latin typeface="Cambria Math" panose="02040503050406030204" pitchFamily="18" charset="0"/>
                      </a:rPr>
                      <m:t>𝑖𝑑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（完全积性）</a:t>
                </a:r>
                <a:endParaRPr lang="en-US" altLang="zh-CN" sz="1800" dirty="0"/>
              </a:p>
              <a:p>
                <a14:m>
                  <m:oMath xmlns:m="http://schemas.openxmlformats.org/officeDocument/2006/math">
                    <m:r>
                      <a:rPr lang="en-US" altLang="zh-CN" sz="1800" b="0" i="1" smtClean="0">
                        <a:latin typeface="Cambria Math" panose="02040503050406030204" pitchFamily="18" charset="0"/>
                      </a:rPr>
                      <m:t>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sub>
                      <m:sup/>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𝛼</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+1</m:t>
                            </m:r>
                          </m:e>
                        </m:d>
                      </m:e>
                    </m:nary>
                  </m:oMath>
                </a14:m>
                <a:r>
                  <a:rPr lang="zh-CN" altLang="en-US" sz="1800" dirty="0"/>
                  <a:t>（积性）</a:t>
                </a:r>
                <a:endParaRPr lang="en-US" altLang="zh-CN" sz="1800" dirty="0"/>
              </a:p>
              <a:p>
                <a14:m>
                  <m:oMath xmlns:m="http://schemas.openxmlformats.org/officeDocument/2006/math">
                    <m:r>
                      <a:rPr lang="en-US" altLang="zh-CN" sz="1800" b="0" i="1" smtClean="0">
                        <a:latin typeface="Cambria Math" panose="02040503050406030204" pitchFamily="18" charset="0"/>
                      </a:rPr>
                      <m:t>𝜎</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0"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sub>
                      <m:sup/>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up>
                                <m:r>
                                  <a:rPr lang="en-US" altLang="zh-CN" sz="1800" b="0" i="1" smtClean="0">
                                    <a:latin typeface="Cambria Math" panose="02040503050406030204" pitchFamily="18" charset="0"/>
                                  </a:rPr>
                                  <m:t>2</m:t>
                                </m:r>
                              </m:sup>
                            </m:sSubSup>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𝛼</m:t>
                                    </m:r>
                                  </m:e>
                                  <m:sub>
                                    <m:r>
                                      <a:rPr lang="en-US" altLang="zh-CN" sz="1800" b="0" i="1" smtClean="0">
                                        <a:latin typeface="Cambria Math" panose="02040503050406030204" pitchFamily="18" charset="0"/>
                                      </a:rPr>
                                      <m:t>𝑖</m:t>
                                    </m:r>
                                  </m:sub>
                                </m:sSub>
                              </m:sup>
                            </m:sSubSup>
                          </m:e>
                        </m:d>
                      </m:e>
                    </m:nary>
                  </m:oMath>
                </a14:m>
                <a:r>
                  <a:rPr lang="zh-CN" altLang="en-US" sz="1800" dirty="0"/>
                  <a:t>（积性）</a:t>
                </a:r>
                <a:endParaRPr lang="en-US" altLang="zh-CN" sz="1800" dirty="0"/>
              </a:p>
            </p:txBody>
          </p:sp>
        </mc:Choice>
        <mc:Fallback>
          <p:sp>
            <p:nvSpPr>
              <p:cNvPr id="3" name="内容占位符 2">
                <a:extLst>
                  <a:ext uri="{FF2B5EF4-FFF2-40B4-BE49-F238E27FC236}">
                    <a16:creationId xmlns:a16="http://schemas.microsoft.com/office/drawing/2014/main" id="{34C4FAEE-E0E8-E826-6072-CD03C7958516}"/>
                  </a:ext>
                </a:extLst>
              </p:cNvPr>
              <p:cNvSpPr>
                <a:spLocks noGrp="1" noRot="1" noChangeAspect="1" noMove="1" noResize="1" noEditPoints="1" noAdjustHandles="1" noChangeArrowheads="1" noChangeShapeType="1" noTextEdit="1"/>
              </p:cNvSpPr>
              <p:nvPr>
                <p:ph idx="1"/>
              </p:nvPr>
            </p:nvSpPr>
            <p:spPr>
              <a:blipFill>
                <a:blip r:embed="rId2"/>
                <a:stretch>
                  <a:fillRect l="-406" t="-102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68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37B3F-9235-B56B-96DF-3B573F38FA4B}"/>
              </a:ext>
            </a:extLst>
          </p:cNvPr>
          <p:cNvSpPr>
            <a:spLocks noGrp="1"/>
          </p:cNvSpPr>
          <p:nvPr>
            <p:ph type="title"/>
          </p:nvPr>
        </p:nvSpPr>
        <p:spPr/>
        <p:txBody>
          <a:bodyPr/>
          <a:lstStyle/>
          <a:p>
            <a:r>
              <a:rPr lang="zh-CN" altLang="en-US" dirty="0"/>
              <a:t>（扩展）欧拉定理与费马小定理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07CBF23-DBA4-0304-C85C-D4AEF6A2A185}"/>
                  </a:ext>
                </a:extLst>
              </p:cNvPr>
              <p:cNvSpPr>
                <a:spLocks noGrp="1"/>
              </p:cNvSpPr>
              <p:nvPr>
                <p:ph idx="1"/>
              </p:nvPr>
            </p:nvSpPr>
            <p:spPr>
              <a:xfrm>
                <a:off x="838200" y="1825625"/>
                <a:ext cx="10515600" cy="4754284"/>
              </a:xfrm>
            </p:spPr>
            <p:txBody>
              <a:bodyPr>
                <a:normAutofit/>
              </a:bodyPr>
              <a:lstStyle/>
              <a:p>
                <a:pPr algn="just"/>
                <a:r>
                  <a:rPr lang="zh-CN" altLang="en-US" sz="1800" dirty="0"/>
                  <a:t>定理</a:t>
                </a:r>
                <a:r>
                  <a:rPr lang="en-US" altLang="zh-CN" sz="1800" dirty="0"/>
                  <a:t>1</a:t>
                </a:r>
                <a:r>
                  <a:rPr lang="zh-CN" altLang="en-US" sz="1800" dirty="0"/>
                  <a:t>：若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oMath>
                </a14:m>
                <a:r>
                  <a:rPr lang="zh-CN" altLang="en-US" sz="1800" dirty="0"/>
                  <a:t>，则</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sup>
                    </m:sSup>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a14:m>
                <a:r>
                  <a:rPr lang="zh-CN" altLang="en-US" sz="1800" dirty="0"/>
                  <a:t>。</a:t>
                </a:r>
                <a:endParaRPr lang="en-US" altLang="zh-CN" sz="1800" dirty="0"/>
              </a:p>
              <a:p>
                <a:pPr algn="just"/>
                <a:r>
                  <a:rPr lang="zh-CN" altLang="en-US" sz="1800" dirty="0"/>
                  <a:t>证明：设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 </m:t>
                    </m:r>
                    <m:d>
                      <m:dPr>
                        <m:beg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0,</m:t>
                        </m:r>
                        <m:r>
                          <a:rPr lang="en-US" altLang="zh-CN" sz="1800" b="0" i="1" dirty="0" smtClean="0">
                            <a:latin typeface="Cambria Math" panose="02040503050406030204" pitchFamily="18" charset="0"/>
                          </a:rPr>
                          <m:t>𝑚</m:t>
                        </m:r>
                      </m:e>
                    </m:d>
                    <m:r>
                      <a:rPr lang="en-US" altLang="zh-CN" sz="1800" b="0" i="1" dirty="0" smtClean="0">
                        <a:latin typeface="Cambria Math" panose="02040503050406030204" pitchFamily="18" charset="0"/>
                      </a:rPr>
                      <m:t> </m:t>
                    </m:r>
                  </m:oMath>
                </a14:m>
                <a:r>
                  <a:rPr lang="zh-CN" altLang="en-US" sz="1800" dirty="0"/>
                  <a:t>中与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互质的整数的集合。于是有：</a:t>
                </a:r>
                <a:endParaRPr lang="en-US" altLang="zh-CN" sz="1800" dirty="0"/>
              </a:p>
              <a:p>
                <a:pPr algn="just"/>
                <a:r>
                  <a:rPr lang="en-US" altLang="zh-CN" sz="1800" dirty="0"/>
                  <a:t>1. </a:t>
                </a:r>
                <a14:m>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𝑎𝑥</m:t>
                    </m:r>
                    <m:func>
                      <m:funcPr>
                        <m:ctrlPr>
                          <a:rPr lang="en-US" altLang="zh-CN" sz="1800" b="0" i="1" dirty="0" smtClean="0">
                            <a:latin typeface="Cambria Math" panose="02040503050406030204" pitchFamily="18" charset="0"/>
                          </a:rPr>
                        </m:ctrlPr>
                      </m:funcPr>
                      <m:fName>
                        <m:r>
                          <m:rPr>
                            <m:sty m:val="p"/>
                          </m:rPr>
                          <a:rPr lang="en-US" altLang="zh-CN" sz="1800" b="0" i="0" dirty="0" smtClean="0">
                            <a:latin typeface="Cambria Math" panose="02040503050406030204" pitchFamily="18" charset="0"/>
                          </a:rPr>
                          <m:t>mod</m:t>
                        </m:r>
                      </m:fName>
                      <m:e>
                        <m:r>
                          <a:rPr lang="en-US" altLang="zh-CN" sz="1800" b="0" i="1" dirty="0" smtClean="0">
                            <a:latin typeface="Cambria Math" panose="02040503050406030204" pitchFamily="18" charset="0"/>
                          </a:rPr>
                          <m:t>𝑚</m:t>
                        </m:r>
                      </m:e>
                    </m:func>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𝑆</m:t>
                    </m:r>
                  </m:oMath>
                </a14:m>
                <a:r>
                  <a:rPr lang="zh-CN" altLang="en-US" sz="1800" dirty="0"/>
                  <a:t>。</a:t>
                </a:r>
                <a:endParaRPr lang="en-US" altLang="zh-CN" sz="1800" dirty="0"/>
              </a:p>
              <a:p>
                <a:pPr algn="just"/>
                <a:r>
                  <a:rPr lang="en-US" altLang="zh-CN" sz="1800" dirty="0"/>
                  <a:t>2. </a:t>
                </a:r>
                <a14:m>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𝑎𝑥</m:t>
                    </m:r>
                    <m:r>
                      <a:rPr lang="en-US" altLang="zh-CN" sz="1800" b="0" i="1" dirty="0" smtClean="0">
                        <a:latin typeface="Cambria Math" panose="02040503050406030204" pitchFamily="18" charset="0"/>
                        <a:ea typeface="Cambria Math" panose="02040503050406030204" pitchFamily="18" charset="0"/>
                      </a:rPr>
                      <m:t>≢</m:t>
                    </m:r>
                    <m:r>
                      <a:rPr lang="en-US" altLang="zh-CN" sz="1800" b="0" i="1" dirty="0" smtClean="0">
                        <a:latin typeface="Cambria Math" panose="02040503050406030204" pitchFamily="18" charset="0"/>
                        <a:ea typeface="Cambria Math" panose="02040503050406030204" pitchFamily="18" charset="0"/>
                      </a:rPr>
                      <m:t>𝑎𝑦</m:t>
                    </m:r>
                    <m:d>
                      <m:dPr>
                        <m:ctrlPr>
                          <a:rPr lang="en-US" altLang="zh-CN" sz="1800" b="0" i="1" dirty="0" smtClean="0">
                            <a:latin typeface="Cambria Math" panose="02040503050406030204" pitchFamily="18" charset="0"/>
                            <a:ea typeface="Cambria Math" panose="02040503050406030204" pitchFamily="18" charset="0"/>
                          </a:rPr>
                        </m:ctrlPr>
                      </m:dPr>
                      <m:e>
                        <m:func>
                          <m:funcPr>
                            <m:ctrlPr>
                              <a:rPr lang="en-US" altLang="zh-CN" sz="1800" b="0" i="1" dirty="0" smtClean="0">
                                <a:latin typeface="Cambria Math" panose="02040503050406030204" pitchFamily="18" charset="0"/>
                                <a:ea typeface="Cambria Math" panose="02040503050406030204" pitchFamily="18" charset="0"/>
                              </a:rPr>
                            </m:ctrlPr>
                          </m:funcPr>
                          <m:fName>
                            <m:r>
                              <m:rPr>
                                <m:sty m:val="p"/>
                              </m:rPr>
                              <a:rPr lang="en-US" altLang="zh-CN" sz="1800" b="0" i="0" dirty="0" smtClean="0">
                                <a:latin typeface="Cambria Math" panose="02040503050406030204" pitchFamily="18" charset="0"/>
                                <a:ea typeface="Cambria Math" panose="02040503050406030204" pitchFamily="18" charset="0"/>
                              </a:rPr>
                              <m:t>mod</m:t>
                            </m:r>
                          </m:fName>
                          <m:e>
                            <m:r>
                              <a:rPr lang="en-US" altLang="zh-CN" sz="1800" b="0" i="1" dirty="0" smtClean="0">
                                <a:latin typeface="Cambria Math" panose="02040503050406030204" pitchFamily="18" charset="0"/>
                                <a:ea typeface="Cambria Math" panose="02040503050406030204" pitchFamily="18" charset="0"/>
                              </a:rPr>
                              <m:t>𝑚</m:t>
                            </m:r>
                          </m:e>
                        </m:func>
                      </m:e>
                    </m:d>
                  </m:oMath>
                </a14:m>
                <a:r>
                  <a:rPr lang="zh-CN" altLang="en-US" sz="1800" dirty="0"/>
                  <a:t>。</a:t>
                </a:r>
                <a:endParaRPr lang="en-US" altLang="zh-CN" sz="1800" dirty="0"/>
              </a:p>
              <a:p>
                <a:pPr algn="just"/>
                <a:r>
                  <a:rPr lang="zh-CN" altLang="en-US" sz="1800" dirty="0"/>
                  <a:t>从而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中元素乘</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 </m:t>
                    </m:r>
                  </m:oMath>
                </a14:m>
                <a:r>
                  <a:rPr lang="zh-CN" altLang="en-US" sz="1800" dirty="0"/>
                  <a:t>模</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𝑚</m:t>
                    </m:r>
                    <m:r>
                      <a:rPr lang="en-US" altLang="zh-CN" sz="1800" b="0" i="1" dirty="0" smtClean="0">
                        <a:latin typeface="Cambria Math" panose="02040503050406030204" pitchFamily="18" charset="0"/>
                      </a:rPr>
                      <m:t> </m:t>
                    </m:r>
                  </m:oMath>
                </a14:m>
                <a:r>
                  <a:rPr lang="zh-CN" altLang="en-US" sz="1800" dirty="0"/>
                  <a:t>构成的集合依然为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。于是</a:t>
                </a:r>
                <a:endParaRPr lang="en-US" altLang="zh-CN" sz="1800" dirty="0"/>
              </a:p>
              <a:p>
                <a:pPr marL="0" indent="0" algn="just">
                  <a:buNone/>
                </a:pPr>
                <a14:m>
                  <m:oMathPara xmlns:m="http://schemas.openxmlformats.org/officeDocument/2006/math">
                    <m:oMathParaPr>
                      <m:jc m:val="centerGroup"/>
                    </m:oMathParaPr>
                    <m:oMath xmlns:m="http://schemas.openxmlformats.org/officeDocument/2006/math">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sub>
                        <m:sup/>
                        <m:e>
                          <m:r>
                            <a:rPr lang="en-US" altLang="zh-CN" sz="1800" b="0" i="1" smtClean="0">
                              <a:latin typeface="Cambria Math" panose="02040503050406030204" pitchFamily="18" charset="0"/>
                            </a:rPr>
                            <m:t>𝑥</m:t>
                          </m:r>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sub>
                        <m:sup/>
                        <m:e>
                          <m:r>
                            <a:rPr lang="en-US" altLang="zh-CN" sz="1800" b="0" i="1" smtClean="0">
                              <a:latin typeface="Cambria Math" panose="02040503050406030204" pitchFamily="18" charset="0"/>
                            </a:rPr>
                            <m:t>𝑎𝑥</m:t>
                          </m:r>
                        </m:e>
                      </m:nary>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sup>
                      </m:sSup>
                      <m:nary>
                        <m:naryPr>
                          <m:chr m:val="∏"/>
                          <m:supHide m:val="on"/>
                          <m:ctrlPr>
                            <a:rPr lang="en-US" altLang="zh-CN" sz="1800" i="1">
                              <a:latin typeface="Cambria Math" panose="02040503050406030204" pitchFamily="18" charset="0"/>
                            </a:rPr>
                          </m:ctrlPr>
                        </m:naryPr>
                        <m:sub>
                          <m:r>
                            <a:rPr lang="en-US" altLang="zh-CN" sz="1800" i="1">
                              <a:latin typeface="Cambria Math" panose="02040503050406030204" pitchFamily="18" charset="0"/>
                            </a:rPr>
                            <m:t>𝑥</m:t>
                          </m:r>
                          <m:r>
                            <a:rPr lang="en-US" altLang="zh-CN" sz="1800" i="1">
                              <a:latin typeface="Cambria Math" panose="02040503050406030204" pitchFamily="18" charset="0"/>
                            </a:rPr>
                            <m:t>∈</m:t>
                          </m:r>
                          <m:r>
                            <a:rPr lang="en-US" altLang="zh-CN" sz="1800" i="1">
                              <a:latin typeface="Cambria Math" panose="02040503050406030204" pitchFamily="18" charset="0"/>
                            </a:rPr>
                            <m:t>𝑆</m:t>
                          </m:r>
                        </m:sub>
                        <m:sup/>
                        <m:e>
                          <m:r>
                            <a:rPr lang="en-US" altLang="zh-CN" sz="1800" i="1">
                              <a:latin typeface="Cambria Math" panose="02040503050406030204" pitchFamily="18" charset="0"/>
                            </a:rPr>
                            <m:t>𝑥</m:t>
                          </m:r>
                        </m:e>
                      </m:nary>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m:oMathPara>
                </a14:m>
                <a:endParaRPr lang="en-US" altLang="zh-CN" sz="1800" dirty="0"/>
              </a:p>
              <a:p>
                <a:pPr algn="just"/>
                <a:r>
                  <a:rPr lang="zh-CN" altLang="en-US" sz="1800" dirty="0"/>
                  <a:t>由于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 </m:t>
                    </m:r>
                  </m:oMath>
                </a14:m>
                <a:r>
                  <a:rPr lang="zh-CN" altLang="en-US" sz="1800" dirty="0"/>
                  <a:t>均与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互质，从而</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sup>
                    </m:sSup>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a14:m>
                <a:r>
                  <a:rPr lang="zh-CN" altLang="en-US" sz="1800" dirty="0"/>
                  <a:t>。</a:t>
                </a:r>
                <a:endParaRPr lang="en-US" altLang="zh-CN" sz="1800" dirty="0"/>
              </a:p>
              <a:p>
                <a:pPr algn="just"/>
                <a:r>
                  <a:rPr lang="zh-CN" altLang="en-US" sz="1800" dirty="0"/>
                  <a:t>推论（费马小定理）：若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𝑎</m:t>
                    </m:r>
                  </m:oMath>
                </a14:m>
                <a:r>
                  <a:rPr lang="zh-CN" altLang="en-US" sz="1800" dirty="0"/>
                  <a:t>，则</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≡1</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𝑝</m:t>
                            </m:r>
                          </m:e>
                        </m:func>
                      </m:e>
                    </m:d>
                  </m:oMath>
                </a14:m>
                <a:r>
                  <a:rPr lang="zh-CN" altLang="en-US" sz="1800" dirty="0"/>
                  <a:t>。</a:t>
                </a:r>
                <a:endParaRPr lang="en-US" altLang="zh-CN" sz="1800" dirty="0"/>
              </a:p>
              <a:p>
                <a:pPr algn="just"/>
                <a:r>
                  <a:rPr lang="zh-CN" altLang="en-US" sz="1800" dirty="0"/>
                  <a:t>定理</a:t>
                </a:r>
                <a:r>
                  <a:rPr lang="en-US" altLang="zh-CN" sz="1800" dirty="0"/>
                  <a:t>2</a:t>
                </a:r>
                <a:r>
                  <a:rPr lang="zh-CN" altLang="en-US" sz="1800" dirty="0"/>
                  <a:t>（扩展欧拉定理）：对所有整数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d>
                      <m:dPr>
                        <m:ctrlPr>
                          <a:rPr lang="en-US" altLang="zh-CN" sz="1800" b="0" i="1" smtClean="0">
                            <a:solidFill>
                              <a:srgbClr val="FF0000"/>
                            </a:solidFill>
                            <a:latin typeface="Cambria Math" panose="02040503050406030204" pitchFamily="18" charset="0"/>
                          </a:rPr>
                        </m:ctrlPr>
                      </m:dPr>
                      <m:e>
                        <m:r>
                          <a:rPr lang="en-US" altLang="zh-CN" sz="1800" b="0" i="1" smtClean="0">
                            <a:solidFill>
                              <a:srgbClr val="FF0000"/>
                            </a:solidFill>
                            <a:latin typeface="Cambria Math" panose="02040503050406030204" pitchFamily="18" charset="0"/>
                          </a:rPr>
                          <m:t>𝑏</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𝑚</m:t>
                        </m:r>
                      </m:e>
                    </m:d>
                  </m:oMath>
                </a14:m>
                <a:r>
                  <a:rPr lang="zh-CN" altLang="en-US" sz="1800" dirty="0"/>
                  <a:t>，有</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𝑏</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𝑏</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sup>
                    </m:sSup>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𝑚</m:t>
                            </m:r>
                          </m:e>
                        </m:func>
                      </m:e>
                    </m:d>
                  </m:oMath>
                </a14:m>
                <a:r>
                  <a:rPr lang="zh-CN" altLang="en-US" sz="1800" dirty="0"/>
                  <a:t>。</a:t>
                </a:r>
                <a:endParaRPr lang="en-US" altLang="zh-CN" sz="1800" dirty="0"/>
              </a:p>
              <a:p>
                <a:pPr algn="just"/>
                <a:r>
                  <a:rPr lang="zh-CN" altLang="en-US" sz="1800" dirty="0"/>
                  <a:t>这里略去证明，有兴趣的读者可以进一步阅读</a:t>
                </a:r>
                <a:r>
                  <a:rPr lang="zh-CN" altLang="en-US" sz="1800" dirty="0">
                    <a:hlinkClick r:id="rId2"/>
                  </a:rPr>
                  <a:t>证明</a:t>
                </a:r>
                <a:r>
                  <a:rPr lang="zh-CN" altLang="en-US" sz="1800" dirty="0"/>
                  <a:t>。</a:t>
                </a:r>
                <a:endParaRPr lang="en-US" altLang="zh-CN" sz="1800" dirty="0"/>
              </a:p>
              <a:p>
                <a:pPr algn="just"/>
                <a:r>
                  <a:rPr lang="zh-CN" altLang="en-US" sz="1800" dirty="0"/>
                  <a:t>这个定理也提供了模意义下大指数取模的方法。</a:t>
                </a:r>
                <a:endParaRPr lang="en-US" altLang="zh-CN" sz="1800" dirty="0"/>
              </a:p>
            </p:txBody>
          </p:sp>
        </mc:Choice>
        <mc:Fallback xmlns="">
          <p:sp>
            <p:nvSpPr>
              <p:cNvPr id="3" name="内容占位符 2">
                <a:extLst>
                  <a:ext uri="{FF2B5EF4-FFF2-40B4-BE49-F238E27FC236}">
                    <a16:creationId xmlns:a16="http://schemas.microsoft.com/office/drawing/2014/main" id="{407CBF23-DBA4-0304-C85C-D4AEF6A2A185}"/>
                  </a:ext>
                </a:extLst>
              </p:cNvPr>
              <p:cNvSpPr>
                <a:spLocks noGrp="1" noRot="1" noChangeAspect="1" noMove="1" noResize="1" noEditPoints="1" noAdjustHandles="1" noChangeArrowheads="1" noChangeShapeType="1" noTextEdit="1"/>
              </p:cNvSpPr>
              <p:nvPr>
                <p:ph idx="1"/>
              </p:nvPr>
            </p:nvSpPr>
            <p:spPr>
              <a:xfrm>
                <a:off x="838200" y="1825625"/>
                <a:ext cx="10515600" cy="4754284"/>
              </a:xfrm>
              <a:blipFill>
                <a:blip r:embed="rId3"/>
                <a:stretch>
                  <a:fillRect l="-406" t="-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120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4A7767FC-13DF-3015-F105-1C8DFD5B1241}"/>
                  </a:ext>
                </a:extLst>
              </p:cNvPr>
              <p:cNvSpPr>
                <a:spLocks noGrp="1"/>
              </p:cNvSpPr>
              <p:nvPr>
                <p:ph type="title"/>
              </p:nvPr>
            </p:nvSpPr>
            <p:spPr/>
            <p:txBody>
              <a:bodyPr/>
              <a:lstStyle/>
              <a:p>
                <a:r>
                  <a:rPr lang="zh-CN" altLang="en-US" dirty="0"/>
                  <a:t>扩展欧几里得算法</a:t>
                </a:r>
                <a14:m>
                  <m:oMath xmlns:m="http://schemas.openxmlformats.org/officeDocument/2006/math">
                    <m:r>
                      <a:rPr lang="en-US" altLang="zh-CN" b="0" i="0"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exgcd</m:t>
                        </m:r>
                      </m:e>
                    </m:d>
                  </m:oMath>
                </a14:m>
                <a:endParaRPr lang="zh-CN" altLang="en-US" dirty="0"/>
              </a:p>
            </p:txBody>
          </p:sp>
        </mc:Choice>
        <mc:Fallback xmlns="">
          <p:sp>
            <p:nvSpPr>
              <p:cNvPr id="2" name="标题 1">
                <a:extLst>
                  <a:ext uri="{FF2B5EF4-FFF2-40B4-BE49-F238E27FC236}">
                    <a16:creationId xmlns:a16="http://schemas.microsoft.com/office/drawing/2014/main" id="{4A7767FC-13DF-3015-F105-1C8DFD5B1241}"/>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FDF246-C5D3-4DFC-C8CD-1C9896122412}"/>
                  </a:ext>
                </a:extLst>
              </p:cNvPr>
              <p:cNvSpPr>
                <a:spLocks noGrp="1"/>
              </p:cNvSpPr>
              <p:nvPr>
                <p:ph idx="1"/>
              </p:nvPr>
            </p:nvSpPr>
            <p:spPr/>
            <p:txBody>
              <a:bodyPr>
                <a:normAutofit/>
              </a:bodyPr>
              <a:lstStyle/>
              <a:p>
                <a:pPr algn="just"/>
                <a:r>
                  <a:rPr lang="zh-CN" altLang="en-US" sz="1800" dirty="0"/>
                  <a:t>裴蜀定理：</a:t>
                </a:r>
                <a14:m>
                  <m:oMath xmlns:m="http://schemas.openxmlformats.org/officeDocument/2006/math">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的线性组合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𝑏𝑦</m:t>
                    </m:r>
                    <m:r>
                      <a:rPr lang="en-US" altLang="zh-CN" sz="1800" b="0" i="1" smtClean="0">
                        <a:latin typeface="Cambria Math" panose="02040503050406030204" pitchFamily="18" charset="0"/>
                      </a:rPr>
                      <m:t> </m:t>
                    </m:r>
                  </m:oMath>
                </a14:m>
                <a:r>
                  <a:rPr lang="zh-CN" altLang="en-US" sz="1800" dirty="0"/>
                  <a:t>必然是</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0"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e>
                        </m:d>
                      </m:e>
                    </m:func>
                    <m:r>
                      <a:rPr lang="en-US" altLang="zh-CN" sz="1800" b="0" i="1" smtClean="0">
                        <a:latin typeface="Cambria Math" panose="02040503050406030204" pitchFamily="18" charset="0"/>
                      </a:rPr>
                      <m:t> </m:t>
                    </m:r>
                  </m:oMath>
                </a14:m>
                <a:r>
                  <a:rPr lang="zh-CN" altLang="en-US" sz="1800" dirty="0"/>
                  <a:t>的倍数，且</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 </m:t>
                    </m:r>
                  </m:oMath>
                </a14:m>
                <a:r>
                  <a:rPr lang="zh-CN" altLang="en-US" sz="1800" dirty="0"/>
                  <a:t>一定能被表出。</a:t>
                </a:r>
                <a:endParaRPr lang="en-US" altLang="zh-CN" sz="1800" dirty="0"/>
              </a:p>
              <a:p>
                <a:pPr algn="just"/>
                <a:r>
                  <a:rPr lang="zh-CN" altLang="en-US" sz="1800" dirty="0"/>
                  <a:t>证明：令</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𝑔</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𝑏</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𝑏</m:t>
                        </m:r>
                      </m:e>
                      <m:sup>
                        <m:r>
                          <a:rPr lang="en-US" altLang="zh-CN" sz="1800" b="0" i="1" dirty="0" smtClean="0">
                            <a:latin typeface="Cambria Math" panose="02040503050406030204" pitchFamily="18" charset="0"/>
                          </a:rPr>
                          <m:t>′</m:t>
                        </m:r>
                      </m:sup>
                    </m:sSup>
                    <m:r>
                      <a:rPr lang="en-US" altLang="zh-CN" sz="1800" b="0" i="1" dirty="0" smtClean="0">
                        <a:latin typeface="Cambria Math" panose="02040503050406030204" pitchFamily="18" charset="0"/>
                      </a:rPr>
                      <m:t>𝑔</m:t>
                    </m:r>
                  </m:oMath>
                </a14:m>
                <a:r>
                  <a:rPr lang="zh-CN" altLang="en-US" sz="1800" dirty="0"/>
                  <a:t>，则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𝑔</m:t>
                    </m:r>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𝑏</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𝑦</m:t>
                        </m:r>
                      </m:e>
                    </m:d>
                    <m:r>
                      <a:rPr lang="en-US" altLang="zh-CN" sz="1800" b="0" i="1" smtClean="0">
                        <a:latin typeface="Cambria Math" panose="02040503050406030204" pitchFamily="18" charset="0"/>
                      </a:rPr>
                      <m:t> </m:t>
                    </m:r>
                  </m:oMath>
                </a14:m>
                <a:r>
                  <a:rPr lang="zh-CN" altLang="en-US" sz="1800" dirty="0"/>
                  <a:t>必然是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 </m:t>
                    </m:r>
                  </m:oMath>
                </a14:m>
                <a:r>
                  <a:rPr lang="zh-CN" altLang="en-US" sz="1800" dirty="0"/>
                  <a:t>的倍数。</a:t>
                </a:r>
                <a:endParaRPr lang="en-US" altLang="zh-CN" sz="1800" dirty="0"/>
              </a:p>
              <a:p>
                <a:pPr algn="just"/>
                <a:r>
                  <a:rPr lang="zh-CN" altLang="en-US" sz="1800" dirty="0"/>
                  <a:t>对于表出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 </m:t>
                    </m:r>
                  </m:oMath>
                </a14:m>
                <a:r>
                  <a:rPr lang="zh-CN" altLang="en-US" sz="1800" dirty="0"/>
                  <a:t>的问题，尝试借助欧几里得算法进行递归构造：</a:t>
                </a:r>
                <a:endParaRPr lang="en-US" altLang="zh-CN" sz="1800" dirty="0"/>
              </a:p>
              <a:p>
                <a:pPr algn="just"/>
                <a:r>
                  <a:rPr lang="zh-CN" altLang="en-US" sz="1800" dirty="0"/>
                  <a:t>欧几里得算法最终保留两个数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,0</m:t>
                    </m:r>
                  </m:oMath>
                </a14:m>
                <a:r>
                  <a:rPr lang="zh-CN" altLang="en-US" sz="1800" dirty="0"/>
                  <a:t>，我们只需构造</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=0 </m:t>
                    </m:r>
                  </m:oMath>
                </a14:m>
                <a:r>
                  <a:rPr lang="zh-CN" altLang="en-US" sz="1800" dirty="0"/>
                  <a:t>即可。</a:t>
                </a:r>
                <a:endParaRPr lang="en-US" altLang="zh-CN" sz="1800" dirty="0"/>
              </a:p>
              <a:p>
                <a:pPr algn="just"/>
                <a:r>
                  <a:rPr lang="zh-CN" altLang="en-US" sz="1800" dirty="0"/>
                  <a:t>如果我们掌握了递归的下一层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𝑎</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𝑏</m:t>
                        </m:r>
                      </m:e>
                    </m:func>
                    <m:r>
                      <a:rPr lang="en-US" altLang="zh-CN" sz="1800" b="0" i="1" smtClean="0">
                        <a:latin typeface="Cambria Math" panose="02040503050406030204" pitchFamily="18" charset="0"/>
                      </a:rPr>
                      <m:t> </m:t>
                    </m:r>
                  </m:oMath>
                </a14:m>
                <a:r>
                  <a:rPr lang="zh-CN" altLang="en-US" sz="1800" dirty="0"/>
                  <a:t>的构造</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US" altLang="zh-CN" sz="1800" b="0" i="1" smtClean="0">
                            <a:latin typeface="Cambria Math" panose="02040503050406030204" pitchFamily="18" charset="0"/>
                          </a:rPr>
                          <m:t>′</m:t>
                        </m:r>
                      </m:sup>
                    </m:sSup>
                  </m:oMath>
                </a14:m>
                <a:r>
                  <a:rPr lang="zh-CN" altLang="en-US" sz="1800" dirty="0"/>
                  <a:t>，对于本层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oMath>
                </a14:m>
                <a:r>
                  <a:rPr lang="zh-CN" altLang="en-US" sz="1800" dirty="0"/>
                  <a:t>：</a:t>
                </a:r>
                <a:endParaRPr lang="en-US" altLang="zh-CN" sz="1800" dirty="0"/>
              </a:p>
              <a:p>
                <a:pPr algn="just"/>
                <a:r>
                  <a:rPr lang="zh-CN" altLang="en-US" sz="1800" dirty="0"/>
                  <a:t>由于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𝑏</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𝑎</m:t>
                                </m:r>
                              </m:num>
                              <m:den>
                                <m:r>
                                  <a:rPr lang="en-US" altLang="zh-CN" sz="1800" i="1">
                                    <a:latin typeface="Cambria Math" panose="02040503050406030204" pitchFamily="18" charset="0"/>
                                  </a:rPr>
                                  <m:t>𝑏</m:t>
                                </m:r>
                              </m:den>
                            </m:f>
                          </m:e>
                        </m:d>
                        <m:r>
                          <a:rPr lang="en-US" altLang="zh-CN" sz="1800" b="0" i="1" smtClean="0">
                            <a:latin typeface="Cambria Math" panose="02040503050406030204" pitchFamily="18" charset="0"/>
                          </a:rPr>
                          <m:t>𝑏</m:t>
                        </m:r>
                      </m:e>
                    </m:d>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𝑔</m:t>
                    </m:r>
                  </m:oMath>
                </a14:m>
                <a:r>
                  <a:rPr lang="zh-CN" altLang="en-US" sz="1800" dirty="0"/>
                  <a:t>，即</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d>
                          <m:dPr>
                            <m:begChr m:val="⌊"/>
                            <m:endChr m:val="⌋"/>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𝑎</m:t>
                                </m:r>
                              </m:num>
                              <m:den>
                                <m:r>
                                  <a:rPr lang="en-US" altLang="zh-CN" sz="1800" i="1">
                                    <a:latin typeface="Cambria Math" panose="02040503050406030204" pitchFamily="18" charset="0"/>
                                  </a:rPr>
                                  <m:t>𝑏</m:t>
                                </m:r>
                              </m:den>
                            </m:f>
                          </m:e>
                        </m:d>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US" altLang="zh-CN" sz="1800" b="0" i="1" smtClean="0">
                                <a:latin typeface="Cambria Math" panose="02040503050406030204" pitchFamily="18" charset="0"/>
                              </a:rPr>
                              <m:t>′</m:t>
                            </m:r>
                          </m:sup>
                        </m:sSup>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𝑔</m:t>
                    </m:r>
                  </m:oMath>
                </a14:m>
                <a:r>
                  <a:rPr lang="zh-CN" altLang="en-US" sz="1800" dirty="0"/>
                  <a:t>，从而构造</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𝑥</m:t>
                        </m:r>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𝑎</m:t>
                            </m:r>
                          </m:num>
                          <m:den>
                            <m:r>
                              <a:rPr lang="en-US" altLang="zh-CN" sz="1800" i="1">
                                <a:latin typeface="Cambria Math" panose="02040503050406030204" pitchFamily="18" charset="0"/>
                              </a:rPr>
                              <m:t>𝑏</m:t>
                            </m:r>
                          </m:den>
                        </m:f>
                      </m:e>
                    </m:d>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US" altLang="zh-CN" sz="1800" i="1">
                            <a:latin typeface="Cambria Math" panose="02040503050406030204" pitchFamily="18" charset="0"/>
                          </a:rPr>
                          <m:t>′</m:t>
                        </m:r>
                      </m:sup>
                    </m:sSup>
                    <m:r>
                      <a:rPr lang="en-US" altLang="zh-CN" sz="1800" b="0" i="1" smtClean="0">
                        <a:latin typeface="Cambria Math" panose="02040503050406030204" pitchFamily="18" charset="0"/>
                      </a:rPr>
                      <m:t> </m:t>
                    </m:r>
                  </m:oMath>
                </a14:m>
                <a:r>
                  <a:rPr lang="zh-CN" altLang="en-US" sz="1800" dirty="0"/>
                  <a:t>即可。</a:t>
                </a:r>
                <a:endParaRPr lang="en-US" altLang="zh-CN" sz="1800" dirty="0"/>
              </a:p>
              <a:p>
                <a:pPr algn="just"/>
                <a:r>
                  <a:rPr lang="zh-CN" altLang="en-US" sz="1800" dirty="0"/>
                  <a:t>最后就得到了关于最初</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 </m:t>
                    </m:r>
                  </m:oMath>
                </a14:m>
                <a:r>
                  <a:rPr lang="zh-CN" altLang="en-US" sz="1800" dirty="0"/>
                  <a:t>的构造。这不仅证明了裴蜀定理，而且给出了一个</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𝑊</m:t>
                            </m:r>
                          </m:e>
                        </m:func>
                      </m:e>
                    </m:d>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𝑊</m:t>
                    </m:r>
                    <m:r>
                      <a:rPr lang="en-US" altLang="zh-CN" sz="1800" b="0" i="1" dirty="0" smtClean="0">
                        <a:latin typeface="Cambria Math" panose="02040503050406030204" pitchFamily="18" charset="0"/>
                      </a:rPr>
                      <m:t> </m:t>
                    </m:r>
                  </m:oMath>
                </a14:m>
                <a:r>
                  <a:rPr lang="zh-CN" altLang="en-US" sz="1800" dirty="0"/>
                  <a:t>为值域）的构造方法。</a:t>
                </a:r>
                <a:endParaRPr lang="en-US" altLang="zh-CN" sz="1800" dirty="0"/>
              </a:p>
              <a:p>
                <a:pPr algn="just"/>
                <a:r>
                  <a:rPr lang="zh-CN" altLang="en-US" sz="1800" dirty="0"/>
                  <a:t>一个小问题：</a:t>
                </a:r>
                <a14:m>
                  <m:oMath xmlns:m="http://schemas.openxmlformats.org/officeDocument/2006/math">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 </m:t>
                    </m:r>
                  </m:oMath>
                </a14:m>
                <a:r>
                  <a:rPr lang="zh-CN" altLang="en-US" sz="1800" dirty="0"/>
                  <a:t>的范围是多少呢？</a:t>
                </a:r>
                <a:endParaRPr lang="en-US" altLang="zh-CN" sz="1800" dirty="0"/>
              </a:p>
            </p:txBody>
          </p:sp>
        </mc:Choice>
        <mc:Fallback xmlns="">
          <p:sp>
            <p:nvSpPr>
              <p:cNvPr id="3" name="内容占位符 2">
                <a:extLst>
                  <a:ext uri="{FF2B5EF4-FFF2-40B4-BE49-F238E27FC236}">
                    <a16:creationId xmlns:a16="http://schemas.microsoft.com/office/drawing/2014/main" id="{BDFDF246-C5D3-4DFC-C8CD-1C9896122412}"/>
                  </a:ext>
                </a:extLst>
              </p:cNvPr>
              <p:cNvSpPr>
                <a:spLocks noGrp="1" noRot="1" noChangeAspect="1" noMove="1" noResize="1" noEditPoints="1" noAdjustHandles="1" noChangeArrowheads="1" noChangeShapeType="1" noTextEdit="1"/>
              </p:cNvSpPr>
              <p:nvPr>
                <p:ph idx="1"/>
              </p:nvPr>
            </p:nvSpPr>
            <p:spPr>
              <a:blipFill>
                <a:blip r:embed="rId3"/>
                <a:stretch>
                  <a:fillRect l="-406" t="-126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643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A45965DC-DC71-6AB1-F115-1BD39EA85FF0}"/>
                  </a:ext>
                </a:extLst>
              </p:cNvPr>
              <p:cNvSpPr>
                <a:spLocks noGrp="1"/>
              </p:cNvSpPr>
              <p:nvPr>
                <p:ph type="title"/>
              </p:nvPr>
            </p:nvSpPr>
            <p:spPr/>
            <p:txBody>
              <a:bodyPr/>
              <a:lstStyle/>
              <a:p>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oMath>
                </a14:m>
                <a:r>
                  <a:rPr lang="zh-CN" altLang="en-US" dirty="0"/>
                  <a:t>求</a:t>
                </a:r>
                <a14:m>
                  <m:oMath xmlns:m="http://schemas.openxmlformats.org/officeDocument/2006/math">
                    <m:r>
                      <a:rPr lang="en-US" altLang="zh-CN" b="0" i="0" dirty="0" smtClean="0">
                        <a:latin typeface="Cambria Math" panose="02040503050406030204" pitchFamily="18" charset="0"/>
                      </a:rPr>
                      <m:t> </m:t>
                    </m:r>
                    <m:r>
                      <m:rPr>
                        <m:sty m:val="p"/>
                      </m:rPr>
                      <a:rPr lang="en-US" altLang="zh-CN" b="0" i="1" dirty="0" smtClean="0">
                        <a:latin typeface="Cambria Math" panose="02040503050406030204" pitchFamily="18" charset="0"/>
                      </a:rPr>
                      <m:t>gcd</m:t>
                    </m:r>
                  </m:oMath>
                </a14:m>
                <a:endParaRPr lang="zh-CN" altLang="en-US" dirty="0"/>
              </a:p>
            </p:txBody>
          </p:sp>
        </mc:Choice>
        <mc:Fallback xmlns="">
          <p:sp>
            <p:nvSpPr>
              <p:cNvPr id="2" name="标题 1">
                <a:extLst>
                  <a:ext uri="{FF2B5EF4-FFF2-40B4-BE49-F238E27FC236}">
                    <a16:creationId xmlns:a16="http://schemas.microsoft.com/office/drawing/2014/main" id="{A45965DC-DC71-6AB1-F115-1BD39EA85FF0}"/>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CAD54C-A7BD-1501-48EF-DBF53343FAC3}"/>
                  </a:ext>
                </a:extLst>
              </p:cNvPr>
              <p:cNvSpPr>
                <a:spLocks noGrp="1"/>
              </p:cNvSpPr>
              <p:nvPr>
                <p:ph idx="1"/>
              </p:nvPr>
            </p:nvSpPr>
            <p:spPr>
              <a:xfrm>
                <a:off x="838200" y="1825624"/>
                <a:ext cx="10515600" cy="5032375"/>
              </a:xfrm>
            </p:spPr>
            <p:txBody>
              <a:bodyPr>
                <a:normAutofit/>
              </a:bodyPr>
              <a:lstStyle/>
              <a:p>
                <a:pPr algn="just"/>
                <a:r>
                  <a:rPr lang="zh-CN" altLang="en-US" sz="1800" dirty="0"/>
                  <a:t>这是关于求</a:t>
                </a:r>
                <a14:m>
                  <m:oMath xmlns:m="http://schemas.openxmlformats.org/officeDocument/2006/math">
                    <m:r>
                      <a:rPr lang="en-US" altLang="zh-CN" sz="1800" b="0" i="1" smtClean="0">
                        <a:latin typeface="Cambria Math" panose="02040503050406030204" pitchFamily="18" charset="0"/>
                      </a:rPr>
                      <m:t> </m:t>
                    </m:r>
                    <m:r>
                      <m:rPr>
                        <m:sty m:val="p"/>
                      </m:rPr>
                      <a:rPr lang="en-US" altLang="zh-CN" sz="1800" b="0" i="1" smtClean="0">
                        <a:latin typeface="Cambria Math" panose="02040503050406030204" pitchFamily="18" charset="0"/>
                      </a:rPr>
                      <m:t>gcd</m:t>
                    </m:r>
                    <m:r>
                      <a:rPr lang="en-US" altLang="zh-CN" sz="1800" b="0" i="1" smtClean="0">
                        <a:latin typeface="Cambria Math" panose="02040503050406030204" pitchFamily="18" charset="0"/>
                      </a:rPr>
                      <m:t> </m:t>
                    </m:r>
                  </m:oMath>
                </a14:m>
                <a:r>
                  <a:rPr lang="zh-CN" altLang="en-US" sz="1800" dirty="0"/>
                  <a:t>的拓展算法。</a:t>
                </a:r>
                <a:endParaRPr lang="en-US" altLang="zh-CN" sz="1800" dirty="0"/>
              </a:p>
              <a:p>
                <a:pPr algn="just"/>
                <a:r>
                  <a:rPr lang="zh-CN" altLang="en-US" sz="1800" dirty="0"/>
                  <a:t>引理：对任意正整数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oMath>
                </a14:m>
                <a:r>
                  <a:rPr lang="zh-CN" altLang="en-US" sz="1800" dirty="0"/>
                  <a:t>，存在正整数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r>
                      <a:rPr lang="en-US" altLang="zh-CN" sz="1800" b="0" i="1" smtClean="0">
                        <a:latin typeface="Cambria Math" panose="02040503050406030204" pitchFamily="18" charset="0"/>
                      </a:rPr>
                      <m:t> </m:t>
                    </m:r>
                  </m:oMath>
                </a14:m>
                <a:r>
                  <a:rPr lang="zh-CN" altLang="en-US" sz="1800" dirty="0"/>
                  <a:t>满足：</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𝑎𝑏𝑐</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𝑛</m:t>
                    </m:r>
                    <m:r>
                      <a:rPr lang="en-US" altLang="zh-CN" sz="1800" b="0" i="1" dirty="0" smtClean="0">
                        <a:latin typeface="Cambria Math" panose="02040503050406030204" pitchFamily="18" charset="0"/>
                      </a:rPr>
                      <m:t> </m:t>
                    </m:r>
                  </m:oMath>
                </a14:m>
                <a:r>
                  <a:rPr lang="zh-CN" altLang="en-US" sz="1800" dirty="0"/>
                  <a:t>且</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𝑎</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𝑏</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𝑐</m:t>
                    </m:r>
                    <m:r>
                      <a:rPr lang="en-US" altLang="zh-CN" sz="1800" b="0" i="1" dirty="0" smtClean="0">
                        <a:latin typeface="Cambria Math" panose="02040503050406030204" pitchFamily="18" charset="0"/>
                      </a:rPr>
                      <m:t> </m:t>
                    </m:r>
                  </m:oMath>
                </a14:m>
                <a:r>
                  <a:rPr lang="zh-CN" altLang="en-US" sz="1800" dirty="0"/>
                  <a:t>要么不大于</a:t>
                </a:r>
                <a14:m>
                  <m:oMath xmlns:m="http://schemas.openxmlformats.org/officeDocument/2006/math">
                    <m:r>
                      <a:rPr lang="en-US" altLang="zh-CN" sz="1800" b="0" i="1" smtClean="0">
                        <a:latin typeface="Cambria Math" panose="02040503050406030204" pitchFamily="18" charset="0"/>
                      </a:rPr>
                      <m:t> </m:t>
                    </m:r>
                    <m:rad>
                      <m:radPr>
                        <m:degHide m:val="on"/>
                        <m:ctrlPr>
                          <a:rPr lang="en-US" altLang="zh-CN" sz="1800" b="0" i="1" smtClean="0">
                            <a:latin typeface="Cambria Math" panose="02040503050406030204" pitchFamily="18" charset="0"/>
                          </a:rPr>
                        </m:ctrlPr>
                      </m:radPr>
                      <m:deg/>
                      <m:e>
                        <m:r>
                          <a:rPr lang="en-US" altLang="zh-CN" sz="1800" b="0" i="1" smtClean="0">
                            <a:latin typeface="Cambria Math" panose="02040503050406030204" pitchFamily="18" charset="0"/>
                          </a:rPr>
                          <m:t>𝑛</m:t>
                        </m:r>
                      </m:e>
                    </m:rad>
                  </m:oMath>
                </a14:m>
                <a:r>
                  <a:rPr lang="zh-CN" altLang="en-US" sz="1800" dirty="0"/>
                  <a:t>，要么是质数。</a:t>
                </a:r>
                <a:endParaRPr lang="en-US" altLang="zh-CN" sz="1800" dirty="0"/>
              </a:p>
              <a:p>
                <a:pPr algn="just"/>
                <a:r>
                  <a:rPr lang="zh-CN" altLang="en-US" sz="1800" dirty="0"/>
                  <a:t>证明：考虑归纳法。</a:t>
                </a:r>
                <a:endParaRPr lang="en-US" altLang="zh-CN" sz="1800" dirty="0"/>
              </a:p>
              <a:p>
                <a:pPr algn="just"/>
                <a:r>
                  <a:rPr lang="zh-CN" altLang="en-US" sz="1800" dirty="0"/>
                  <a:t>首先对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 </m:t>
                    </m:r>
                  </m:oMath>
                </a14:m>
                <a:r>
                  <a:rPr lang="zh-CN" altLang="en-US" sz="1800" dirty="0"/>
                  <a:t>有合法分解。</a:t>
                </a:r>
                <a:endParaRPr lang="en-US" altLang="zh-CN" sz="1800" dirty="0"/>
              </a:p>
              <a:p>
                <a:pPr algn="just"/>
                <a:r>
                  <a:rPr lang="zh-CN" altLang="en-US" sz="1800" dirty="0"/>
                  <a:t>若对</a:t>
                </a:r>
                <a14:m>
                  <m:oMath xmlns:m="http://schemas.openxmlformats.org/officeDocument/2006/math">
                    <m:r>
                      <a:rPr lang="en-US" altLang="zh-CN" sz="1800" b="0" i="0" smtClean="0">
                        <a:latin typeface="Cambria Math" panose="02040503050406030204" pitchFamily="18" charset="0"/>
                      </a:rPr>
                      <m:t> </m:t>
                    </m:r>
                    <m:d>
                      <m:dPr>
                        <m:beg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𝑛</m:t>
                        </m:r>
                      </m:e>
                    </m:d>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≥2</m:t>
                        </m:r>
                      </m:e>
                    </m:d>
                    <m:r>
                      <a:rPr lang="en-US" altLang="zh-CN" sz="1800" b="0" i="1" smtClean="0">
                        <a:latin typeface="Cambria Math" panose="02040503050406030204" pitchFamily="18" charset="0"/>
                      </a:rPr>
                      <m:t> </m:t>
                    </m:r>
                  </m:oMath>
                </a14:m>
                <a:r>
                  <a:rPr lang="zh-CN" altLang="en-US" sz="1800" dirty="0"/>
                  <a:t>有合法分解，则对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oMath>
                </a14:m>
                <a:r>
                  <a:rPr lang="zh-CN" altLang="en-US" sz="1800" dirty="0"/>
                  <a:t>：</a:t>
                </a:r>
                <a:endParaRPr lang="en-US" altLang="zh-CN" sz="1800" dirty="0"/>
              </a:p>
              <a:p>
                <a:pPr algn="just"/>
                <a:r>
                  <a:rPr lang="zh-CN" altLang="en-US" sz="1800" dirty="0"/>
                  <a:t>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的最小质因数为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a:t>
                </a:r>
                <a14:m>
                  <m:oMath xmlns:m="http://schemas.openxmlformats.org/officeDocument/2006/math">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𝑛</m:t>
                        </m:r>
                      </m:e>
                      <m:sup>
                        <m:r>
                          <a:rPr lang="en-US" altLang="zh-CN" sz="1800" b="0" i="1" dirty="0" smtClean="0">
                            <a:latin typeface="Cambria Math" panose="02040503050406030204" pitchFamily="18" charset="0"/>
                          </a:rPr>
                          <m:t>′</m:t>
                        </m:r>
                      </m:sup>
                    </m:sSup>
                    <m:r>
                      <a:rPr lang="en-US" altLang="zh-CN" sz="1800" b="0" i="1" dirty="0" smtClean="0">
                        <a:latin typeface="Cambria Math" panose="02040503050406030204" pitchFamily="18" charset="0"/>
                      </a:rPr>
                      <m:t>=</m:t>
                    </m:r>
                    <m:f>
                      <m:fPr>
                        <m:ctrlPr>
                          <a:rPr lang="en-US" altLang="zh-CN" sz="1800" b="0" i="1" dirty="0" smtClean="0">
                            <a:latin typeface="Cambria Math" panose="02040503050406030204" pitchFamily="18" charset="0"/>
                          </a:rPr>
                        </m:ctrlPr>
                      </m:fPr>
                      <m:num>
                        <m:r>
                          <a:rPr lang="en-US" altLang="zh-CN" sz="1800" b="0" i="1" dirty="0" smtClean="0">
                            <a:latin typeface="Cambria Math" panose="02040503050406030204" pitchFamily="18" charset="0"/>
                          </a:rPr>
                          <m:t>𝑛</m:t>
                        </m:r>
                      </m:num>
                      <m:den>
                        <m:r>
                          <a:rPr lang="en-US" altLang="zh-CN" sz="1800" b="0" i="1" dirty="0" smtClean="0">
                            <a:latin typeface="Cambria Math" panose="02040503050406030204" pitchFamily="18" charset="0"/>
                          </a:rPr>
                          <m:t>𝑝</m:t>
                        </m:r>
                      </m:den>
                    </m:f>
                    <m:r>
                      <a:rPr lang="en-US" altLang="zh-CN" sz="1800" b="0" i="0" dirty="0" smtClean="0">
                        <a:latin typeface="Cambria Math" panose="02040503050406030204" pitchFamily="18" charset="0"/>
                      </a:rPr>
                      <m:t> </m:t>
                    </m:r>
                  </m:oMath>
                </a14:m>
                <a:r>
                  <a:rPr lang="zh-CN" altLang="en-US" sz="1800" dirty="0"/>
                  <a:t>有分解</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𝑏</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𝑐</m:t>
                        </m:r>
                      </m:e>
                      <m:sup>
                        <m:r>
                          <a:rPr lang="en-US" altLang="zh-CN" sz="1800" b="0" i="1" smtClean="0">
                            <a:latin typeface="Cambria Math" panose="02040503050406030204" pitchFamily="18" charset="0"/>
                          </a:rPr>
                          <m:t>′</m:t>
                        </m:r>
                      </m:sup>
                    </m:sSup>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𝑏</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𝑐</m:t>
                            </m:r>
                          </m:e>
                          <m:sup>
                            <m:r>
                              <a:rPr lang="en-US" altLang="zh-CN" sz="1800" b="0" i="1" smtClean="0">
                                <a:latin typeface="Cambria Math" panose="02040503050406030204" pitchFamily="18" charset="0"/>
                              </a:rPr>
                              <m:t>′</m:t>
                            </m:r>
                          </m:sup>
                        </m:sSup>
                      </m:e>
                    </m:d>
                  </m:oMath>
                </a14:m>
                <a:r>
                  <a:rPr lang="zh-CN" altLang="en-US" sz="1800" dirty="0"/>
                  <a:t>。</a:t>
                </a:r>
                <a:endParaRPr lang="en-US" altLang="zh-CN" sz="1800" dirty="0"/>
              </a:p>
              <a:p>
                <a:pPr lvl="1" algn="just"/>
                <a:r>
                  <a:rPr lang="zh-CN" altLang="en-US" sz="1400" dirty="0"/>
                  <a:t>若</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𝑛</m:t>
                        </m:r>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4</m:t>
                            </m:r>
                          </m:den>
                        </m:f>
                      </m:sup>
                    </m:sSup>
                  </m:oMath>
                </a14:m>
                <a:r>
                  <a:rPr lang="zh-CN" altLang="en-US" sz="1400" dirty="0"/>
                  <a:t>，因为</a:t>
                </a:r>
                <a14:m>
                  <m:oMath xmlns:m="http://schemas.openxmlformats.org/officeDocument/2006/math">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𝑎</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𝑛</m:t>
                            </m:r>
                          </m:e>
                          <m:sup>
                            <m:r>
                              <a:rPr lang="en-US" altLang="zh-CN" sz="1400" b="0" i="1" smtClean="0">
                                <a:latin typeface="Cambria Math" panose="02040503050406030204" pitchFamily="18" charset="0"/>
                              </a:rPr>
                              <m:t>′</m:t>
                            </m:r>
                          </m:sup>
                        </m:sSup>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3</m:t>
                            </m:r>
                          </m:den>
                        </m:f>
                      </m:sup>
                    </m:sSup>
                  </m:oMath>
                </a14:m>
                <a:r>
                  <a:rPr lang="zh-CN" altLang="en-US" sz="1400" dirty="0"/>
                  <a:t>，所以</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𝑎</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𝑛</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𝑝</m:t>
                                </m:r>
                              </m:e>
                              <m:sup>
                                <m:r>
                                  <a:rPr lang="en-US" altLang="zh-CN" sz="1400" b="0" i="1" smtClean="0">
                                    <a:latin typeface="Cambria Math" panose="02040503050406030204" pitchFamily="18" charset="0"/>
                                  </a:rPr>
                                  <m:t>2</m:t>
                                </m:r>
                              </m:sup>
                            </m:sSup>
                          </m:e>
                        </m:d>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3</m:t>
                            </m:r>
                          </m:den>
                        </m:f>
                      </m:sup>
                    </m:sSup>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𝑛</m:t>
                        </m:r>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m:t>
                            </m:r>
                          </m:den>
                        </m:f>
                      </m:sup>
                    </m:sSup>
                  </m:oMath>
                </a14:m>
                <a:r>
                  <a:rPr lang="zh-CN" altLang="en-US" sz="1400" dirty="0"/>
                  <a:t>，从而</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𝑎</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𝑏</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𝑐</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 </m:t>
                    </m:r>
                  </m:oMath>
                </a14:m>
                <a:r>
                  <a:rPr lang="zh-CN" altLang="en-US" sz="1400" dirty="0"/>
                  <a:t>为</a:t>
                </a:r>
                <a14:m>
                  <m:oMath xmlns:m="http://schemas.openxmlformats.org/officeDocument/2006/math">
                    <m:r>
                      <a:rPr lang="en-US" altLang="zh-CN" sz="1400" b="0" i="1" dirty="0" smtClean="0">
                        <a:latin typeface="Cambria Math" panose="02040503050406030204" pitchFamily="18" charset="0"/>
                      </a:rPr>
                      <m:t> </m:t>
                    </m:r>
                    <m:r>
                      <a:rPr lang="en-US" altLang="zh-CN" sz="1400" b="0" i="1" dirty="0" smtClean="0">
                        <a:latin typeface="Cambria Math" panose="02040503050406030204" pitchFamily="18" charset="0"/>
                      </a:rPr>
                      <m:t>𝑛</m:t>
                    </m:r>
                    <m:r>
                      <a:rPr lang="en-US" altLang="zh-CN" sz="1400" b="0" i="1" dirty="0" smtClean="0">
                        <a:latin typeface="Cambria Math" panose="02040503050406030204" pitchFamily="18" charset="0"/>
                      </a:rPr>
                      <m:t> </m:t>
                    </m:r>
                  </m:oMath>
                </a14:m>
                <a:r>
                  <a:rPr lang="zh-CN" altLang="en-US" sz="1400" dirty="0"/>
                  <a:t>的一组分解。</a:t>
                </a:r>
                <a:endParaRPr lang="en-US" altLang="zh-CN" sz="1400" dirty="0"/>
              </a:p>
              <a:p>
                <a:pPr lvl="1" algn="just"/>
                <a:r>
                  <a:rPr lang="zh-CN" altLang="en-US" sz="1400" dirty="0"/>
                  <a:t>若</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&gt;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𝑛</m:t>
                        </m:r>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4</m:t>
                            </m:r>
                          </m:den>
                        </m:f>
                      </m:sup>
                    </m:sSup>
                  </m:oMath>
                </a14:m>
                <a:r>
                  <a:rPr lang="zh-CN" altLang="en-US" sz="1400" dirty="0"/>
                  <a:t>，则</a:t>
                </a:r>
                <a14:m>
                  <m:oMath xmlns:m="http://schemas.openxmlformats.org/officeDocument/2006/math">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𝑎</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𝑛</m:t>
                            </m:r>
                          </m:e>
                          <m:sup>
                            <m:r>
                              <a:rPr lang="en-US" altLang="zh-CN" sz="1400" b="0" i="1" smtClean="0">
                                <a:latin typeface="Cambria Math" panose="02040503050406030204" pitchFamily="18" charset="0"/>
                              </a:rPr>
                              <m:t>′</m:t>
                            </m:r>
                          </m:sup>
                        </m:sSup>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3</m:t>
                            </m:r>
                          </m:den>
                        </m:f>
                      </m:sup>
                    </m:sSup>
                    <m:r>
                      <a:rPr lang="en-US" altLang="zh-CN" sz="1400" b="0" i="1" smtClean="0">
                        <a:latin typeface="Cambria Math" panose="02040503050406030204" pitchFamily="18" charset="0"/>
                      </a:rPr>
                      <m:t>&lt;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𝑛</m:t>
                        </m:r>
                      </m:e>
                      <m:sup>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4</m:t>
                            </m:r>
                          </m:den>
                        </m:f>
                      </m:sup>
                    </m:sSup>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𝑝</m:t>
                    </m:r>
                  </m:oMath>
                </a14:m>
                <a:r>
                  <a:rPr lang="zh-CN" altLang="en-US" sz="1400" dirty="0"/>
                  <a:t>，又</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 </m:t>
                    </m:r>
                  </m:oMath>
                </a14:m>
                <a:r>
                  <a:rPr lang="zh-CN" altLang="en-US" sz="1400" dirty="0"/>
                  <a:t>是</a:t>
                </a:r>
                <a14:m>
                  <m:oMath xmlns:m="http://schemas.openxmlformats.org/officeDocument/2006/math">
                    <m:r>
                      <a:rPr lang="en-US" altLang="zh-CN" sz="1400" b="0" i="1" dirty="0" smtClean="0">
                        <a:latin typeface="Cambria Math" panose="02040503050406030204" pitchFamily="18" charset="0"/>
                      </a:rPr>
                      <m:t> </m:t>
                    </m:r>
                    <m:r>
                      <a:rPr lang="en-US" altLang="zh-CN" sz="1400" b="0" i="1" dirty="0" smtClean="0">
                        <a:latin typeface="Cambria Math" panose="02040503050406030204" pitchFamily="18" charset="0"/>
                      </a:rPr>
                      <m:t>𝑛</m:t>
                    </m:r>
                    <m:r>
                      <a:rPr lang="en-US" altLang="zh-CN" sz="1400" b="0" i="1" dirty="0" smtClean="0">
                        <a:latin typeface="Cambria Math" panose="02040503050406030204" pitchFamily="18" charset="0"/>
                      </a:rPr>
                      <m:t> </m:t>
                    </m:r>
                  </m:oMath>
                </a14:m>
                <a:r>
                  <a:rPr lang="zh-CN" altLang="en-US" sz="1400" dirty="0"/>
                  <a:t>的最小质因数，从而</a:t>
                </a:r>
                <a14:m>
                  <m:oMath xmlns:m="http://schemas.openxmlformats.org/officeDocument/2006/math">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𝑎</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=1</m:t>
                    </m:r>
                  </m:oMath>
                </a14:m>
                <a:r>
                  <a:rPr lang="zh-CN" altLang="en-US" sz="1400" dirty="0"/>
                  <a:t>，</a:t>
                </a:r>
                <a14:m>
                  <m:oMath xmlns:m="http://schemas.openxmlformats.org/officeDocument/2006/math">
                    <m:r>
                      <a:rPr lang="en-US" altLang="zh-CN" sz="1400" b="0" i="1" dirty="0" smtClean="0">
                        <a:latin typeface="Cambria Math" panose="02040503050406030204" pitchFamily="18" charset="0"/>
                      </a:rPr>
                      <m:t>𝑝</m:t>
                    </m:r>
                    <m:sSup>
                      <m:sSupPr>
                        <m:ctrlPr>
                          <a:rPr lang="en-US" altLang="zh-CN" sz="1400" b="0" i="1" dirty="0" smtClean="0">
                            <a:latin typeface="Cambria Math" panose="02040503050406030204" pitchFamily="18" charset="0"/>
                          </a:rPr>
                        </m:ctrlPr>
                      </m:sSupPr>
                      <m:e>
                        <m:r>
                          <a:rPr lang="en-US" altLang="zh-CN" sz="1400" b="0" i="1" dirty="0" smtClean="0">
                            <a:latin typeface="Cambria Math" panose="02040503050406030204" pitchFamily="18" charset="0"/>
                          </a:rPr>
                          <m:t>𝑎</m:t>
                        </m:r>
                      </m:e>
                      <m:sup>
                        <m:r>
                          <a:rPr lang="en-US" altLang="zh-CN" sz="1400" b="0" i="1" dirty="0" smtClean="0">
                            <a:latin typeface="Cambria Math" panose="02040503050406030204" pitchFamily="18" charset="0"/>
                          </a:rPr>
                          <m:t>′</m:t>
                        </m:r>
                      </m:sup>
                    </m:sSup>
                    <m:r>
                      <a:rPr lang="en-US" altLang="zh-CN" sz="1400" b="0" i="1" dirty="0" smtClean="0">
                        <a:latin typeface="Cambria Math" panose="02040503050406030204" pitchFamily="18" charset="0"/>
                      </a:rPr>
                      <m:t>,</m:t>
                    </m:r>
                    <m:sSup>
                      <m:sSupPr>
                        <m:ctrlPr>
                          <a:rPr lang="en-US" altLang="zh-CN" sz="1400" b="0" i="1" dirty="0" smtClean="0">
                            <a:latin typeface="Cambria Math" panose="02040503050406030204" pitchFamily="18" charset="0"/>
                          </a:rPr>
                        </m:ctrlPr>
                      </m:sSupPr>
                      <m:e>
                        <m:r>
                          <a:rPr lang="en-US" altLang="zh-CN" sz="1400" b="0" i="1" dirty="0" smtClean="0">
                            <a:latin typeface="Cambria Math" panose="02040503050406030204" pitchFamily="18" charset="0"/>
                          </a:rPr>
                          <m:t>𝑏</m:t>
                        </m:r>
                      </m:e>
                      <m:sup>
                        <m:r>
                          <a:rPr lang="en-US" altLang="zh-CN" sz="1400" b="0" i="1" dirty="0" smtClean="0">
                            <a:latin typeface="Cambria Math" panose="02040503050406030204" pitchFamily="18" charset="0"/>
                          </a:rPr>
                          <m:t>′</m:t>
                        </m:r>
                      </m:sup>
                    </m:sSup>
                    <m:r>
                      <a:rPr lang="en-US" altLang="zh-CN" sz="1400" b="0" i="1" dirty="0" smtClean="0">
                        <a:latin typeface="Cambria Math" panose="02040503050406030204" pitchFamily="18" charset="0"/>
                      </a:rPr>
                      <m:t>,</m:t>
                    </m:r>
                    <m:sSup>
                      <m:sSupPr>
                        <m:ctrlPr>
                          <a:rPr lang="en-US" altLang="zh-CN" sz="1400" b="0" i="1" dirty="0" smtClean="0">
                            <a:latin typeface="Cambria Math" panose="02040503050406030204" pitchFamily="18" charset="0"/>
                          </a:rPr>
                        </m:ctrlPr>
                      </m:sSupPr>
                      <m:e>
                        <m:r>
                          <a:rPr lang="en-US" altLang="zh-CN" sz="1400" b="0" i="1" dirty="0" smtClean="0">
                            <a:latin typeface="Cambria Math" panose="02040503050406030204" pitchFamily="18" charset="0"/>
                          </a:rPr>
                          <m:t>𝑐</m:t>
                        </m:r>
                      </m:e>
                      <m:sup>
                        <m:r>
                          <a:rPr lang="en-US" altLang="zh-CN" sz="1400" b="0" i="1" dirty="0" smtClean="0">
                            <a:latin typeface="Cambria Math" panose="02040503050406030204" pitchFamily="18" charset="0"/>
                          </a:rPr>
                          <m:t>′</m:t>
                        </m:r>
                      </m:sup>
                    </m:sSup>
                    <m:r>
                      <a:rPr lang="en-US" altLang="zh-CN" sz="1400" b="0" i="1" dirty="0" smtClean="0">
                        <a:latin typeface="Cambria Math" panose="02040503050406030204" pitchFamily="18" charset="0"/>
                      </a:rPr>
                      <m:t> </m:t>
                    </m:r>
                  </m:oMath>
                </a14:m>
                <a:r>
                  <a:rPr lang="zh-CN" altLang="en-US" sz="1400" dirty="0"/>
                  <a:t>依然为</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 </m:t>
                    </m:r>
                  </m:oMath>
                </a14:m>
                <a:r>
                  <a:rPr lang="zh-CN" altLang="en-US" sz="1400" dirty="0"/>
                  <a:t>的一组分解。</a:t>
                </a:r>
                <a:endParaRPr lang="en-US" altLang="zh-CN" sz="1800" dirty="0"/>
              </a:p>
              <a:p>
                <a:pPr algn="just"/>
                <a:r>
                  <a:rPr lang="zh-CN" altLang="en-US" sz="1800" dirty="0"/>
                  <a:t>从而对所有正整数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有合法分解，同时我们得到了一个线性求</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𝑊</m:t>
                        </m:r>
                      </m:e>
                    </m:d>
                    <m:r>
                      <a:rPr lang="en-US" altLang="zh-CN" sz="1800" b="0" i="1" smtClean="0">
                        <a:latin typeface="Cambria Math" panose="02040503050406030204" pitchFamily="18" charset="0"/>
                      </a:rPr>
                      <m:t> </m:t>
                    </m:r>
                  </m:oMath>
                </a14:m>
                <a:r>
                  <a:rPr lang="zh-CN" altLang="en-US" sz="1800" dirty="0"/>
                  <a:t>内正整数的一组分解的方法，即线性筛保留每个数的最小质因数后递推构造。</a:t>
                </a:r>
                <a:endParaRPr lang="en-US" altLang="zh-CN" sz="1800" dirty="0"/>
              </a:p>
              <a:p>
                <a:pPr algn="just"/>
                <a:r>
                  <a:rPr lang="zh-CN" altLang="en-US" sz="1800" dirty="0"/>
                  <a:t>之后求</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r>
                          <a:rPr lang="en-US" altLang="zh-CN" sz="1800" b="0" i="1" smtClean="0">
                            <a:latin typeface="Cambria Math" panose="02040503050406030204" pitchFamily="18" charset="0"/>
                          </a:rPr>
                          <m:t> </m:t>
                        </m:r>
                      </m:e>
                    </m:func>
                  </m:oMath>
                </a14:m>
                <a:r>
                  <a:rPr lang="zh-CN" altLang="en-US" sz="1800" dirty="0"/>
                  <a:t>就转化为求</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𝑎𝑏𝑐</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e>
                    </m:func>
                    <m:r>
                      <a:rPr lang="en-US" altLang="zh-CN" sz="1800" b="0" i="1" smtClean="0">
                        <a:latin typeface="Cambria Math" panose="02040503050406030204" pitchFamily="18" charset="0"/>
                      </a:rPr>
                      <m:t> </m:t>
                    </m:r>
                  </m:oMath>
                </a14:m>
                <a:r>
                  <a:rPr lang="zh-CN" altLang="en-US" sz="1800" dirty="0"/>
                  <a:t>了。这是一个经典问题，按顺序求每个数与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的最大公因数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 </m:t>
                    </m:r>
                  </m:oMath>
                </a14:m>
                <a:r>
                  <a:rPr lang="zh-CN" altLang="en-US" sz="1800" dirty="0"/>
                  <a:t>后将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除去</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𝑔</m:t>
                    </m:r>
                  </m:oMath>
                </a14:m>
                <a:r>
                  <a:rPr lang="zh-CN" altLang="en-US" sz="1800" dirty="0"/>
                  <a:t>，最后所有的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1" smtClean="0">
                        <a:latin typeface="Cambria Math" panose="02040503050406030204" pitchFamily="18" charset="0"/>
                      </a:rPr>
                      <m:t> </m:t>
                    </m:r>
                  </m:oMath>
                </a14:m>
                <a:r>
                  <a:rPr lang="zh-CN" altLang="en-US" sz="1800" dirty="0"/>
                  <a:t>之积即为所求。</a:t>
                </a:r>
                <a:endParaRPr lang="en-US" altLang="zh-CN" sz="1800" dirty="0"/>
              </a:p>
              <a:p>
                <a:pPr algn="just"/>
                <a:r>
                  <a:rPr lang="zh-CN" altLang="en-US" sz="1800" dirty="0"/>
                  <a:t>那么只要求</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e>
                    </m:func>
                    <m:r>
                      <a:rPr lang="en-US" altLang="zh-CN" sz="1800" b="0" i="1" smtClean="0">
                        <a:latin typeface="Cambria Math" panose="02040503050406030204" pitchFamily="18" charset="0"/>
                      </a:rPr>
                      <m:t> </m:t>
                    </m:r>
                  </m:oMath>
                </a14:m>
                <a:r>
                  <a:rPr lang="zh-CN" altLang="en-US" sz="1800" dirty="0"/>
                  <a:t>即可。当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 </m:t>
                    </m:r>
                  </m:oMath>
                </a14:m>
                <a:r>
                  <a:rPr lang="zh-CN" altLang="en-US" sz="1800" dirty="0"/>
                  <a:t>为质数时这是平凡的，否则求</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r>
                                  <a:rPr lang="en-US" altLang="zh-CN" sz="1800" b="0" i="1" smtClean="0">
                                    <a:latin typeface="Cambria Math" panose="02040503050406030204" pitchFamily="18" charset="0"/>
                                  </a:rPr>
                                  <m:t>𝑎</m:t>
                                </m:r>
                              </m:e>
                            </m:func>
                          </m:e>
                        </m:d>
                      </m:e>
                    </m:func>
                    <m:r>
                      <a:rPr lang="en-US" altLang="zh-CN" sz="1800" b="0" i="1" smtClean="0">
                        <a:latin typeface="Cambria Math" panose="02040503050406030204" pitchFamily="18" charset="0"/>
                      </a:rPr>
                      <m:t> </m:t>
                    </m:r>
                  </m:oMath>
                </a14:m>
                <a:r>
                  <a:rPr lang="zh-CN" altLang="en-US" sz="1800" dirty="0"/>
                  <a:t>即可，而这可以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𝑊</m:t>
                        </m:r>
                      </m:e>
                    </m:d>
                    <m:r>
                      <a:rPr lang="en-US" altLang="zh-CN" sz="1800" b="0" i="1" smtClean="0">
                        <a:latin typeface="Cambria Math" panose="02040503050406030204" pitchFamily="18" charset="0"/>
                      </a:rPr>
                      <m:t> </m:t>
                    </m:r>
                  </m:oMath>
                </a14:m>
                <a:r>
                  <a:rPr lang="zh-CN" altLang="en-US" sz="1800" dirty="0"/>
                  <a:t>递推预处理。</a:t>
                </a:r>
                <a:endParaRPr lang="en-US" altLang="zh-CN" sz="1800" dirty="0"/>
              </a:p>
            </p:txBody>
          </p:sp>
        </mc:Choice>
        <mc:Fallback xmlns="">
          <p:sp>
            <p:nvSpPr>
              <p:cNvPr id="3" name="内容占位符 2">
                <a:extLst>
                  <a:ext uri="{FF2B5EF4-FFF2-40B4-BE49-F238E27FC236}">
                    <a16:creationId xmlns:a16="http://schemas.microsoft.com/office/drawing/2014/main" id="{6FCAD54C-A7BD-1501-48EF-DBF53343FAC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406" t="-1090"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90853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TotalTime>
  <Words>4669</Words>
  <Application>Microsoft Office PowerPoint</Application>
  <PresentationFormat>宽屏</PresentationFormat>
  <Paragraphs>252</Paragraphs>
  <Slides>43</Slides>
  <Notes>0</Notes>
  <HiddenSlides>4</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等线</vt:lpstr>
      <vt:lpstr>等线 Light</vt:lpstr>
      <vt:lpstr>Arial</vt:lpstr>
      <vt:lpstr>Cambria Math</vt:lpstr>
      <vt:lpstr>Office 主题​​</vt:lpstr>
      <vt:lpstr>数论</vt:lpstr>
      <vt:lpstr>约定与记号</vt:lpstr>
      <vt:lpstr>基础知识与方法</vt:lpstr>
      <vt:lpstr>欧拉函数</vt:lpstr>
      <vt:lpstr>线性筛（扩展）</vt:lpstr>
      <vt:lpstr>经典数论函数</vt:lpstr>
      <vt:lpstr>（扩展）欧拉定理与费马小定理</vt:lpstr>
      <vt:lpstr>扩展欧几里得算法 (exgcd)</vt:lpstr>
      <vt:lpstr>O(W)-O(1)  求 gcd</vt:lpstr>
      <vt:lpstr>乘法逆元与求法</vt:lpstr>
      <vt:lpstr>乘法逆元与求法</vt:lpstr>
      <vt:lpstr>威尔逊定理</vt:lpstr>
      <vt:lpstr>中国剩余定理(CRT)</vt:lpstr>
      <vt:lpstr>中国剩余定理(CRT)</vt:lpstr>
      <vt:lpstr>整除分块</vt:lpstr>
      <vt:lpstr>Stern-Brocot Tree</vt:lpstr>
      <vt:lpstr>综合练习</vt:lpstr>
      <vt:lpstr>练1. [AHOI2018 初中组] 根式化简</vt:lpstr>
      <vt:lpstr>质因数分解，数量性质</vt:lpstr>
      <vt:lpstr>练2. [NOIP2017] 小凯的疑惑</vt:lpstr>
      <vt:lpstr>剩余类讨论</vt:lpstr>
      <vt:lpstr>练3. 互质</vt:lpstr>
      <vt:lpstr>容斥原理，除法处理</vt:lpstr>
      <vt:lpstr>练4. [AGC003D] Anticube</vt:lpstr>
      <vt:lpstr>质因数分解，哈希</vt:lpstr>
      <vt:lpstr>练5. [NOI2015] 寿司晚宴</vt:lpstr>
      <vt:lpstr>状压 DP，独立性</vt:lpstr>
      <vt:lpstr>练6. [HAOI2018] 奇怪的背包</vt:lpstr>
      <vt:lpstr>裴蜀定理观察，DP</vt:lpstr>
      <vt:lpstr>最大质因数个数/因数个数表</vt:lpstr>
      <vt:lpstr>练7. [LOJ Round10] Snakes 的 Naïve Graph</vt:lpstr>
      <vt:lpstr>中国剩余定理</vt:lpstr>
      <vt:lpstr>练8. [SHOI2017] 相逢是问候</vt:lpstr>
      <vt:lpstr>扩展欧拉定理，并查集，树状数组</vt:lpstr>
      <vt:lpstr>练9. [ICPC2019] 车的诗学</vt:lpstr>
      <vt:lpstr>中国剩余定理，剩余类讨论</vt:lpstr>
      <vt:lpstr>练10. [WC2021] 斐波那契</vt:lpstr>
      <vt:lpstr>斐波那契数列的数论性质</vt:lpstr>
      <vt:lpstr>练11. [LibreOJ NOI Round1] 失控的未来交通工具</vt:lpstr>
      <vt:lpstr>练12. [POI2011] 保险箱</vt:lpstr>
      <vt:lpstr>练13. [AGC031F] Walk on Graph</vt:lpstr>
      <vt:lpstr>练14. [AGC050E] Three Traffic Lights</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数论</dc:title>
  <dc:creator>Lin Zhengyu</dc:creator>
  <cp:lastModifiedBy>Lin Zhengyu</cp:lastModifiedBy>
  <cp:revision>319</cp:revision>
  <dcterms:created xsi:type="dcterms:W3CDTF">2023-06-22T04:25:55Z</dcterms:created>
  <dcterms:modified xsi:type="dcterms:W3CDTF">2023-07-11T05:29:42Z</dcterms:modified>
</cp:coreProperties>
</file>