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1.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37"/>
  </p:notesMasterIdLst>
  <p:handoutMasterIdLst>
    <p:handoutMasterId r:id="rId38"/>
  </p:handoutMasterIdLst>
  <p:sldIdLst>
    <p:sldId id="256" r:id="rId3"/>
    <p:sldId id="377" r:id="rId4"/>
    <p:sldId id="487" r:id="rId5"/>
    <p:sldId id="488" r:id="rId6"/>
    <p:sldId id="388" r:id="rId7"/>
    <p:sldId id="389" r:id="rId8"/>
    <p:sldId id="467" r:id="rId9"/>
    <p:sldId id="469" r:id="rId10"/>
    <p:sldId id="470" r:id="rId11"/>
    <p:sldId id="471" r:id="rId12"/>
    <p:sldId id="482" r:id="rId13"/>
    <p:sldId id="483" r:id="rId14"/>
    <p:sldId id="466" r:id="rId15"/>
    <p:sldId id="472" r:id="rId16"/>
    <p:sldId id="473" r:id="rId17"/>
    <p:sldId id="381" r:id="rId18"/>
    <p:sldId id="464" r:id="rId19"/>
    <p:sldId id="465" r:id="rId20"/>
    <p:sldId id="468" r:id="rId21"/>
    <p:sldId id="475" r:id="rId22"/>
    <p:sldId id="489" r:id="rId23"/>
    <p:sldId id="477" r:id="rId24"/>
    <p:sldId id="493" r:id="rId25"/>
    <p:sldId id="484" r:id="rId26"/>
    <p:sldId id="494" r:id="rId27"/>
    <p:sldId id="476" r:id="rId28"/>
    <p:sldId id="492" r:id="rId29"/>
    <p:sldId id="486" r:id="rId30"/>
    <p:sldId id="490" r:id="rId31"/>
    <p:sldId id="474" r:id="rId32"/>
    <p:sldId id="496" r:id="rId33"/>
    <p:sldId id="478" r:id="rId34"/>
    <p:sldId id="495" r:id="rId35"/>
    <p:sldId id="26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EC1"/>
    <a:srgbClr val="262626"/>
    <a:srgbClr val="E5D21B"/>
    <a:srgbClr val="25952A"/>
    <a:srgbClr val="92D050"/>
    <a:srgbClr val="1B6D1F"/>
    <a:srgbClr val="AEAEAE"/>
    <a:srgbClr val="B8AF53"/>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6" d="100"/>
          <a:sy n="86" d="100"/>
        </p:scale>
        <p:origin x="614" y="62"/>
      </p:cViewPr>
      <p:guideLst>
        <p:guide orient="horz" pos="219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2023/7/15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Master" Target="../slideMasters/slideMaster1.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slideMaster" Target="../slideMasters/slideMaster1.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Master" Target="../slideMasters/slideMaster1.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1.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slideMaster" Target="../slideMasters/slideMaster1.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tags" Target="../tags/tag16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1.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Master" Target="../slideMasters/slideMaster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slideMaster" Target="../slideMasters/slideMaster1.xml"/><Relationship Id="rId4" Type="http://schemas.openxmlformats.org/officeDocument/2006/relationships/tags" Target="../tags/tag194.xml"/><Relationship Id="rId9" Type="http://schemas.openxmlformats.org/officeDocument/2006/relationships/tags" Target="../tags/tag199.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Master" Target="../slideMasters/slideMaster1.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2.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slideMaster" Target="../slideMasters/slideMaster2.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10" Type="http://schemas.openxmlformats.org/officeDocument/2006/relationships/slideMaster" Target="../slideMasters/slideMaster2.xml"/><Relationship Id="rId4" Type="http://schemas.openxmlformats.org/officeDocument/2006/relationships/tags" Target="../tags/tag258.xml"/><Relationship Id="rId9" Type="http://schemas.openxmlformats.org/officeDocument/2006/relationships/tags" Target="../tags/tag26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slideMaster" Target="../slideMasters/slideMaster2.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slideMaster" Target="../slideMasters/slideMaster2.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1.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slideMaster" Target="../slideMasters/slideMaster2.xml"/><Relationship Id="rId5" Type="http://schemas.openxmlformats.org/officeDocument/2006/relationships/tags" Target="../tags/tag298.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6.xml"/><Relationship Id="rId7" Type="http://schemas.openxmlformats.org/officeDocument/2006/relationships/tags" Target="../tags/tag310.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3" Type="http://schemas.openxmlformats.org/officeDocument/2006/relationships/tags" Target="../tags/tag313.xml"/><Relationship Id="rId21" Type="http://schemas.openxmlformats.org/officeDocument/2006/relationships/slideMaster" Target="../slideMasters/slideMaster2.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openxmlformats.org/officeDocument/2006/relationships/tags" Target="../tags/tag325.xml"/><Relationship Id="rId10" Type="http://schemas.openxmlformats.org/officeDocument/2006/relationships/tags" Target="../tags/tag320.xml"/><Relationship Id="rId19" Type="http://schemas.openxmlformats.org/officeDocument/2006/relationships/tags" Target="../tags/tag329.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338.xml"/><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slideMaster" Target="../slideMasters/slideMaster2.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5" Type="http://schemas.openxmlformats.org/officeDocument/2006/relationships/tags" Target="../tags/tag335.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slideMaster" Target="../slideMasters/slideMaster2.xml"/><Relationship Id="rId3" Type="http://schemas.openxmlformats.org/officeDocument/2006/relationships/tags" Target="../tags/tag344.xml"/><Relationship Id="rId7" Type="http://schemas.openxmlformats.org/officeDocument/2006/relationships/tags" Target="../tags/tag348.xml"/><Relationship Id="rId12" Type="http://schemas.openxmlformats.org/officeDocument/2006/relationships/tags" Target="../tags/tag353.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5" Type="http://schemas.openxmlformats.org/officeDocument/2006/relationships/tags" Target="../tags/tag346.xml"/><Relationship Id="rId10" Type="http://schemas.openxmlformats.org/officeDocument/2006/relationships/tags" Target="../tags/tag351.xml"/><Relationship Id="rId4" Type="http://schemas.openxmlformats.org/officeDocument/2006/relationships/tags" Target="../tags/tag345.xml"/><Relationship Id="rId9" Type="http://schemas.openxmlformats.org/officeDocument/2006/relationships/tags" Target="../tags/tag350.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slideMaster" Target="../slideMasters/slideMaster2.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3.xml"/><Relationship Id="rId13" Type="http://schemas.openxmlformats.org/officeDocument/2006/relationships/slideMaster" Target="../slideMasters/slideMaster2.xml"/><Relationship Id="rId3" Type="http://schemas.openxmlformats.org/officeDocument/2006/relationships/tags" Target="../tags/tag368.xml"/><Relationship Id="rId7" Type="http://schemas.openxmlformats.org/officeDocument/2006/relationships/tags" Target="../tags/tag372.xml"/><Relationship Id="rId12" Type="http://schemas.openxmlformats.org/officeDocument/2006/relationships/tags" Target="../tags/tag377.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tags" Target="../tags/tag376.xml"/><Relationship Id="rId5" Type="http://schemas.openxmlformats.org/officeDocument/2006/relationships/tags" Target="../tags/tag370.xml"/><Relationship Id="rId10" Type="http://schemas.openxmlformats.org/officeDocument/2006/relationships/tags" Target="../tags/tag375.xml"/><Relationship Id="rId4" Type="http://schemas.openxmlformats.org/officeDocument/2006/relationships/tags" Target="../tags/tag369.xml"/><Relationship Id="rId9" Type="http://schemas.openxmlformats.org/officeDocument/2006/relationships/tags" Target="../tags/tag374.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slideMaster" Target="../slideMasters/slideMaster2.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tags" Target="../tags/tag389.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0" Type="http://schemas.openxmlformats.org/officeDocument/2006/relationships/tags" Target="../tags/tag387.xml"/><Relationship Id="rId4" Type="http://schemas.openxmlformats.org/officeDocument/2006/relationships/tags" Target="../tags/tag381.xml"/><Relationship Id="rId9" Type="http://schemas.openxmlformats.org/officeDocument/2006/relationships/tags" Target="../tags/tag386.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97.xml"/><Relationship Id="rId3" Type="http://schemas.openxmlformats.org/officeDocument/2006/relationships/tags" Target="../tags/tag392.xml"/><Relationship Id="rId7" Type="http://schemas.openxmlformats.org/officeDocument/2006/relationships/tags" Target="../tags/tag396.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5" Type="http://schemas.openxmlformats.org/officeDocument/2006/relationships/tags" Target="../tags/tag394.xml"/><Relationship Id="rId10" Type="http://schemas.openxmlformats.org/officeDocument/2006/relationships/slideMaster" Target="../slideMasters/slideMaster2.xml"/><Relationship Id="rId4" Type="http://schemas.openxmlformats.org/officeDocument/2006/relationships/tags" Target="../tags/tag393.xml"/><Relationship Id="rId9" Type="http://schemas.openxmlformats.org/officeDocument/2006/relationships/tags" Target="../tags/tag398.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slideMaster" Target="../slideMasters/slideMaster1.xml"/><Relationship Id="rId4" Type="http://schemas.openxmlformats.org/officeDocument/2006/relationships/tags" Target="../tags/tag59.xml"/><Relationship Id="rId9" Type="http://schemas.openxmlformats.org/officeDocument/2006/relationships/tags" Target="../tags/tag6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2023/7/15</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2023/7/15</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2023/7/15</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2023/7/15</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2023/7/15</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2023/7/15</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2023/7/15</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2023/7/15</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2023/7/15</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20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20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20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204.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20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2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1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4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4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4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23.xml"/></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slideLayout" Target="../slideLayouts/slideLayout2.xml"/><Relationship Id="rId1" Type="http://schemas.openxmlformats.org/officeDocument/2006/relationships/tags" Target="../tags/tag4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25.xml"/></Relationships>
</file>

<file path=ppt/slides/_rels/slide2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2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2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0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3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31.xml"/></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43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4.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40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0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0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0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2"/>
            </p:custDataLst>
          </p:nvPr>
        </p:nvSpPr>
        <p:spPr>
          <a:xfrm>
            <a:off x="4674558" y="2560320"/>
            <a:ext cx="4991877" cy="1253489"/>
          </a:xfrm>
        </p:spPr>
        <p:txBody>
          <a:bodyPr>
            <a:normAutofit/>
          </a:bodyPr>
          <a:lstStyle/>
          <a:p>
            <a:r>
              <a:rPr lang="zh-CN" altLang="en-US" dirty="0"/>
              <a:t>杂题</a:t>
            </a:r>
          </a:p>
        </p:txBody>
      </p:sp>
      <p:sp>
        <p:nvSpPr>
          <p:cNvPr id="15" name="副标题 14"/>
          <p:cNvSpPr>
            <a:spLocks noGrp="1"/>
          </p:cNvSpPr>
          <p:nvPr>
            <p:ph type="subTitle" idx="1"/>
            <p:custDataLst>
              <p:tags r:id="rId3"/>
            </p:custDataLst>
          </p:nvPr>
        </p:nvSpPr>
        <p:spPr>
          <a:xfrm>
            <a:off x="1851638" y="3879438"/>
            <a:ext cx="4851400" cy="776382"/>
          </a:xfrm>
        </p:spPr>
        <p:txBody>
          <a:bodyPr/>
          <a:lstStyle/>
          <a:p>
            <a:r>
              <a:rPr lang="zh-CN" altLang="en-US" dirty="0"/>
              <a:t>福建师范大学附属中学 </a:t>
            </a:r>
            <a:r>
              <a:rPr lang="zh-CN" altLang="en-US" dirty="0">
                <a:cs typeface="微软雅黑" panose="020B0503020204020204" charset="-122"/>
              </a:rPr>
              <a:t>俞畅</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4.The Lazy Cow</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看到曼哈顿距离，想想能不能先转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45°</m:t>
                    </m:r>
                  </m:oMath>
                </a14:m>
                <a:r>
                  <a:rPr lang="zh-CN" altLang="en-US" sz="2400" dirty="0">
                    <a:latin typeface="黑体" panose="02010609060101010101" pitchFamily="49" charset="-122"/>
                    <a:ea typeface="黑体" panose="02010609060101010101" pitchFamily="49" charset="-122"/>
                  </a:rPr>
                  <a:t>。这样 </a:t>
                </a:r>
                <a:r>
                  <a:rPr lang="en-US" altLang="zh-CN" sz="2400" dirty="0">
                    <a:latin typeface="黑体" panose="02010609060101010101" pitchFamily="49" charset="-122"/>
                    <a:ea typeface="黑体" panose="02010609060101010101" pitchFamily="49" charset="-122"/>
                  </a:rPr>
                  <a:t>Bessie </a:t>
                </a:r>
                <a:r>
                  <a:rPr lang="zh-CN" altLang="en-US" sz="2400" dirty="0">
                    <a:latin typeface="黑体" panose="02010609060101010101" pitchFamily="49" charset="-122"/>
                    <a:ea typeface="黑体" panose="02010609060101010101" pitchFamily="49" charset="-122"/>
                  </a:rPr>
                  <a:t>吃的就是一个平行于坐标轴的正方形里的草。</a:t>
                </a:r>
              </a:p>
              <a:p>
                <a:pPr marL="0" indent="0">
                  <a:buNone/>
                </a:pPr>
                <a:r>
                  <a:rPr lang="zh-CN" altLang="en-US" sz="2400" dirty="0">
                    <a:latin typeface="黑体" panose="02010609060101010101" pitchFamily="49" charset="-122"/>
                    <a:ea typeface="黑体" panose="02010609060101010101" pitchFamily="49" charset="-122"/>
                  </a:rPr>
                  <a:t>    我们发现，对于一块草地，使 </a:t>
                </a:r>
                <a:r>
                  <a:rPr lang="en-US" altLang="zh-CN" sz="2400" dirty="0">
                    <a:latin typeface="黑体" panose="02010609060101010101" pitchFamily="49" charset="-122"/>
                    <a:ea typeface="黑体" panose="02010609060101010101" pitchFamily="49" charset="-122"/>
                  </a:rPr>
                  <a:t>Bessie </a:t>
                </a:r>
                <a:r>
                  <a:rPr lang="zh-CN" altLang="en-US" sz="2400" dirty="0">
                    <a:latin typeface="黑体" panose="02010609060101010101" pitchFamily="49" charset="-122"/>
                    <a:ea typeface="黑体" panose="02010609060101010101" pitchFamily="49" charset="-122"/>
                  </a:rPr>
                  <a:t>能吃到它的起始点也一定在一个平行于坐标轴的正方形里，那么被这种正方形覆盖最多的位置就是选定的起始点了。</a:t>
                </a:r>
              </a:p>
              <a:p>
                <a:pPr marL="0" indent="0">
                  <a:buNone/>
                </a:pPr>
                <a:r>
                  <a:rPr lang="zh-CN" altLang="en-US" sz="2400" dirty="0">
                    <a:latin typeface="黑体" panose="02010609060101010101" pitchFamily="49" charset="-122"/>
                    <a:ea typeface="黑体" panose="02010609060101010101" pitchFamily="49" charset="-122"/>
                  </a:rPr>
                  <a:t>    对每块草地存下这样一个正方形，然后扫描线线段树搞就好了。</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时间复杂度</a:t>
                </a:r>
                <a14:m>
                  <m:oMath xmlns:m="http://schemas.openxmlformats.org/officeDocument/2006/math">
                    <m:r>
                      <a:rPr lang="en-US" sz="2400" b="0" i="0" smtClean="0">
                        <a:latin typeface="Cambria Math" panose="02040503050406030204" pitchFamily="18" charset="0"/>
                        <a:ea typeface="黑体" panose="02010609060101010101" pitchFamily="49" charset="-122"/>
                        <a:sym typeface="+mn-ea"/>
                      </a:rPr>
                      <m:t> </m:t>
                    </m:r>
                    <m:r>
                      <a:rPr lang="en-US" sz="2400" b="0" i="1" smtClean="0">
                        <a:latin typeface="Cambria Math" panose="02040503050406030204" pitchFamily="18" charset="0"/>
                        <a:ea typeface="黑体" panose="02010609060101010101" pitchFamily="49" charset="-122"/>
                        <a:sym typeface="+mn-ea"/>
                      </a:rPr>
                      <m:t>𝑂</m:t>
                    </m:r>
                    <m:r>
                      <a:rPr lang="en-US" sz="2400" b="0" i="1" smtClean="0">
                        <a:latin typeface="Cambria Math" panose="02040503050406030204" pitchFamily="18" charset="0"/>
                        <a:ea typeface="黑体" panose="02010609060101010101" pitchFamily="49" charset="-122"/>
                        <a:sym typeface="+mn-ea"/>
                      </a:rPr>
                      <m:t>(</m:t>
                    </m:r>
                    <m:r>
                      <a:rPr lang="en-US" sz="2400" b="0" i="1" smtClean="0">
                        <a:latin typeface="Cambria Math" panose="02040503050406030204" pitchFamily="18" charset="0"/>
                        <a:ea typeface="黑体" panose="02010609060101010101" pitchFamily="49" charset="-122"/>
                        <a:sym typeface="+mn-ea"/>
                      </a:rPr>
                      <m:t>𝑛</m:t>
                    </m:r>
                    <m:r>
                      <m:rPr>
                        <m:sty m:val="p"/>
                      </m:rPr>
                      <a:rPr lang="en-US" sz="2400" b="0" i="1" smtClean="0">
                        <a:latin typeface="Cambria Math" panose="02040503050406030204" pitchFamily="18" charset="0"/>
                        <a:ea typeface="黑体" panose="02010609060101010101" pitchFamily="49" charset="-122"/>
                        <a:sym typeface="+mn-ea"/>
                      </a:rPr>
                      <m:t>log</m:t>
                    </m:r>
                    <m:r>
                      <a:rPr lang="en-US" sz="2400" b="0" i="1" smtClean="0">
                        <a:latin typeface="Cambria Math" panose="02040503050406030204" pitchFamily="18" charset="0"/>
                        <a:ea typeface="黑体" panose="02010609060101010101" pitchFamily="49" charset="-122"/>
                        <a:sym typeface="+mn-ea"/>
                      </a:rPr>
                      <m:t> </m:t>
                    </m:r>
                    <m:r>
                      <a:rPr lang="en-US" sz="2400" b="0" i="1" smtClean="0">
                        <a:latin typeface="Cambria Math" panose="02040503050406030204" pitchFamily="18" charset="0"/>
                        <a:ea typeface="黑体" panose="02010609060101010101" pitchFamily="49" charset="-122"/>
                        <a:sym typeface="+mn-ea"/>
                      </a:rPr>
                      <m:t>𝑛</m:t>
                    </m:r>
                    <m:r>
                      <a:rPr lang="en-US" sz="2400" b="0" i="1" smtClean="0">
                        <a:latin typeface="Cambria Math" panose="02040503050406030204" pitchFamily="18" charset="0"/>
                        <a:ea typeface="黑体" panose="02010609060101010101" pitchFamily="49" charset="-122"/>
                        <a:sym typeface="+mn-ea"/>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b="1" dirty="0">
                    <a:latin typeface="黑体" panose="02010609060101010101" pitchFamily="49" charset="-122"/>
                    <a:ea typeface="黑体" panose="02010609060101010101" pitchFamily="49" charset="-122"/>
                  </a:rPr>
                  <a:t>    关键点：坐标变换，扫描线</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958422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5.Median Pyramid Hard</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Source: AGC006D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有一个底部宽为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2</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−1 </m:t>
                    </m:r>
                  </m:oMath>
                </a14:m>
                <a:r>
                  <a:rPr lang="zh-CN" altLang="en-US" sz="2400" dirty="0">
                    <a:latin typeface="黑体" panose="02010609060101010101" pitchFamily="49" charset="-122"/>
                    <a:ea typeface="黑体" panose="02010609060101010101" pitchFamily="49" charset="-122"/>
                    <a:sym typeface="+mn-ea"/>
                  </a:rPr>
                  <a:t>的金字塔，底部的数是给</a:t>
                </a:r>
                <a:r>
                  <a:rPr lang="zh-CN" altLang="en-US" sz="2400" dirty="0">
                    <a:latin typeface="黑体" panose="02010609060101010101" pitchFamily="49" charset="-122"/>
                    <a:ea typeface="黑体" panose="02010609060101010101" pitchFamily="49" charset="-122"/>
                  </a:rPr>
                  <a:t>定的</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sym typeface="+mn-ea"/>
                  </a:rPr>
                  <a:t>的排列。除底层外，每个位置的数都是下面三个数的中位数。求塔顶</a:t>
                </a:r>
                <a:r>
                  <a:rPr lang="zh-CN" altLang="en-US" sz="2400" dirty="0">
                    <a:latin typeface="黑体" panose="02010609060101010101" pitchFamily="49" charset="-122"/>
                    <a:ea typeface="黑体" panose="02010609060101010101" pitchFamily="49" charset="-122"/>
                  </a:rPr>
                  <a:t>的数</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pic>
        <p:nvPicPr>
          <p:cNvPr id="7" name="图片 6">
            <a:extLst>
              <a:ext uri="{FF2B5EF4-FFF2-40B4-BE49-F238E27FC236}">
                <a16:creationId xmlns:a16="http://schemas.microsoft.com/office/drawing/2014/main" id="{54A98CD6-BE67-27F2-902F-65CB12C9F214}"/>
              </a:ext>
            </a:extLst>
          </p:cNvPr>
          <p:cNvPicPr>
            <a:picLocks noChangeAspect="1"/>
          </p:cNvPicPr>
          <p:nvPr/>
        </p:nvPicPr>
        <p:blipFill>
          <a:blip r:embed="rId4"/>
          <a:stretch>
            <a:fillRect/>
          </a:stretch>
        </p:blipFill>
        <p:spPr>
          <a:xfrm>
            <a:off x="2596000" y="4292690"/>
            <a:ext cx="7000000" cy="2057143"/>
          </a:xfrm>
          <a:prstGeom prst="rect">
            <a:avLst/>
          </a:prstGeom>
        </p:spPr>
      </p:pic>
    </p:spTree>
    <p:custDataLst>
      <p:tags r:id="rId1"/>
    </p:custDataLst>
    <p:extLst>
      <p:ext uri="{BB962C8B-B14F-4D97-AF65-F5344CB8AC3E}">
        <p14:creationId xmlns:p14="http://schemas.microsoft.com/office/powerpoint/2010/main" val="3525037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5.Median Pyramid Hard</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如果底层是</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序列，那么塔顶是好求的。</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如果我们</a:t>
                </a:r>
                <a:r>
                  <a:rPr lang="zh-CN" altLang="en-US" sz="2400" dirty="0">
                    <a:latin typeface="黑体" panose="02010609060101010101" pitchFamily="49" charset="-122"/>
                    <a:ea typeface="黑体" panose="02010609060101010101" pitchFamily="49" charset="-122"/>
                  </a:rPr>
                  <a:t>设置</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oMath>
                </a14:m>
                <a:r>
                  <a:rPr lang="zh-CN" altLang="en-US" sz="2400" dirty="0">
                    <a:latin typeface="黑体" panose="02010609060101010101" pitchFamily="49" charset="-122"/>
                    <a:ea typeface="黑体" panose="02010609060101010101" pitchFamily="49" charset="-122"/>
                    <a:sym typeface="+mn-ea"/>
                  </a:rPr>
                  <a:t>，把排列里小于</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的数标为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，剩下的标为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，那么如果所得塔顶为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，则答案小于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，否则答案大于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二分。时间复杂度</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b="1" dirty="0">
                    <a:latin typeface="黑体" panose="02010609060101010101" pitchFamily="49" charset="-122"/>
                    <a:ea typeface="黑体" panose="02010609060101010101" pitchFamily="49" charset="-122"/>
                  </a:rPr>
                  <a:t>    关键点：</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赋值，二分</a:t>
                </a:r>
                <a:endParaRPr lang="en-US" altLang="zh-CN"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4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06297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给出以下排序算法：</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dirty="0">
                    <a:latin typeface="黑体" panose="02010609060101010101" pitchFamily="49" charset="-122"/>
                    <a:ea typeface="黑体" panose="02010609060101010101" pitchFamily="49" charset="-122"/>
                  </a:rPr>
                  <a:t>    对长度为</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的序列</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𝑛</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进行</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次操作。对于第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次操作，算法选取序列的两个下标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&lt;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，若</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&gt;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则交换</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zh-CN" altLang="en-US" sz="2400" i="1">
                        <a:latin typeface="Cambria Math" panose="02040503050406030204" pitchFamily="18" charset="0"/>
                        <a:ea typeface="黑体" panose="02010609060101010101" pitchFamily="49" charset="-122"/>
                      </a:rPr>
                      <m:t>。</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问</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有多少种排列在运行该排序算法后是升序排列。</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≤20,</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≤60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915611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考虑一个更简单的问题，对于一个排序算法，是否所有排列都能被它排序？</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其实我们不需要检验所有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排列，只要检验所有长为</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序列即可</a:t>
                </a:r>
                <a:r>
                  <a:rPr lang="zh-CN" altLang="en-US" sz="2400" dirty="0">
                    <a:latin typeface="黑体" panose="02010609060101010101" pitchFamily="49" charset="-122"/>
                    <a:ea typeface="黑体" panose="02010609060101010101" pitchFamily="49" charset="-122"/>
                  </a:rPr>
                  <a:t>。（为什么？考虑逆序对）</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这提示我们，对某个排列讨论能否被排序算法排序时，可以设置</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oMath>
                </a14:m>
                <a:r>
                  <a:rPr lang="zh-CN" altLang="en-US" sz="2400" dirty="0">
                    <a:latin typeface="黑体" panose="02010609060101010101" pitchFamily="49" charset="-122"/>
                    <a:ea typeface="黑体" panose="02010609060101010101" pitchFamily="49" charset="-122"/>
                    <a:sym typeface="+mn-ea"/>
                  </a:rPr>
                  <a:t>，把排列里小于</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的数标为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，剩下的标为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。一个排列可以被排序当且仅当对任意的</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，这样得到的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0</m:t>
                    </m:r>
                    <m:r>
                      <a:rPr lang="en-US" altLang="zh-CN" sz="2400" b="0" i="1" smtClean="0">
                        <a:latin typeface="Cambria Math" panose="02040503050406030204" pitchFamily="18" charset="0"/>
                        <a:ea typeface="黑体" panose="02010609060101010101" pitchFamily="49" charset="-122"/>
                        <a:sym typeface="+mn-ea"/>
                      </a:rPr>
                      <m:t>1 </m:t>
                    </m:r>
                  </m:oMath>
                </a14:m>
                <a:r>
                  <a:rPr lang="zh-CN" altLang="en-US" sz="2400" dirty="0">
                    <a:latin typeface="黑体" panose="02010609060101010101" pitchFamily="49" charset="-122"/>
                    <a:ea typeface="黑体" panose="02010609060101010101" pitchFamily="49" charset="-122"/>
                    <a:sym typeface="+mn-ea"/>
                  </a:rPr>
                  <a:t>序列都能被排序。（同样考虑逆序对）</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84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952862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eaLnBrk="1" hangingPunct="1">
                  <a:buNone/>
                </a:pPr>
                <a:r>
                  <a:rPr lang="zh-CN" altLang="en-US" sz="2400" dirty="0">
                    <a:latin typeface="黑体" panose="02010609060101010101" pitchFamily="49" charset="-122"/>
                    <a:ea typeface="黑体" panose="02010609060101010101" pitchFamily="49" charset="-122"/>
                  </a:rPr>
                  <a:t>    回到原问题：怎么计数？一个排列对应的是</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sym typeface="+mn-ea"/>
                  </a:rPr>
                  <a:t>个</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序列，相当于是</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00⋯0</m:t>
                    </m:r>
                  </m:oMath>
                </a14:m>
                <a:r>
                  <a:rPr lang="zh-CN" altLang="en-US" sz="2400" dirty="0">
                    <a:latin typeface="黑体" panose="02010609060101010101" pitchFamily="49" charset="-122"/>
                    <a:ea typeface="黑体" panose="02010609060101010101" pitchFamily="49" charset="-122"/>
                    <a:sym typeface="+mn-ea"/>
                  </a:rPr>
                  <a:t>，每一步把一个</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0 </m:t>
                    </m:r>
                  </m:oMath>
                </a14:m>
                <a:r>
                  <a:rPr lang="zh-CN" altLang="en-US" sz="2400" dirty="0">
                    <a:latin typeface="黑体" panose="02010609060101010101" pitchFamily="49" charset="-122"/>
                    <a:ea typeface="黑体" panose="02010609060101010101" pitchFamily="49" charset="-122"/>
                    <a:sym typeface="+mn-ea"/>
                  </a:rPr>
                  <a:t>改成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r>
                      <a:rPr lang="zh-CN" altLang="en-US" sz="2400" i="1">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直到改成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11⋯1</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如果把一个</a:t>
                </a:r>
                <a14:m>
                  <m:oMath xmlns:m="http://schemas.openxmlformats.org/officeDocument/2006/math">
                    <m:r>
                      <a:rPr lang="en-US" altLang="zh-CN" sz="2400" i="1">
                        <a:latin typeface="Cambria Math" panose="02040503050406030204" pitchFamily="18" charset="0"/>
                        <a:ea typeface="黑体" panose="02010609060101010101" pitchFamily="49" charset="-122"/>
                      </a:rPr>
                      <m:t> 0 </m:t>
                    </m:r>
                  </m:oMath>
                </a14:m>
                <a:r>
                  <a:rPr lang="zh-CN" altLang="en-US" sz="2400" dirty="0">
                    <a:latin typeface="黑体" panose="02010609060101010101" pitchFamily="49" charset="-122"/>
                    <a:ea typeface="黑体" panose="02010609060101010101" pitchFamily="49" charset="-122"/>
                  </a:rPr>
                  <a:t>改成</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可以使</a:t>
                </a:r>
                <a14:m>
                  <m:oMath xmlns:m="http://schemas.openxmlformats.org/officeDocument/2006/math">
                    <m:r>
                      <a:rPr lang="en-US" altLang="zh-CN" sz="2400" dirty="0">
                        <a:latin typeface="Cambria Math" panose="02040503050406030204" pitchFamily="18" charset="0"/>
                        <a:ea typeface="黑体" panose="02010609060101010101" pitchFamily="49" charset="-122"/>
                      </a:rPr>
                      <m:t> </m:t>
                    </m:r>
                    <m:r>
                      <a:rPr lang="en-US" altLang="zh-CN" sz="2400" i="1" dirty="0">
                        <a:latin typeface="Cambria Math" panose="02040503050406030204" pitchFamily="18" charset="0"/>
                        <a:ea typeface="黑体" panose="02010609060101010101" pitchFamily="49" charset="-122"/>
                      </a:rPr>
                      <m:t>01 </m:t>
                    </m:r>
                  </m:oMath>
                </a14:m>
                <a:r>
                  <a:rPr lang="zh-CN" altLang="en-US" sz="2400" dirty="0">
                    <a:latin typeface="黑体" panose="02010609060101010101" pitchFamily="49" charset="-122"/>
                    <a:ea typeface="黑体" panose="02010609060101010101" pitchFamily="49" charset="-122"/>
                  </a:rPr>
                  <a:t>序列</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𝐴</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变成</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𝐵</m:t>
                    </m:r>
                  </m:oMath>
                </a14:m>
                <a:r>
                  <a:rPr lang="zh-CN" altLang="en-US" sz="2400" dirty="0">
                    <a:latin typeface="黑体" panose="02010609060101010101" pitchFamily="49" charset="-122"/>
                    <a:ea typeface="黑体" panose="02010609060101010101" pitchFamily="49" charset="-122"/>
                    <a:sym typeface="+mn-ea"/>
                  </a:rPr>
                  <a:t>，</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𝐴</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向</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𝐵</m:t>
                    </m:r>
                    <m:r>
                      <a:rPr lang="en-US" altLang="zh-CN" sz="2400" b="0" i="1" dirty="0"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rPr>
                  <a:t>连边，这样，一个排列就相当于一条</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00⋯0</m:t>
                    </m:r>
                    <m:r>
                      <a:rPr lang="en-US" altLang="zh-CN" sz="2400" b="0" i="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向</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11⋯1</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的路径。</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预处理所有</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个</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sym typeface="+mn-ea"/>
                      </a:rPr>
                      <m:t> 01 </m:t>
                    </m:r>
                  </m:oMath>
                </a14:m>
                <a:r>
                  <a:rPr lang="zh-CN" altLang="en-US" sz="2400" dirty="0">
                    <a:latin typeface="黑体" panose="02010609060101010101" pitchFamily="49" charset="-122"/>
                    <a:ea typeface="黑体" panose="02010609060101010101" pitchFamily="49" charset="-122"/>
                    <a:sym typeface="+mn-ea"/>
                  </a:rPr>
                  <a:t>序列里哪些可以被排序，只要数有多少</a:t>
                </a:r>
                <a:r>
                  <a:rPr lang="zh-CN" altLang="en-US" sz="2400" dirty="0">
                    <a:latin typeface="黑体" panose="02010609060101010101" pitchFamily="49" charset="-122"/>
                    <a:ea typeface="黑体" panose="02010609060101010101" pitchFamily="49" charset="-122"/>
                  </a:rPr>
                  <a:t>条</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00⋯0</m:t>
                    </m:r>
                    <m:r>
                      <a:rPr lang="en-US" altLang="zh-CN" sz="240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向</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11⋯1 </m:t>
                    </m:r>
                  </m:oMath>
                </a14:m>
                <a:r>
                  <a:rPr lang="zh-CN" altLang="en-US" sz="2400" dirty="0">
                    <a:latin typeface="黑体" panose="02010609060101010101" pitchFamily="49" charset="-122"/>
                    <a:ea typeface="黑体" panose="02010609060101010101" pitchFamily="49" charset="-122"/>
                  </a:rPr>
                  <a:t>的路径，满足路径上所有</a:t>
                </a:r>
                <a14:m>
                  <m:oMath xmlns:m="http://schemas.openxmlformats.org/officeDocument/2006/math">
                    <m:r>
                      <a:rPr lang="en-US" altLang="zh-CN" sz="2400" i="1" dirty="0">
                        <a:latin typeface="Cambria Math" panose="02040503050406030204" pitchFamily="18" charset="0"/>
                        <a:ea typeface="黑体" panose="02010609060101010101" pitchFamily="49" charset="-122"/>
                      </a:rPr>
                      <m:t> 01 </m:t>
                    </m:r>
                  </m:oMath>
                </a14:m>
                <a:r>
                  <a:rPr lang="zh-CN" altLang="en-US" sz="2400" dirty="0">
                    <a:latin typeface="黑体" panose="02010609060101010101" pitchFamily="49" charset="-122"/>
                    <a:ea typeface="黑体" panose="02010609060101010101" pitchFamily="49" charset="-122"/>
                  </a:rPr>
                  <a:t>序列都合法。</a:t>
                </a:r>
                <a:r>
                  <a:rPr lang="en-US" altLang="zh-CN" sz="2400" dirty="0">
                    <a:latin typeface="黑体" panose="02010609060101010101" pitchFamily="49" charset="-122"/>
                    <a:ea typeface="黑体" panose="02010609060101010101" pitchFamily="49" charset="-122"/>
                  </a:rPr>
                  <a:t>DP </a:t>
                </a:r>
                <a:r>
                  <a:rPr lang="zh-CN" altLang="en-US" sz="2400" dirty="0">
                    <a:latin typeface="黑体" panose="02010609060101010101" pitchFamily="49" charset="-122"/>
                    <a:ea typeface="黑体" panose="02010609060101010101" pitchFamily="49" charset="-122"/>
                  </a:rPr>
                  <a:t>即可。</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赋值</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rPr>
                  <a:t>    </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623189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7.</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给出一棵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zh-CN" altLang="en-US"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个点的树，节点编号为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，其中</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号节点的权值一开始为</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，你需要支持以下两种操作：</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将点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的权值修改为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查询是否能从点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到点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的简单路径上选出三个不同的点满足三个点的点权可以是某个三角形的三条边长。</a:t>
                </a:r>
                <a:endParaRPr lang="en-US" altLang="zh-CN" sz="2400" dirty="0">
                  <a:latin typeface="黑体" panose="02010609060101010101" pitchFamily="49" charset="-122"/>
                  <a:ea typeface="黑体" panose="02010609060101010101" pitchFamily="49" charset="-122"/>
                </a:endParaRPr>
              </a:p>
              <a:p>
                <a:pPr marL="0" indent="0" algn="l">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r>
                  <a:rPr lang="zh-CN" altLang="en-US" sz="2400" dirty="0">
                    <a:latin typeface="黑体" panose="02010609060101010101" pitchFamily="49" charset="-122"/>
                    <a:ea typeface="黑体" panose="02010609060101010101" pitchFamily="49" charset="-122"/>
                  </a:rPr>
                  <a:t>，权值为整数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7.</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最长的、答案是不能的路径最多有几个点？考虑如何构造。</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我们发现，构造出来路径上的权值从小到大为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1,1,2,3,5,8,⋯</m:t>
                    </m:r>
                  </m:oMath>
                </a14:m>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斐波那契数列。</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而斐波那契数列在</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[1,</m:t>
                    </m:r>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内项数</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func>
                      <m:funcPr>
                        <m:ctrlPr>
                          <a:rPr lang="en-US" altLang="zh-CN" sz="2400" b="0" i="1" smtClean="0">
                            <a:latin typeface="Cambria Math" panose="02040503050406030204" pitchFamily="18" charset="0"/>
                            <a:ea typeface="黑体" panose="02010609060101010101" pitchFamily="49" charset="-122"/>
                          </a:rPr>
                        </m:ctrlPr>
                      </m:funcPr>
                      <m:fName>
                        <m:r>
                          <m:rPr>
                            <m:sty m:val="p"/>
                          </m:rPr>
                          <a:rPr lang="en-US" altLang="zh-CN" sz="2400" b="0" i="1" smtClean="0">
                            <a:latin typeface="Cambria Math" panose="02040503050406030204" pitchFamily="18" charset="0"/>
                            <a:ea typeface="黑体" panose="02010609060101010101" pitchFamily="49" charset="-122"/>
                          </a:rPr>
                          <m:t>log</m:t>
                        </m:r>
                      </m:fName>
                      <m:e>
                        <m:r>
                          <a:rPr lang="en-US" altLang="zh-CN" sz="2400" b="0" i="1" smtClean="0">
                            <a:latin typeface="Cambria Math" panose="02040503050406030204" pitchFamily="18" charset="0"/>
                            <a:ea typeface="黑体" panose="02010609060101010101" pitchFamily="49" charset="-122"/>
                          </a:rPr>
                          <m:t>𝐴</m:t>
                        </m:r>
                      </m:e>
                    </m:func>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，按照题中范围算应该不超过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60 </m:t>
                    </m:r>
                  </m:oMath>
                </a14:m>
                <a:r>
                  <a:rPr lang="zh-CN" altLang="en-US" sz="2400" dirty="0">
                    <a:latin typeface="黑体" panose="02010609060101010101" pitchFamily="49" charset="-122"/>
                    <a:ea typeface="黑体" panose="02010609060101010101" pitchFamily="49" charset="-122"/>
                  </a:rPr>
                  <a:t>项。</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这也就意味着，如果询问的路径长度超过</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60</m:t>
                    </m:r>
                  </m:oMath>
                </a14:m>
                <a:r>
                  <a:rPr lang="zh-CN" altLang="en-US" sz="2400" dirty="0">
                    <a:latin typeface="黑体" panose="02010609060101010101" pitchFamily="49" charset="-122"/>
                    <a:ea typeface="黑体" panose="02010609060101010101" pitchFamily="49" charset="-122"/>
                  </a:rPr>
                  <a:t>，答案一定是能。</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对于短的路径，暴力即可。</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关键点：观察结果所对应的规模</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74559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8.</a:t>
            </a:r>
            <a:r>
              <a:rPr lang="zh-CN" altLang="en-US" sz="3600" dirty="0"/>
              <a:t>光</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一个环上有</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盏灯。</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某一时刻，如果一盏灯的相邻两灯开关状态不同，那么这盏灯下一时刻打开；否则为关闭。</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给出环上的灯在时刻</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的状态，求环上的灯在时刻</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15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77295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8.</a:t>
            </a:r>
            <a:r>
              <a:rPr lang="zh-CN" altLang="en-US" sz="3600" dirty="0"/>
              <a:t>光</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打开赋为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，关闭赋为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，相当于每次变为左右两边的异或和。</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sym typeface="+mn-ea"/>
                  </a:rPr>
                  <a:t>    以</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⋯00100⋯</m:t>
                    </m:r>
                  </m:oMath>
                </a14:m>
                <a:r>
                  <a:rPr lang="zh-CN" altLang="en-US" sz="2400" dirty="0">
                    <a:latin typeface="黑体" panose="02010609060101010101" pitchFamily="49" charset="-122"/>
                    <a:ea typeface="黑体" panose="02010609060101010101" pitchFamily="49" charset="-122"/>
                    <a:sym typeface="+mn-ea"/>
                  </a:rPr>
                  <a:t>为初始状态稍微模拟几下，发现环在</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2 </m:t>
                    </m:r>
                  </m:oMath>
                </a14:m>
                <a:r>
                  <a:rPr lang="zh-CN" altLang="en-US" sz="2400" dirty="0">
                    <a:latin typeface="黑体" panose="02010609060101010101" pitchFamily="49" charset="-122"/>
                    <a:ea typeface="黑体" panose="02010609060101010101" pitchFamily="49" charset="-122"/>
                    <a:sym typeface="+mn-ea"/>
                  </a:rPr>
                  <a:t>的整次幂的时间之后的状态比较简单。</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二进制拆分，让环的状态每次走</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2 </m:t>
                    </m:r>
                  </m:oMath>
                </a14:m>
                <a:r>
                  <a:rPr lang="zh-CN" altLang="en-US" sz="2400" dirty="0">
                    <a:latin typeface="黑体" panose="02010609060101010101" pitchFamily="49" charset="-122"/>
                    <a:ea typeface="黑体" panose="02010609060101010101" pitchFamily="49" charset="-122"/>
                  </a:rPr>
                  <a:t>的整次幂的时间，这样只要走</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d>
                      <m:dPr>
                        <m:ctrlPr>
                          <a:rPr lang="en-US" altLang="zh-CN" sz="2400" b="0" i="1" smtClean="0">
                            <a:latin typeface="Cambria Math" panose="02040503050406030204" pitchFamily="18" charset="0"/>
                            <a:ea typeface="黑体" panose="02010609060101010101" pitchFamily="49" charset="-122"/>
                          </a:rPr>
                        </m:ctrlPr>
                      </m:dPr>
                      <m:e>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e>
                    </m:d>
                  </m:oMath>
                </a14:m>
                <a:r>
                  <a:rPr lang="zh-CN" altLang="en-US" sz="2400" dirty="0">
                    <a:latin typeface="黑体" panose="02010609060101010101" pitchFamily="49" charset="-122"/>
                    <a:ea typeface="黑体" panose="02010609060101010101" pitchFamily="49" charset="-122"/>
                    <a:sym typeface="+mn-ea"/>
                  </a:rPr>
                  <a:t>次。</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你也可以说成是一种特殊的矩阵快速幂。</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关键点：二进制拆分</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62098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一些说明</a:t>
            </a:r>
            <a:endParaRPr sz="3600"/>
          </a:p>
        </p:txBody>
      </p:sp>
      <p:sp>
        <p:nvSpPr>
          <p:cNvPr id="3" name="内容占位符 2"/>
          <p:cNvSpPr>
            <a:spLocks noGrp="1"/>
          </p:cNvSpPr>
          <p:nvPr>
            <p:ph idx="1"/>
          </p:nvPr>
        </p:nvSpPr>
        <p:spPr>
          <a:xfrm>
            <a:off x="669882" y="1390023"/>
            <a:ext cx="10852237" cy="5388907"/>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会讲一些</a:t>
            </a:r>
            <a:r>
              <a:rPr lang="zh-CN" altLang="en-US" sz="2400" dirty="0">
                <a:latin typeface="黑体" panose="02010609060101010101" pitchFamily="49" charset="-122"/>
                <a:ea typeface="黑体" panose="02010609060101010101" pitchFamily="49" charset="-122"/>
                <a:sym typeface="+mn-ea"/>
              </a:rPr>
              <a:t>不涵盖在前面几天的课，</a:t>
            </a:r>
            <a:r>
              <a:rPr lang="zh-CN" altLang="en-US" sz="2400" dirty="0">
                <a:latin typeface="黑体" panose="02010609060101010101" pitchFamily="49" charset="-122"/>
                <a:ea typeface="黑体" panose="02010609060101010101" pitchFamily="49" charset="-122"/>
              </a:rPr>
              <a:t>但是比较简单好用的小技巧。也会涉及贪心、分治、构造等。</a:t>
            </a:r>
          </a:p>
          <a:p>
            <a:pPr marL="0" indent="0">
              <a:buNone/>
            </a:pPr>
            <a:r>
              <a:rPr lang="zh-CN" altLang="en-US" sz="2400" dirty="0">
                <a:latin typeface="黑体" panose="02010609060101010101" pitchFamily="49" charset="-122"/>
                <a:ea typeface="黑体" panose="02010609060101010101" pitchFamily="49" charset="-122"/>
              </a:rPr>
              <a:t>    内容并不困难，就算你在某个题没有听懂也可以听下一个。</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每题会给大家一些理解题意和初步思考的时间。欢迎大家积极上来讲解自己的思路，多多提问。</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cs typeface="黑体" panose="02010609060101010101" pitchFamily="49" charset="-122"/>
              </a:rPr>
              <a:t>    如果你觉得比较有意思想多思考一会而选择暂时不听，仍然建议你回去要看题解。这是因为许多技巧如果没见过比较难想到。</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6" name="页脚占位符 5"/>
          <p:cNvSpPr>
            <a:spLocks noGrp="1"/>
          </p:cNvSpPr>
          <p:nvPr>
            <p:ph type="ftr" sz="quarter" idx="11"/>
          </p:nvPr>
        </p:nvSpPr>
        <p:spPr/>
        <p:txBody>
          <a:bodyPr/>
          <a:lstStyle/>
          <a:p>
            <a:r>
              <a:rPr lang="zh-CN" altLang="en-US" dirty="0"/>
              <a:t>福建师范大学附属中学 俞畅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9.</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条边的有向图，边有边权</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你要找到一个环使其平均边权最大。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≤1500,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6263425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9.</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二分答案</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oMath>
                </a14:m>
                <a:r>
                  <a:rPr lang="zh-CN" altLang="en-US" sz="2400" dirty="0">
                    <a:latin typeface="黑体" panose="02010609060101010101" pitchFamily="49" charset="-122"/>
                    <a:ea typeface="黑体" panose="02010609060101010101" pitchFamily="49" charset="-122"/>
                    <a:sym typeface="+mn-ea"/>
                  </a:rPr>
                  <a:t>，要判断有没有存在一个环的平均边权大于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smtClean="0">
                              <a:latin typeface="Cambria Math" panose="02040503050406030204" pitchFamily="18" charset="0"/>
                              <a:ea typeface="黑体" panose="02010609060101010101" pitchFamily="49" charset="-122"/>
                            </a:rPr>
                          </m:ctrlPr>
                        </m:boxPr>
                        <m:e>
                          <m:argPr>
                            <m:argSz m:val="-1"/>
                          </m:argPr>
                          <m:f>
                            <m:fPr>
                              <m:ctrlPr>
                                <a:rPr lang="en-US" altLang="zh-CN" sz="2400" i="1" smtClean="0">
                                  <a:latin typeface="Cambria Math" panose="02040503050406030204" pitchFamily="18" charset="0"/>
                                  <a:ea typeface="黑体" panose="02010609060101010101" pitchFamily="49" charset="-122"/>
                                </a:rPr>
                              </m:ctrlPr>
                            </m:fPr>
                            <m:num>
                              <m:r>
                                <a:rPr lang="en-US" altLang="zh-CN" sz="2400" b="0" i="1" smtClean="0">
                                  <a:latin typeface="Cambria Math" panose="02040503050406030204" pitchFamily="18" charset="0"/>
                                  <a:ea typeface="黑体" panose="02010609060101010101" pitchFamily="49" charset="-122"/>
                                </a:rPr>
                                <m:t>1</m:t>
                              </m:r>
                            </m:num>
                            <m:den>
                              <m:r>
                                <a:rPr lang="en-US" altLang="zh-CN" sz="2400" b="0" i="1" smtClean="0">
                                  <a:latin typeface="Cambria Math" panose="02040503050406030204" pitchFamily="18" charset="0"/>
                                  <a:ea typeface="黑体" panose="02010609060101010101" pitchFamily="49" charset="-122"/>
                                </a:rPr>
                                <m:t>𝑙</m:t>
                              </m:r>
                            </m:den>
                          </m:f>
                          <m:nary>
                            <m:naryPr>
                              <m:chr m:val="∑"/>
                              <m:ctrlPr>
                                <a:rPr lang="en-US" altLang="zh-CN" sz="2400" b="0" i="1" smtClean="0">
                                  <a:latin typeface="Cambria Math" panose="02040503050406030204" pitchFamily="18" charset="0"/>
                                  <a:ea typeface="黑体" panose="02010609060101010101" pitchFamily="49" charset="-122"/>
                                </a:rPr>
                              </m:ctrlPr>
                            </m:naryPr>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=1</m:t>
                              </m:r>
                            </m:sub>
                            <m:sup>
                              <m:r>
                                <a:rPr lang="en-US" altLang="zh-CN" sz="2400" b="0" i="1" smtClean="0">
                                  <a:latin typeface="Cambria Math" panose="02040503050406030204" pitchFamily="18" charset="0"/>
                                  <a:ea typeface="黑体" panose="02010609060101010101" pitchFamily="49" charset="-122"/>
                                </a:rPr>
                                <m:t>𝑙</m:t>
                              </m:r>
                            </m:sup>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e>
                          </m:nary>
                        </m:e>
                      </m:box>
                      <m:r>
                        <a:rPr lang="en-US" altLang="zh-CN" sz="2400" b="0" i="1" smtClean="0">
                          <a:latin typeface="Cambria Math" panose="02040503050406030204" pitchFamily="18" charset="0"/>
                          <a:ea typeface="黑体" panose="02010609060101010101" pitchFamily="49" charset="-122"/>
                        </a:rPr>
                        <m:t>&gt;</m:t>
                      </m:r>
                      <m:r>
                        <a:rPr lang="en-US" altLang="zh-CN" sz="2400" b="0" i="1" smtClean="0">
                          <a:latin typeface="Cambria Math" panose="02040503050406030204" pitchFamily="18" charset="0"/>
                          <a:ea typeface="黑体" panose="02010609060101010101" pitchFamily="49" charset="-122"/>
                        </a:rPr>
                        <m:t>𝑥</m:t>
                      </m:r>
                    </m:oMath>
                  </m:oMathPara>
                </a14:m>
                <a:endParaRPr lang="en-US" altLang="zh-CN" sz="2400" b="0" dirty="0">
                  <a:latin typeface="黑体" panose="02010609060101010101" pitchFamily="49" charset="-122"/>
                  <a:ea typeface="黑体" panose="02010609060101010101" pitchFamily="49" charset="-122"/>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a:latin typeface="Cambria Math" panose="02040503050406030204" pitchFamily="18" charset="0"/>
                              <a:ea typeface="黑体" panose="02010609060101010101" pitchFamily="49" charset="-122"/>
                            </a:rPr>
                          </m:ctrlPr>
                        </m:boxPr>
                        <m:e>
                          <m:argPr>
                            <m:argSz m:val="-1"/>
                          </m:argPr>
                          <m:nary>
                            <m:naryPr>
                              <m:chr m:val="∑"/>
                              <m:ctrlPr>
                                <a:rPr lang="en-US" altLang="zh-CN" sz="2400" i="1">
                                  <a:latin typeface="Cambria Math" panose="02040503050406030204" pitchFamily="18" charset="0"/>
                                  <a:ea typeface="黑体" panose="02010609060101010101" pitchFamily="49" charset="-122"/>
                                </a:rPr>
                              </m:ctrlPr>
                            </m:naryPr>
                            <m:sub>
                              <m:r>
                                <a:rPr lang="en-US" altLang="zh-CN" sz="2400" i="1">
                                  <a:latin typeface="Cambria Math" panose="02040503050406030204" pitchFamily="18" charset="0"/>
                                  <a:ea typeface="黑体" panose="02010609060101010101" pitchFamily="49" charset="-122"/>
                                </a:rPr>
                                <m:t>𝑖</m:t>
                              </m:r>
                              <m:r>
                                <a:rPr lang="en-US" altLang="zh-CN" sz="2400" i="1">
                                  <a:latin typeface="Cambria Math" panose="02040503050406030204" pitchFamily="18" charset="0"/>
                                  <a:ea typeface="黑体" panose="02010609060101010101" pitchFamily="49" charset="-122"/>
                                </a:rPr>
                                <m:t>=1</m:t>
                              </m:r>
                            </m:sub>
                            <m:sup>
                              <m:r>
                                <a:rPr lang="en-US" altLang="zh-CN" sz="2400" i="1">
                                  <a:latin typeface="Cambria Math" panose="02040503050406030204" pitchFamily="18" charset="0"/>
                                  <a:ea typeface="黑体" panose="02010609060101010101" pitchFamily="49" charset="-122"/>
                                </a:rPr>
                                <m:t>𝑙</m:t>
                              </m:r>
                            </m:sup>
                            <m:e>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𝑤</m:t>
                                  </m:r>
                                </m:e>
                                <m:sub>
                                  <m:r>
                                    <a:rPr lang="en-US" altLang="zh-CN" sz="2400" i="1">
                                      <a:latin typeface="Cambria Math" panose="02040503050406030204" pitchFamily="18" charset="0"/>
                                      <a:ea typeface="黑体" panose="02010609060101010101" pitchFamily="49" charset="-122"/>
                                    </a:rPr>
                                    <m:t>𝑖</m:t>
                                  </m:r>
                                </m:sub>
                              </m:sSub>
                            </m:e>
                          </m:nary>
                        </m:e>
                      </m:box>
                      <m:r>
                        <a:rPr lang="en-US" altLang="zh-CN" sz="2400" i="1">
                          <a:latin typeface="Cambria Math" panose="02040503050406030204" pitchFamily="18" charset="0"/>
                          <a:ea typeface="黑体" panose="02010609060101010101" pitchFamily="49" charset="-122"/>
                        </a:rPr>
                        <m:t>&gt;</m:t>
                      </m:r>
                      <m:r>
                        <a:rPr lang="en-US" altLang="zh-CN" sz="2400" i="1">
                          <a:latin typeface="Cambria Math" panose="02040503050406030204" pitchFamily="18" charset="0"/>
                          <a:ea typeface="黑体" panose="02010609060101010101" pitchFamily="49" charset="-122"/>
                        </a:rPr>
                        <m:t>𝑥𝑙</m:t>
                      </m:r>
                    </m:oMath>
                  </m:oMathPara>
                </a14:m>
                <a:endParaRPr lang="en-US" altLang="zh-CN" sz="2400" dirty="0">
                  <a:latin typeface="黑体" panose="02010609060101010101" pitchFamily="49" charset="-122"/>
                  <a:ea typeface="黑体" panose="02010609060101010101" pitchFamily="49" charset="-122"/>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a:latin typeface="Cambria Math" panose="02040503050406030204" pitchFamily="18" charset="0"/>
                              <a:ea typeface="黑体" panose="02010609060101010101" pitchFamily="49" charset="-122"/>
                            </a:rPr>
                          </m:ctrlPr>
                        </m:boxPr>
                        <m:e>
                          <m:argPr>
                            <m:argSz m:val="-1"/>
                          </m:argPr>
                          <m:nary>
                            <m:naryPr>
                              <m:chr m:val="∑"/>
                              <m:ctrlPr>
                                <a:rPr lang="en-US" altLang="zh-CN" sz="2400" i="1">
                                  <a:latin typeface="Cambria Math" panose="02040503050406030204" pitchFamily="18" charset="0"/>
                                  <a:ea typeface="黑体" panose="02010609060101010101" pitchFamily="49" charset="-122"/>
                                </a:rPr>
                              </m:ctrlPr>
                            </m:naryPr>
                            <m:sub>
                              <m:r>
                                <a:rPr lang="en-US" altLang="zh-CN" sz="2400" i="1">
                                  <a:latin typeface="Cambria Math" panose="02040503050406030204" pitchFamily="18" charset="0"/>
                                  <a:ea typeface="黑体" panose="02010609060101010101" pitchFamily="49" charset="-122"/>
                                </a:rPr>
                                <m:t>𝑖</m:t>
                              </m:r>
                              <m:r>
                                <a:rPr lang="en-US" altLang="zh-CN" sz="2400" i="1">
                                  <a:latin typeface="Cambria Math" panose="02040503050406030204" pitchFamily="18" charset="0"/>
                                  <a:ea typeface="黑体" panose="02010609060101010101" pitchFamily="49" charset="-122"/>
                                </a:rPr>
                                <m:t>=1</m:t>
                              </m:r>
                            </m:sub>
                            <m:sup>
                              <m:r>
                                <a:rPr lang="en-US" altLang="zh-CN" sz="2400" i="1">
                                  <a:latin typeface="Cambria Math" panose="02040503050406030204" pitchFamily="18" charset="0"/>
                                  <a:ea typeface="黑体" panose="02010609060101010101" pitchFamily="49" charset="-122"/>
                                </a:rPr>
                                <m:t>𝑙</m:t>
                              </m:r>
                            </m:sup>
                            <m:e>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𝑤</m:t>
                                  </m:r>
                                </m:e>
                                <m:sub>
                                  <m:r>
                                    <a:rPr lang="en-US" altLang="zh-CN" sz="2400" i="1">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m:t>
                              </m:r>
                            </m:e>
                          </m:nary>
                        </m:e>
                      </m:box>
                      <m:r>
                        <a:rPr lang="en-US" altLang="zh-CN" sz="2400" i="1">
                          <a:latin typeface="Cambria Math" panose="02040503050406030204" pitchFamily="18" charset="0"/>
                          <a:ea typeface="黑体" panose="02010609060101010101" pitchFamily="49" charset="-122"/>
                        </a:rPr>
                        <m:t>&gt;</m:t>
                      </m:r>
                      <m:r>
                        <a:rPr lang="en-US" altLang="zh-CN" sz="2400" b="0" i="1" smtClean="0">
                          <a:latin typeface="Cambria Math" panose="02040503050406030204" pitchFamily="18" charset="0"/>
                          <a:ea typeface="黑体" panose="02010609060101010101" pitchFamily="49" charset="-122"/>
                        </a:rPr>
                        <m:t>0</m:t>
                      </m:r>
                    </m:oMath>
                  </m:oMathPara>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只要找把边权全减掉</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的图里有没有正环。</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建个超级源点向所有点连边然后一次 </a:t>
                </a:r>
                <a:r>
                  <a:rPr lang="en-US" altLang="zh-CN" sz="2400" dirty="0">
                    <a:latin typeface="黑体" panose="02010609060101010101" pitchFamily="49" charset="-122"/>
                    <a:ea typeface="黑体" panose="02010609060101010101" pitchFamily="49" charset="-122"/>
                    <a:sym typeface="+mn-ea"/>
                  </a:rPr>
                  <a:t>SPFA</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𝑛𝑚</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关键点：分数规划，负环</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920498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10.</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给定一棵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个结点的树，有正整数点权。你每次可以任选一个点权全正的连通块，使块内每个点权减一。求使得所有点权全部为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最少需要减几次。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次修改单点点权，求每次修改后的答案。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m:t>
                    </m:r>
                  </m:oMath>
                </a14:m>
                <a:r>
                  <a:rPr lang="zh-CN" altLang="en-US" sz="2400" dirty="0">
                    <a:latin typeface="黑体" panose="02010609060101010101" pitchFamily="49" charset="-122"/>
                    <a:ea typeface="黑体" panose="02010609060101010101" pitchFamily="49" charset="-122"/>
                  </a:rPr>
                  <a:t>，点权不超过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896556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10.</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一条链的情况是积木大赛</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翻修道路，</a:t>
                </a:r>
                <a:r>
                  <a:rPr lang="zh-CN" altLang="en-US" sz="2400" dirty="0">
                    <a:latin typeface="黑体" panose="02010609060101010101" pitchFamily="49" charset="-122"/>
                    <a:ea typeface="黑体" panose="02010609060101010101" pitchFamily="49" charset="-122"/>
                    <a:sym typeface="+mn-ea"/>
                  </a:rPr>
                  <a:t>解法是差分后把所有正值加起来。</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考虑把差分推广到树上。这时候又有两种思路，一种是子树和的逆运算，一种是儿子减父亲。</a:t>
                </a:r>
                <a:r>
                  <a:rPr lang="zh-CN" altLang="en-US" sz="2400" dirty="0">
                    <a:latin typeface="黑体" panose="02010609060101010101" pitchFamily="49" charset="-122"/>
                    <a:ea typeface="黑体" panose="02010609060101010101" pitchFamily="49" charset="-122"/>
                    <a:sym typeface="+mn-ea"/>
                  </a:rPr>
                  <a:t>经过尝试，我们发现儿子减父亲更适用。</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如果儿子</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𝑣</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比父亲</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𝑓</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点权小，那么一定可以把父亲的部分连通块往儿子这里延伸，不需要开辟新的连通块；如果儿子比父亲点权大，那么沿用父亲的连通块不够用了，就需要</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𝑣</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𝑓</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个以</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𝑣</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为最高点的连通块。</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所以儿子点权减去父亲，然后把所有正值加起来就是答案。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对于修改，需要对每个结点的儿子开一棵线段树来维护。</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关键点：差分，线段树</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297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892743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11.</a:t>
            </a:r>
            <a:r>
              <a:rPr lang="zh-CN" altLang="en-US" sz="3600" dirty="0"/>
              <a:t>国旗计划</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SCOI2015</a:t>
                </a:r>
              </a:p>
              <a:p>
                <a:pPr marL="0" indent="0">
                  <a:buNone/>
                </a:pPr>
                <a:r>
                  <a:rPr lang="zh-CN" altLang="en-US" sz="2400" dirty="0">
                    <a:latin typeface="黑体" panose="02010609060101010101" pitchFamily="49" charset="-122"/>
                    <a:ea typeface="黑体" panose="02010609060101010101" pitchFamily="49" charset="-122"/>
                  </a:rPr>
                  <a:t>    圆上有</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个点，顺时针编号为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oMath>
                </a14:m>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段弧的覆盖范围是</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号点顺时针至</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求至少选出几段弧才能覆盖整个圆。</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50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96055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11.</a:t>
            </a:r>
            <a:r>
              <a:rPr lang="zh-CN" altLang="en-US" sz="3600" dirty="0"/>
              <a:t>国旗计划</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考虑破环成链（复制一遍甚至两遍接到后面），然后枚举选的第一个弧，进行贪心：每次找到左端点不超过当前的弧的右端点、且右端点最大的弧，把它选上，直到覆盖了一圈为止，时间复杂度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𝑂</m:t>
                    </m:r>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a:rPr lang="en-US" altLang="zh-CN" sz="2400" b="0" i="1" smtClean="0">
                            <a:latin typeface="Cambria Math" panose="02040503050406030204" pitchFamily="18" charset="0"/>
                            <a:ea typeface="黑体" panose="02010609060101010101" pitchFamily="49" charset="-122"/>
                            <a:sym typeface="+mn-ea"/>
                          </a:rPr>
                          <m:t>𝑛</m:t>
                        </m:r>
                      </m:e>
                      <m:sup>
                        <m:r>
                          <a:rPr lang="en-US" altLang="zh-CN" sz="2400" b="0" i="1" smtClean="0">
                            <a:latin typeface="Cambria Math" panose="02040503050406030204" pitchFamily="18" charset="0"/>
                            <a:ea typeface="黑体" panose="02010609060101010101" pitchFamily="49" charset="-122"/>
                            <a:sym typeface="+mn-ea"/>
                          </a:rPr>
                          <m:t>2</m:t>
                        </m:r>
                      </m:sup>
                    </m:sSup>
                    <m:r>
                      <a:rPr lang="en-US" altLang="zh-CN" sz="2400" b="0" i="1" smtClean="0">
                        <a:latin typeface="Cambria Math" panose="02040503050406030204" pitchFamily="18" charset="0"/>
                        <a:ea typeface="黑体" panose="02010609060101010101" pitchFamily="49" charset="-122"/>
                        <a:sym typeface="+mn-ea"/>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我们优化贪心的过程。注意到，一旦知道了当前的最后一个弧，那么下一个弧就也确定了。这提示我们倍增。</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𝑓</m:t>
                        </m:r>
                      </m:e>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𝑗</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表示当前最后一个弧为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oMath>
                </a14:m>
                <a:r>
                  <a:rPr lang="zh-CN" altLang="en-US" sz="2400" dirty="0">
                    <a:latin typeface="黑体" panose="02010609060101010101" pitchFamily="49" charset="-122"/>
                    <a:ea typeface="黑体" panose="02010609060101010101" pitchFamily="49" charset="-122"/>
                  </a:rPr>
                  <a:t>，之后选的第</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𝑗</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个弧是谁，这可以很快预处理出来。</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求答案的时候，只要枚举所选的第一个弧，然后利用倍增数组，进行一个类似于二分的事。总时间复杂度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关键点：贪心，倍增</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8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142388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12.</a:t>
            </a:r>
            <a:r>
              <a:rPr lang="zh-CN" altLang="en-US" sz="3600" dirty="0"/>
              <a:t>建筑抢修</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JSOI2017</a:t>
                </a:r>
              </a:p>
              <a:p>
                <a:pPr marL="0" indent="0">
                  <a:buNone/>
                </a:pPr>
                <a:r>
                  <a:rPr lang="en-US" altLang="zh-CN" sz="2400" b="1"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个任务需要</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的时间，要在</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时刻前完成。同时最多只能做一个任务。求最多能完成多少任务。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≤150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89178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12.</a:t>
            </a:r>
            <a:r>
              <a:rPr lang="zh-CN" altLang="en-US" sz="3600" dirty="0"/>
              <a:t>建筑抢修</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把任务按 </a:t>
                </a:r>
                <a:r>
                  <a:rPr lang="en-US" altLang="zh-CN" sz="2400" dirty="0">
                    <a:latin typeface="黑体" panose="02010609060101010101" pitchFamily="49" charset="-122"/>
                    <a:ea typeface="黑体" panose="02010609060101010101" pitchFamily="49" charset="-122"/>
                    <a:sym typeface="+mn-ea"/>
                  </a:rPr>
                  <a:t>deadline </a:t>
                </a:r>
                <a:r>
                  <a:rPr lang="zh-CN" altLang="en-US" sz="2400" dirty="0">
                    <a:latin typeface="黑体" panose="02010609060101010101" pitchFamily="49" charset="-122"/>
                    <a:ea typeface="黑体" panose="02010609060101010101" pitchFamily="49" charset="-122"/>
                    <a:sym typeface="+mn-ea"/>
                  </a:rPr>
                  <a:t>从前往后的顺序加入，记录</a:t>
                </a:r>
                <a:r>
                  <a:rPr lang="zh-CN" altLang="en-US" sz="2400" dirty="0">
                    <a:latin typeface="黑体" panose="02010609060101010101" pitchFamily="49" charset="-122"/>
                    <a:ea typeface="黑体" panose="02010609060101010101" pitchFamily="49" charset="-122"/>
                  </a:rPr>
                  <a:t>当前</a:t>
                </a:r>
                <a:r>
                  <a:rPr lang="zh-CN" altLang="en-US" sz="2400" dirty="0">
                    <a:latin typeface="黑体" panose="02010609060101010101" pitchFamily="49" charset="-122"/>
                    <a:ea typeface="黑体" panose="02010609060101010101" pitchFamily="49" charset="-122"/>
                    <a:sym typeface="+mn-ea"/>
                  </a:rPr>
                  <a:t>最优解。</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加入一个任务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时：</a:t>
                </a:r>
                <a:endParaRPr lang="en-US" altLang="zh-CN" sz="2400" dirty="0">
                  <a:latin typeface="黑体" panose="02010609060101010101" pitchFamily="49" charset="-122"/>
                  <a:ea typeface="黑体" panose="02010609060101010101" pitchFamily="49" charset="-122"/>
                  <a:sym typeface="+mn-ea"/>
                </a:endParaRPr>
              </a:p>
              <a:p>
                <a:pPr>
                  <a:buFontTx/>
                  <a:buChar char="-"/>
                </a:pPr>
                <a:r>
                  <a:rPr lang="zh-CN" altLang="en-US" sz="2400" dirty="0">
                    <a:latin typeface="黑体" panose="02010609060101010101" pitchFamily="49" charset="-122"/>
                    <a:ea typeface="黑体" panose="02010609060101010101" pitchFamily="49" charset="-122"/>
                    <a:sym typeface="+mn-ea"/>
                  </a:rPr>
                  <a:t>如果做完之前最优解后还来得及做任务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oMath>
                </a14:m>
                <a:r>
                  <a:rPr lang="zh-CN" altLang="en-US" sz="2400" dirty="0">
                    <a:latin typeface="黑体" panose="02010609060101010101" pitchFamily="49" charset="-122"/>
                    <a:ea typeface="黑体" panose="02010609060101010101" pitchFamily="49" charset="-122"/>
                    <a:sym typeface="+mn-ea"/>
                  </a:rPr>
                  <a:t>，直接把任务</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加入新最优解；</a:t>
                </a:r>
                <a:endParaRPr lang="en-US" altLang="zh-CN" sz="2400" dirty="0">
                  <a:latin typeface="黑体" panose="02010609060101010101" pitchFamily="49" charset="-122"/>
                  <a:ea typeface="黑体" panose="02010609060101010101" pitchFamily="49" charset="-122"/>
                  <a:sym typeface="+mn-ea"/>
                </a:endParaRPr>
              </a:p>
              <a:p>
                <a:pPr>
                  <a:buFontTx/>
                  <a:buChar char="-"/>
                </a:pPr>
                <a:r>
                  <a:rPr lang="zh-CN" altLang="en-US" sz="2400" dirty="0">
                    <a:latin typeface="黑体" panose="02010609060101010101" pitchFamily="49" charset="-122"/>
                    <a:ea typeface="黑体" panose="02010609060101010101" pitchFamily="49" charset="-122"/>
                    <a:sym typeface="+mn-ea"/>
                  </a:rPr>
                  <a:t>否则，找到之前最优解中最耗时的任务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𝑗</m:t>
                    </m:r>
                  </m:oMath>
                </a14:m>
                <a:r>
                  <a:rPr lang="zh-CN" altLang="en-US" sz="2400" dirty="0">
                    <a:latin typeface="黑体" panose="02010609060101010101" pitchFamily="49" charset="-122"/>
                    <a:ea typeface="黑体" panose="02010609060101010101" pitchFamily="49" charset="-122"/>
                    <a:sym typeface="+mn-ea"/>
                  </a:rPr>
                  <a:t>，如果</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𝑗</m:t>
                        </m:r>
                      </m:sub>
                    </m:sSub>
                    <m:r>
                      <a:rPr lang="en-US" altLang="zh-CN" sz="2400" b="0" i="1" smtClean="0">
                        <a:latin typeface="Cambria Math" panose="02040503050406030204" pitchFamily="18" charset="0"/>
                        <a:ea typeface="黑体" panose="02010609060101010101" pitchFamily="49" charset="-122"/>
                        <a:sym typeface="+mn-ea"/>
                      </a:rPr>
                      <m:t>&gt;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oMath>
                </a14:m>
                <a:r>
                  <a:rPr lang="zh-CN" altLang="en-US" sz="2400" dirty="0">
                    <a:latin typeface="黑体" panose="02010609060101010101" pitchFamily="49" charset="-122"/>
                    <a:ea typeface="黑体" panose="02010609060101010101" pitchFamily="49" charset="-122"/>
                    <a:sym typeface="+mn-ea"/>
                  </a:rPr>
                  <a:t>，那么把</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𝑗</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换成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（为什么正确？）</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dirty="0">
                    <a:latin typeface="黑体" panose="02010609060101010101" pitchFamily="49" charset="-122"/>
                    <a:ea typeface="黑体" panose="02010609060101010101" pitchFamily="49" charset="-122"/>
                  </a:rPr>
                  <a:t>    用堆维护。</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关键点：反悔贪心</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618" t="-679" r="-73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209390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13.</a:t>
            </a:r>
            <a:r>
              <a:rPr lang="zh-CN" altLang="en-US" sz="3600" dirty="0"/>
              <a:t>狂扁小怪兽</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个怪兽，打第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个怪兽会掉</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点血，打完会得到一个血瓶给你补充</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点血。你初始时有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点血，血量没有上限，但血量小于等于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就会死掉。构造一个能打死所有怪的打怪顺序，或者输出无解。</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2×10</m:t>
                        </m:r>
                      </m:e>
                      <m:sup>
                        <m:r>
                          <a:rPr lang="en-US" altLang="zh-CN" sz="2400" b="0" i="1" smtClean="0">
                            <a:latin typeface="Cambria Math" panose="02040503050406030204" pitchFamily="18" charset="0"/>
                            <a:ea typeface="黑体" panose="02010609060101010101" pitchFamily="49" charset="-122"/>
                          </a:rPr>
                          <m:t>5</m:t>
                        </m:r>
                      </m:sup>
                    </m:sSup>
                  </m:oMath>
                </a14:m>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&lt;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5492841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13.</a:t>
            </a:r>
            <a:r>
              <a:rPr lang="zh-CN" altLang="en-US" sz="3600" dirty="0"/>
              <a:t>狂扁小怪兽</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的怪兽，能打就打肯定没错。</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&gt;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的怪兽，可以计算出最后剩余的血量，然后倒着做，发现是一样的。</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最后把两部分拼起来。</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关键点：倒着做</a:t>
                </a:r>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8675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a:t>
            </a:r>
            <a:r>
              <a:rPr lang="zh-CN" altLang="en-US" sz="3600" dirty="0"/>
              <a:t>骨牌覆盖问题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一个</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的方格纸，其中第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行第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列的格子被挖去。构造一种用若干个 </a:t>
                </a:r>
                <a:r>
                  <a:rPr lang="en-US" altLang="zh-CN" sz="2400" dirty="0">
                    <a:latin typeface="黑体" panose="02010609060101010101" pitchFamily="49" charset="-122"/>
                    <a:ea typeface="黑体" panose="02010609060101010101" pitchFamily="49" charset="-122"/>
                  </a:rPr>
                  <a:t>L </a:t>
                </a:r>
                <a:r>
                  <a:rPr lang="zh-CN" altLang="en-US" sz="2400" dirty="0">
                    <a:latin typeface="黑体" panose="02010609060101010101" pitchFamily="49" charset="-122"/>
                    <a:ea typeface="黑体" panose="02010609060101010101" pitchFamily="49" charset="-122"/>
                  </a:rPr>
                  <a:t>形骨牌（每个占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3 </m:t>
                    </m:r>
                  </m:oMath>
                </a14:m>
                <a:r>
                  <a:rPr lang="zh-CN" altLang="en-US" sz="2400" dirty="0">
                    <a:latin typeface="黑体" panose="02010609060101010101" pitchFamily="49" charset="-122"/>
                    <a:ea typeface="黑体" panose="02010609060101010101" pitchFamily="49" charset="-122"/>
                  </a:rPr>
                  <a:t>格）覆盖所有格子恰好一次的方案。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1326527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14.Tower</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sym typeface="+mn-ea"/>
                  </a:rPr>
                  <a:t>    </a:t>
                </a:r>
                <a:r>
                  <a:rPr lang="en-US" altLang="zh-CN" sz="2400" b="1" dirty="0" err="1">
                    <a:latin typeface="黑体" panose="02010609060101010101" pitchFamily="49" charset="-122"/>
                    <a:ea typeface="黑体" panose="02010609060101010101" pitchFamily="49" charset="-122"/>
                    <a:sym typeface="+mn-ea"/>
                  </a:rPr>
                  <a:t>Source:Atcoder</a:t>
                </a:r>
                <a:r>
                  <a:rPr lang="en-US" altLang="zh-CN" sz="2400" b="1" dirty="0">
                    <a:latin typeface="黑体" panose="02010609060101010101" pitchFamily="49" charset="-122"/>
                    <a:ea typeface="黑体" panose="02010609060101010101" pitchFamily="49" charset="-122"/>
                    <a:sym typeface="+mn-ea"/>
                  </a:rPr>
                  <a:t> DP Contest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你有</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𝑛</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个箱子</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第</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𝑖</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a:t>
                </a:r>
                <a:r>
                  <a:rPr lang="zh-CN" altLang="en-US" sz="2400" dirty="0">
                    <a:latin typeface="黑体" panose="02010609060101010101" pitchFamily="49" charset="-122"/>
                    <a:ea typeface="黑体" panose="02010609060101010101" pitchFamily="49" charset="-122"/>
                  </a:rPr>
                  <a:t>子有</a:t>
                </a:r>
                <a:r>
                  <a:rPr lang="zh-CN" altLang="zh-CN" sz="2400" dirty="0">
                    <a:latin typeface="黑体" panose="02010609060101010101" pitchFamily="49" charset="-122"/>
                    <a:ea typeface="黑体" panose="02010609060101010101" pitchFamily="49" charset="-122"/>
                  </a:rPr>
                  <a:t>重量</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𝑤</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，承重能力</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𝑠</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，价值</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𝑣</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你将一些箱子堆叠</a:t>
                </a:r>
                <a:r>
                  <a:rPr lang="zh-CN" altLang="en-US" sz="2400" dirty="0">
                    <a:latin typeface="黑体" panose="02010609060101010101" pitchFamily="49" charset="-122"/>
                    <a:ea typeface="黑体" panose="02010609060101010101" pitchFamily="49" charset="-122"/>
                  </a:rPr>
                  <a:t>成塔</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要求</a:t>
                </a:r>
                <a:r>
                  <a:rPr lang="zh-CN" altLang="zh-CN" sz="2400" dirty="0">
                    <a:latin typeface="黑体" panose="02010609060101010101" pitchFamily="49" charset="-122"/>
                    <a:ea typeface="黑体" panose="02010609060101010101" pitchFamily="49" charset="-122"/>
                  </a:rPr>
                  <a:t>每个箱子</a:t>
                </a:r>
                <a:r>
                  <a:rPr lang="zh-CN" altLang="en-US" sz="2400" dirty="0">
                    <a:latin typeface="黑体" panose="02010609060101010101" pitchFamily="49" charset="-122"/>
                    <a:ea typeface="黑体" panose="02010609060101010101" pitchFamily="49" charset="-122"/>
                  </a:rPr>
                  <a:t>上</a:t>
                </a:r>
                <a:r>
                  <a:rPr lang="zh-CN" altLang="zh-CN" sz="2400" dirty="0">
                    <a:latin typeface="黑体" panose="02010609060101010101" pitchFamily="49" charset="-122"/>
                    <a:ea typeface="黑体" panose="02010609060101010101" pitchFamily="49" charset="-122"/>
                  </a:rPr>
                  <a:t>面的所有箱子重量和要小于等于这个箱子的承重能力。</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黑体" panose="02010609060101010101" pitchFamily="49" charset="-122"/>
                    <a:ea typeface="黑体" panose="02010609060101010101" pitchFamily="49" charset="-122"/>
                  </a:rPr>
                  <a:t>    最大化</a:t>
                </a:r>
                <a:r>
                  <a:rPr lang="zh-CN" altLang="zh-CN" sz="2400" dirty="0">
                    <a:latin typeface="黑体" panose="02010609060101010101" pitchFamily="49" charset="-122"/>
                    <a:ea typeface="黑体" panose="02010609060101010101" pitchFamily="49" charset="-122"/>
                  </a:rPr>
                  <a:t>塔所用的所有箱子的价值和。</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3</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𝑣</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90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3636745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14.Tower</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rPr>
                  <a:t>    如果已知箱子的集合，怎么判断是否能堆起来？</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（结论推导？）</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结论：</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越大的箱子，应该放在越下面。</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考虑原问题，把箱子按</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从小到大排序，</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𝑑</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𝑝</m:t>
                        </m:r>
                      </m:e>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𝑗</m:t>
                        </m:r>
                      </m:sub>
                    </m:sSub>
                  </m:oMath>
                </a14:m>
                <a:r>
                  <a:rPr lang="zh-CN" altLang="en-US" sz="2400" dirty="0">
                    <a:latin typeface="黑体" panose="02010609060101010101" pitchFamily="49" charset="-122"/>
                    <a:ea typeface="黑体" panose="02010609060101010101" pitchFamily="49" charset="-122"/>
                  </a:rPr>
                  <a:t>表示前</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个箱子，总重量为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𝑗</m:t>
                    </m:r>
                  </m:oMath>
                </a14:m>
                <a:r>
                  <a:rPr lang="zh-CN" altLang="en-US" sz="2400" dirty="0">
                    <a:latin typeface="黑体" panose="02010609060101010101" pitchFamily="49" charset="-122"/>
                    <a:ea typeface="黑体" panose="02010609060101010101" pitchFamily="49" charset="-122"/>
                  </a:rPr>
                  <a:t>，能堆成的塔的最大总价值。然后转移相当于往最底下塞箱子。</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a:t>
                </a:r>
                <a:r>
                  <a:rPr lang="en-US" altLang="zh-CN" sz="2400" b="1" dirty="0">
                    <a:latin typeface="黑体" panose="02010609060101010101" pitchFamily="49" charset="-122"/>
                    <a:ea typeface="黑体" panose="02010609060101010101" pitchFamily="49" charset="-122"/>
                    <a:sym typeface="+mn-ea"/>
                  </a:rPr>
                  <a:t>DP</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0107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15.Shop</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CF521D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1</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2</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𝑛</m:t>
                        </m:r>
                      </m:sub>
                    </m:sSub>
                  </m:oMath>
                </a14:m>
                <a:r>
                  <a:rPr lang="zh-CN" altLang="en-US" sz="2400" dirty="0">
                    <a:latin typeface="黑体" panose="02010609060101010101" pitchFamily="49" charset="-122"/>
                    <a:ea typeface="黑体" panose="02010609060101010101" pitchFamily="49" charset="-122"/>
                  </a:rPr>
                  <a:t>。定义如下三种操作：</a:t>
                </a:r>
                <a:endParaRPr lang="en-US" altLang="zh-CN" sz="2400" dirty="0"/>
              </a:p>
              <a:p>
                <a:pPr marL="0" indent="0">
                  <a:buNone/>
                </a:pPr>
                <a:r>
                  <a:rPr lang="en-US" altLang="zh-CN" sz="2400" dirty="0">
                    <a:latin typeface="Consolas" panose="020B0609020204030204" pitchFamily="49" charset="0"/>
                    <a:ea typeface="黑体" panose="02010609060101010101" pitchFamily="49" charset="-122"/>
                  </a:rPr>
                  <a:t>        1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赋值为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2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Consolas" panose="020B0609020204030204" pitchFamily="49" charset="0"/>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3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乘上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现在给你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个操作，你能从中最多选出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个并自行安排顺序，要求操作完后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个数的乘积最大。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8687983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15.Shop</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rPr>
                  <a:t>    对一个</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，显然先赋值再加法再乘法。</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只有乘法？从所有操作里找到乘的最多的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个就好了。</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加法？对于一个</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，加法一定是按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从大到小选择的。这样我们发现，每次决定做一个加法的时候，</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增长多少倍已经是确定的。这样，加法和乘法就可比了，只要从所有操作里选出倍数最多的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赋值？一个</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b="0" i="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最多做一次赋值，且选的是最大的那个。那么进行转换：把</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赋值为</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oMath>
                </a14:m>
                <a:r>
                  <a:rPr lang="zh-CN" altLang="en-US" sz="2400" dirty="0">
                    <a:latin typeface="黑体" panose="02010609060101010101" pitchFamily="49" charset="-122"/>
                    <a:ea typeface="黑体" panose="02010609060101010101" pitchFamily="49" charset="-122"/>
                  </a:rPr>
                  <a:t>，就相当于把</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。所以把它当成加法来用就行。</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（赋值只有在最初做才能相当于</a:t>
                </a:r>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sym typeface="+mn-ea"/>
                  </a:rPr>
                  <a:t>，为什么可以当成加法？）</a:t>
                </a:r>
                <a:endParaRPr lang="en-US"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5328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谢谢大家</a:t>
            </a:r>
            <a:endParaRPr lang="en-US" altLang="zh-CN" sz="3600"/>
          </a:p>
        </p:txBody>
      </p:sp>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
        <p:nvSpPr>
          <p:cNvPr id="7" name="内容占位符 6"/>
          <p:cNvSpPr>
            <a:spLocks noGrp="1"/>
          </p:cNvSpPr>
          <p:nvPr>
            <p:ph idx="1"/>
          </p:nvPr>
        </p:nvSpPr>
        <p:spPr/>
        <p:txBody>
          <a:bodyPr/>
          <a:lstStyle/>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a:t>
            </a:r>
            <a:r>
              <a:rPr lang="zh-CN" altLang="en-US" sz="3600" dirty="0"/>
              <a:t>骨牌覆盖问题</a:t>
            </a:r>
            <a:endParaRPr sz="3600" dirty="0"/>
          </a:p>
        </p:txBody>
      </p:sp>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把矩形横竖对半切开，成四瓣，</a:t>
            </a:r>
            <a:r>
              <a:rPr lang="zh-CN" altLang="en-US" sz="2400" dirty="0">
                <a:latin typeface="黑体" panose="02010609060101010101" pitchFamily="49" charset="-122"/>
                <a:ea typeface="黑体" panose="02010609060101010101" pitchFamily="49" charset="-122"/>
              </a:rPr>
              <a:t>其中一瓣有缺格子。</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那么在正中间放一个 </a:t>
            </a:r>
            <a:r>
              <a:rPr lang="en-US" altLang="zh-CN" sz="2400" dirty="0">
                <a:latin typeface="黑体" panose="02010609060101010101" pitchFamily="49" charset="-122"/>
                <a:ea typeface="黑体" panose="02010609060101010101" pitchFamily="49" charset="-122"/>
                <a:sym typeface="+mn-ea"/>
              </a:rPr>
              <a:t>L </a:t>
            </a:r>
            <a:r>
              <a:rPr lang="zh-CN" altLang="en-US" sz="2400" dirty="0">
                <a:latin typeface="黑体" panose="02010609060101010101" pitchFamily="49" charset="-122"/>
                <a:ea typeface="黑体" panose="02010609060101010101" pitchFamily="49" charset="-122"/>
                <a:sym typeface="+mn-ea"/>
              </a:rPr>
              <a:t>形，使得完整的那三瓣也被挖掉一个格子。</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往四个正方形递归处理。</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关键点：分治构造</a:t>
            </a:r>
            <a:endParaRPr sz="2400" b="1" dirty="0">
              <a:latin typeface="黑体" panose="02010609060101010101" pitchFamily="49" charset="-122"/>
              <a:ea typeface="黑体" panose="02010609060101010101" pitchFamily="49" charset="-122"/>
              <a:sym typeface="+mn-ea"/>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77192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2.</a:t>
            </a:r>
            <a:r>
              <a:rPr lang="en-US" sz="3600" dirty="0"/>
              <a:t>A Colorful Prospect</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CF933C</a:t>
                </a:r>
                <a:endParaRPr lang="zh-CN" altLang="en-US" sz="2400" b="1"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给出平面上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个圆圆心</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d>
                      <m:dPr>
                        <m:ctrlPr>
                          <a:rPr lang="en-US" altLang="zh-CN" sz="2400" b="0" i="1" smtClean="0">
                            <a:latin typeface="Cambria Math" panose="02040503050406030204" pitchFamily="18" charset="0"/>
                            <a:ea typeface="黑体" panose="02010609060101010101" pitchFamily="49" charset="-122"/>
                            <a:sym typeface="+mn-ea"/>
                          </a:rPr>
                        </m:ctrlPr>
                      </m:dP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𝑥</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𝑦</m:t>
                            </m:r>
                          </m:e>
                          <m:sub>
                            <m:r>
                              <a:rPr lang="en-US" altLang="zh-CN" sz="2400" b="0" i="1" smtClean="0">
                                <a:latin typeface="Cambria Math" panose="02040503050406030204" pitchFamily="18" charset="0"/>
                                <a:ea typeface="黑体" panose="02010609060101010101" pitchFamily="49" charset="-122"/>
                                <a:sym typeface="+mn-ea"/>
                              </a:rPr>
                              <m:t>𝑖</m:t>
                            </m:r>
                          </m:sub>
                        </m:sSub>
                      </m:e>
                    </m:d>
                  </m:oMath>
                </a14:m>
                <a:r>
                  <a:rPr lang="zh-CN" altLang="en-US" sz="2400" dirty="0">
                    <a:latin typeface="黑体" panose="02010609060101010101" pitchFamily="49" charset="-122"/>
                    <a:ea typeface="黑体" panose="02010609060101010101" pitchFamily="49" charset="-122"/>
                    <a:sym typeface="+mn-ea"/>
                  </a:rPr>
                  <a:t>，半径 </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，求由这</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个圆划分成的平面区域数。注意，有一个无限区域也要计算在内。</a:t>
                </a:r>
              </a:p>
              <a:p>
                <a:pPr marL="0" indent="0" eaLnBrk="1" hangingPunct="1">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≤3,</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𝑟</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≤10,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≤10</m:t>
                    </m:r>
                  </m:oMath>
                </a14:m>
                <a:r>
                  <a:rPr lang="zh-CN" altLang="en-US" sz="2400" dirty="0">
                    <a:latin typeface="黑体" panose="02010609060101010101" pitchFamily="49" charset="-122"/>
                    <a:ea typeface="黑体" panose="02010609060101010101" pitchFamily="49" charset="-122"/>
                  </a:rPr>
                  <a:t>，所有输入数据为整数</a:t>
                </a:r>
                <a:endParaRPr lang="zh-CN" altLang="en-US" sz="2400" dirty="0">
                  <a:latin typeface="黑体" panose="02010609060101010101" pitchFamily="49" charset="-122"/>
                  <a:ea typeface="黑体" panose="02010609060101010101" pitchFamily="49" charset="-122"/>
                  <a:sym typeface="+mn-ea"/>
                </a:endParaRPr>
              </a:p>
              <a:p>
                <a:pPr marL="0" indent="0" eaLnBrk="1" hangingPunct="1">
                  <a:buNone/>
                </a:pP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2.A Colorful Prospect</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疯狂分类讨论？你确定？</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平面图欧拉公式</a:t>
                </a:r>
                <a:endParaRPr lang="en-US" altLang="zh-CN" sz="2400" dirty="0">
                  <a:latin typeface="黑体" panose="02010609060101010101" pitchFamily="49" charset="-122"/>
                  <a:ea typeface="黑体" panose="02010609060101010101" pitchFamily="49" charset="-122"/>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黑体" panose="02010609060101010101" pitchFamily="49" charset="-122"/>
                        </a:rPr>
                        <m:t>𝑉</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𝐸</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𝐹</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𝐶</m:t>
                      </m:r>
                      <m:r>
                        <a:rPr lang="en-US" altLang="zh-CN" sz="2400" b="0" i="1" smtClean="0">
                          <a:latin typeface="Cambria Math" panose="02040503050406030204" pitchFamily="18" charset="0"/>
                          <a:ea typeface="黑体" panose="02010609060101010101" pitchFamily="49" charset="-122"/>
                        </a:rPr>
                        <m:t>+1</m:t>
                      </m:r>
                    </m:oMath>
                  </m:oMathPara>
                </a14:m>
                <a:endParaRPr lang="en-US" altLang="zh-CN" sz="2400" b="0" dirty="0">
                  <a:latin typeface="黑体" panose="02010609060101010101" pitchFamily="49" charset="-122"/>
                  <a:ea typeface="黑体" panose="02010609060101010101" pitchFamily="49" charset="-122"/>
                </a:endParaRPr>
              </a:p>
              <a:p>
                <a:pPr marL="0" indent="0" eaLnBrk="1" hangingPunct="1">
                  <a:buNone/>
                </a:pPr>
                <a:r>
                  <a:rPr lang="zh-CN" altLang="en-US" sz="2400" dirty="0">
                    <a:latin typeface="黑体" panose="02010609060101010101" pitchFamily="49" charset="-122"/>
                    <a:ea typeface="黑体" panose="02010609060101010101" pitchFamily="49" charset="-122"/>
                    <a:sym typeface="+mn-ea"/>
                  </a:rPr>
                  <a:t>即</a:t>
                </a:r>
                <a:endParaRPr lang="en-US" altLang="zh-CN" sz="2400" dirty="0">
                  <a:latin typeface="黑体" panose="02010609060101010101" pitchFamily="49" charset="-122"/>
                  <a:ea typeface="黑体" panose="02010609060101010101" pitchFamily="49" charset="-122"/>
                  <a:sym typeface="+mn-ea"/>
                </a:endParaRPr>
              </a:p>
              <a:p>
                <a:pPr marL="0" indent="0" algn="ctr" eaLnBrk="1" hangingPunct="1">
                  <a:buNone/>
                </a:pPr>
                <a:r>
                  <a:rPr lang="zh-CN" altLang="en-US" sz="2400" dirty="0">
                    <a:latin typeface="黑体" panose="02010609060101010101" pitchFamily="49" charset="-122"/>
                    <a:ea typeface="黑体" panose="02010609060101010101" pitchFamily="49" charset="-122"/>
                    <a:sym typeface="+mn-ea"/>
                  </a:rPr>
                  <a:t>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区域数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连通块数 </a:t>
                </a:r>
                <a:r>
                  <a:rPr lang="en-US" altLang="zh-CN" sz="2400" dirty="0">
                    <a:latin typeface="黑体" panose="02010609060101010101" pitchFamily="49" charset="-122"/>
                    <a:ea typeface="黑体" panose="02010609060101010101" pitchFamily="49" charset="-122"/>
                    <a:sym typeface="+mn-ea"/>
                  </a:rPr>
                  <a:t>+ 1</a:t>
                </a: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发现相应的平面图上点数、边数、连通块数都不难求，就做完了。</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关键点：平面图欧拉公式</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3.</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eaLnBrk="1" hangingPunct="1">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给定一个三个顶点都是整点的三角形，求这个三角形的边界加内部共有多少个整点。一个点是整点当且仅当它的横纵坐标都是整数。</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一个测试点有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组数据。</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1</m:t>
                        </m:r>
                      </m:sub>
                    </m:sSub>
                    <m:sSub>
                      <m:sSubPr>
                        <m:ctrlPr>
                          <a:rPr lang="en-US" altLang="zh-CN" sz="2400" i="1">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m:t>
                        </m:r>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2</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3</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3</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82561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3.</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皮克定理</a:t>
                </a:r>
                <a:endParaRPr lang="en-US" altLang="zh-CN" sz="2400" dirty="0">
                  <a:latin typeface="黑体" panose="02010609060101010101" pitchFamily="49" charset="-122"/>
                  <a:ea typeface="黑体" panose="02010609060101010101" pitchFamily="49" charset="-122"/>
                  <a:sym typeface="+mn-ea"/>
                </a:endParaRP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𝑆</m:t>
                      </m:r>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m:t>
                      </m:r>
                      <m:f>
                        <m:fPr>
                          <m:ctrlPr>
                            <a:rPr lang="en-US" altLang="zh-CN" sz="2400" b="0" i="1" smtClean="0">
                              <a:latin typeface="Cambria Math" panose="02040503050406030204" pitchFamily="18" charset="0"/>
                              <a:ea typeface="黑体" panose="02010609060101010101" pitchFamily="49" charset="-122"/>
                              <a:sym typeface="+mn-ea"/>
                            </a:rPr>
                          </m:ctrlPr>
                        </m:fPr>
                        <m:num>
                          <m:r>
                            <a:rPr lang="en-US" altLang="zh-CN" sz="2400" b="0" i="1" smtClean="0">
                              <a:latin typeface="Cambria Math" panose="02040503050406030204" pitchFamily="18" charset="0"/>
                              <a:ea typeface="黑体" panose="02010609060101010101" pitchFamily="49" charset="-122"/>
                              <a:sym typeface="+mn-ea"/>
                            </a:rPr>
                            <m:t>𝑠</m:t>
                          </m:r>
                        </m:num>
                        <m:den>
                          <m:r>
                            <a:rPr lang="en-US" altLang="zh-CN" sz="2400" b="0" i="1" smtClean="0">
                              <a:latin typeface="Cambria Math" panose="02040503050406030204" pitchFamily="18" charset="0"/>
                              <a:ea typeface="黑体" panose="02010609060101010101" pitchFamily="49" charset="-122"/>
                              <a:sym typeface="+mn-ea"/>
                            </a:rPr>
                            <m:t>2</m:t>
                          </m:r>
                        </m:den>
                      </m:f>
                      <m:r>
                        <a:rPr lang="en-US" altLang="zh-CN" sz="2400" b="0" i="1" smtClean="0">
                          <a:latin typeface="Cambria Math" panose="02040503050406030204" pitchFamily="18" charset="0"/>
                          <a:ea typeface="黑体" panose="02010609060101010101" pitchFamily="49" charset="-122"/>
                          <a:sym typeface="+mn-ea"/>
                        </a:rPr>
                        <m:t>−1</m:t>
                      </m:r>
                    </m:oMath>
                  </m:oMathPara>
                </a14:m>
                <a:endParaRPr lang="en-US"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rPr>
                  <a:t>即若一个多边形各顶点是整点，则</a:t>
                </a:r>
                <a:endParaRPr lang="en-US" altLang="zh-CN" sz="2400" dirty="0">
                  <a:latin typeface="黑体" panose="02010609060101010101" pitchFamily="49" charset="-122"/>
                  <a:ea typeface="黑体" panose="02010609060101010101" pitchFamily="49" charset="-122"/>
                </a:endParaRPr>
              </a:p>
              <a:p>
                <a:pPr marL="0" indent="0" algn="ctr" eaLnBrk="1" hangingPunct="1">
                  <a:buNone/>
                </a:pPr>
                <a:r>
                  <a:rPr lang="zh-CN" altLang="en-US" sz="2400" dirty="0">
                    <a:latin typeface="黑体" panose="02010609060101010101" pitchFamily="49" charset="-122"/>
                    <a:ea typeface="黑体" panose="02010609060101010101" pitchFamily="49" charset="-122"/>
                    <a:sym typeface="+mn-ea"/>
                  </a:rPr>
                  <a:t>面积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严格在多边形内的整点数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多边形边上的整点数 </a:t>
                </a:r>
                <a:r>
                  <a:rPr lang="en-US" altLang="zh-CN" sz="2400" dirty="0">
                    <a:latin typeface="黑体" panose="02010609060101010101" pitchFamily="49" charset="-122"/>
                    <a:ea typeface="黑体" panose="02010609060101010101" pitchFamily="49" charset="-122"/>
                    <a:sym typeface="+mn-ea"/>
                  </a:rPr>
                  <a:t>– 1</a:t>
                </a:r>
              </a:p>
              <a:p>
                <a:pPr marL="0" indent="0" eaLnBrk="1" hangingPunct="1">
                  <a:buNone/>
                </a:pPr>
                <a:r>
                  <a:rPr lang="zh-CN" altLang="en-US" sz="2400" dirty="0">
                    <a:latin typeface="黑体" panose="02010609060101010101" pitchFamily="49" charset="-122"/>
                    <a:ea typeface="黑体" panose="02010609060101010101" pitchFamily="49" charset="-122"/>
                  </a:rPr>
                  <a:t>    做完了。</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关键点：皮克定理</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323066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4.The Lazy Cow</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USACO14MAR</a:t>
                </a:r>
              </a:p>
              <a:p>
                <a:pPr marL="0" indent="0">
                  <a:buNone/>
                </a:pPr>
                <a:r>
                  <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    </a:t>
                </a:r>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平面上有</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𝑛</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块草地，第</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块草地坐标为</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𝑥</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𝑦</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，上面有</a:t>
                </a:r>
                <a14:m>
                  <m:oMath xmlns:m="http://schemas.openxmlformats.org/officeDocument/2006/math">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𝑔</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个单位的草。Bessie 可以吃到距离起始点不超过</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𝑘</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（这里是曼哈顿距离）的所有草。帮 Bessie 选定起始点使它能吃到最多的草。</a:t>
                </a:r>
                <a:endPar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endParaRPr>
              </a:p>
              <a:p>
                <a:pPr marL="0" indent="0">
                  <a:buNone/>
                </a:pPr>
                <a:r>
                  <a:rPr lang="en-US" altLang="zh-CN" sz="2400" noProof="1">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𝑔</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≤2×</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2023/7/15</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5875740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9.xml><?xml version="1.0" encoding="utf-8"?>
<p:tagLst xmlns:a="http://schemas.openxmlformats.org/drawingml/2006/main" xmlns:r="http://schemas.openxmlformats.org/officeDocument/2006/relationships" xmlns:p="http://schemas.openxmlformats.org/presentationml/2006/main">
  <p:tag name="KSO_WM_TEMPLATE_THUMBS_INDEX" val="1、4、9、11、18、19、22"/>
  <p:tag name="KSO_WM_SLIDE_ID" val="custom20185043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5043"/>
  <p:tag name="KSO_WM_SLIDE_LAYOUT" val="a_b"/>
  <p:tag name="KSO_WM_SLIDE_LAYOUT_CNT" val="1_1"/>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BEAUTIFY_FLAG" val="#wm#"/>
  <p:tag name="KSO_WM_UNIT_PRESET_TEXT" val="黄色简约通用模板"/>
  <p:tag name="KSO_WM_UNIT_NOCLEAR" val="0"/>
  <p:tag name="KSO_WM_UNIT_DIAGRAM_ISNUMVISUAL" val="0"/>
  <p:tag name="KSO_WM_UNIT_DIAGRAM_ISREFERUNIT" val="0"/>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BEAUTIFY_FLAG" val="#wm#"/>
  <p:tag name="KSO_WM_UNIT_PRESET_TEXT" val="点击此处添加副标题"/>
  <p:tag name="KSO_WM_UNIT_NOCLEAR" val="0"/>
  <p:tag name="KSO_WM_UNIT_DIAGRAM_ISNUMVISUAL" val="0"/>
  <p:tag name="KSO_WM_UNIT_DIAGRAM_ISREFERUNIT" val="0"/>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11571</TotalTime>
  <Words>3232</Words>
  <Application>Microsoft Office PowerPoint</Application>
  <PresentationFormat>宽屏</PresentationFormat>
  <Paragraphs>285</Paragraphs>
  <Slides>34</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34</vt:i4>
      </vt:variant>
    </vt:vector>
  </HeadingPairs>
  <TitlesOfParts>
    <vt:vector size="41" baseType="lpstr">
      <vt:lpstr>黑体</vt:lpstr>
      <vt:lpstr>微软雅黑</vt:lpstr>
      <vt:lpstr>Arial</vt:lpstr>
      <vt:lpstr>Cambria Math</vt:lpstr>
      <vt:lpstr>Consolas</vt:lpstr>
      <vt:lpstr>2_Office 主题​​</vt:lpstr>
      <vt:lpstr>1_Office 主题​​</vt:lpstr>
      <vt:lpstr>杂题</vt:lpstr>
      <vt:lpstr>一些说明</vt:lpstr>
      <vt:lpstr>例1.骨牌覆盖问题</vt:lpstr>
      <vt:lpstr>例1.骨牌覆盖问题</vt:lpstr>
      <vt:lpstr>例2.A Colorful Prospect</vt:lpstr>
      <vt:lpstr>例2.A Colorful Prospect</vt:lpstr>
      <vt:lpstr>例3.三角形</vt:lpstr>
      <vt:lpstr>例3.三角形</vt:lpstr>
      <vt:lpstr>例4.The Lazy Cow</vt:lpstr>
      <vt:lpstr>例4.The Lazy Cow</vt:lpstr>
      <vt:lpstr>例5.Median Pyramid Hard</vt:lpstr>
      <vt:lpstr>例5.Median Pyramid Hard</vt:lpstr>
      <vt:lpstr>例6.排序网络</vt:lpstr>
      <vt:lpstr>例6.排序网络</vt:lpstr>
      <vt:lpstr>例6.排序网络</vt:lpstr>
      <vt:lpstr>例7.三角形</vt:lpstr>
      <vt:lpstr>例7.三角形</vt:lpstr>
      <vt:lpstr>例8.光</vt:lpstr>
      <vt:lpstr>例8.光</vt:lpstr>
      <vt:lpstr>例9.简单题</vt:lpstr>
      <vt:lpstr>例9.简单题</vt:lpstr>
      <vt:lpstr>例10.简单题</vt:lpstr>
      <vt:lpstr>例10.简单题</vt:lpstr>
      <vt:lpstr>例11.国旗计划</vt:lpstr>
      <vt:lpstr>例11.国旗计划</vt:lpstr>
      <vt:lpstr>例12.建筑抢修</vt:lpstr>
      <vt:lpstr>例12.建筑抢修</vt:lpstr>
      <vt:lpstr>例13.狂扁小怪兽</vt:lpstr>
      <vt:lpstr>例13.狂扁小怪兽</vt:lpstr>
      <vt:lpstr>例14.Tower</vt:lpstr>
      <vt:lpstr>例14.Tower</vt:lpstr>
      <vt:lpstr>例15.Shop</vt:lpstr>
      <vt:lpstr>例15.Shop</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一些trick与NOIP题选讲</dc:title>
  <dc:creator/>
  <cp:lastModifiedBy>畅 俞</cp:lastModifiedBy>
  <cp:revision>1505</cp:revision>
  <dcterms:created xsi:type="dcterms:W3CDTF">2019-08-13T08:06:00Z</dcterms:created>
  <dcterms:modified xsi:type="dcterms:W3CDTF">2023-07-15T09:10:21Z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