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24" r:id="rId5"/>
    <p:sldId id="348" r:id="rId6"/>
    <p:sldId id="326" r:id="rId7"/>
    <p:sldId id="349" r:id="rId8"/>
    <p:sldId id="329" r:id="rId9"/>
    <p:sldId id="319" r:id="rId10"/>
    <p:sldId id="320" r:id="rId11"/>
    <p:sldId id="321" r:id="rId12"/>
    <p:sldId id="347" r:id="rId13"/>
    <p:sldId id="322" r:id="rId14"/>
    <p:sldId id="323" r:id="rId15"/>
    <p:sldId id="325" r:id="rId16"/>
    <p:sldId id="350" r:id="rId17"/>
    <p:sldId id="351" r:id="rId18"/>
    <p:sldId id="352" r:id="rId19"/>
    <p:sldId id="327" r:id="rId20"/>
    <p:sldId id="353"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28" r:id="rId39"/>
    <p:sldId id="354" r:id="rId40"/>
    <p:sldId id="384" r:id="rId41"/>
    <p:sldId id="385" r:id="rId42"/>
    <p:sldId id="355" r:id="rId43"/>
  </p:sldIdLst>
  <p:sldSz cx="12192000" cy="6858000"/>
  <p:notesSz cx="6858000" cy="9144000"/>
  <p:custDataLst>
    <p:tags r:id="rId4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77" autoAdjust="0"/>
  </p:normalViewPr>
  <p:slideViewPr>
    <p:cSldViewPr snapToGrid="0">
      <p:cViewPr varScale="1">
        <p:scale>
          <a:sx n="81" d="100"/>
          <a:sy n="81" d="100"/>
        </p:scale>
        <p:origin x="7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gs" Target="tags/tag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 name="Date Placeholder 7"/>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583436" y="3143250"/>
            <a:ext cx="4270248" cy="259677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9" name="Date Placeholder 8"/>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997B5FA-0921-464F-AAE1-844C04324D75}" type="datetimeFigureOut">
              <a:rPr lang="zh-CN" altLang="en-US" smtClean="0"/>
            </a:fld>
            <a:endParaRPr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dirty="0"/>
              <a:t>杂题选讲</a:t>
            </a:r>
            <a:endParaRPr lang="zh-CN" dirty="0"/>
          </a:p>
        </p:txBody>
      </p:sp>
      <p:sp>
        <p:nvSpPr>
          <p:cNvPr id="3" name="副标题 2"/>
          <p:cNvSpPr>
            <a:spLocks noGrp="1"/>
          </p:cNvSpPr>
          <p:nvPr>
            <p:ph type="subTitle" idx="1"/>
          </p:nvPr>
        </p:nvSpPr>
        <p:spPr/>
        <p:txBody>
          <a:bodyPr/>
          <a:lstStyle/>
          <a:p>
            <a:r>
              <a:rPr lang="zh-CN" altLang="en-US" dirty="0"/>
              <a:t>福州一中 刘星佳</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PEAK</a:t>
            </a:r>
            <a:endParaRPr lang="en-US"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9187" y="2905125"/>
            <a:ext cx="9953625" cy="2305050"/>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075" y="5417058"/>
            <a:ext cx="7943850" cy="419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PEAK</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390" y="2637790"/>
                <a:ext cx="8468360" cy="3101975"/>
              </a:xfrm>
            </p:spPr>
            <p:txBody>
              <a:bodyPr>
                <a:normAutofit lnSpcReduction="10000"/>
              </a:bodyPr>
              <a:lstStyle/>
              <a:p>
                <a:r>
                  <a:rPr lang="en-US" altLang="zh-CN" dirty="0">
                    <a:latin typeface="Courier New" panose="02070309020205020404" pitchFamily="49" charset="0"/>
                    <a:cs typeface="Courier New" panose="02070309020205020404" pitchFamily="49" charset="0"/>
                  </a:rPr>
                  <a:t>N-1 </a:t>
                </a:r>
                <a:r>
                  <a:rPr lang="zh-CN" altLang="en-US" dirty="0">
                    <a:latin typeface="Courier New" panose="02070309020205020404" pitchFamily="49" charset="0"/>
                    <a:cs typeface="Courier New" panose="02070309020205020404" pitchFamily="49" charset="0"/>
                  </a:rPr>
                  <a:t>个峰值是个很紧的限制。</a:t>
                </a:r>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不妨令</a:t>
                </a:r>
                <a:r>
                  <a:rPr lang="en-US" altLang="zh-CN" dirty="0">
                    <a:latin typeface="Courier New" panose="02070309020205020404" pitchFamily="49" charset="0"/>
                    <a:cs typeface="Courier New" panose="02070309020205020404" pitchFamily="49" charset="0"/>
                  </a:rPr>
                  <a:t> Ai&lt;Bi</a:t>
                </a:r>
                <a:r>
                  <a:rPr lang="zh-CN" altLang="en-US" dirty="0">
                    <a:latin typeface="Courier New" panose="02070309020205020404" pitchFamily="49" charset="0"/>
                    <a:cs typeface="Courier New" panose="02070309020205020404" pitchFamily="49" charset="0"/>
                  </a:rPr>
                  <a:t>，则合法排列一定形如：</a:t>
                </a:r>
                <a:r>
                  <a:rPr lang="en-US" altLang="zh-CN" dirty="0">
                    <a:latin typeface="Courier New" panose="02070309020205020404" pitchFamily="49" charset="0"/>
                    <a:cs typeface="Courier New" panose="02070309020205020404" pitchFamily="49" charset="0"/>
                  </a:rPr>
                  <a:t>(AB)...(AB)()(BA)...(BA)</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一定有一个盒子没有峰值，枚举该盒子。</a:t>
                </a:r>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设盒子排列为</a:t>
                </a:r>
                <a:r>
                  <a:rPr lang="en-US" altLang="zh-CN" dirty="0">
                    <a:latin typeface="Courier New" panose="02070309020205020404" pitchFamily="49" charset="0"/>
                    <a:cs typeface="Courier New" panose="02070309020205020404" pitchFamily="49" charset="0"/>
                  </a:rPr>
                  <a:t> (P1,P2,...,PN)</a:t>
                </a:r>
                <a:r>
                  <a:rPr lang="zh-CN" altLang="en-US" dirty="0">
                    <a:latin typeface="Courier New" panose="02070309020205020404" pitchFamily="49" charset="0"/>
                    <a:cs typeface="Courier New" panose="02070309020205020404" pitchFamily="49" charset="0"/>
                  </a:rPr>
                  <a:t>，则一定有（</a:t>
                </a:r>
                <a:r>
                  <a:rPr lang="en-US" altLang="zh-CN" dirty="0">
                    <a:latin typeface="Courier New" panose="02070309020205020404" pitchFamily="49" charset="0"/>
                    <a:cs typeface="Courier New" panose="02070309020205020404" pitchFamily="49" charset="0"/>
                  </a:rPr>
                  <a:t>K</a:t>
                </a:r>
                <a:r>
                  <a:rPr lang="zh-CN" altLang="en-US" dirty="0">
                    <a:latin typeface="Courier New" panose="02070309020205020404" pitchFamily="49" charset="0"/>
                    <a:cs typeface="Courier New" panose="02070309020205020404" pitchFamily="49" charset="0"/>
                  </a:rPr>
                  <a:t>为断点）：</a:t>
                </a:r>
                <a:endParaRPr lang="zh-CN" altLang="en-US" dirty="0">
                  <a:latin typeface="Courier New" panose="02070309020205020404" pitchFamily="49" charset="0"/>
                  <a:cs typeface="Courier New" panose="02070309020205020404" pitchFamily="49" charset="0"/>
                </a:endParaRPr>
              </a:p>
              <a:p>
                <a14:m>
                  <m:oMath xmlns:m="http://schemas.openxmlformats.org/officeDocument/2006/math">
                    <m:r>
                      <a:rPr lang="en-US" altLang="zh-CN" i="1" dirty="0">
                        <a:latin typeface="Cambria Math" panose="02040503050406030204" pitchFamily="18" charset="0"/>
                        <a:ea typeface="MS Mincho" charset="0"/>
                        <a:cs typeface="Cambria Math" panose="02040503050406030204" pitchFamily="18" charset="0"/>
                      </a:rPr>
                      <m:t>∀</m:t>
                    </m:r>
                    <m:r>
                      <a:rPr lang="en-US" altLang="zh-CN" i="1" dirty="0">
                        <a:latin typeface="Cambria Math" panose="02040503050406030204" pitchFamily="18" charset="0"/>
                        <a:ea typeface="MS Mincho" charset="0"/>
                        <a:cs typeface="Cambria Math" panose="02040503050406030204" pitchFamily="18" charset="0"/>
                      </a:rPr>
                      <m:t>1</m:t>
                    </m:r>
                    <m:r>
                      <a:rPr lang="en-US" altLang="zh-CN" i="1" dirty="0">
                        <a:latin typeface="Cambria Math" panose="02040503050406030204" pitchFamily="18" charset="0"/>
                        <a:ea typeface="MS Mincho"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ea typeface="MS Mincho" charset="0"/>
                        <a:cs typeface="Cambria Math" panose="02040503050406030204" pitchFamily="18" charset="0"/>
                      </a:rPr>
                      <m:t>&lt;</m:t>
                    </m:r>
                    <m:r>
                      <a:rPr lang="en-US" altLang="zh-CN" i="1" dirty="0">
                        <a:latin typeface="Cambria Math" panose="02040503050406030204" pitchFamily="18" charset="0"/>
                        <a:cs typeface="Cambria Math" panose="02040503050406030204" pitchFamily="18" charset="0"/>
                      </a:rPr>
                      <m:t>𝐾</m:t>
                    </m:r>
                    <m:r>
                      <a:rPr lang="en-US" altLang="zh-CN" i="1" dirty="0">
                        <a:latin typeface="Cambria Math" panose="02040503050406030204" pitchFamily="18" charset="0"/>
                        <a:ea typeface="MS Mincho" charset="0"/>
                        <a:cs typeface="Cambria Math" panose="02040503050406030204" pitchFamily="18" charset="0"/>
                      </a:rPr>
                      <m:t>,</m:t>
                    </m:r>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𝐵</m:t>
                        </m:r>
                      </m:e>
                      <m:sub>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𝑃</m:t>
                            </m:r>
                          </m:e>
                          <m:sub>
                            <m:r>
                              <a:rPr lang="en-US" altLang="zh-CN" i="1" dirty="0">
                                <a:latin typeface="Cambria Math" panose="02040503050406030204" pitchFamily="18" charset="0"/>
                                <a:cs typeface="Cambria Math" panose="02040503050406030204" pitchFamily="18" charset="0"/>
                              </a:rPr>
                              <m:t>𝑖</m:t>
                            </m:r>
                          </m:sub>
                        </m:sSub>
                      </m:sub>
                    </m:sSub>
                    <m:r>
                      <a:rPr lang="en-US" altLang="zh-CN" i="1" dirty="0">
                        <a:latin typeface="Cambria Math" panose="02040503050406030204" pitchFamily="18" charset="0"/>
                        <a:cs typeface="Cambria Math" panose="02040503050406030204" pitchFamily="18" charset="0"/>
                      </a:rPr>
                      <m:t>&gt;</m:t>
                    </m:r>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𝐴</m:t>
                        </m:r>
                      </m:e>
                      <m:sub>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𝑃</m:t>
                            </m:r>
                          </m:e>
                          <m:sub>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ea typeface="MS Mincho" charset="0"/>
                                <a:cs typeface="Cambria Math" panose="02040503050406030204" pitchFamily="18" charset="0"/>
                              </a:rPr>
                              <m:t>+</m:t>
                            </m:r>
                            <m:r>
                              <a:rPr lang="en-US" altLang="zh-CN" i="1" dirty="0">
                                <a:latin typeface="Cambria Math" panose="02040503050406030204" pitchFamily="18" charset="0"/>
                                <a:ea typeface="MS Mincho" charset="0"/>
                                <a:cs typeface="Cambria Math" panose="02040503050406030204" pitchFamily="18" charset="0"/>
                              </a:rPr>
                              <m:t>1</m:t>
                            </m:r>
                          </m:sub>
                        </m:sSub>
                      </m:sub>
                    </m:sSub>
                  </m:oMath>
                </a14:m>
                <a:r>
                  <a:rPr lang="zh-CN" altLang="en-US" dirty="0">
                    <a:latin typeface="Courier New" panose="02070309020205020404" pitchFamily="49" charset="0"/>
                    <a:cs typeface="Courier New" panose="02070309020205020404" pitchFamily="49" charset="0"/>
                  </a:rPr>
                  <a:t>，</a:t>
                </a:r>
                <a14:m>
                  <m:oMath xmlns:m="http://schemas.openxmlformats.org/officeDocument/2006/math">
                    <m:r>
                      <a:rPr lang="en-US" altLang="zh-CN" i="1" dirty="0">
                        <a:latin typeface="Cambria Math" panose="02040503050406030204" pitchFamily="18" charset="0"/>
                        <a:ea typeface="MS Mincho"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𝐾</m:t>
                    </m:r>
                    <m:r>
                      <a:rPr lang="en-US" altLang="zh-CN" i="1" dirty="0">
                        <a:latin typeface="Cambria Math" panose="02040503050406030204" pitchFamily="18" charset="0"/>
                        <a:ea typeface="MS Mincho" charset="0"/>
                        <a:cs typeface="Cambria Math" panose="02040503050406030204" pitchFamily="18" charset="0"/>
                      </a:rPr>
                      <m:t>+</m:t>
                    </m:r>
                    <m:r>
                      <a:rPr lang="en-US" altLang="zh-CN" i="1" dirty="0">
                        <a:latin typeface="Cambria Math" panose="02040503050406030204" pitchFamily="18" charset="0"/>
                        <a:ea typeface="MS Mincho" charset="0"/>
                        <a:cs typeface="Cambria Math" panose="02040503050406030204" pitchFamily="18" charset="0"/>
                      </a:rPr>
                      <m:t>1</m:t>
                    </m:r>
                    <m:r>
                      <a:rPr lang="en-US" altLang="zh-CN" i="1" dirty="0">
                        <a:latin typeface="Cambria Math" panose="02040503050406030204" pitchFamily="18" charset="0"/>
                        <a:ea typeface="MS Mincho"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ea typeface="MS Mincho" charset="0"/>
                        <a:cs typeface="Cambria Math" panose="02040503050406030204" pitchFamily="18" charset="0"/>
                      </a:rPr>
                      <m:t>&lt;</m:t>
                    </m:r>
                    <m:r>
                      <a:rPr lang="en-US" altLang="zh-CN" i="1" dirty="0">
                        <a:latin typeface="Cambria Math" panose="02040503050406030204" pitchFamily="18" charset="0"/>
                        <a:cs typeface="Cambria Math" panose="02040503050406030204" pitchFamily="18" charset="0"/>
                      </a:rPr>
                      <m:t>𝑁</m:t>
                    </m:r>
                    <m:r>
                      <a:rPr lang="en-US" altLang="zh-CN" i="1" dirty="0">
                        <a:latin typeface="Cambria Math" panose="02040503050406030204" pitchFamily="18" charset="0"/>
                        <a:ea typeface="MS Mincho" charset="0"/>
                        <a:cs typeface="Cambria Math" panose="02040503050406030204" pitchFamily="18" charset="0"/>
                      </a:rPr>
                      <m:t>,</m:t>
                    </m:r>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𝐴</m:t>
                        </m:r>
                      </m:e>
                      <m:sub>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𝑃</m:t>
                            </m:r>
                          </m:e>
                          <m:sub>
                            <m:r>
                              <a:rPr lang="en-US" altLang="zh-CN" i="1" dirty="0">
                                <a:latin typeface="Cambria Math" panose="02040503050406030204" pitchFamily="18" charset="0"/>
                                <a:cs typeface="Cambria Math" panose="02040503050406030204" pitchFamily="18" charset="0"/>
                              </a:rPr>
                              <m:t>𝑖</m:t>
                            </m:r>
                          </m:sub>
                        </m:sSub>
                      </m:sub>
                    </m:sSub>
                    <m:r>
                      <a:rPr lang="en-US" altLang="zh-CN" i="1" dirty="0">
                        <a:latin typeface="Cambria Math" panose="02040503050406030204" pitchFamily="18" charset="0"/>
                        <a:ea typeface="MS Mincho" charset="0"/>
                        <a:cs typeface="Cambria Math" panose="02040503050406030204" pitchFamily="18" charset="0"/>
                      </a:rPr>
                      <m:t>&lt;</m:t>
                    </m:r>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𝐵</m:t>
                        </m:r>
                      </m:e>
                      <m:sub>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𝑃</m:t>
                            </m:r>
                          </m:e>
                          <m:sub>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ea typeface="MS Mincho" charset="0"/>
                                <a:cs typeface="Cambria Math" panose="02040503050406030204" pitchFamily="18" charset="0"/>
                              </a:rPr>
                              <m:t>+</m:t>
                            </m:r>
                            <m:r>
                              <a:rPr lang="en-US" altLang="zh-CN" i="1" dirty="0">
                                <a:latin typeface="Cambria Math" panose="02040503050406030204" pitchFamily="18" charset="0"/>
                                <a:ea typeface="MS Mincho" charset="0"/>
                                <a:cs typeface="Cambria Math" panose="02040503050406030204" pitchFamily="18" charset="0"/>
                              </a:rPr>
                              <m:t>1</m:t>
                            </m:r>
                          </m:sub>
                        </m:sSub>
                      </m:sub>
                    </m:sSub>
                  </m:oMath>
                </a14:m>
                <a:endParaRPr lang="en-US" altLang="zh-CN" i="1"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断点</a:t>
                </a:r>
                <a:r>
                  <a:rPr lang="en-US" altLang="zh-CN" dirty="0">
                    <a:latin typeface="Courier New" panose="02070309020205020404" pitchFamily="49" charset="0"/>
                    <a:cs typeface="Courier New" panose="02070309020205020404" pitchFamily="49" charset="0"/>
                  </a:rPr>
                  <a:t> K </a:t>
                </a:r>
                <a:r>
                  <a:rPr lang="zh-CN" altLang="en-US" dirty="0">
                    <a:latin typeface="Courier New" panose="02070309020205020404" pitchFamily="49" charset="0"/>
                    <a:cs typeface="Courier New" panose="02070309020205020404" pitchFamily="49" charset="0"/>
                  </a:rPr>
                  <a:t>处的值满足</a:t>
                </a:r>
                <a:r>
                  <a:rPr lang="en-US" altLang="zh-CN" dirty="0">
                    <a:latin typeface="Courier New" panose="02070309020205020404" pitchFamily="49" charset="0"/>
                    <a:cs typeface="Courier New" panose="02070309020205020404" pitchFamily="49" charset="0"/>
                  </a:rPr>
                  <a:t> </a:t>
                </a:r>
                <a14:m>
                  <m:oMath xmlns:m="http://schemas.openxmlformats.org/officeDocument/2006/math">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𝐵</m:t>
                        </m:r>
                      </m:e>
                      <m:sub>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𝑃</m:t>
                            </m:r>
                          </m:e>
                          <m:sub>
                            <m:r>
                              <a:rPr lang="en-US" altLang="zh-CN" i="1" dirty="0">
                                <a:latin typeface="Cambria Math" panose="02040503050406030204" pitchFamily="18" charset="0"/>
                                <a:cs typeface="Cambria Math" panose="02040503050406030204" pitchFamily="18" charset="0"/>
                              </a:rPr>
                              <m:t>𝐾</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sub>
                        </m:sSub>
                      </m:sub>
                    </m:sSub>
                    <m:r>
                      <a:rPr lang="en-US" altLang="zh-CN" i="1" dirty="0">
                        <a:latin typeface="Cambria Math" panose="02040503050406030204" pitchFamily="18" charset="0"/>
                        <a:cs typeface="Cambria Math" panose="02040503050406030204" pitchFamily="18" charset="0"/>
                      </a:rPr>
                      <m:t>&gt;</m:t>
                    </m:r>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𝐵</m:t>
                        </m:r>
                      </m:e>
                      <m:sub>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𝑃</m:t>
                            </m:r>
                          </m:e>
                          <m:sub>
                            <m:r>
                              <a:rPr lang="en-US" altLang="zh-CN" i="1" dirty="0">
                                <a:latin typeface="Cambria Math" panose="02040503050406030204" pitchFamily="18" charset="0"/>
                                <a:cs typeface="Cambria Math" panose="02040503050406030204" pitchFamily="18" charset="0"/>
                              </a:rPr>
                              <m:t>𝐾</m:t>
                            </m:r>
                          </m:sub>
                        </m:sSub>
                      </m:sub>
                    </m:sSub>
                  </m:oMath>
                </a14:m>
                <a:r>
                  <a:rPr lang="zh-CN" altLang="en-US" dirty="0">
                    <a:latin typeface="Cambria Math" panose="02040503050406030204" pitchFamily="18" charset="0"/>
                    <a:cs typeface="Cambria Math" panose="02040503050406030204" pitchFamily="18" charset="0"/>
                  </a:rPr>
                  <a:t>或</a:t>
                </a:r>
                <a:r>
                  <a:rPr lang="en-US" altLang="zh-CN" dirty="0">
                    <a:latin typeface="Cambria Math" panose="02040503050406030204" pitchFamily="18" charset="0"/>
                    <a:cs typeface="Cambria Math" panose="02040503050406030204" pitchFamily="18" charset="0"/>
                  </a:rPr>
                  <a:t> </a:t>
                </a:r>
                <a14:m>
                  <m:oMath xmlns:m="http://schemas.openxmlformats.org/officeDocument/2006/math">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𝐵</m:t>
                        </m:r>
                      </m:e>
                      <m:sub>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𝑃</m:t>
                            </m:r>
                          </m:e>
                          <m:sub>
                            <m:r>
                              <a:rPr lang="en-US" altLang="zh-CN" i="1" dirty="0">
                                <a:latin typeface="Cambria Math" panose="02040503050406030204" pitchFamily="18" charset="0"/>
                                <a:cs typeface="Cambria Math" panose="02040503050406030204" pitchFamily="18" charset="0"/>
                              </a:rPr>
                              <m:t>𝐾</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sub>
                        </m:sSub>
                      </m:sub>
                    </m:sSub>
                    <m:r>
                      <a:rPr lang="en-US" altLang="zh-CN" i="1" dirty="0">
                        <a:latin typeface="Cambria Math" panose="02040503050406030204" pitchFamily="18" charset="0"/>
                        <a:cs typeface="Cambria Math" panose="02040503050406030204" pitchFamily="18" charset="0"/>
                      </a:rPr>
                      <m:t>&gt;</m:t>
                    </m:r>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𝐴</m:t>
                        </m:r>
                      </m:e>
                      <m:sub>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𝑃</m:t>
                            </m:r>
                          </m:e>
                          <m:sub>
                            <m:r>
                              <a:rPr lang="en-US" altLang="zh-CN" i="1" dirty="0">
                                <a:latin typeface="Cambria Math" panose="02040503050406030204" pitchFamily="18" charset="0"/>
                                <a:cs typeface="Cambria Math" panose="02040503050406030204" pitchFamily="18" charset="0"/>
                              </a:rPr>
                              <m:t>𝐾</m:t>
                            </m:r>
                          </m:sub>
                        </m:sSub>
                      </m:sub>
                    </m:sSub>
                  </m:oMath>
                </a14:m>
                <a:endParaRPr lang="en-US" altLang="zh-CN" i="1" dirty="0">
                  <a:latin typeface="Cambria Math" panose="02040503050406030204" pitchFamily="18" charset="0"/>
                  <a:cs typeface="Cambria Math" panose="02040503050406030204" pitchFamily="18" charset="0"/>
                </a:endParaRPr>
              </a:p>
              <a:p>
                <a:r>
                  <a:rPr lang="zh-CN" altLang="en-US" dirty="0">
                    <a:latin typeface="Cambria Math" panose="02040503050406030204" pitchFamily="18" charset="0"/>
                    <a:cs typeface="Cambria Math" panose="02040503050406030204" pitchFamily="18" charset="0"/>
                  </a:rPr>
                  <a:t>如果用上述条件枚举断点</a:t>
                </a:r>
                <a:r>
                  <a:rPr lang="en-US" altLang="zh-CN" dirty="0">
                    <a:latin typeface="Cambria Math" panose="02040503050406030204" pitchFamily="18" charset="0"/>
                    <a:cs typeface="Cambria Math" panose="02040503050406030204" pitchFamily="18" charset="0"/>
                  </a:rPr>
                  <a:t> K</a:t>
                </a:r>
                <a:r>
                  <a:rPr lang="zh-CN" altLang="en-US" dirty="0">
                    <a:latin typeface="Cambria Math" panose="02040503050406030204" pitchFamily="18" charset="0"/>
                    <a:cs typeface="Cambria Math" panose="02040503050406030204" pitchFamily="18" charset="0"/>
                  </a:rPr>
                  <a:t>，方案数会算重。</a:t>
                </a:r>
                <a:endParaRPr lang="zh-CN" altLang="en-US" dirty="0">
                  <a:latin typeface="Cambria Math" panose="02040503050406030204" pitchFamily="18" charset="0"/>
                  <a:cs typeface="Cambria Math" panose="02040503050406030204" pitchFamily="18" charset="0"/>
                </a:endParaRPr>
              </a:p>
              <a:p>
                <a:r>
                  <a:rPr lang="zh-CN" altLang="en-US" dirty="0">
                    <a:latin typeface="Cambria Math" panose="02040503050406030204" pitchFamily="18" charset="0"/>
                    <a:cs typeface="Cambria Math" panose="02040503050406030204" pitchFamily="18" charset="0"/>
                  </a:rPr>
                  <a:t>对于每一种方案，应找出一个代表元使其仅被计算一次。</a:t>
                </a:r>
                <a:endParaRPr lang="zh-CN" altLang="en-US" dirty="0">
                  <a:latin typeface="Cambria Math" panose="02040503050406030204" pitchFamily="18" charset="0"/>
                  <a:cs typeface="Cambria Math" panose="020405030504060302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390" y="2637790"/>
                <a:ext cx="8468360" cy="3101975"/>
              </a:xfrm>
              <a:blipFill rotWithShape="1">
                <a:blip r:embed="rId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PEAK</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390" y="2637790"/>
                <a:ext cx="8468360" cy="3101975"/>
              </a:xfrm>
            </p:spPr>
            <p:txBody>
              <a:bodyPr>
                <a:normAutofit/>
              </a:bodyPr>
              <a:lstStyle/>
              <a:p>
                <a:r>
                  <a:rPr lang="zh-CN" altLang="en-US" dirty="0">
                    <a:latin typeface="Cambria Math" panose="02040503050406030204" pitchFamily="18" charset="0"/>
                    <a:cs typeface="Cambria Math" panose="02040503050406030204" pitchFamily="18" charset="0"/>
                  </a:rPr>
                  <a:t>不妨令</a:t>
                </a:r>
                <a:r>
                  <a:rPr lang="en-US" altLang="zh-CN" dirty="0">
                    <a:latin typeface="Cambria Math" panose="02040503050406030204" pitchFamily="18" charset="0"/>
                    <a:cs typeface="Cambria Math" panose="02040503050406030204" pitchFamily="18" charset="0"/>
                  </a:rPr>
                  <a:t> K </a:t>
                </a:r>
                <a:r>
                  <a:rPr lang="zh-CN" altLang="en-US" dirty="0">
                    <a:latin typeface="Cambria Math" panose="02040503050406030204" pitchFamily="18" charset="0"/>
                    <a:cs typeface="Cambria Math" panose="02040503050406030204" pitchFamily="18" charset="0"/>
                  </a:rPr>
                  <a:t>为最小的</a:t>
                </a:r>
                <a:r>
                  <a:rPr lang="en-US" altLang="zh-CN" dirty="0">
                    <a:latin typeface="Cambria Math" panose="02040503050406030204" pitchFamily="18" charset="0"/>
                    <a:cs typeface="Cambria Math" panose="02040503050406030204" pitchFamily="18" charset="0"/>
                  </a:rPr>
                  <a:t> i </a:t>
                </a:r>
                <a:r>
                  <a:rPr lang="zh-CN" altLang="en-US" dirty="0">
                    <a:latin typeface="Cambria Math" panose="02040503050406030204" pitchFamily="18" charset="0"/>
                    <a:cs typeface="Cambria Math" panose="02040503050406030204" pitchFamily="18" charset="0"/>
                  </a:rPr>
                  <a:t>使得</a:t>
                </a:r>
                <a:r>
                  <a:rPr lang="en-US" altLang="zh-CN" dirty="0">
                    <a:latin typeface="Cambria Math" panose="02040503050406030204" pitchFamily="18" charset="0"/>
                    <a:cs typeface="Cambria Math" panose="02040503050406030204" pitchFamily="18" charset="0"/>
                  </a:rPr>
                  <a:t> </a:t>
                </a:r>
                <a14:m>
                  <m:oMath xmlns:m="http://schemas.openxmlformats.org/officeDocument/2006/math">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𝐵</m:t>
                        </m:r>
                      </m:e>
                      <m:sub>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𝑃</m:t>
                            </m:r>
                          </m:e>
                          <m:sub>
                            <m:r>
                              <a:rPr lang="en-US" altLang="zh-CN" i="1" dirty="0">
                                <a:latin typeface="Cambria Math" panose="02040503050406030204" pitchFamily="18" charset="0"/>
                                <a:cs typeface="Cambria Math" panose="02040503050406030204" pitchFamily="18" charset="0"/>
                              </a:rPr>
                              <m:t>𝑖</m:t>
                            </m:r>
                          </m:sub>
                        </m:sSub>
                      </m:sub>
                    </m:sSub>
                    <m:r>
                      <a:rPr lang="en-US" altLang="zh-CN" i="1" dirty="0">
                        <a:latin typeface="Cambria Math" panose="02040503050406030204" pitchFamily="18" charset="0"/>
                        <a:cs typeface="Cambria Math" panose="02040503050406030204" pitchFamily="18" charset="0"/>
                      </a:rPr>
                      <m:t>&lt;</m:t>
                    </m:r>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𝐴</m:t>
                        </m:r>
                      </m:e>
                      <m:sub>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𝑃</m:t>
                            </m:r>
                          </m:e>
                          <m:sub>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ea typeface="MS Mincho" charset="0"/>
                                <a:cs typeface="Cambria Math" panose="02040503050406030204" pitchFamily="18" charset="0"/>
                              </a:rPr>
                              <m:t>+</m:t>
                            </m:r>
                            <m:r>
                              <a:rPr lang="en-US" altLang="zh-CN" i="1" dirty="0">
                                <a:latin typeface="Cambria Math" panose="02040503050406030204" pitchFamily="18" charset="0"/>
                                <a:ea typeface="MS Mincho" charset="0"/>
                                <a:cs typeface="Cambria Math" panose="02040503050406030204" pitchFamily="18" charset="0"/>
                              </a:rPr>
                              <m:t>1</m:t>
                            </m:r>
                          </m:sub>
                        </m:sSub>
                      </m:sub>
                    </m:sSub>
                  </m:oMath>
                </a14:m>
                <a:endParaRPr lang="en-US" altLang="zh-CN" i="1" dirty="0">
                  <a:latin typeface="Cambria Math" panose="02040503050406030204" pitchFamily="18" charset="0"/>
                  <a:ea typeface="MS Mincho" charset="0"/>
                  <a:cs typeface="Cambria Math" panose="02040503050406030204" pitchFamily="18" charset="0"/>
                </a:endParaRPr>
              </a:p>
              <a:p>
                <a:r>
                  <a:rPr lang="zh-CN" altLang="en-US" dirty="0">
                    <a:latin typeface="Cambria Math" panose="02040503050406030204" pitchFamily="18" charset="0"/>
                    <a:cs typeface="Cambria Math" panose="02040503050406030204" pitchFamily="18" charset="0"/>
                  </a:rPr>
                  <a:t>这样就使得每种方案恰好只算一次。（只需做到满足上述条件一定是断点）</a:t>
                </a:r>
                <a:endParaRPr lang="zh-CN" altLang="en-US" dirty="0">
                  <a:latin typeface="Cambria Math" panose="02040503050406030204" pitchFamily="18" charset="0"/>
                  <a:cs typeface="Cambria Math" panose="02040503050406030204" pitchFamily="18" charset="0"/>
                </a:endParaRPr>
              </a:p>
              <a:p>
                <a:r>
                  <a:rPr lang="zh-CN" altLang="en-US" dirty="0">
                    <a:latin typeface="Cambria Math" panose="02040503050406030204" pitchFamily="18" charset="0"/>
                    <a:cs typeface="Cambria Math" panose="02040503050406030204" pitchFamily="18" charset="0"/>
                  </a:rPr>
                  <a:t>考虑将盒子按</a:t>
                </a:r>
                <a:r>
                  <a:rPr lang="en-US" altLang="zh-CN" dirty="0">
                    <a:latin typeface="Cambria Math" panose="02040503050406030204" pitchFamily="18" charset="0"/>
                    <a:cs typeface="Cambria Math" panose="02040503050406030204" pitchFamily="18" charset="0"/>
                  </a:rPr>
                  <a:t> B </a:t>
                </a:r>
                <a:r>
                  <a:rPr lang="zh-CN" altLang="en-US" dirty="0">
                    <a:latin typeface="Cambria Math" panose="02040503050406030204" pitchFamily="18" charset="0"/>
                    <a:cs typeface="Cambria Math" panose="02040503050406030204" pitchFamily="18" charset="0"/>
                  </a:rPr>
                  <a:t>值从大到小把每个盒子插入排列。</a:t>
                </a:r>
                <a:endParaRPr lang="zh-CN" altLang="en-US" dirty="0">
                  <a:latin typeface="Cambria Math" panose="02040503050406030204" pitchFamily="18" charset="0"/>
                  <a:cs typeface="Cambria Math" panose="02040503050406030204" pitchFamily="18" charset="0"/>
                </a:endParaRPr>
              </a:p>
              <a:p>
                <a:r>
                  <a:rPr lang="en-US" altLang="zh-CN" dirty="0">
                    <a:latin typeface="Cambria Math" panose="02040503050406030204" pitchFamily="18" charset="0"/>
                    <a:cs typeface="Cambria Math" panose="02040503050406030204" pitchFamily="18" charset="0"/>
                  </a:rPr>
                  <a:t>K=N </a:t>
                </a:r>
                <a:r>
                  <a:rPr lang="zh-CN" altLang="en-US" dirty="0">
                    <a:latin typeface="Cambria Math" panose="02040503050406030204" pitchFamily="18" charset="0"/>
                    <a:cs typeface="Cambria Math" panose="02040503050406030204" pitchFamily="18" charset="0"/>
                  </a:rPr>
                  <a:t>时，一个盒子</a:t>
                </a:r>
                <a:r>
                  <a:rPr lang="en-US" altLang="zh-CN" dirty="0">
                    <a:latin typeface="Cambria Math" panose="02040503050406030204" pitchFamily="18" charset="0"/>
                    <a:cs typeface="Cambria Math" panose="02040503050406030204" pitchFamily="18" charset="0"/>
                  </a:rPr>
                  <a:t> i </a:t>
                </a:r>
                <a:r>
                  <a:rPr lang="zh-CN" altLang="en-US" dirty="0">
                    <a:latin typeface="Cambria Math" panose="02040503050406030204" pitchFamily="18" charset="0"/>
                    <a:cs typeface="Cambria Math" panose="02040503050406030204" pitchFamily="18" charset="0"/>
                  </a:rPr>
                  <a:t>可以插入在</a:t>
                </a:r>
                <a:r>
                  <a:rPr lang="en-US" altLang="zh-CN" dirty="0">
                    <a:latin typeface="Cambria Math" panose="02040503050406030204" pitchFamily="18" charset="0"/>
                    <a:cs typeface="Cambria Math" panose="02040503050406030204" pitchFamily="18" charset="0"/>
                  </a:rPr>
                  <a:t> j </a:t>
                </a:r>
                <a:r>
                  <a:rPr lang="zh-CN" altLang="en-US" dirty="0">
                    <a:latin typeface="Cambria Math" panose="02040503050406030204" pitchFamily="18" charset="0"/>
                    <a:cs typeface="Cambria Math" panose="02040503050406030204" pitchFamily="18" charset="0"/>
                  </a:rPr>
                  <a:t>前面的条件是</a:t>
                </a:r>
                <a:r>
                  <a:rPr lang="en-US" altLang="zh-CN" dirty="0">
                    <a:latin typeface="Cambria Math" panose="02040503050406030204" pitchFamily="18" charset="0"/>
                    <a:cs typeface="Cambria Math" panose="02040503050406030204" pitchFamily="18" charset="0"/>
                  </a:rPr>
                  <a:t> Aj&lt;Bi</a:t>
                </a:r>
                <a:r>
                  <a:rPr lang="zh-CN" altLang="en-US" dirty="0">
                    <a:latin typeface="Cambria Math" panose="02040503050406030204" pitchFamily="18" charset="0"/>
                    <a:cs typeface="Cambria Math" panose="02040503050406030204" pitchFamily="18" charset="0"/>
                  </a:rPr>
                  <a:t>。</a:t>
                </a:r>
                <a:endParaRPr lang="zh-CN" altLang="en-US" dirty="0">
                  <a:latin typeface="Cambria Math" panose="02040503050406030204" pitchFamily="18" charset="0"/>
                  <a:cs typeface="Cambria Math" panose="02040503050406030204" pitchFamily="18" charset="0"/>
                </a:endParaRPr>
              </a:p>
              <a:p>
                <a:r>
                  <a:rPr lang="zh-CN" altLang="en-US" dirty="0">
                    <a:latin typeface="Cambria Math" panose="02040503050406030204" pitchFamily="18" charset="0"/>
                    <a:cs typeface="Cambria Math" panose="02040503050406030204" pitchFamily="18" charset="0"/>
                  </a:rPr>
                  <a:t>设</a:t>
                </a:r>
                <a:r>
                  <a:rPr lang="en-US" altLang="zh-CN" dirty="0">
                    <a:latin typeface="Cambria Math" panose="02040503050406030204" pitchFamily="18" charset="0"/>
                    <a:cs typeface="Cambria Math" panose="02040503050406030204" pitchFamily="18" charset="0"/>
                  </a:rPr>
                  <a:t> Ui </a:t>
                </a:r>
                <a:r>
                  <a:rPr lang="zh-CN" altLang="en-US" dirty="0">
                    <a:latin typeface="Cambria Math" panose="02040503050406030204" pitchFamily="18" charset="0"/>
                    <a:cs typeface="Cambria Math" panose="02040503050406030204" pitchFamily="18" charset="0"/>
                  </a:rPr>
                  <a:t>表示满足</a:t>
                </a:r>
                <a:r>
                  <a:rPr lang="en-US" altLang="zh-CN" dirty="0">
                    <a:latin typeface="Cambria Math" panose="02040503050406030204" pitchFamily="18" charset="0"/>
                    <a:cs typeface="Cambria Math" panose="02040503050406030204" pitchFamily="18" charset="0"/>
                  </a:rPr>
                  <a:t> Bj&gt;Bi </a:t>
                </a:r>
                <a:r>
                  <a:rPr lang="zh-CN" altLang="en-US" dirty="0">
                    <a:latin typeface="Cambria Math" panose="02040503050406030204" pitchFamily="18" charset="0"/>
                    <a:cs typeface="Cambria Math" panose="02040503050406030204" pitchFamily="18" charset="0"/>
                  </a:rPr>
                  <a:t>且</a:t>
                </a:r>
                <a:r>
                  <a:rPr lang="en-US" altLang="zh-CN" dirty="0">
                    <a:latin typeface="Cambria Math" panose="02040503050406030204" pitchFamily="18" charset="0"/>
                    <a:cs typeface="Cambria Math" panose="02040503050406030204" pitchFamily="18" charset="0"/>
                  </a:rPr>
                  <a:t> Aj&lt;Bi </a:t>
                </a:r>
                <a:r>
                  <a:rPr lang="zh-CN" altLang="en-US" dirty="0">
                    <a:latin typeface="Cambria Math" panose="02040503050406030204" pitchFamily="18" charset="0"/>
                    <a:cs typeface="Cambria Math" panose="02040503050406030204" pitchFamily="18" charset="0"/>
                  </a:rPr>
                  <a:t>的</a:t>
                </a:r>
                <a:r>
                  <a:rPr lang="en-US" altLang="zh-CN" dirty="0">
                    <a:latin typeface="Cambria Math" panose="02040503050406030204" pitchFamily="18" charset="0"/>
                    <a:cs typeface="Cambria Math" panose="02040503050406030204" pitchFamily="18" charset="0"/>
                  </a:rPr>
                  <a:t> j </a:t>
                </a:r>
                <a:r>
                  <a:rPr lang="zh-CN" altLang="en-US" dirty="0">
                    <a:latin typeface="Cambria Math" panose="02040503050406030204" pitchFamily="18" charset="0"/>
                    <a:cs typeface="Cambria Math" panose="02040503050406030204" pitchFamily="18" charset="0"/>
                  </a:rPr>
                  <a:t>个数，则插入盒子</a:t>
                </a:r>
                <a:r>
                  <a:rPr lang="en-US" altLang="zh-CN" dirty="0">
                    <a:latin typeface="Cambria Math" panose="02040503050406030204" pitchFamily="18" charset="0"/>
                    <a:cs typeface="Cambria Math" panose="02040503050406030204" pitchFamily="18" charset="0"/>
                  </a:rPr>
                  <a:t> i </a:t>
                </a:r>
                <a:r>
                  <a:rPr lang="zh-CN" altLang="en-US" dirty="0">
                    <a:latin typeface="Cambria Math" panose="02040503050406030204" pitchFamily="18" charset="0"/>
                    <a:cs typeface="Cambria Math" panose="02040503050406030204" pitchFamily="18" charset="0"/>
                  </a:rPr>
                  <a:t>时有</a:t>
                </a:r>
                <a:r>
                  <a:rPr lang="en-US" altLang="zh-CN" dirty="0">
                    <a:latin typeface="Cambria Math" panose="02040503050406030204" pitchFamily="18" charset="0"/>
                    <a:cs typeface="Cambria Math" panose="02040503050406030204" pitchFamily="18" charset="0"/>
                  </a:rPr>
                  <a:t> (Ui)+1 </a:t>
                </a:r>
                <a:r>
                  <a:rPr lang="zh-CN" altLang="en-US" dirty="0">
                    <a:latin typeface="Cambria Math" panose="02040503050406030204" pitchFamily="18" charset="0"/>
                    <a:cs typeface="Cambria Math" panose="02040503050406030204" pitchFamily="18" charset="0"/>
                  </a:rPr>
                  <a:t>种选择（</a:t>
                </a:r>
                <a:r>
                  <a:rPr lang="en-US" altLang="zh-CN" dirty="0">
                    <a:latin typeface="Cambria Math" panose="02040503050406030204" pitchFamily="18" charset="0"/>
                    <a:cs typeface="Cambria Math" panose="02040503050406030204" pitchFamily="18" charset="0"/>
                  </a:rPr>
                  <a:t>+1</a:t>
                </a:r>
                <a:r>
                  <a:rPr lang="zh-CN" altLang="en-US" dirty="0">
                    <a:latin typeface="Cambria Math" panose="02040503050406030204" pitchFamily="18" charset="0"/>
                    <a:cs typeface="Cambria Math" panose="02040503050406030204" pitchFamily="18" charset="0"/>
                  </a:rPr>
                  <a:t>是因为一定可以插在一个排列最后）</a:t>
                </a:r>
                <a:endParaRPr lang="zh-CN" altLang="en-US" dirty="0">
                  <a:latin typeface="Cambria Math" panose="02040503050406030204" pitchFamily="18" charset="0"/>
                  <a:cs typeface="Cambria Math" panose="02040503050406030204" pitchFamily="18" charset="0"/>
                </a:endParaRPr>
              </a:p>
              <a:p>
                <a:r>
                  <a:rPr lang="zh-CN" altLang="en-US" dirty="0">
                    <a:latin typeface="Cambria Math" panose="02040503050406030204" pitchFamily="18" charset="0"/>
                    <a:cs typeface="Cambria Math" panose="02040503050406030204" pitchFamily="18" charset="0"/>
                  </a:rPr>
                  <a:t>故</a:t>
                </a:r>
                <a:r>
                  <a:rPr lang="en-US" altLang="zh-CN" dirty="0">
                    <a:latin typeface="Cambria Math" panose="02040503050406030204" pitchFamily="18" charset="0"/>
                    <a:cs typeface="Cambria Math" panose="02040503050406030204" pitchFamily="18" charset="0"/>
                  </a:rPr>
                  <a:t> K=N </a:t>
                </a:r>
                <a:r>
                  <a:rPr lang="zh-CN" altLang="en-US" dirty="0">
                    <a:latin typeface="Cambria Math" panose="02040503050406030204" pitchFamily="18" charset="0"/>
                    <a:cs typeface="Cambria Math" panose="02040503050406030204" pitchFamily="18" charset="0"/>
                  </a:rPr>
                  <a:t>的情况下方案数为</a:t>
                </a:r>
                <a:r>
                  <a:rPr lang="en-US" altLang="zh-CN" dirty="0">
                    <a:latin typeface="Cambria Math" panose="02040503050406030204" pitchFamily="18" charset="0"/>
                    <a:cs typeface="Cambria Math" panose="02040503050406030204" pitchFamily="18" charset="0"/>
                  </a:rPr>
                  <a:t> </a:t>
                </a:r>
                <a14:m>
                  <m:oMath xmlns:m="http://schemas.openxmlformats.org/officeDocument/2006/math">
                    <m:nary>
                      <m:naryPr>
                        <m:chr m:val="∏"/>
                        <m:limLoc m:val="undOvr"/>
                        <m:ctrlPr>
                          <a:rPr lang="en-US" altLang="zh-CN" i="1" dirty="0">
                            <a:latin typeface="Cambria Math" panose="02040503050406030204" pitchFamily="18" charset="0"/>
                            <a:cs typeface="Cambria Math" panose="02040503050406030204" pitchFamily="18" charset="0"/>
                          </a:rPr>
                        </m:ctrlPr>
                      </m:naryPr>
                      <m:sub>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sub>
                      <m:sup>
                        <m:r>
                          <a:rPr lang="en-US" altLang="zh-CN" i="1" dirty="0">
                            <a:latin typeface="Cambria Math" panose="02040503050406030204" pitchFamily="18" charset="0"/>
                            <a:cs typeface="Cambria Math" panose="02040503050406030204" pitchFamily="18" charset="0"/>
                          </a:rPr>
                          <m:t>𝑁</m:t>
                        </m:r>
                      </m:sup>
                      <m:e>
                        <m:r>
                          <a:rPr lang="en-US" altLang="zh-CN" i="1" dirty="0">
                            <a:latin typeface="Cambria Math" panose="02040503050406030204" pitchFamily="18" charset="0"/>
                            <a:cs typeface="Cambria Math" panose="02040503050406030204" pitchFamily="18" charset="0"/>
                          </a:rPr>
                          <m:t>(</m:t>
                        </m:r>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𝑈</m:t>
                            </m:r>
                          </m:e>
                          <m:sub>
                            <m:r>
                              <a:rPr lang="en-US" altLang="zh-CN" i="1" dirty="0">
                                <a:latin typeface="Cambria Math" panose="02040503050406030204" pitchFamily="18" charset="0"/>
                                <a:cs typeface="Cambria Math" panose="02040503050406030204" pitchFamily="18" charset="0"/>
                              </a:rPr>
                              <m:t>𝑖</m:t>
                            </m:r>
                          </m:sub>
                        </m:sSub>
                      </m:e>
                    </m:nary>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r>
                      <a:rPr lang="en-US" altLang="zh-CN" i="1" dirty="0">
                        <a:latin typeface="Cambria Math" panose="02040503050406030204" pitchFamily="18" charset="0"/>
                        <a:cs typeface="Cambria Math" panose="02040503050406030204" pitchFamily="18" charset="0"/>
                      </a:rPr>
                      <m:t>)</m:t>
                    </m:r>
                  </m:oMath>
                </a14:m>
                <a:endParaRPr lang="en-US" altLang="zh-CN" dirty="0">
                  <a:latin typeface="Cambria Math" panose="02040503050406030204" pitchFamily="18" charset="0"/>
                  <a:cs typeface="Cambria Math" panose="020405030504060302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390" y="2637790"/>
                <a:ext cx="8468360" cy="3101975"/>
              </a:xfrm>
              <a:blipFill rotWithShape="1">
                <a:blip r:embed="rId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PEAK</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390" y="2637790"/>
                <a:ext cx="8468360" cy="3101975"/>
              </a:xfrm>
            </p:spPr>
            <p:txBody>
              <a:bodyPr>
                <a:normAutofit/>
              </a:bodyPr>
              <a:lstStyle/>
              <a:p>
                <a:r>
                  <a:rPr lang="en-US" altLang="zh-CN" dirty="0">
                    <a:latin typeface="Cambria Math" panose="02040503050406030204" pitchFamily="18" charset="0"/>
                    <a:cs typeface="Cambria Math" panose="02040503050406030204" pitchFamily="18" charset="0"/>
                  </a:rPr>
                  <a:t>K&lt;N </a:t>
                </a:r>
                <a:r>
                  <a:rPr lang="zh-CN" altLang="en-US" dirty="0">
                    <a:latin typeface="Cambria Math" panose="02040503050406030204" pitchFamily="18" charset="0"/>
                    <a:cs typeface="Cambria Math" panose="02040503050406030204" pitchFamily="18" charset="0"/>
                  </a:rPr>
                  <a:t>时也是类似的，可以由</a:t>
                </a:r>
                <a:r>
                  <a:rPr lang="en-US" altLang="zh-CN" dirty="0">
                    <a:latin typeface="Cambria Math" panose="02040503050406030204" pitchFamily="18" charset="0"/>
                    <a:cs typeface="Cambria Math" panose="02040503050406030204" pitchFamily="18" charset="0"/>
                  </a:rPr>
                  <a:t> K </a:t>
                </a:r>
                <a:r>
                  <a:rPr lang="zh-CN" altLang="en-US" dirty="0">
                    <a:latin typeface="Cambria Math" panose="02040503050406030204" pitchFamily="18" charset="0"/>
                    <a:cs typeface="Cambria Math" panose="02040503050406030204" pitchFamily="18" charset="0"/>
                  </a:rPr>
                  <a:t>断开，看成两个</a:t>
                </a:r>
                <a:r>
                  <a:rPr lang="en-US" altLang="zh-CN" dirty="0">
                    <a:latin typeface="Cambria Math" panose="02040503050406030204" pitchFamily="18" charset="0"/>
                    <a:cs typeface="Cambria Math" panose="02040503050406030204" pitchFamily="18" charset="0"/>
                  </a:rPr>
                  <a:t>“</a:t>
                </a:r>
                <a:r>
                  <a:rPr lang="zh-CN" altLang="en-US" dirty="0">
                    <a:latin typeface="Cambria Math" panose="02040503050406030204" pitchFamily="18" charset="0"/>
                    <a:cs typeface="Cambria Math" panose="02040503050406030204" pitchFamily="18" charset="0"/>
                  </a:rPr>
                  <a:t>半排列</a:t>
                </a:r>
                <a:r>
                  <a:rPr lang="en-US" altLang="zh-CN" dirty="0">
                    <a:latin typeface="Cambria Math" panose="02040503050406030204" pitchFamily="18" charset="0"/>
                    <a:cs typeface="Cambria Math" panose="02040503050406030204" pitchFamily="18" charset="0"/>
                  </a:rPr>
                  <a:t>”</a:t>
                </a:r>
                <a:r>
                  <a:rPr lang="zh-CN" altLang="en-US" dirty="0">
                    <a:latin typeface="Cambria Math" panose="02040503050406030204" pitchFamily="18" charset="0"/>
                    <a:cs typeface="Cambria Math" panose="02040503050406030204" pitchFamily="18" charset="0"/>
                  </a:rPr>
                  <a:t>等待插入。</a:t>
                </a:r>
                <a:endParaRPr lang="zh-CN" altLang="en-US" dirty="0">
                  <a:latin typeface="Cambria Math" panose="02040503050406030204" pitchFamily="18" charset="0"/>
                  <a:cs typeface="Cambria Math" panose="02040503050406030204" pitchFamily="18" charset="0"/>
                </a:endParaRPr>
              </a:p>
              <a:p>
                <a:r>
                  <a:rPr lang="zh-CN" altLang="en-US" dirty="0">
                    <a:latin typeface="Cambria Math" panose="02040503050406030204" pitchFamily="18" charset="0"/>
                    <a:cs typeface="Cambria Math" panose="02040503050406030204" pitchFamily="18" charset="0"/>
                  </a:rPr>
                  <a:t>我们将所有的盒子按</a:t>
                </a:r>
                <a:r>
                  <a:rPr lang="en-US" altLang="zh-CN" dirty="0">
                    <a:latin typeface="Cambria Math" panose="02040503050406030204" pitchFamily="18" charset="0"/>
                    <a:cs typeface="Cambria Math" panose="02040503050406030204" pitchFamily="18" charset="0"/>
                  </a:rPr>
                  <a:t> B </a:t>
                </a:r>
                <a:r>
                  <a:rPr lang="zh-CN" altLang="en-US" dirty="0">
                    <a:latin typeface="Cambria Math" panose="02040503050406030204" pitchFamily="18" charset="0"/>
                    <a:cs typeface="Cambria Math" panose="02040503050406030204" pitchFamily="18" charset="0"/>
                  </a:rPr>
                  <a:t>值从小到大排序</a:t>
                </a:r>
                <a:endParaRPr lang="en-US" altLang="zh-CN" dirty="0">
                  <a:latin typeface="Cambria Math" panose="02040503050406030204" pitchFamily="18" charset="0"/>
                  <a:cs typeface="Cambria Math" panose="02040503050406030204" pitchFamily="18" charset="0"/>
                </a:endParaRPr>
              </a:p>
              <a:p>
                <a:r>
                  <a:rPr lang="zh-CN" altLang="en-US" dirty="0">
                    <a:latin typeface="Cambria Math" panose="02040503050406030204" pitchFamily="18" charset="0"/>
                    <a:cs typeface="Cambria Math" panose="02040503050406030204" pitchFamily="18" charset="0"/>
                    <a:sym typeface="+mn-ea"/>
                  </a:rPr>
                  <a:t>枚举</a:t>
                </a:r>
                <a:r>
                  <a:rPr lang="en-US" altLang="zh-CN" dirty="0">
                    <a:latin typeface="Cambria Math" panose="02040503050406030204" pitchFamily="18" charset="0"/>
                    <a:cs typeface="Cambria Math" panose="02040503050406030204" pitchFamily="18" charset="0"/>
                    <a:sym typeface="+mn-ea"/>
                  </a:rPr>
                  <a:t> (Ax,Bx) </a:t>
                </a:r>
                <a:r>
                  <a:rPr lang="zh-CN" altLang="en-US" dirty="0">
                    <a:latin typeface="Cambria Math" panose="02040503050406030204" pitchFamily="18" charset="0"/>
                    <a:cs typeface="Cambria Math" panose="02040503050406030204" pitchFamily="18" charset="0"/>
                    <a:sym typeface="+mn-ea"/>
                  </a:rPr>
                  <a:t>和</a:t>
                </a:r>
                <a:r>
                  <a:rPr lang="en-US" altLang="zh-CN" dirty="0">
                    <a:latin typeface="Cambria Math" panose="02040503050406030204" pitchFamily="18" charset="0"/>
                    <a:cs typeface="Cambria Math" panose="02040503050406030204" pitchFamily="18" charset="0"/>
                    <a:sym typeface="+mn-ea"/>
                  </a:rPr>
                  <a:t> (Ay,By) </a:t>
                </a:r>
                <a:r>
                  <a:rPr lang="zh-CN" altLang="en-US" dirty="0">
                    <a:latin typeface="Cambria Math" panose="02040503050406030204" pitchFamily="18" charset="0"/>
                    <a:cs typeface="Cambria Math" panose="02040503050406030204" pitchFamily="18" charset="0"/>
                    <a:sym typeface="+mn-ea"/>
                  </a:rPr>
                  <a:t>放在排列的第</a:t>
                </a:r>
                <a:r>
                  <a:rPr lang="en-US" altLang="zh-CN" dirty="0">
                    <a:latin typeface="Cambria Math" panose="02040503050406030204" pitchFamily="18" charset="0"/>
                    <a:cs typeface="Cambria Math" panose="02040503050406030204" pitchFamily="18" charset="0"/>
                    <a:sym typeface="+mn-ea"/>
                  </a:rPr>
                  <a:t> K </a:t>
                </a:r>
                <a:r>
                  <a:rPr lang="zh-CN" altLang="en-US" dirty="0">
                    <a:latin typeface="Cambria Math" panose="02040503050406030204" pitchFamily="18" charset="0"/>
                    <a:cs typeface="Cambria Math" panose="02040503050406030204" pitchFamily="18" charset="0"/>
                    <a:sym typeface="+mn-ea"/>
                  </a:rPr>
                  <a:t>位和第</a:t>
                </a:r>
                <a:r>
                  <a:rPr lang="en-US" altLang="zh-CN" dirty="0">
                    <a:latin typeface="Cambria Math" panose="02040503050406030204" pitchFamily="18" charset="0"/>
                    <a:cs typeface="Cambria Math" panose="02040503050406030204" pitchFamily="18" charset="0"/>
                    <a:sym typeface="+mn-ea"/>
                  </a:rPr>
                  <a:t> K+1 </a:t>
                </a:r>
                <a:r>
                  <a:rPr lang="zh-CN" altLang="en-US" dirty="0">
                    <a:latin typeface="Cambria Math" panose="02040503050406030204" pitchFamily="18" charset="0"/>
                    <a:cs typeface="Cambria Math" panose="02040503050406030204" pitchFamily="18" charset="0"/>
                    <a:sym typeface="+mn-ea"/>
                  </a:rPr>
                  <a:t>位，条件是</a:t>
                </a:r>
                <a:r>
                  <a:rPr lang="en-US" altLang="zh-CN" dirty="0">
                    <a:latin typeface="Cambria Math" panose="02040503050406030204" pitchFamily="18" charset="0"/>
                    <a:cs typeface="Cambria Math" panose="02040503050406030204" pitchFamily="18" charset="0"/>
                    <a:sym typeface="+mn-ea"/>
                  </a:rPr>
                  <a:t> Bx&lt;Ay</a:t>
                </a:r>
                <a:r>
                  <a:rPr lang="zh-CN" altLang="en-US" dirty="0">
                    <a:latin typeface="Cambria Math" panose="02040503050406030204" pitchFamily="18" charset="0"/>
                    <a:cs typeface="Cambria Math" panose="02040503050406030204" pitchFamily="18" charset="0"/>
                    <a:sym typeface="+mn-ea"/>
                  </a:rPr>
                  <a:t>。</a:t>
                </a:r>
                <a:endParaRPr lang="zh-CN" altLang="en-US"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则这种情况下方案数为</a:t>
                </a:r>
                <a:r>
                  <a:rPr lang="en-US" altLang="zh-CN" dirty="0">
                    <a:latin typeface="Cambria Math" panose="02040503050406030204" pitchFamily="18" charset="0"/>
                    <a:cs typeface="Cambria Math" panose="02040503050406030204" pitchFamily="18" charset="0"/>
                    <a:sym typeface="+mn-ea"/>
                  </a:rPr>
                  <a:t> </a:t>
                </a:r>
                <a14:m>
                  <m:oMath xmlns:m="http://schemas.openxmlformats.org/officeDocument/2006/math">
                    <m:nary>
                      <m:naryPr>
                        <m:chr m:val="∏"/>
                        <m:limLoc m:val="undOvr"/>
                        <m:ctrlPr>
                          <a:rPr lang="en-US" altLang="zh-CN" i="1" dirty="0">
                            <a:latin typeface="Cambria Math" panose="02040503050406030204" pitchFamily="18" charset="0"/>
                            <a:cs typeface="Cambria Math" panose="02040503050406030204" pitchFamily="18" charset="0"/>
                            <a:sym typeface="+mn-ea"/>
                          </a:rPr>
                        </m:ctrlPr>
                      </m:naryPr>
                      <m:sub>
                        <m:r>
                          <a:rPr lang="en-US" altLang="zh-CN" i="1" dirty="0">
                            <a:latin typeface="Cambria Math" panose="02040503050406030204" pitchFamily="18" charset="0"/>
                            <a:cs typeface="Cambria Math" panose="02040503050406030204" pitchFamily="18" charset="0"/>
                            <a:sym typeface="+mn-ea"/>
                          </a:rPr>
                          <m:t>𝑖</m:t>
                        </m:r>
                        <m:r>
                          <a:rPr lang="en-US" altLang="zh-CN" i="1" dirty="0">
                            <a:latin typeface="Cambria Math" panose="02040503050406030204" pitchFamily="18" charset="0"/>
                            <a:cs typeface="Cambria Math" panose="02040503050406030204" pitchFamily="18" charset="0"/>
                            <a:sym typeface="+mn-ea"/>
                          </a:rPr>
                          <m:t>=</m:t>
                        </m:r>
                        <m:r>
                          <a:rPr lang="en-US" altLang="zh-CN" i="1" dirty="0">
                            <a:latin typeface="Cambria Math" panose="02040503050406030204" pitchFamily="18" charset="0"/>
                            <a:cs typeface="Cambria Math" panose="02040503050406030204" pitchFamily="18" charset="0"/>
                            <a:sym typeface="+mn-ea"/>
                          </a:rPr>
                          <m:t>1</m:t>
                        </m:r>
                      </m:sub>
                      <m:sup>
                        <m:r>
                          <a:rPr lang="en-US" altLang="zh-CN" i="1" dirty="0">
                            <a:latin typeface="Cambria Math" panose="02040503050406030204" pitchFamily="18" charset="0"/>
                            <a:cs typeface="Cambria Math" panose="02040503050406030204" pitchFamily="18" charset="0"/>
                            <a:sym typeface="+mn-ea"/>
                          </a:rPr>
                          <m:t>𝑥</m:t>
                        </m:r>
                        <m:r>
                          <a:rPr lang="en-US" altLang="zh-CN" i="1" dirty="0">
                            <a:latin typeface="Cambria Math" panose="02040503050406030204" pitchFamily="18" charset="0"/>
                            <a:cs typeface="Cambria Math" panose="02040503050406030204" pitchFamily="18" charset="0"/>
                            <a:sym typeface="+mn-ea"/>
                          </a:rPr>
                          <m:t>−</m:t>
                        </m:r>
                        <m:r>
                          <a:rPr lang="en-US" altLang="zh-CN" i="1" dirty="0">
                            <a:latin typeface="Cambria Math" panose="02040503050406030204" pitchFamily="18" charset="0"/>
                            <a:cs typeface="Cambria Math" panose="02040503050406030204" pitchFamily="18" charset="0"/>
                            <a:sym typeface="+mn-ea"/>
                          </a:rPr>
                          <m:t>1</m:t>
                        </m:r>
                      </m:sup>
                      <m:e>
                        <m:sSub>
                          <m:sSubPr>
                            <m:ctrlPr>
                              <a:rPr lang="en-US" altLang="zh-CN" i="1" dirty="0">
                                <a:latin typeface="Cambria Math" panose="02040503050406030204" pitchFamily="18" charset="0"/>
                                <a:cs typeface="Cambria Math" panose="02040503050406030204" pitchFamily="18" charset="0"/>
                                <a:sym typeface="+mn-ea"/>
                              </a:rPr>
                            </m:ctrlPr>
                          </m:sSubPr>
                          <m:e>
                            <m:r>
                              <a:rPr lang="en-US" altLang="zh-CN" i="1" dirty="0">
                                <a:latin typeface="Cambria Math" panose="02040503050406030204" pitchFamily="18" charset="0"/>
                                <a:cs typeface="Cambria Math" panose="02040503050406030204" pitchFamily="18" charset="0"/>
                                <a:sym typeface="+mn-ea"/>
                              </a:rPr>
                              <m:t>𝑈</m:t>
                            </m:r>
                          </m:e>
                          <m:sub>
                            <m:r>
                              <a:rPr lang="en-US" altLang="zh-CN" i="1" dirty="0">
                                <a:latin typeface="Cambria Math" panose="02040503050406030204" pitchFamily="18" charset="0"/>
                                <a:cs typeface="Cambria Math" panose="02040503050406030204" pitchFamily="18" charset="0"/>
                                <a:sym typeface="+mn-ea"/>
                              </a:rPr>
                              <m:t>𝑖</m:t>
                            </m:r>
                          </m:sub>
                        </m:sSub>
                      </m:e>
                    </m:nary>
                    <m:nary>
                      <m:naryPr>
                        <m:chr m:val="∏"/>
                        <m:limLoc m:val="undOvr"/>
                        <m:ctrlPr>
                          <a:rPr lang="en-US" altLang="zh-CN" i="1" dirty="0">
                            <a:latin typeface="Cambria Math" panose="02040503050406030204" pitchFamily="18" charset="0"/>
                            <a:cs typeface="Cambria Math" panose="02040503050406030204" pitchFamily="18" charset="0"/>
                            <a:sym typeface="+mn-ea"/>
                          </a:rPr>
                        </m:ctrlPr>
                      </m:naryPr>
                      <m:sub>
                        <m:r>
                          <a:rPr lang="en-US" altLang="zh-CN" i="1" dirty="0">
                            <a:latin typeface="Cambria Math" panose="02040503050406030204" pitchFamily="18" charset="0"/>
                            <a:cs typeface="Cambria Math" panose="02040503050406030204" pitchFamily="18" charset="0"/>
                            <a:sym typeface="+mn-ea"/>
                          </a:rPr>
                          <m:t>𝑖</m:t>
                        </m:r>
                        <m:r>
                          <a:rPr lang="en-US" altLang="zh-CN" i="1" dirty="0">
                            <a:latin typeface="Cambria Math" panose="02040503050406030204" pitchFamily="18" charset="0"/>
                            <a:cs typeface="Cambria Math" panose="02040503050406030204" pitchFamily="18" charset="0"/>
                            <a:sym typeface="+mn-ea"/>
                          </a:rPr>
                          <m:t>=</m:t>
                        </m:r>
                        <m:r>
                          <a:rPr lang="en-US" altLang="zh-CN" i="1" dirty="0">
                            <a:latin typeface="Cambria Math" panose="02040503050406030204" pitchFamily="18" charset="0"/>
                            <a:cs typeface="Cambria Math" panose="02040503050406030204" pitchFamily="18" charset="0"/>
                            <a:sym typeface="+mn-ea"/>
                          </a:rPr>
                          <m:t>𝑥</m:t>
                        </m:r>
                        <m:r>
                          <a:rPr lang="en-US" altLang="zh-CN" i="1" dirty="0">
                            <a:latin typeface="Cambria Math" panose="02040503050406030204" pitchFamily="18" charset="0"/>
                            <a:cs typeface="Cambria Math" panose="02040503050406030204" pitchFamily="18" charset="0"/>
                            <a:sym typeface="+mn-ea"/>
                          </a:rPr>
                          <m:t>+</m:t>
                        </m:r>
                        <m:r>
                          <a:rPr lang="en-US" altLang="zh-CN" i="1" dirty="0">
                            <a:latin typeface="Cambria Math" panose="02040503050406030204" pitchFamily="18" charset="0"/>
                            <a:cs typeface="Cambria Math" panose="02040503050406030204" pitchFamily="18" charset="0"/>
                            <a:sym typeface="+mn-ea"/>
                          </a:rPr>
                          <m:t>1</m:t>
                        </m:r>
                      </m:sub>
                      <m:sup>
                        <m:r>
                          <a:rPr lang="en-US" altLang="zh-CN" i="1" dirty="0">
                            <a:latin typeface="Cambria Math" panose="02040503050406030204" pitchFamily="18" charset="0"/>
                            <a:cs typeface="Cambria Math" panose="02040503050406030204" pitchFamily="18" charset="0"/>
                            <a:sym typeface="+mn-ea"/>
                          </a:rPr>
                          <m:t>𝑦</m:t>
                        </m:r>
                        <m:r>
                          <a:rPr lang="en-US" altLang="zh-CN" i="1" dirty="0">
                            <a:latin typeface="Cambria Math" panose="02040503050406030204" pitchFamily="18" charset="0"/>
                            <a:cs typeface="Cambria Math" panose="02040503050406030204" pitchFamily="18" charset="0"/>
                            <a:sym typeface="+mn-ea"/>
                          </a:rPr>
                          <m:t>−</m:t>
                        </m:r>
                        <m:r>
                          <a:rPr lang="en-US" altLang="zh-CN" i="1" dirty="0">
                            <a:latin typeface="Cambria Math" panose="02040503050406030204" pitchFamily="18" charset="0"/>
                            <a:cs typeface="Cambria Math" panose="02040503050406030204" pitchFamily="18" charset="0"/>
                            <a:sym typeface="+mn-ea"/>
                          </a:rPr>
                          <m:t>1</m:t>
                        </m:r>
                      </m:sup>
                      <m:e>
                        <m:sSub>
                          <m:sSubPr>
                            <m:ctrlPr>
                              <a:rPr lang="en-US" altLang="zh-CN" i="1" dirty="0">
                                <a:latin typeface="Cambria Math" panose="02040503050406030204" pitchFamily="18" charset="0"/>
                                <a:cs typeface="Cambria Math" panose="02040503050406030204" pitchFamily="18" charset="0"/>
                                <a:sym typeface="+mn-ea"/>
                              </a:rPr>
                            </m:ctrlPr>
                          </m:sSubPr>
                          <m:e>
                            <m:r>
                              <a:rPr lang="en-US" altLang="zh-CN" i="1" dirty="0">
                                <a:latin typeface="Cambria Math" panose="02040503050406030204" pitchFamily="18" charset="0"/>
                                <a:cs typeface="Cambria Math" panose="02040503050406030204" pitchFamily="18" charset="0"/>
                                <a:sym typeface="+mn-ea"/>
                              </a:rPr>
                              <m:t>(</m:t>
                            </m:r>
                            <m:r>
                              <a:rPr lang="en-US" altLang="zh-CN" i="1" dirty="0">
                                <a:latin typeface="Cambria Math" panose="02040503050406030204" pitchFamily="18" charset="0"/>
                                <a:cs typeface="Cambria Math" panose="02040503050406030204" pitchFamily="18" charset="0"/>
                                <a:sym typeface="+mn-ea"/>
                              </a:rPr>
                              <m:t>𝑈</m:t>
                            </m:r>
                          </m:e>
                          <m:sub>
                            <m:r>
                              <a:rPr lang="en-US" altLang="zh-CN" i="1" dirty="0">
                                <a:latin typeface="Cambria Math" panose="02040503050406030204" pitchFamily="18" charset="0"/>
                                <a:cs typeface="Cambria Math" panose="02040503050406030204" pitchFamily="18" charset="0"/>
                                <a:sym typeface="+mn-ea"/>
                              </a:rPr>
                              <m:t>𝑖</m:t>
                            </m:r>
                          </m:sub>
                        </m:sSub>
                        <m:r>
                          <a:rPr lang="en-US" altLang="zh-CN" i="1" dirty="0">
                            <a:latin typeface="Cambria Math" panose="02040503050406030204" pitchFamily="18" charset="0"/>
                            <a:cs typeface="Cambria Math" panose="02040503050406030204" pitchFamily="18" charset="0"/>
                            <a:sym typeface="+mn-ea"/>
                          </a:rPr>
                          <m:t>+</m:t>
                        </m:r>
                        <m:r>
                          <a:rPr lang="en-US" altLang="zh-CN" i="1" dirty="0">
                            <a:latin typeface="Cambria Math" panose="02040503050406030204" pitchFamily="18" charset="0"/>
                            <a:cs typeface="Cambria Math" panose="02040503050406030204" pitchFamily="18" charset="0"/>
                            <a:sym typeface="+mn-ea"/>
                          </a:rPr>
                          <m:t>1</m:t>
                        </m:r>
                        <m:r>
                          <a:rPr lang="en-US" altLang="zh-CN" i="1" dirty="0">
                            <a:latin typeface="Cambria Math" panose="02040503050406030204" pitchFamily="18" charset="0"/>
                            <a:cs typeface="Cambria Math" panose="02040503050406030204" pitchFamily="18" charset="0"/>
                            <a:sym typeface="+mn-ea"/>
                          </a:rPr>
                          <m:t>)</m:t>
                        </m:r>
                      </m:e>
                    </m:nary>
                    <m:nary>
                      <m:naryPr>
                        <m:chr m:val="∏"/>
                        <m:limLoc m:val="undOvr"/>
                        <m:ctrlPr>
                          <a:rPr lang="en-US" altLang="zh-CN" i="1" dirty="0">
                            <a:latin typeface="Cambria Math" panose="02040503050406030204" pitchFamily="18" charset="0"/>
                            <a:cs typeface="Cambria Math" panose="02040503050406030204" pitchFamily="18" charset="0"/>
                            <a:sym typeface="+mn-ea"/>
                          </a:rPr>
                        </m:ctrlPr>
                      </m:naryPr>
                      <m:sub>
                        <m:r>
                          <a:rPr lang="en-US" altLang="zh-CN" i="1" dirty="0">
                            <a:latin typeface="Cambria Math" panose="02040503050406030204" pitchFamily="18" charset="0"/>
                            <a:cs typeface="Cambria Math" panose="02040503050406030204" pitchFamily="18" charset="0"/>
                            <a:sym typeface="+mn-ea"/>
                          </a:rPr>
                          <m:t>𝑖</m:t>
                        </m:r>
                        <m:r>
                          <a:rPr lang="en-US" altLang="zh-CN" i="1" dirty="0">
                            <a:latin typeface="Cambria Math" panose="02040503050406030204" pitchFamily="18" charset="0"/>
                            <a:cs typeface="Cambria Math" panose="02040503050406030204" pitchFamily="18" charset="0"/>
                            <a:sym typeface="+mn-ea"/>
                          </a:rPr>
                          <m:t>=</m:t>
                        </m:r>
                        <m:r>
                          <a:rPr lang="en-US" altLang="zh-CN" i="1" dirty="0">
                            <a:latin typeface="Cambria Math" panose="02040503050406030204" pitchFamily="18" charset="0"/>
                            <a:cs typeface="Cambria Math" panose="02040503050406030204" pitchFamily="18" charset="0"/>
                            <a:sym typeface="+mn-ea"/>
                          </a:rPr>
                          <m:t>𝑦</m:t>
                        </m:r>
                        <m:r>
                          <a:rPr lang="en-US" altLang="zh-CN" i="1" dirty="0">
                            <a:latin typeface="Cambria Math" panose="02040503050406030204" pitchFamily="18" charset="0"/>
                            <a:cs typeface="Cambria Math" panose="02040503050406030204" pitchFamily="18" charset="0"/>
                            <a:sym typeface="+mn-ea"/>
                          </a:rPr>
                          <m:t>+</m:t>
                        </m:r>
                        <m:r>
                          <a:rPr lang="en-US" altLang="zh-CN" i="1" dirty="0">
                            <a:latin typeface="Cambria Math" panose="02040503050406030204" pitchFamily="18" charset="0"/>
                            <a:cs typeface="Cambria Math" panose="02040503050406030204" pitchFamily="18" charset="0"/>
                            <a:sym typeface="+mn-ea"/>
                          </a:rPr>
                          <m:t>1</m:t>
                        </m:r>
                      </m:sub>
                      <m:sup>
                        <m:r>
                          <a:rPr lang="en-US" altLang="zh-CN" i="1" dirty="0">
                            <a:latin typeface="Cambria Math" panose="02040503050406030204" pitchFamily="18" charset="0"/>
                            <a:cs typeface="Cambria Math" panose="02040503050406030204" pitchFamily="18" charset="0"/>
                            <a:sym typeface="+mn-ea"/>
                          </a:rPr>
                          <m:t>𝑁</m:t>
                        </m:r>
                      </m:sup>
                      <m:e>
                        <m:sSub>
                          <m:sSubPr>
                            <m:ctrlPr>
                              <a:rPr lang="en-US" altLang="zh-CN" i="1" dirty="0">
                                <a:latin typeface="Cambria Math" panose="02040503050406030204" pitchFamily="18" charset="0"/>
                                <a:cs typeface="Cambria Math" panose="02040503050406030204" pitchFamily="18" charset="0"/>
                                <a:sym typeface="+mn-ea"/>
                              </a:rPr>
                            </m:ctrlPr>
                          </m:sSubPr>
                          <m:e>
                            <m:r>
                              <a:rPr lang="en-US" altLang="zh-CN" i="1" dirty="0">
                                <a:latin typeface="Cambria Math" panose="02040503050406030204" pitchFamily="18" charset="0"/>
                                <a:cs typeface="Cambria Math" panose="02040503050406030204" pitchFamily="18" charset="0"/>
                                <a:sym typeface="+mn-ea"/>
                              </a:rPr>
                              <m:t>(</m:t>
                            </m:r>
                            <m:r>
                              <a:rPr lang="en-US" altLang="zh-CN" i="1" dirty="0">
                                <a:latin typeface="Cambria Math" panose="02040503050406030204" pitchFamily="18" charset="0"/>
                                <a:cs typeface="Cambria Math" panose="02040503050406030204" pitchFamily="18" charset="0"/>
                                <a:sym typeface="+mn-ea"/>
                              </a:rPr>
                              <m:t>𝑈</m:t>
                            </m:r>
                          </m:e>
                          <m:sub>
                            <m:r>
                              <a:rPr lang="en-US" altLang="zh-CN" i="1" dirty="0">
                                <a:latin typeface="Cambria Math" panose="02040503050406030204" pitchFamily="18" charset="0"/>
                                <a:cs typeface="Cambria Math" panose="02040503050406030204" pitchFamily="18" charset="0"/>
                                <a:sym typeface="+mn-ea"/>
                              </a:rPr>
                              <m:t>𝑖</m:t>
                            </m:r>
                          </m:sub>
                        </m:sSub>
                        <m:r>
                          <a:rPr lang="en-US" altLang="zh-CN" i="1" dirty="0">
                            <a:latin typeface="Cambria Math" panose="02040503050406030204" pitchFamily="18" charset="0"/>
                            <a:cs typeface="Cambria Math" panose="02040503050406030204" pitchFamily="18" charset="0"/>
                            <a:sym typeface="+mn-ea"/>
                          </a:rPr>
                          <m:t>+</m:t>
                        </m:r>
                        <m:r>
                          <a:rPr lang="en-US" altLang="zh-CN" i="1" dirty="0">
                            <a:latin typeface="Cambria Math" panose="02040503050406030204" pitchFamily="18" charset="0"/>
                            <a:cs typeface="Cambria Math" panose="02040503050406030204" pitchFamily="18" charset="0"/>
                            <a:sym typeface="+mn-ea"/>
                          </a:rPr>
                          <m:t>2</m:t>
                        </m:r>
                        <m:r>
                          <a:rPr lang="en-US" altLang="zh-CN" i="1" dirty="0">
                            <a:latin typeface="Cambria Math" panose="02040503050406030204" pitchFamily="18" charset="0"/>
                            <a:cs typeface="Cambria Math" panose="02040503050406030204" pitchFamily="18" charset="0"/>
                            <a:sym typeface="+mn-ea"/>
                          </a:rPr>
                          <m:t>)</m:t>
                        </m:r>
                      </m:e>
                    </m:nary>
                  </m:oMath>
                </a14:m>
                <a:endParaRPr lang="en-US" altLang="zh-CN" i="1"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求</a:t>
                </a:r>
                <a:r>
                  <a:rPr lang="en-US" altLang="zh-CN" dirty="0">
                    <a:latin typeface="Cambria Math" panose="02040503050406030204" pitchFamily="18" charset="0"/>
                    <a:cs typeface="Cambria Math" panose="02040503050406030204" pitchFamily="18" charset="0"/>
                    <a:sym typeface="+mn-ea"/>
                  </a:rPr>
                  <a:t> Ui </a:t>
                </a:r>
                <a:r>
                  <a:rPr lang="zh-CN" altLang="en-US" dirty="0">
                    <a:latin typeface="Cambria Math" panose="02040503050406030204" pitchFamily="18" charset="0"/>
                    <a:cs typeface="Cambria Math" panose="02040503050406030204" pitchFamily="18" charset="0"/>
                    <a:sym typeface="+mn-ea"/>
                  </a:rPr>
                  <a:t>和求上式都可以用树状数组优化。</a:t>
                </a:r>
                <a:endParaRPr lang="zh-CN" altLang="en-US"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复杂度</a:t>
                </a:r>
                <a:r>
                  <a:rPr lang="en-US" altLang="zh-CN" dirty="0">
                    <a:latin typeface="Cambria Math" panose="02040503050406030204" pitchFamily="18" charset="0"/>
                    <a:cs typeface="Cambria Math" panose="02040503050406030204" pitchFamily="18" charset="0"/>
                    <a:sym typeface="+mn-ea"/>
                  </a:rPr>
                  <a:t> O(N logN)</a:t>
                </a:r>
                <a:r>
                  <a:rPr lang="zh-CN" altLang="en-US" dirty="0">
                    <a:latin typeface="Cambria Math" panose="02040503050406030204" pitchFamily="18" charset="0"/>
                    <a:cs typeface="Cambria Math" panose="02040503050406030204" pitchFamily="18" charset="0"/>
                    <a:sym typeface="+mn-ea"/>
                  </a:rPr>
                  <a:t>。</a:t>
                </a:r>
                <a:endParaRPr lang="zh-CN" altLang="en-US" dirty="0">
                  <a:latin typeface="Cambria Math" panose="02040503050406030204" pitchFamily="18" charset="0"/>
                  <a:cs typeface="Cambria Math" panose="02040503050406030204" pitchFamily="18"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390" y="2637790"/>
                <a:ext cx="8468360" cy="3101975"/>
              </a:xfrm>
              <a:blipFill rotWithShape="1">
                <a:blip r:embed="rId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LAMP</a:t>
            </a:r>
            <a:endParaRPr lang="en-US" altLang="zh-CN"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62137" y="2909097"/>
            <a:ext cx="8467725" cy="1795492"/>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062" y="4967287"/>
            <a:ext cx="2981325" cy="13049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LAMP</a:t>
            </a:r>
            <a:endParaRPr lang="en-US" altLang="zh-CN" dirty="0"/>
          </a:p>
        </p:txBody>
      </p:sp>
      <p:sp>
        <p:nvSpPr>
          <p:cNvPr id="3" name="内容占位符 2"/>
          <p:cNvSpPr>
            <a:spLocks noGrp="1"/>
          </p:cNvSpPr>
          <p:nvPr>
            <p:ph idx="1"/>
          </p:nvPr>
        </p:nvSpPr>
        <p:spPr>
          <a:xfrm>
            <a:off x="2231390" y="2637790"/>
            <a:ext cx="8468360" cy="3743960"/>
          </a:xfrm>
        </p:spPr>
        <p:txBody>
          <a:bodyPr>
            <a:normAutofit/>
          </a:bodyPr>
          <a:lstStyle/>
          <a:p>
            <a:r>
              <a:rPr lang="zh-CN" altLang="en-US" dirty="0">
                <a:latin typeface="Cambria Math" panose="02040503050406030204" pitchFamily="18" charset="0"/>
                <a:cs typeface="Cambria Math" panose="02040503050406030204" pitchFamily="18" charset="0"/>
                <a:sym typeface="+mn-ea"/>
              </a:rPr>
              <a:t>第一步转化：可以钦定 </a:t>
            </a:r>
            <a:r>
              <a:rPr lang="en-US" altLang="zh-CN" dirty="0">
                <a:latin typeface="Cambria Math" panose="02040503050406030204" pitchFamily="18" charset="0"/>
                <a:cs typeface="Cambria Math" panose="02040503050406030204" pitchFamily="18" charset="0"/>
                <a:sym typeface="+mn-ea"/>
              </a:rPr>
              <a:t>R&lt;=N/2</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选的红色灯一定不相邻，可以用调整法证明。</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位于 </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的红灯带来报酬 </a:t>
            </a:r>
            <a:r>
              <a:rPr lang="en-US" altLang="zh-CN" dirty="0">
                <a:latin typeface="Cambria Math" panose="02040503050406030204" pitchFamily="18" charset="0"/>
                <a:cs typeface="Cambria Math" panose="02040503050406030204" pitchFamily="18" charset="0"/>
                <a:sym typeface="+mn-ea"/>
              </a:rPr>
              <a:t>A[i-1]+A[</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这样统计的报酬不重不漏，令 </a:t>
            </a:r>
            <a:r>
              <a:rPr lang="en-US" altLang="zh-CN" dirty="0">
                <a:latin typeface="Cambria Math" panose="02040503050406030204" pitchFamily="18" charset="0"/>
                <a:cs typeface="Cambria Math" panose="02040503050406030204" pitchFamily="18" charset="0"/>
                <a:sym typeface="+mn-ea"/>
              </a:rPr>
              <a:t>B[</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]=A[i-1]+A[</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a:t>
            </a:r>
            <a:r>
              <a:rPr lang="zh-CN" altLang="en-US" dirty="0">
                <a:latin typeface="Cambria Math" panose="02040503050406030204" pitchFamily="18" charset="0"/>
                <a:cs typeface="Cambria Math" panose="02040503050406030204" pitchFamily="18" charset="0"/>
                <a:sym typeface="+mn-ea"/>
              </a:rPr>
              <a:t>，问题转化为在 </a:t>
            </a:r>
            <a:r>
              <a:rPr lang="en-US" altLang="zh-CN" dirty="0">
                <a:latin typeface="Cambria Math" panose="02040503050406030204" pitchFamily="18" charset="0"/>
                <a:cs typeface="Cambria Math" panose="02040503050406030204" pitchFamily="18" charset="0"/>
                <a:sym typeface="+mn-ea"/>
              </a:rPr>
              <a:t>B[1..N] </a:t>
            </a:r>
            <a:r>
              <a:rPr lang="zh-CN" altLang="en-US" dirty="0">
                <a:latin typeface="Cambria Math" panose="02040503050406030204" pitchFamily="18" charset="0"/>
                <a:cs typeface="Cambria Math" panose="02040503050406030204" pitchFamily="18" charset="0"/>
                <a:sym typeface="+mn-ea"/>
              </a:rPr>
              <a:t>中选择不相邻的 </a:t>
            </a:r>
            <a:r>
              <a:rPr lang="en-US" altLang="zh-CN" dirty="0">
                <a:latin typeface="Cambria Math" panose="02040503050406030204" pitchFamily="18" charset="0"/>
                <a:cs typeface="Cambria Math" panose="02040503050406030204" pitchFamily="18" charset="0"/>
                <a:sym typeface="+mn-ea"/>
              </a:rPr>
              <a:t>R </a:t>
            </a:r>
            <a:r>
              <a:rPr lang="zh-CN" altLang="en-US" dirty="0">
                <a:latin typeface="Cambria Math" panose="02040503050406030204" pitchFamily="18" charset="0"/>
                <a:cs typeface="Cambria Math" panose="02040503050406030204" pitchFamily="18" charset="0"/>
                <a:sym typeface="+mn-ea"/>
              </a:rPr>
              <a:t>个数使和最大。</a:t>
            </a:r>
            <a:endParaRPr lang="en-US" altLang="zh-CN" dirty="0">
              <a:latin typeface="Cambria Math" panose="02040503050406030204" pitchFamily="18" charset="0"/>
              <a:cs typeface="Cambria Math" panose="02040503050406030204" pitchFamily="18" charset="0"/>
              <a:sym typeface="+mn-ea"/>
            </a:endParaRPr>
          </a:p>
          <a:p>
            <a:r>
              <a:rPr lang="en-US" altLang="zh-CN" dirty="0" err="1">
                <a:latin typeface="Cambria Math" panose="02040503050406030204" pitchFamily="18" charset="0"/>
                <a:cs typeface="Cambria Math" panose="02040503050406030204" pitchFamily="18" charset="0"/>
                <a:sym typeface="+mn-ea"/>
              </a:rPr>
              <a:t>wqs</a:t>
            </a:r>
            <a:r>
              <a:rPr lang="zh-CN" altLang="en-US" dirty="0">
                <a:latin typeface="Cambria Math" panose="02040503050406030204" pitchFamily="18" charset="0"/>
                <a:cs typeface="Cambria Math" panose="02040503050406030204" pitchFamily="18" charset="0"/>
                <a:sym typeface="+mn-ea"/>
              </a:rPr>
              <a:t>二分</a:t>
            </a:r>
            <a:r>
              <a:rPr lang="en-US" altLang="zh-CN" dirty="0">
                <a:latin typeface="Cambria Math" panose="02040503050406030204" pitchFamily="18" charset="0"/>
                <a:cs typeface="Cambria Math" panose="02040503050406030204" pitchFamily="18" charset="0"/>
                <a:sym typeface="+mn-ea"/>
              </a:rPr>
              <a:t>/</a:t>
            </a:r>
            <a:r>
              <a:rPr lang="zh-CN" altLang="en-US" dirty="0">
                <a:latin typeface="Cambria Math" panose="02040503050406030204" pitchFamily="18" charset="0"/>
                <a:cs typeface="Cambria Math" panose="02040503050406030204" pitchFamily="18" charset="0"/>
                <a:sym typeface="+mn-ea"/>
              </a:rPr>
              <a:t>凸优化板子题，感兴趣的可以回去自学一下。这里想讲一些其它的东西。</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但不管什么做法都需要先证明报酬最大值关于 </a:t>
            </a:r>
            <a:r>
              <a:rPr lang="en-US" altLang="zh-CN" dirty="0">
                <a:latin typeface="Cambria Math" panose="02040503050406030204" pitchFamily="18" charset="0"/>
                <a:cs typeface="Cambria Math" panose="02040503050406030204" pitchFamily="18" charset="0"/>
                <a:sym typeface="+mn-ea"/>
              </a:rPr>
              <a:t>R </a:t>
            </a:r>
            <a:r>
              <a:rPr lang="zh-CN" altLang="en-US" dirty="0">
                <a:latin typeface="Cambria Math" panose="02040503050406030204" pitchFamily="18" charset="0"/>
                <a:cs typeface="Cambria Math" panose="02040503050406030204" pitchFamily="18" charset="0"/>
                <a:sym typeface="+mn-ea"/>
              </a:rPr>
              <a:t>的凸性。</a:t>
            </a:r>
            <a:endParaRPr lang="zh-CN" altLang="en-US" dirty="0">
              <a:latin typeface="Cambria Math" panose="02040503050406030204" pitchFamily="18" charset="0"/>
              <a:cs typeface="Cambria Math" panose="020405030504060302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LAMP</a:t>
            </a:r>
            <a:endParaRPr lang="en-US" altLang="zh-CN" dirty="0"/>
          </a:p>
        </p:txBody>
      </p:sp>
      <p:sp>
        <p:nvSpPr>
          <p:cNvPr id="3" name="内容占位符 2"/>
          <p:cNvSpPr>
            <a:spLocks noGrp="1"/>
          </p:cNvSpPr>
          <p:nvPr>
            <p:ph idx="1"/>
          </p:nvPr>
        </p:nvSpPr>
        <p:spPr>
          <a:xfrm>
            <a:off x="2231390" y="2637790"/>
            <a:ext cx="8468360" cy="3743960"/>
          </a:xfrm>
        </p:spPr>
        <p:txBody>
          <a:bodyPr>
            <a:normAutofit/>
          </a:bodyPr>
          <a:lstStyle/>
          <a:p>
            <a:r>
              <a:rPr lang="zh-CN" altLang="en-US" dirty="0">
                <a:latin typeface="Cambria Math" panose="02040503050406030204" pitchFamily="18" charset="0"/>
                <a:cs typeface="Cambria Math" panose="02040503050406030204" pitchFamily="18" charset="0"/>
                <a:sym typeface="+mn-ea"/>
              </a:rPr>
              <a:t>设报酬最大值为 </a:t>
            </a:r>
            <a:r>
              <a:rPr lang="en-US" altLang="zh-CN" dirty="0">
                <a:latin typeface="Cambria Math" panose="02040503050406030204" pitchFamily="18" charset="0"/>
                <a:cs typeface="Cambria Math" panose="02040503050406030204" pitchFamily="18" charset="0"/>
                <a:sym typeface="+mn-ea"/>
              </a:rPr>
              <a:t>f(R)</a:t>
            </a:r>
            <a:r>
              <a:rPr lang="zh-CN" altLang="en-US" dirty="0">
                <a:latin typeface="Cambria Math" panose="02040503050406030204" pitchFamily="18" charset="0"/>
                <a:cs typeface="Cambria Math" panose="02040503050406030204" pitchFamily="18" charset="0"/>
                <a:sym typeface="+mn-ea"/>
              </a:rPr>
              <a:t>，试证明 </a:t>
            </a:r>
            <a:r>
              <a:rPr lang="en-US" altLang="zh-CN" dirty="0">
                <a:latin typeface="Cambria Math" panose="02040503050406030204" pitchFamily="18" charset="0"/>
                <a:cs typeface="Cambria Math" panose="02040503050406030204" pitchFamily="18" charset="0"/>
                <a:sym typeface="+mn-ea"/>
              </a:rPr>
              <a:t>f(R-1)+f(R+1)&lt;=2f(R)</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设 </a:t>
            </a:r>
            <a:r>
              <a:rPr lang="en-US" altLang="zh-CN" dirty="0">
                <a:latin typeface="Cambria Math" panose="02040503050406030204" pitchFamily="18" charset="0"/>
                <a:cs typeface="Cambria Math" panose="02040503050406030204" pitchFamily="18" charset="0"/>
                <a:sym typeface="+mn-ea"/>
              </a:rPr>
              <a:t>f(R-1) </a:t>
            </a:r>
            <a:r>
              <a:rPr lang="zh-CN" altLang="en-US" dirty="0">
                <a:latin typeface="Cambria Math" panose="02040503050406030204" pitchFamily="18" charset="0"/>
                <a:cs typeface="Cambria Math" panose="02040503050406030204" pitchFamily="18" charset="0"/>
                <a:sym typeface="+mn-ea"/>
              </a:rPr>
              <a:t>的选取方案为</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[1],...,</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[R-1]</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f(R+1) </a:t>
            </a:r>
            <a:r>
              <a:rPr lang="zh-CN" altLang="en-US" dirty="0">
                <a:latin typeface="Cambria Math" panose="02040503050406030204" pitchFamily="18" charset="0"/>
                <a:cs typeface="Cambria Math" panose="02040503050406030204" pitchFamily="18" charset="0"/>
                <a:sym typeface="+mn-ea"/>
              </a:rPr>
              <a:t>的方案为 </a:t>
            </a:r>
            <a:r>
              <a:rPr lang="en-US" altLang="zh-CN" dirty="0">
                <a:latin typeface="Cambria Math" panose="02040503050406030204" pitchFamily="18" charset="0"/>
                <a:cs typeface="Cambria Math" panose="02040503050406030204" pitchFamily="18" charset="0"/>
                <a:sym typeface="+mn-ea"/>
              </a:rPr>
              <a:t>j[1],...,j[R+1]</a:t>
            </a:r>
            <a:r>
              <a:rPr lang="zh-CN" altLang="en-US" dirty="0">
                <a:latin typeface="Cambria Math" panose="02040503050406030204" pitchFamily="18" charset="0"/>
                <a:cs typeface="Cambria Math" panose="02040503050406030204" pitchFamily="18" charset="0"/>
                <a:sym typeface="+mn-ea"/>
              </a:rPr>
              <a:t>，将这 </a:t>
            </a:r>
            <a:r>
              <a:rPr lang="en-US" altLang="zh-CN" dirty="0">
                <a:latin typeface="Cambria Math" panose="02040503050406030204" pitchFamily="18" charset="0"/>
                <a:cs typeface="Cambria Math" panose="02040503050406030204" pitchFamily="18" charset="0"/>
                <a:sym typeface="+mn-ea"/>
              </a:rPr>
              <a:t>2R</a:t>
            </a:r>
            <a:r>
              <a:rPr lang="zh-CN" altLang="en-US" dirty="0">
                <a:latin typeface="Cambria Math" panose="02040503050406030204" pitchFamily="18" charset="0"/>
                <a:cs typeface="Cambria Math" panose="02040503050406030204" pitchFamily="18" charset="0"/>
                <a:sym typeface="+mn-ea"/>
              </a:rPr>
              <a:t> 个下标排序得到 </a:t>
            </a:r>
            <a:r>
              <a:rPr lang="en-US" altLang="zh-CN" dirty="0">
                <a:latin typeface="Cambria Math" panose="02040503050406030204" pitchFamily="18" charset="0"/>
                <a:cs typeface="Cambria Math" panose="02040503050406030204" pitchFamily="18" charset="0"/>
                <a:sym typeface="+mn-ea"/>
              </a:rPr>
              <a:t>k[1],...k[2R]</a:t>
            </a:r>
            <a:r>
              <a:rPr lang="zh-CN" altLang="en-US" dirty="0">
                <a:latin typeface="Cambria Math" panose="02040503050406030204" pitchFamily="18" charset="0"/>
                <a:cs typeface="Cambria Math" panose="02040503050406030204" pitchFamily="18" charset="0"/>
                <a:sym typeface="+mn-ea"/>
              </a:rPr>
              <a:t>，那么 </a:t>
            </a:r>
            <a:r>
              <a:rPr lang="en-US" altLang="zh-CN" dirty="0">
                <a:latin typeface="Cambria Math" panose="02040503050406030204" pitchFamily="18" charset="0"/>
                <a:cs typeface="Cambria Math" panose="02040503050406030204" pitchFamily="18" charset="0"/>
                <a:sym typeface="+mn-ea"/>
              </a:rPr>
              <a:t>k[1],k[3],...,k[2R-1] </a:t>
            </a:r>
            <a:r>
              <a:rPr lang="zh-CN" altLang="en-US" dirty="0">
                <a:latin typeface="Cambria Math" panose="02040503050406030204" pitchFamily="18" charset="0"/>
                <a:cs typeface="Cambria Math" panose="02040503050406030204" pitchFamily="18" charset="0"/>
                <a:sym typeface="+mn-ea"/>
              </a:rPr>
              <a:t>和 </a:t>
            </a:r>
            <a:r>
              <a:rPr lang="en-US" altLang="zh-CN" dirty="0">
                <a:latin typeface="Cambria Math" panose="02040503050406030204" pitchFamily="18" charset="0"/>
                <a:cs typeface="Cambria Math" panose="02040503050406030204" pitchFamily="18" charset="0"/>
                <a:sym typeface="+mn-ea"/>
              </a:rPr>
              <a:t>k[2],k[4],...,k[2R] </a:t>
            </a:r>
            <a:r>
              <a:rPr lang="zh-CN" altLang="en-US" dirty="0">
                <a:latin typeface="Cambria Math" panose="02040503050406030204" pitchFamily="18" charset="0"/>
                <a:cs typeface="Cambria Math" panose="02040503050406030204" pitchFamily="18" charset="0"/>
                <a:sym typeface="+mn-ea"/>
              </a:rPr>
              <a:t>一定是选 </a:t>
            </a:r>
            <a:r>
              <a:rPr lang="en-US" altLang="zh-CN" dirty="0">
                <a:latin typeface="Cambria Math" panose="02040503050406030204" pitchFamily="18" charset="0"/>
                <a:cs typeface="Cambria Math" panose="02040503050406030204" pitchFamily="18" charset="0"/>
                <a:sym typeface="+mn-ea"/>
              </a:rPr>
              <a:t>R </a:t>
            </a:r>
            <a:r>
              <a:rPr lang="zh-CN" altLang="en-US" dirty="0">
                <a:latin typeface="Cambria Math" panose="02040503050406030204" pitchFamily="18" charset="0"/>
                <a:cs typeface="Cambria Math" panose="02040503050406030204" pitchFamily="18" charset="0"/>
                <a:sym typeface="+mn-ea"/>
              </a:rPr>
              <a:t>个的合法方案（但</a:t>
            </a:r>
            <a:r>
              <a:rPr lang="en-US" altLang="zh-CN" dirty="0">
                <a:latin typeface="Cambria Math" panose="02040503050406030204" pitchFamily="18" charset="0"/>
                <a:cs typeface="Cambria Math" panose="02040503050406030204" pitchFamily="18" charset="0"/>
                <a:sym typeface="+mn-ea"/>
              </a:rPr>
              <a:t> f(R)</a:t>
            </a:r>
            <a:r>
              <a:rPr lang="zh-CN" altLang="en-US" dirty="0">
                <a:latin typeface="Cambria Math" panose="02040503050406030204" pitchFamily="18" charset="0"/>
                <a:cs typeface="Cambria Math" panose="02040503050406030204" pitchFamily="18" charset="0"/>
                <a:sym typeface="+mn-ea"/>
              </a:rPr>
              <a:t> 一定不小于这些方案），为什么？</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这两种方案至少有一个和≥</a:t>
            </a:r>
            <a:r>
              <a:rPr lang="en-US" altLang="zh-CN" dirty="0">
                <a:latin typeface="Cambria Math" panose="02040503050406030204" pitchFamily="18" charset="0"/>
                <a:cs typeface="Cambria Math" panose="02040503050406030204" pitchFamily="18" charset="0"/>
                <a:sym typeface="+mn-ea"/>
              </a:rPr>
              <a:t>1/2(f(R-1)+f(R+1))</a:t>
            </a:r>
            <a:r>
              <a:rPr lang="zh-CN" altLang="en-US" dirty="0">
                <a:latin typeface="Cambria Math" panose="02040503050406030204" pitchFamily="18" charset="0"/>
                <a:cs typeface="Cambria Math" panose="02040503050406030204" pitchFamily="18" charset="0"/>
                <a:sym typeface="+mn-ea"/>
              </a:rPr>
              <a:t>，则 </a:t>
            </a:r>
            <a:r>
              <a:rPr lang="en-US" altLang="zh-CN" dirty="0">
                <a:latin typeface="Cambria Math" panose="02040503050406030204" pitchFamily="18" charset="0"/>
                <a:cs typeface="Cambria Math" panose="02040503050406030204" pitchFamily="18" charset="0"/>
                <a:sym typeface="+mn-ea"/>
              </a:rPr>
              <a:t>f(R)&gt;=1/2 (f(R-1)+f(R+1))</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LAMP</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136" y="2332990"/>
                <a:ext cx="8468360" cy="4220210"/>
              </a:xfrm>
            </p:spPr>
            <p:txBody>
              <a:bodyPr>
                <a:normAutofit lnSpcReduction="10000"/>
              </a:bodyPr>
              <a:lstStyle/>
              <a:p>
                <a:r>
                  <a:rPr lang="zh-CN" altLang="en-US" dirty="0">
                    <a:latin typeface="Cambria Math" panose="02040503050406030204" pitchFamily="18" charset="0"/>
                    <a:cs typeface="Cambria Math" panose="02040503050406030204" pitchFamily="18" charset="0"/>
                    <a:sym typeface="+mn-ea"/>
                  </a:rPr>
                  <a:t>考虑分治做法。</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f(l,r,k,0/1/2/3) </a:t>
                </a:r>
                <a:r>
                  <a:rPr lang="zh-CN" altLang="en-US" dirty="0">
                    <a:latin typeface="Cambria Math" panose="02040503050406030204" pitchFamily="18" charset="0"/>
                    <a:cs typeface="Cambria Math" panose="02040503050406030204" pitchFamily="18" charset="0"/>
                    <a:sym typeface="+mn-ea"/>
                  </a:rPr>
                  <a:t>表示在区间 </a:t>
                </a:r>
                <a:r>
                  <a:rPr lang="en-US" altLang="zh-CN" dirty="0">
                    <a:latin typeface="Cambria Math" panose="02040503050406030204" pitchFamily="18" charset="0"/>
                    <a:cs typeface="Cambria Math" panose="02040503050406030204" pitchFamily="18" charset="0"/>
                    <a:sym typeface="+mn-ea"/>
                  </a:rPr>
                  <a:t>[</a:t>
                </a:r>
                <a:r>
                  <a:rPr lang="en-US" altLang="zh-CN" dirty="0" err="1">
                    <a:latin typeface="Cambria Math" panose="02040503050406030204" pitchFamily="18" charset="0"/>
                    <a:cs typeface="Cambria Math" panose="02040503050406030204" pitchFamily="18" charset="0"/>
                    <a:sym typeface="+mn-ea"/>
                  </a:rPr>
                  <a:t>l,r</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内选了 </a:t>
                </a:r>
                <a:r>
                  <a:rPr lang="en-US" altLang="zh-CN" dirty="0">
                    <a:latin typeface="Cambria Math" panose="02040503050406030204" pitchFamily="18" charset="0"/>
                    <a:cs typeface="Cambria Math" panose="02040503050406030204" pitchFamily="18" charset="0"/>
                    <a:sym typeface="+mn-ea"/>
                  </a:rPr>
                  <a:t>k </a:t>
                </a:r>
                <a:r>
                  <a:rPr lang="zh-CN" altLang="en-US" dirty="0">
                    <a:latin typeface="Cambria Math" panose="02040503050406030204" pitchFamily="18" charset="0"/>
                    <a:cs typeface="Cambria Math" panose="02040503050406030204" pitchFamily="18" charset="0"/>
                    <a:sym typeface="+mn-ea"/>
                  </a:rPr>
                  <a:t>个数，且 </a:t>
                </a:r>
                <a:r>
                  <a:rPr lang="en-US" altLang="zh-CN" dirty="0">
                    <a:latin typeface="Cambria Math" panose="02040503050406030204" pitchFamily="18" charset="0"/>
                    <a:cs typeface="Cambria Math" panose="02040503050406030204" pitchFamily="18" charset="0"/>
                    <a:sym typeface="+mn-ea"/>
                  </a:rPr>
                  <a:t>l </a:t>
                </a:r>
                <a:r>
                  <a:rPr lang="zh-CN" altLang="en-US" dirty="0">
                    <a:latin typeface="Cambria Math" panose="02040503050406030204" pitchFamily="18" charset="0"/>
                    <a:cs typeface="Cambria Math" panose="02040503050406030204" pitchFamily="18" charset="0"/>
                    <a:sym typeface="+mn-ea"/>
                  </a:rPr>
                  <a:t>和 </a:t>
                </a:r>
                <a:r>
                  <a:rPr lang="en-US" altLang="zh-CN" dirty="0">
                    <a:latin typeface="Cambria Math" panose="02040503050406030204" pitchFamily="18" charset="0"/>
                    <a:cs typeface="Cambria Math" panose="02040503050406030204" pitchFamily="18" charset="0"/>
                    <a:sym typeface="+mn-ea"/>
                  </a:rPr>
                  <a:t>r </a:t>
                </a:r>
                <a:r>
                  <a:rPr lang="zh-CN" altLang="en-US" dirty="0">
                    <a:latin typeface="Cambria Math" panose="02040503050406030204" pitchFamily="18" charset="0"/>
                    <a:cs typeface="Cambria Math" panose="02040503050406030204" pitchFamily="18" charset="0"/>
                    <a:sym typeface="+mn-ea"/>
                  </a:rPr>
                  <a:t>是</a:t>
                </a:r>
                <a:r>
                  <a:rPr lang="en-US" altLang="zh-CN" dirty="0">
                    <a:latin typeface="Cambria Math" panose="02040503050406030204" pitchFamily="18" charset="0"/>
                    <a:cs typeface="Cambria Math" panose="02040503050406030204" pitchFamily="18" charset="0"/>
                    <a:sym typeface="+mn-ea"/>
                  </a:rPr>
                  <a:t>/</a:t>
                </a:r>
                <a:r>
                  <a:rPr lang="zh-CN" altLang="en-US" dirty="0">
                    <a:latin typeface="Cambria Math" panose="02040503050406030204" pitchFamily="18" charset="0"/>
                    <a:cs typeface="Cambria Math" panose="02040503050406030204" pitchFamily="18" charset="0"/>
                    <a:sym typeface="+mn-ea"/>
                  </a:rPr>
                  <a:t>否被选时的最大答案</a:t>
                </a:r>
                <a:endParaRPr lang="en-US" altLang="zh-CN" dirty="0">
                  <a:latin typeface="Cambria Math" panose="02040503050406030204" pitchFamily="18" charset="0"/>
                  <a:cs typeface="Cambria Math" panose="02040503050406030204" pitchFamily="18" charset="0"/>
                  <a:sym typeface="+mn-ea"/>
                </a:endParaRPr>
              </a:p>
              <a:p>
                <a14:m>
                  <m:oMath xmlns:m="http://schemas.openxmlformats.org/officeDocument/2006/math">
                    <m:r>
                      <a:rPr lang="en-US" altLang="zh-CN" b="0" i="1" smtClean="0">
                        <a:latin typeface="Cambria Math" panose="02040503050406030204" pitchFamily="18" charset="0"/>
                        <a:cs typeface="Cambria Math" panose="02040503050406030204" pitchFamily="18" charset="0"/>
                        <a:sym typeface="+mn-ea"/>
                      </a:rPr>
                      <m:t>𝑓</m:t>
                    </m:r>
                    <m:d>
                      <m:dPr>
                        <m:ctrlPr>
                          <a:rPr lang="en-US" altLang="zh-CN" b="0" i="1" smtClean="0">
                            <a:latin typeface="Cambria Math" panose="02040503050406030204" pitchFamily="18" charset="0"/>
                            <a:cs typeface="Cambria Math" panose="02040503050406030204" pitchFamily="18" charset="0"/>
                            <a:sym typeface="+mn-ea"/>
                          </a:rPr>
                        </m:ctrlPr>
                      </m:dPr>
                      <m:e>
                        <m:r>
                          <a:rPr lang="en-US" altLang="zh-CN" b="0" i="1" smtClean="0">
                            <a:latin typeface="Cambria Math" panose="02040503050406030204" pitchFamily="18" charset="0"/>
                            <a:cs typeface="Cambria Math" panose="02040503050406030204" pitchFamily="18" charset="0"/>
                            <a:sym typeface="+mn-ea"/>
                          </a:rPr>
                          <m:t>𝑙</m:t>
                        </m:r>
                        <m:r>
                          <a:rPr lang="en-US" altLang="zh-CN" b="0" i="1" smtClean="0">
                            <a:latin typeface="Cambria Math" panose="02040503050406030204" pitchFamily="18" charset="0"/>
                            <a:cs typeface="Cambria Math" panose="02040503050406030204" pitchFamily="18" charset="0"/>
                            <a:sym typeface="+mn-ea"/>
                          </a:rPr>
                          <m:t>,</m:t>
                        </m:r>
                        <m:r>
                          <a:rPr lang="en-US" altLang="zh-CN" b="0" i="1" smtClean="0">
                            <a:latin typeface="Cambria Math" panose="02040503050406030204" pitchFamily="18" charset="0"/>
                            <a:cs typeface="Cambria Math" panose="02040503050406030204" pitchFamily="18" charset="0"/>
                            <a:sym typeface="+mn-ea"/>
                          </a:rPr>
                          <m:t>𝑟</m:t>
                        </m:r>
                        <m:r>
                          <a:rPr lang="en-US" altLang="zh-CN" b="0" i="1" smtClean="0">
                            <a:latin typeface="Cambria Math" panose="02040503050406030204" pitchFamily="18" charset="0"/>
                            <a:cs typeface="Cambria Math" panose="02040503050406030204" pitchFamily="18" charset="0"/>
                            <a:sym typeface="+mn-ea"/>
                          </a:rPr>
                          <m:t>,</m:t>
                        </m:r>
                        <m:r>
                          <a:rPr lang="en-US" altLang="zh-CN" b="0" i="1" smtClean="0">
                            <a:latin typeface="Cambria Math" panose="02040503050406030204" pitchFamily="18" charset="0"/>
                            <a:cs typeface="Cambria Math" panose="02040503050406030204" pitchFamily="18" charset="0"/>
                            <a:sym typeface="+mn-ea"/>
                          </a:rPr>
                          <m:t>𝑘</m:t>
                        </m:r>
                        <m:r>
                          <a:rPr lang="en-US" altLang="zh-CN" b="0" i="1" smtClean="0">
                            <a:latin typeface="Cambria Math" panose="02040503050406030204" pitchFamily="18" charset="0"/>
                            <a:cs typeface="Cambria Math" panose="02040503050406030204" pitchFamily="18" charset="0"/>
                            <a:sym typeface="+mn-ea"/>
                          </a:rPr>
                          <m:t>,?</m:t>
                        </m:r>
                      </m:e>
                    </m:d>
                    <m:r>
                      <a:rPr lang="en-US" altLang="zh-CN" b="0" i="1" smtClean="0">
                        <a:latin typeface="Cambria Math" panose="02040503050406030204" pitchFamily="18" charset="0"/>
                        <a:cs typeface="Cambria Math" panose="02040503050406030204" pitchFamily="18" charset="0"/>
                        <a:sym typeface="+mn-ea"/>
                      </a:rPr>
                      <m:t>=</m:t>
                    </m:r>
                    <m:func>
                      <m:funcPr>
                        <m:ctrlPr>
                          <a:rPr lang="en-US" altLang="zh-CN" b="0" i="1" smtClean="0">
                            <a:latin typeface="Cambria Math" panose="02040503050406030204" pitchFamily="18" charset="0"/>
                            <a:cs typeface="Cambria Math" panose="02040503050406030204" pitchFamily="18" charset="0"/>
                            <a:sym typeface="+mn-ea"/>
                          </a:rPr>
                        </m:ctrlPr>
                      </m:funcPr>
                      <m:fName>
                        <m:sSubSup>
                          <m:sSubSupPr>
                            <m:ctrlPr>
                              <a:rPr lang="en-US" altLang="zh-CN" b="0" i="1" smtClean="0">
                                <a:latin typeface="Cambria Math" panose="02040503050406030204" pitchFamily="18" charset="0"/>
                                <a:sym typeface="+mn-ea"/>
                              </a:rPr>
                            </m:ctrlPr>
                          </m:sSubSupPr>
                          <m:e>
                            <m:r>
                              <a:rPr lang="en-US" altLang="zh-CN" b="0" i="1" smtClean="0">
                                <a:latin typeface="Cambria Math" panose="02040503050406030204" pitchFamily="18" charset="0"/>
                                <a:sym typeface="+mn-ea"/>
                              </a:rPr>
                              <m:t>𝑚</m:t>
                            </m:r>
                            <m:r>
                              <m:rPr>
                                <m:sty m:val="p"/>
                              </m:rPr>
                              <a:rPr lang="en-US" altLang="zh-CN" i="1">
                                <a:latin typeface="Cambria Math" panose="02040503050406030204" pitchFamily="18" charset="0"/>
                                <a:sym typeface="+mn-ea"/>
                              </a:rPr>
                              <m:t>ax</m:t>
                            </m:r>
                          </m:e>
                          <m:sub>
                            <m: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0</m:t>
                            </m:r>
                          </m:sub>
                          <m:sup>
                            <m:r>
                              <a:rPr lang="en-US" altLang="zh-CN" b="0" i="1" smtClean="0">
                                <a:latin typeface="Cambria Math" panose="02040503050406030204" pitchFamily="18" charset="0"/>
                                <a:sym typeface="+mn-ea"/>
                              </a:rPr>
                              <m:t>𝑘</m:t>
                            </m:r>
                          </m:sup>
                        </m:sSubSup>
                      </m:fName>
                      <m:e>
                        <m:r>
                          <a:rPr lang="en-US" altLang="zh-CN" b="0" i="1" smtClean="0">
                            <a:latin typeface="Cambria Math" panose="02040503050406030204" pitchFamily="18" charset="0"/>
                            <a:cs typeface="Cambria Math" panose="02040503050406030204" pitchFamily="18" charset="0"/>
                            <a:sym typeface="+mn-ea"/>
                          </a:rPr>
                          <m:t>𝑓</m:t>
                        </m:r>
                        <m:d>
                          <m:dPr>
                            <m:ctrlPr>
                              <a:rPr lang="en-US" altLang="zh-CN" b="0" i="1" smtClean="0">
                                <a:latin typeface="Cambria Math" panose="02040503050406030204" pitchFamily="18" charset="0"/>
                                <a:cs typeface="Cambria Math" panose="02040503050406030204" pitchFamily="18" charset="0"/>
                                <a:sym typeface="+mn-ea"/>
                              </a:rPr>
                            </m:ctrlPr>
                          </m:dPr>
                          <m:e>
                            <m:r>
                              <a:rPr lang="en-US" altLang="zh-CN" b="0" i="1" smtClean="0">
                                <a:latin typeface="Cambria Math" panose="02040503050406030204" pitchFamily="18" charset="0"/>
                                <a:cs typeface="Cambria Math" panose="02040503050406030204" pitchFamily="18" charset="0"/>
                                <a:sym typeface="+mn-ea"/>
                              </a:rPr>
                              <m:t>𝑙</m:t>
                            </m:r>
                            <m:r>
                              <a:rPr lang="en-US" altLang="zh-CN" b="0" i="1" smtClean="0">
                                <a:latin typeface="Cambria Math" panose="02040503050406030204" pitchFamily="18" charset="0"/>
                                <a:cs typeface="Cambria Math" panose="02040503050406030204" pitchFamily="18" charset="0"/>
                                <a:sym typeface="+mn-ea"/>
                              </a:rPr>
                              <m:t>,</m:t>
                            </m:r>
                            <m:r>
                              <a:rPr lang="en-US" altLang="zh-CN" b="0" i="1" smtClean="0">
                                <a:latin typeface="Cambria Math" panose="02040503050406030204" pitchFamily="18" charset="0"/>
                                <a:cs typeface="Cambria Math" panose="02040503050406030204" pitchFamily="18" charset="0"/>
                                <a:sym typeface="+mn-ea"/>
                              </a:rPr>
                              <m:t>𝑚𝑖𝑑</m:t>
                            </m:r>
                            <m:r>
                              <a:rPr lang="en-US" altLang="zh-CN" b="0" i="1" smtClean="0">
                                <a:latin typeface="Cambria Math" panose="02040503050406030204" pitchFamily="18" charset="0"/>
                                <a:cs typeface="Cambria Math" panose="02040503050406030204" pitchFamily="18" charset="0"/>
                                <a:sym typeface="+mn-ea"/>
                              </a:rPr>
                              <m:t>,</m:t>
                            </m:r>
                            <m:r>
                              <a:rPr lang="en-US" altLang="zh-CN" b="0" i="1" smtClean="0">
                                <a:latin typeface="Cambria Math" panose="02040503050406030204" pitchFamily="18" charset="0"/>
                                <a:cs typeface="Cambria Math" panose="02040503050406030204" pitchFamily="18" charset="0"/>
                                <a:sym typeface="+mn-ea"/>
                              </a:rPr>
                              <m:t>𝑖</m:t>
                            </m:r>
                            <m:r>
                              <a:rPr lang="en-US" altLang="zh-CN" b="0" i="1" smtClean="0">
                                <a:latin typeface="Cambria Math" panose="02040503050406030204" pitchFamily="18" charset="0"/>
                                <a:cs typeface="Cambria Math" panose="02040503050406030204" pitchFamily="18" charset="0"/>
                                <a:sym typeface="+mn-ea"/>
                              </a:rPr>
                              <m:t>,?</m:t>
                            </m:r>
                          </m:e>
                        </m:d>
                        <m:r>
                          <a:rPr lang="en-US" altLang="zh-CN" b="0" i="1" smtClean="0">
                            <a:latin typeface="Cambria Math" panose="02040503050406030204" pitchFamily="18" charset="0"/>
                            <a:cs typeface="Cambria Math" panose="02040503050406030204" pitchFamily="18" charset="0"/>
                            <a:sym typeface="+mn-ea"/>
                          </a:rPr>
                          <m:t>+</m:t>
                        </m:r>
                        <m:r>
                          <a:rPr lang="en-US" altLang="zh-CN" b="0" i="1" smtClean="0">
                            <a:latin typeface="Cambria Math" panose="02040503050406030204" pitchFamily="18" charset="0"/>
                            <a:cs typeface="Cambria Math" panose="02040503050406030204" pitchFamily="18" charset="0"/>
                            <a:sym typeface="+mn-ea"/>
                          </a:rPr>
                          <m:t>𝑓</m:t>
                        </m:r>
                        <m:r>
                          <a:rPr lang="en-US" altLang="zh-CN" b="0" i="1" smtClean="0">
                            <a:latin typeface="Cambria Math" panose="02040503050406030204" pitchFamily="18" charset="0"/>
                            <a:cs typeface="Cambria Math" panose="02040503050406030204" pitchFamily="18" charset="0"/>
                            <a:sym typeface="+mn-ea"/>
                          </a:rPr>
                          <m:t>(</m:t>
                        </m:r>
                        <m:r>
                          <a:rPr lang="en-US" altLang="zh-CN" b="0" i="1" smtClean="0">
                            <a:latin typeface="Cambria Math" panose="02040503050406030204" pitchFamily="18" charset="0"/>
                            <a:cs typeface="Cambria Math" panose="02040503050406030204" pitchFamily="18" charset="0"/>
                            <a:sym typeface="+mn-ea"/>
                          </a:rPr>
                          <m:t>𝑚𝑖𝑑</m:t>
                        </m:r>
                        <m:r>
                          <a:rPr lang="en-US" altLang="zh-CN" b="0" i="1" smtClean="0">
                            <a:latin typeface="Cambria Math" panose="02040503050406030204" pitchFamily="18" charset="0"/>
                            <a:cs typeface="Cambria Math" panose="02040503050406030204" pitchFamily="18" charset="0"/>
                            <a:sym typeface="+mn-ea"/>
                          </a:rPr>
                          <m:t>+</m:t>
                        </m:r>
                        <m:r>
                          <a:rPr lang="en-US" altLang="zh-CN" b="0" i="1" smtClean="0">
                            <a:latin typeface="Cambria Math" panose="02040503050406030204" pitchFamily="18" charset="0"/>
                            <a:cs typeface="Cambria Math" panose="02040503050406030204" pitchFamily="18" charset="0"/>
                            <a:sym typeface="+mn-ea"/>
                          </a:rPr>
                          <m:t>1</m:t>
                        </m:r>
                        <m:r>
                          <a:rPr lang="en-US" altLang="zh-CN" b="0" i="1" smtClean="0">
                            <a:latin typeface="Cambria Math" panose="02040503050406030204" pitchFamily="18" charset="0"/>
                            <a:cs typeface="Cambria Math" panose="02040503050406030204" pitchFamily="18" charset="0"/>
                            <a:sym typeface="+mn-ea"/>
                          </a:rPr>
                          <m:t>,</m:t>
                        </m:r>
                        <m:r>
                          <a:rPr lang="en-US" altLang="zh-CN" b="0" i="1" smtClean="0">
                            <a:latin typeface="Cambria Math" panose="02040503050406030204" pitchFamily="18" charset="0"/>
                            <a:cs typeface="Cambria Math" panose="02040503050406030204" pitchFamily="18" charset="0"/>
                            <a:sym typeface="+mn-ea"/>
                          </a:rPr>
                          <m:t>𝑟</m:t>
                        </m:r>
                        <m:r>
                          <a:rPr lang="en-US" altLang="zh-CN" b="0" i="1" smtClean="0">
                            <a:latin typeface="Cambria Math" panose="02040503050406030204" pitchFamily="18" charset="0"/>
                            <a:cs typeface="Cambria Math" panose="02040503050406030204" pitchFamily="18" charset="0"/>
                            <a:sym typeface="+mn-ea"/>
                          </a:rPr>
                          <m:t>,</m:t>
                        </m:r>
                        <m:r>
                          <a:rPr lang="en-US" altLang="zh-CN" b="0" i="1" smtClean="0">
                            <a:latin typeface="Cambria Math" panose="02040503050406030204" pitchFamily="18" charset="0"/>
                            <a:cs typeface="Cambria Math" panose="02040503050406030204" pitchFamily="18" charset="0"/>
                            <a:sym typeface="+mn-ea"/>
                          </a:rPr>
                          <m:t>𝑘</m:t>
                        </m:r>
                        <m:r>
                          <a:rPr lang="en-US" altLang="zh-CN" b="0" i="1" smtClean="0">
                            <a:latin typeface="Cambria Math" panose="02040503050406030204" pitchFamily="18" charset="0"/>
                            <a:cs typeface="Cambria Math" panose="02040503050406030204" pitchFamily="18" charset="0"/>
                            <a:sym typeface="+mn-ea"/>
                          </a:rPr>
                          <m:t>−</m:t>
                        </m:r>
                        <m:r>
                          <a:rPr lang="en-US" altLang="zh-CN" b="0" i="1" smtClean="0">
                            <a:latin typeface="Cambria Math" panose="02040503050406030204" pitchFamily="18" charset="0"/>
                            <a:cs typeface="Cambria Math" panose="02040503050406030204" pitchFamily="18" charset="0"/>
                            <a:sym typeface="+mn-ea"/>
                          </a:rPr>
                          <m:t>𝑖</m:t>
                        </m:r>
                        <m:r>
                          <a:rPr lang="en-US" altLang="zh-CN" b="0" i="1" smtClean="0">
                            <a:latin typeface="Cambria Math" panose="02040503050406030204" pitchFamily="18" charset="0"/>
                            <a:cs typeface="Cambria Math" panose="02040503050406030204" pitchFamily="18" charset="0"/>
                            <a:sym typeface="+mn-ea"/>
                          </a:rPr>
                          <m:t>,?)</m:t>
                        </m:r>
                      </m:e>
                    </m:func>
                  </m:oMath>
                </a14:m>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是一种 </a:t>
                </a:r>
                <a:r>
                  <a:rPr lang="en-US" altLang="zh-CN" dirty="0">
                    <a:latin typeface="Cambria Math" panose="02040503050406030204" pitchFamily="18" charset="0"/>
                    <a:cs typeface="Cambria Math" panose="02040503050406030204" pitchFamily="18" charset="0"/>
                    <a:sym typeface="+mn-ea"/>
                  </a:rPr>
                  <a:t>max/+ </a:t>
                </a:r>
                <a:r>
                  <a:rPr lang="zh-CN" altLang="en-US" dirty="0">
                    <a:latin typeface="Cambria Math" panose="02040503050406030204" pitchFamily="18" charset="0"/>
                    <a:cs typeface="Cambria Math" panose="02040503050406030204" pitchFamily="18" charset="0"/>
                    <a:sym typeface="+mn-ea"/>
                  </a:rPr>
                  <a:t>卷积的方式，暴力合并需要 </a:t>
                </a:r>
                <a:r>
                  <a:rPr lang="en-US" altLang="zh-CN" dirty="0">
                    <a:latin typeface="Cambria Math" panose="02040503050406030204" pitchFamily="18" charset="0"/>
                    <a:cs typeface="Cambria Math" panose="02040503050406030204" pitchFamily="18" charset="0"/>
                    <a:sym typeface="+mn-ea"/>
                  </a:rPr>
                  <a:t>O(len^2)</a:t>
                </a:r>
                <a:r>
                  <a:rPr lang="zh-CN" altLang="en-US" dirty="0">
                    <a:latin typeface="Cambria Math" panose="02040503050406030204" pitchFamily="18" charset="0"/>
                    <a:cs typeface="Cambria Math" panose="02040503050406030204" pitchFamily="18" charset="0"/>
                    <a:sym typeface="+mn-ea"/>
                  </a:rPr>
                  <a:t>，有没有更快的方式？</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注意到两个都是关于 </a:t>
                </a:r>
                <a:r>
                  <a:rPr lang="en-US" altLang="zh-CN" dirty="0">
                    <a:latin typeface="Cambria Math" panose="02040503050406030204" pitchFamily="18" charset="0"/>
                    <a:cs typeface="Cambria Math" panose="02040503050406030204" pitchFamily="18" charset="0"/>
                    <a:sym typeface="+mn-ea"/>
                  </a:rPr>
                  <a:t>k </a:t>
                </a:r>
                <a:r>
                  <a:rPr lang="zh-CN" altLang="en-US" dirty="0">
                    <a:latin typeface="Cambria Math" panose="02040503050406030204" pitchFamily="18" charset="0"/>
                    <a:cs typeface="Cambria Math" panose="02040503050406030204" pitchFamily="18" charset="0"/>
                    <a:sym typeface="+mn-ea"/>
                  </a:rPr>
                  <a:t>的凸壳，凸壳的差分数组是递减的</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简化表示，假设是两个凸壳数组 </a:t>
                </a:r>
                <a:r>
                  <a:rPr lang="en-US" altLang="zh-CN" dirty="0">
                    <a:latin typeface="Cambria Math" panose="02040503050406030204" pitchFamily="18" charset="0"/>
                    <a:cs typeface="Cambria Math" panose="02040503050406030204" pitchFamily="18" charset="0"/>
                    <a:sym typeface="+mn-ea"/>
                  </a:rPr>
                  <a:t>c[1..n] </a:t>
                </a:r>
                <a:r>
                  <a:rPr lang="zh-CN" altLang="en-US" dirty="0">
                    <a:latin typeface="Cambria Math" panose="02040503050406030204" pitchFamily="18" charset="0"/>
                    <a:cs typeface="Cambria Math" panose="02040503050406030204" pitchFamily="18" charset="0"/>
                    <a:sym typeface="+mn-ea"/>
                  </a:rPr>
                  <a:t>和 </a:t>
                </a:r>
                <a:r>
                  <a:rPr lang="en-US" altLang="zh-CN" dirty="0">
                    <a:latin typeface="Cambria Math" panose="02040503050406030204" pitchFamily="18" charset="0"/>
                    <a:cs typeface="Cambria Math" panose="02040503050406030204" pitchFamily="18" charset="0"/>
                    <a:sym typeface="+mn-ea"/>
                  </a:rPr>
                  <a:t>d[1..m] </a:t>
                </a:r>
                <a:r>
                  <a:rPr lang="zh-CN" altLang="en-US" dirty="0">
                    <a:latin typeface="Cambria Math" panose="02040503050406030204" pitchFamily="18" charset="0"/>
                    <a:cs typeface="Cambria Math" panose="02040503050406030204" pitchFamily="18" charset="0"/>
                    <a:sym typeface="+mn-ea"/>
                  </a:rPr>
                  <a:t>合并成 </a:t>
                </a:r>
                <a:r>
                  <a:rPr lang="en-US" altLang="zh-CN" dirty="0">
                    <a:latin typeface="Cambria Math" panose="02040503050406030204" pitchFamily="18" charset="0"/>
                    <a:cs typeface="Cambria Math" panose="02040503050406030204" pitchFamily="18" charset="0"/>
                    <a:sym typeface="+mn-ea"/>
                  </a:rPr>
                  <a:t>e[1..n+m]</a:t>
                </a:r>
                <a:r>
                  <a:rPr lang="zh-CN" altLang="en-US" dirty="0">
                    <a:latin typeface="Cambria Math" panose="02040503050406030204" pitchFamily="18" charset="0"/>
                    <a:cs typeface="Cambria Math" panose="02040503050406030204" pitchFamily="18" charset="0"/>
                    <a:sym typeface="+mn-ea"/>
                  </a:rPr>
                  <a:t>，令 </a:t>
                </a:r>
                <a:r>
                  <a:rPr lang="en-US" altLang="zh-CN" dirty="0">
                    <a:latin typeface="Cambria Math" panose="02040503050406030204" pitchFamily="18" charset="0"/>
                    <a:cs typeface="Cambria Math" panose="02040503050406030204" pitchFamily="18" charset="0"/>
                    <a:sym typeface="+mn-ea"/>
                  </a:rPr>
                  <a:t>c’ </a:t>
                </a:r>
                <a:r>
                  <a:rPr lang="zh-CN" altLang="en-US" dirty="0">
                    <a:latin typeface="Cambria Math" panose="02040503050406030204" pitchFamily="18" charset="0"/>
                    <a:cs typeface="Cambria Math" panose="02040503050406030204" pitchFamily="18" charset="0"/>
                    <a:sym typeface="+mn-ea"/>
                  </a:rPr>
                  <a:t>和 </a:t>
                </a:r>
                <a:r>
                  <a:rPr lang="en-US" altLang="zh-CN" dirty="0">
                    <a:latin typeface="Cambria Math" panose="02040503050406030204" pitchFamily="18" charset="0"/>
                    <a:cs typeface="Cambria Math" panose="02040503050406030204" pitchFamily="18" charset="0"/>
                    <a:sym typeface="+mn-ea"/>
                  </a:rPr>
                  <a:t>d’ </a:t>
                </a:r>
                <a:r>
                  <a:rPr lang="zh-CN" altLang="en-US" dirty="0">
                    <a:latin typeface="Cambria Math" panose="02040503050406030204" pitchFamily="18" charset="0"/>
                    <a:cs typeface="Cambria Math" panose="02040503050406030204" pitchFamily="18" charset="0"/>
                    <a:sym typeface="+mn-ea"/>
                  </a:rPr>
                  <a:t>分别是他们的差分数组，则 </a:t>
                </a:r>
                <a:r>
                  <a:rPr lang="en-US" altLang="zh-CN" b="0" dirty="0">
                    <a:cs typeface="Cambria Math" panose="02040503050406030204" pitchFamily="18" charset="0"/>
                    <a:sym typeface="+mn-ea"/>
                  </a:rPr>
                  <a:t> </a:t>
                </a:r>
                <a14:m>
                  <m:oMath xmlns:m="http://schemas.openxmlformats.org/officeDocument/2006/math">
                    <m:sSub>
                      <m:sSubPr>
                        <m:ctrlPr>
                          <a:rPr lang="en-US" altLang="zh-CN" b="0" i="1" smtClean="0">
                            <a:latin typeface="Cambria Math" panose="02040503050406030204" pitchFamily="18" charset="0"/>
                            <a:cs typeface="Cambria Math" panose="02040503050406030204" pitchFamily="18" charset="0"/>
                            <a:sym typeface="+mn-ea"/>
                          </a:rPr>
                        </m:ctrlPr>
                      </m:sSubPr>
                      <m:e>
                        <m:r>
                          <m:rPr>
                            <m:sty m:val="p"/>
                          </m:rPr>
                          <a:rPr lang="en-US" altLang="zh-CN" b="0" i="0" smtClean="0">
                            <a:latin typeface="Cambria Math" panose="02040503050406030204" pitchFamily="18" charset="0"/>
                            <a:cs typeface="Cambria Math" panose="02040503050406030204" pitchFamily="18" charset="0"/>
                            <a:sym typeface="+mn-ea"/>
                          </a:rPr>
                          <m:t>e</m:t>
                        </m:r>
                      </m:e>
                      <m:sub>
                        <m:r>
                          <m:rPr>
                            <m:sty m:val="p"/>
                          </m:rPr>
                          <a:rPr lang="en-US" altLang="zh-CN" b="0" i="0" smtClean="0">
                            <a:latin typeface="Cambria Math" panose="02040503050406030204" pitchFamily="18" charset="0"/>
                            <a:cs typeface="Cambria Math" panose="02040503050406030204" pitchFamily="18" charset="0"/>
                            <a:sym typeface="+mn-ea"/>
                          </a:rPr>
                          <m:t>k</m:t>
                        </m:r>
                      </m:sub>
                    </m:sSub>
                    <m:r>
                      <a:rPr lang="en-US" altLang="zh-CN" b="0" i="0" smtClean="0">
                        <a:latin typeface="Cambria Math" panose="02040503050406030204" pitchFamily="18" charset="0"/>
                        <a:cs typeface="Cambria Math" panose="02040503050406030204" pitchFamily="18" charset="0"/>
                        <a:sym typeface="+mn-ea"/>
                      </a:rPr>
                      <m:t>=</m:t>
                    </m:r>
                    <m:func>
                      <m:funcPr>
                        <m:ctrlPr>
                          <a:rPr lang="en-US" altLang="zh-CN" b="0" i="1" smtClean="0">
                            <a:latin typeface="Cambria Math" panose="02040503050406030204" pitchFamily="18" charset="0"/>
                            <a:cs typeface="Cambria Math" panose="02040503050406030204" pitchFamily="18" charset="0"/>
                            <a:sym typeface="+mn-ea"/>
                          </a:rPr>
                        </m:ctrlPr>
                      </m:funcPr>
                      <m:fName>
                        <m:sSubSup>
                          <m:sSubSupPr>
                            <m:ctrlPr>
                              <a:rPr lang="en-US" altLang="zh-CN" b="0" i="1" smtClean="0">
                                <a:latin typeface="Cambria Math" panose="02040503050406030204" pitchFamily="18" charset="0"/>
                                <a:sym typeface="+mn-ea"/>
                              </a:rPr>
                            </m:ctrlPr>
                          </m:sSubSupPr>
                          <m:e>
                            <m:r>
                              <a:rPr lang="en-US" altLang="zh-CN" b="0" i="1" smtClean="0">
                                <a:latin typeface="Cambria Math" panose="02040503050406030204" pitchFamily="18" charset="0"/>
                                <a:sym typeface="+mn-ea"/>
                              </a:rPr>
                              <m:t>𝑚𝑎𝑥</m:t>
                            </m:r>
                          </m:e>
                          <m:sub>
                            <m: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0</m:t>
                            </m:r>
                          </m:sub>
                          <m:sup>
                            <m:r>
                              <a:rPr lang="en-US" altLang="zh-CN" b="0" i="1" smtClean="0">
                                <a:latin typeface="Cambria Math" panose="02040503050406030204" pitchFamily="18" charset="0"/>
                                <a:sym typeface="+mn-ea"/>
                              </a:rPr>
                              <m:t>𝑘</m:t>
                            </m:r>
                          </m:sup>
                        </m:sSubSup>
                      </m:fName>
                      <m:e>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𝑐</m:t>
                            </m:r>
                          </m:e>
                          <m:sub>
                            <m:r>
                              <a:rPr lang="en-US" altLang="zh-CN" b="0" i="1" smtClean="0">
                                <a:latin typeface="Cambria Math" panose="02040503050406030204" pitchFamily="18" charset="0"/>
                                <a:sym typeface="+mn-ea"/>
                              </a:rPr>
                              <m:t>𝑖</m:t>
                            </m:r>
                          </m:sub>
                        </m:sSub>
                        <m:r>
                          <a:rPr lang="en-US" altLang="zh-CN" b="0" i="1" smtClean="0">
                            <a:latin typeface="Cambria Math" panose="02040503050406030204" pitchFamily="18" charset="0"/>
                            <a:sym typeface="+mn-ea"/>
                          </a:rPr>
                          <m:t>+</m:t>
                        </m:r>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𝑑</m:t>
                            </m:r>
                          </m:e>
                          <m:sub>
                            <m:r>
                              <a:rPr lang="en-US" altLang="zh-CN" b="0" i="1" smtClean="0">
                                <a:latin typeface="Cambria Math" panose="02040503050406030204" pitchFamily="18" charset="0"/>
                                <a:sym typeface="+mn-ea"/>
                              </a:rPr>
                              <m:t>𝑘</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𝑖</m:t>
                            </m:r>
                          </m:sub>
                        </m:sSub>
                      </m:e>
                    </m:func>
                    <m:r>
                      <a:rPr lang="en-US" altLang="zh-CN" b="0" i="1" smtClean="0">
                        <a:latin typeface="Cambria Math" panose="02040503050406030204" pitchFamily="18" charset="0"/>
                        <a:cs typeface="Cambria Math" panose="02040503050406030204" pitchFamily="18" charset="0"/>
                        <a:sym typeface="+mn-ea"/>
                      </a:rPr>
                      <m:t>=</m:t>
                    </m:r>
                    <m:func>
                      <m:funcPr>
                        <m:ctrlPr>
                          <a:rPr lang="en-US" altLang="zh-CN" i="1">
                            <a:latin typeface="Cambria Math" panose="02040503050406030204" pitchFamily="18" charset="0"/>
                            <a:cs typeface="Cambria Math" panose="02040503050406030204" pitchFamily="18" charset="0"/>
                            <a:sym typeface="+mn-ea"/>
                          </a:rPr>
                        </m:ctrlPr>
                      </m:funcPr>
                      <m:fName>
                        <m:sSubSup>
                          <m:sSubSupPr>
                            <m:ctrlPr>
                              <a:rPr lang="en-US" altLang="zh-CN" i="1">
                                <a:latin typeface="Cambria Math" panose="02040503050406030204" pitchFamily="18" charset="0"/>
                                <a:sym typeface="+mn-ea"/>
                              </a:rPr>
                            </m:ctrlPr>
                          </m:sSubSupPr>
                          <m:e>
                            <m:r>
                              <a:rPr lang="en-US" altLang="zh-CN" i="1">
                                <a:latin typeface="Cambria Math" panose="02040503050406030204" pitchFamily="18" charset="0"/>
                                <a:sym typeface="+mn-ea"/>
                              </a:rPr>
                              <m:t>𝑚</m:t>
                            </m:r>
                            <m:r>
                              <a:rPr lang="en-US" altLang="zh-CN" b="0" i="1" smtClean="0">
                                <a:latin typeface="Cambria Math" panose="02040503050406030204" pitchFamily="18" charset="0"/>
                                <a:sym typeface="+mn-ea"/>
                              </a:rPr>
                              <m:t>𝑎𝑥</m:t>
                            </m:r>
                          </m:e>
                          <m:sub>
                            <m:r>
                              <a:rPr lang="en-US" altLang="zh-CN" i="1">
                                <a:latin typeface="Cambria Math" panose="02040503050406030204" pitchFamily="18" charset="0"/>
                                <a:sym typeface="+mn-ea"/>
                              </a:rPr>
                              <m:t>𝑖</m:t>
                            </m:r>
                            <m:r>
                              <a:rPr lang="en-US" altLang="zh-CN" i="1">
                                <a:latin typeface="Cambria Math" panose="02040503050406030204" pitchFamily="18" charset="0"/>
                                <a:sym typeface="+mn-ea"/>
                              </a:rPr>
                              <m:t>=</m:t>
                            </m:r>
                            <m:r>
                              <a:rPr lang="en-US" altLang="zh-CN" i="1">
                                <a:latin typeface="Cambria Math" panose="02040503050406030204" pitchFamily="18" charset="0"/>
                                <a:sym typeface="+mn-ea"/>
                              </a:rPr>
                              <m:t>0</m:t>
                            </m:r>
                          </m:sub>
                          <m:sup>
                            <m:r>
                              <a:rPr lang="en-US" altLang="zh-CN" i="1">
                                <a:latin typeface="Cambria Math" panose="02040503050406030204" pitchFamily="18" charset="0"/>
                                <a:sym typeface="+mn-ea"/>
                              </a:rPr>
                              <m:t>𝑘</m:t>
                            </m:r>
                          </m:sup>
                        </m:sSubSup>
                      </m:fName>
                      <m:e>
                        <m:sSubSup>
                          <m:sSubSupPr>
                            <m:ctrlPr>
                              <a:rPr lang="en-US" altLang="zh-CN" b="0" i="1" smtClean="0">
                                <a:latin typeface="Cambria Math" panose="02040503050406030204" pitchFamily="18" charset="0"/>
                                <a:sym typeface="+mn-ea"/>
                              </a:rPr>
                            </m:ctrlPr>
                          </m:sSubSupPr>
                          <m:e>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𝑐</m:t>
                            </m:r>
                          </m:e>
                          <m:sub>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m:t>
                            </m:r>
                          </m:sup>
                        </m:sSubSup>
                        <m:r>
                          <a:rPr lang="en-US" altLang="zh-CN" b="0" i="1" smtClean="0">
                            <a:latin typeface="Cambria Math" panose="02040503050406030204" pitchFamily="18" charset="0"/>
                            <a:sym typeface="+mn-ea"/>
                          </a:rPr>
                          <m:t>+</m:t>
                        </m:r>
                      </m:e>
                    </m:func>
                    <m:sSubSup>
                      <m:sSubSupPr>
                        <m:ctrlPr>
                          <a:rPr lang="en-US" altLang="zh-CN" b="0" i="1" smtClean="0">
                            <a:latin typeface="Cambria Math" panose="02040503050406030204" pitchFamily="18" charset="0"/>
                            <a:cs typeface="Cambria Math" panose="02040503050406030204" pitchFamily="18" charset="0"/>
                            <a:sym typeface="+mn-ea"/>
                          </a:rPr>
                        </m:ctrlPr>
                      </m:sSubSupPr>
                      <m:e>
                        <m:r>
                          <a:rPr lang="en-US" altLang="zh-CN" b="0" i="1" smtClean="0">
                            <a:latin typeface="Cambria Math" panose="02040503050406030204" pitchFamily="18" charset="0"/>
                            <a:cs typeface="Cambria Math" panose="02040503050406030204" pitchFamily="18" charset="0"/>
                            <a:sym typeface="+mn-ea"/>
                          </a:rPr>
                          <m:t>𝑐</m:t>
                        </m:r>
                      </m:e>
                      <m:sub>
                        <m:r>
                          <a:rPr lang="en-US" altLang="zh-CN" b="0" i="1" smtClean="0">
                            <a:latin typeface="Cambria Math" panose="02040503050406030204" pitchFamily="18" charset="0"/>
                            <a:cs typeface="Cambria Math" panose="02040503050406030204" pitchFamily="18" charset="0"/>
                            <a:sym typeface="+mn-ea"/>
                          </a:rPr>
                          <m:t>2</m:t>
                        </m:r>
                      </m:sub>
                      <m:sup>
                        <m:r>
                          <a:rPr lang="en-US" altLang="zh-CN" b="0" i="1" smtClean="0">
                            <a:latin typeface="Cambria Math" panose="02040503050406030204" pitchFamily="18" charset="0"/>
                            <a:cs typeface="Cambria Math" panose="02040503050406030204" pitchFamily="18" charset="0"/>
                            <a:sym typeface="+mn-ea"/>
                          </a:rPr>
                          <m:t>′</m:t>
                        </m:r>
                      </m:sup>
                    </m:sSubSup>
                    <m:r>
                      <a:rPr lang="en-US" altLang="zh-CN" b="0" i="1" smtClean="0">
                        <a:latin typeface="Cambria Math" panose="02040503050406030204" pitchFamily="18" charset="0"/>
                        <a:cs typeface="Cambria Math" panose="02040503050406030204" pitchFamily="18" charset="0"/>
                        <a:sym typeface="+mn-ea"/>
                      </a:rPr>
                      <m:t>+…+</m:t>
                    </m:r>
                    <m:sSubSup>
                      <m:sSubSupPr>
                        <m:ctrlPr>
                          <a:rPr lang="en-US" altLang="zh-CN" b="0" i="1" smtClean="0">
                            <a:latin typeface="Cambria Math" panose="02040503050406030204" pitchFamily="18" charset="0"/>
                            <a:cs typeface="Cambria Math" panose="02040503050406030204" pitchFamily="18" charset="0"/>
                            <a:sym typeface="+mn-ea"/>
                          </a:rPr>
                        </m:ctrlPr>
                      </m:sSubSupPr>
                      <m:e>
                        <m:r>
                          <a:rPr lang="en-US" altLang="zh-CN" b="0" i="1" smtClean="0">
                            <a:latin typeface="Cambria Math" panose="02040503050406030204" pitchFamily="18" charset="0"/>
                            <a:cs typeface="Cambria Math" panose="02040503050406030204" pitchFamily="18" charset="0"/>
                            <a:sym typeface="+mn-ea"/>
                          </a:rPr>
                          <m:t>𝑐</m:t>
                        </m:r>
                      </m:e>
                      <m:sub>
                        <m:r>
                          <a:rPr lang="en-US" altLang="zh-CN" b="0" i="1" smtClean="0">
                            <a:latin typeface="Cambria Math" panose="02040503050406030204" pitchFamily="18" charset="0"/>
                            <a:cs typeface="Cambria Math" panose="02040503050406030204" pitchFamily="18" charset="0"/>
                            <a:sym typeface="+mn-ea"/>
                          </a:rPr>
                          <m:t>𝑖</m:t>
                        </m:r>
                      </m:sub>
                      <m:sup>
                        <m:r>
                          <a:rPr lang="en-US" altLang="zh-CN" b="0" i="1" smtClean="0">
                            <a:latin typeface="Cambria Math" panose="02040503050406030204" pitchFamily="18" charset="0"/>
                            <a:cs typeface="Cambria Math" panose="02040503050406030204" pitchFamily="18" charset="0"/>
                            <a:sym typeface="+mn-ea"/>
                          </a:rPr>
                          <m:t>′</m:t>
                        </m:r>
                      </m:sup>
                    </m:sSubSup>
                    <m:r>
                      <a:rPr lang="en-US" altLang="zh-CN" b="0" i="1" smtClean="0">
                        <a:latin typeface="Cambria Math" panose="02040503050406030204" pitchFamily="18" charset="0"/>
                        <a:cs typeface="Cambria Math" panose="02040503050406030204" pitchFamily="18" charset="0"/>
                        <a:sym typeface="+mn-ea"/>
                      </a:rPr>
                      <m:t>)</m:t>
                    </m:r>
                    <m:r>
                      <a:rPr lang="en-US" altLang="zh-CN" b="0" i="0" smtClean="0">
                        <a:latin typeface="Cambria Math" panose="02040503050406030204" pitchFamily="18" charset="0"/>
                        <a:cs typeface="Cambria Math" panose="02040503050406030204" pitchFamily="18" charset="0"/>
                        <a:sym typeface="+mn-ea"/>
                      </a:rPr>
                      <m:t>+(</m:t>
                    </m:r>
                    <m:sSubSup>
                      <m:sSubSupPr>
                        <m:ctrlPr>
                          <a:rPr lang="en-US" altLang="zh-CN" b="0" i="1" smtClean="0">
                            <a:latin typeface="Cambria Math" panose="02040503050406030204" pitchFamily="18" charset="0"/>
                            <a:cs typeface="Cambria Math" panose="02040503050406030204" pitchFamily="18" charset="0"/>
                            <a:sym typeface="+mn-ea"/>
                          </a:rPr>
                        </m:ctrlPr>
                      </m:sSubSupPr>
                      <m:e>
                        <m:r>
                          <m:rPr>
                            <m:sty m:val="p"/>
                          </m:rPr>
                          <a:rPr lang="en-US" altLang="zh-CN" b="0" i="0" smtClean="0">
                            <a:latin typeface="Cambria Math" panose="02040503050406030204" pitchFamily="18" charset="0"/>
                            <a:cs typeface="Cambria Math" panose="02040503050406030204" pitchFamily="18" charset="0"/>
                            <a:sym typeface="+mn-ea"/>
                          </a:rPr>
                          <m:t>d</m:t>
                        </m:r>
                      </m:e>
                      <m:sub>
                        <m:r>
                          <a:rPr lang="en-US" altLang="zh-CN" b="0" i="0" smtClean="0">
                            <a:latin typeface="Cambria Math" panose="02040503050406030204" pitchFamily="18" charset="0"/>
                            <a:cs typeface="Cambria Math" panose="02040503050406030204" pitchFamily="18" charset="0"/>
                            <a:sym typeface="+mn-ea"/>
                          </a:rPr>
                          <m:t>1</m:t>
                        </m:r>
                      </m:sub>
                      <m:sup>
                        <m:r>
                          <a:rPr lang="en-US" altLang="zh-CN" b="0" i="0" smtClean="0">
                            <a:latin typeface="Cambria Math" panose="02040503050406030204" pitchFamily="18" charset="0"/>
                            <a:cs typeface="Cambria Math" panose="02040503050406030204" pitchFamily="18" charset="0"/>
                            <a:sym typeface="+mn-ea"/>
                          </a:rPr>
                          <m:t>′</m:t>
                        </m:r>
                      </m:sup>
                    </m:sSubSup>
                    <m:r>
                      <a:rPr lang="en-US" altLang="zh-CN" b="0" i="0" smtClean="0">
                        <a:latin typeface="Cambria Math" panose="02040503050406030204" pitchFamily="18" charset="0"/>
                        <a:cs typeface="Cambria Math" panose="02040503050406030204" pitchFamily="18" charset="0"/>
                        <a:sym typeface="+mn-ea"/>
                      </a:rPr>
                      <m:t>+</m:t>
                    </m:r>
                    <m:sSubSup>
                      <m:sSubSupPr>
                        <m:ctrlPr>
                          <a:rPr lang="en-US" altLang="zh-CN" b="0" i="1" smtClean="0">
                            <a:latin typeface="Cambria Math" panose="02040503050406030204" pitchFamily="18" charset="0"/>
                            <a:cs typeface="Cambria Math" panose="02040503050406030204" pitchFamily="18" charset="0"/>
                            <a:sym typeface="+mn-ea"/>
                          </a:rPr>
                        </m:ctrlPr>
                      </m:sSubSupPr>
                      <m:e>
                        <m:r>
                          <m:rPr>
                            <m:sty m:val="p"/>
                          </m:rPr>
                          <a:rPr lang="en-US" altLang="zh-CN" b="0" i="0" smtClean="0">
                            <a:latin typeface="Cambria Math" panose="02040503050406030204" pitchFamily="18" charset="0"/>
                            <a:cs typeface="Cambria Math" panose="02040503050406030204" pitchFamily="18" charset="0"/>
                            <a:sym typeface="+mn-ea"/>
                          </a:rPr>
                          <m:t>d</m:t>
                        </m:r>
                      </m:e>
                      <m:sub>
                        <m:r>
                          <a:rPr lang="en-US" altLang="zh-CN" b="0" i="0" smtClean="0">
                            <a:latin typeface="Cambria Math" panose="02040503050406030204" pitchFamily="18" charset="0"/>
                            <a:cs typeface="Cambria Math" panose="02040503050406030204" pitchFamily="18" charset="0"/>
                            <a:sym typeface="+mn-ea"/>
                          </a:rPr>
                          <m:t>2</m:t>
                        </m:r>
                      </m:sub>
                      <m:sup>
                        <m:r>
                          <a:rPr lang="en-US" altLang="zh-CN" b="0" i="0" smtClean="0">
                            <a:latin typeface="Cambria Math" panose="02040503050406030204" pitchFamily="18" charset="0"/>
                            <a:cs typeface="Cambria Math" panose="02040503050406030204" pitchFamily="18" charset="0"/>
                            <a:sym typeface="+mn-ea"/>
                          </a:rPr>
                          <m:t>′</m:t>
                        </m:r>
                      </m:sup>
                    </m:sSubSup>
                    <m:r>
                      <a:rPr lang="en-US" altLang="zh-CN" b="0" i="0" smtClean="0">
                        <a:latin typeface="Cambria Math" panose="02040503050406030204" pitchFamily="18" charset="0"/>
                        <a:cs typeface="Cambria Math" panose="02040503050406030204" pitchFamily="18" charset="0"/>
                        <a:sym typeface="+mn-ea"/>
                      </a:rPr>
                      <m:t>+…+</m:t>
                    </m:r>
                    <m:sSubSup>
                      <m:sSubSupPr>
                        <m:ctrlPr>
                          <a:rPr lang="en-US" altLang="zh-CN" b="0" i="1" smtClean="0">
                            <a:latin typeface="Cambria Math" panose="02040503050406030204" pitchFamily="18" charset="0"/>
                            <a:cs typeface="Cambria Math" panose="02040503050406030204" pitchFamily="18" charset="0"/>
                            <a:sym typeface="+mn-ea"/>
                          </a:rPr>
                        </m:ctrlPr>
                      </m:sSubSupPr>
                      <m:e>
                        <m:r>
                          <m:rPr>
                            <m:sty m:val="p"/>
                          </m:rPr>
                          <a:rPr lang="en-US" altLang="zh-CN" b="0" i="0" smtClean="0">
                            <a:latin typeface="Cambria Math" panose="02040503050406030204" pitchFamily="18" charset="0"/>
                            <a:cs typeface="Cambria Math" panose="02040503050406030204" pitchFamily="18" charset="0"/>
                            <a:sym typeface="+mn-ea"/>
                          </a:rPr>
                          <m:t>d</m:t>
                        </m:r>
                      </m:e>
                      <m:sub>
                        <m:r>
                          <m:rPr>
                            <m:sty m:val="p"/>
                          </m:rPr>
                          <a:rPr lang="en-US" altLang="zh-CN" b="0" i="0" smtClean="0">
                            <a:latin typeface="Cambria Math" panose="02040503050406030204" pitchFamily="18" charset="0"/>
                            <a:cs typeface="Cambria Math" panose="02040503050406030204" pitchFamily="18" charset="0"/>
                            <a:sym typeface="+mn-ea"/>
                          </a:rPr>
                          <m:t>k</m:t>
                        </m:r>
                        <m:r>
                          <a:rPr lang="en-US" altLang="zh-CN" b="0" i="0" smtClean="0">
                            <a:latin typeface="Cambria Math" panose="02040503050406030204" pitchFamily="18" charset="0"/>
                            <a:cs typeface="Cambria Math" panose="02040503050406030204" pitchFamily="18" charset="0"/>
                            <a:sym typeface="+mn-ea"/>
                          </a:rPr>
                          <m:t>−</m:t>
                        </m:r>
                        <m:r>
                          <m:rPr>
                            <m:sty m:val="p"/>
                          </m:rPr>
                          <a:rPr lang="en-US" altLang="zh-CN" b="0" i="0" smtClean="0">
                            <a:latin typeface="Cambria Math" panose="02040503050406030204" pitchFamily="18" charset="0"/>
                            <a:cs typeface="Cambria Math" panose="02040503050406030204" pitchFamily="18" charset="0"/>
                            <a:sym typeface="+mn-ea"/>
                          </a:rPr>
                          <m:t>i</m:t>
                        </m:r>
                      </m:sub>
                      <m:sup>
                        <m:r>
                          <a:rPr lang="en-US" altLang="zh-CN" b="0" i="0" smtClean="0">
                            <a:latin typeface="Cambria Math" panose="02040503050406030204" pitchFamily="18" charset="0"/>
                            <a:cs typeface="Cambria Math" panose="02040503050406030204" pitchFamily="18" charset="0"/>
                            <a:sym typeface="+mn-ea"/>
                          </a:rPr>
                          <m:t>′</m:t>
                        </m:r>
                      </m:sup>
                    </m:sSubSup>
                    <m:r>
                      <a:rPr lang="en-US" altLang="zh-CN" b="0" i="0" smtClean="0">
                        <a:latin typeface="Cambria Math" panose="02040503050406030204" pitchFamily="18" charset="0"/>
                        <a:cs typeface="Cambria Math" panose="02040503050406030204" pitchFamily="18" charset="0"/>
                        <a:sym typeface="+mn-ea"/>
                      </a:rPr>
                      <m:t>)</m:t>
                    </m:r>
                  </m:oMath>
                </a14:m>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组合意义是在 </a:t>
                </a:r>
                <a:r>
                  <a:rPr lang="en-US" altLang="zh-CN" dirty="0">
                    <a:latin typeface="Cambria Math" panose="02040503050406030204" pitchFamily="18" charset="0"/>
                    <a:cs typeface="Cambria Math" panose="02040503050406030204" pitchFamily="18" charset="0"/>
                    <a:sym typeface="+mn-ea"/>
                  </a:rPr>
                  <a:t>c’[1..n] </a:t>
                </a:r>
                <a:r>
                  <a:rPr lang="zh-CN" altLang="en-US" dirty="0">
                    <a:latin typeface="Cambria Math" panose="02040503050406030204" pitchFamily="18" charset="0"/>
                    <a:cs typeface="Cambria Math" panose="02040503050406030204" pitchFamily="18" charset="0"/>
                    <a:sym typeface="+mn-ea"/>
                  </a:rPr>
                  <a:t>和 </a:t>
                </a:r>
                <a:r>
                  <a:rPr lang="en-US" altLang="zh-CN" dirty="0">
                    <a:latin typeface="Cambria Math" panose="02040503050406030204" pitchFamily="18" charset="0"/>
                    <a:cs typeface="Cambria Math" panose="02040503050406030204" pitchFamily="18" charset="0"/>
                    <a:sym typeface="+mn-ea"/>
                  </a:rPr>
                  <a:t>d’[1..m] </a:t>
                </a:r>
                <a:r>
                  <a:rPr lang="zh-CN" altLang="en-US" dirty="0">
                    <a:latin typeface="Cambria Math" panose="02040503050406030204" pitchFamily="18" charset="0"/>
                    <a:cs typeface="Cambria Math" panose="02040503050406030204" pitchFamily="18" charset="0"/>
                    <a:sym typeface="+mn-ea"/>
                  </a:rPr>
                  <a:t>中找出最大的 </a:t>
                </a:r>
                <a:r>
                  <a:rPr lang="en-US" altLang="zh-CN" dirty="0">
                    <a:latin typeface="Cambria Math" panose="02040503050406030204" pitchFamily="18" charset="0"/>
                    <a:cs typeface="Cambria Math" panose="02040503050406030204" pitchFamily="18" charset="0"/>
                    <a:sym typeface="+mn-ea"/>
                  </a:rPr>
                  <a:t>k </a:t>
                </a:r>
                <a:r>
                  <a:rPr lang="zh-CN" altLang="en-US" dirty="0">
                    <a:latin typeface="Cambria Math" panose="02040503050406030204" pitchFamily="18" charset="0"/>
                    <a:cs typeface="Cambria Math" panose="02040503050406030204" pitchFamily="18" charset="0"/>
                    <a:sym typeface="+mn-ea"/>
                  </a:rPr>
                  <a:t>个数之和即为 </a:t>
                </a:r>
                <a:r>
                  <a:rPr lang="en-US" altLang="zh-CN" dirty="0">
                    <a:latin typeface="Cambria Math" panose="02040503050406030204" pitchFamily="18" charset="0"/>
                    <a:cs typeface="Cambria Math" panose="02040503050406030204" pitchFamily="18" charset="0"/>
                    <a:sym typeface="+mn-ea"/>
                  </a:rPr>
                  <a:t>e[k]</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将 </a:t>
                </a:r>
                <a:r>
                  <a:rPr lang="en-US" altLang="zh-CN" dirty="0">
                    <a:latin typeface="Cambria Math" panose="02040503050406030204" pitchFamily="18" charset="0"/>
                    <a:cs typeface="Cambria Math" panose="02040503050406030204" pitchFamily="18" charset="0"/>
                    <a:sym typeface="+mn-ea"/>
                  </a:rPr>
                  <a:t>c’ </a:t>
                </a:r>
                <a:r>
                  <a:rPr lang="zh-CN" altLang="en-US" dirty="0">
                    <a:latin typeface="Cambria Math" panose="02040503050406030204" pitchFamily="18" charset="0"/>
                    <a:cs typeface="Cambria Math" panose="02040503050406030204" pitchFamily="18" charset="0"/>
                    <a:sym typeface="+mn-ea"/>
                  </a:rPr>
                  <a:t>和 </a:t>
                </a:r>
                <a:r>
                  <a:rPr lang="en-US" altLang="zh-CN" dirty="0">
                    <a:latin typeface="Cambria Math" panose="02040503050406030204" pitchFamily="18" charset="0"/>
                    <a:cs typeface="Cambria Math" panose="02040503050406030204" pitchFamily="18" charset="0"/>
                    <a:sym typeface="+mn-ea"/>
                  </a:rPr>
                  <a:t>d’</a:t>
                </a:r>
                <a:r>
                  <a:rPr lang="zh-CN" altLang="en-US" dirty="0">
                    <a:latin typeface="Cambria Math" panose="02040503050406030204" pitchFamily="18" charset="0"/>
                    <a:cs typeface="Cambria Math" panose="02040503050406030204" pitchFamily="18" charset="0"/>
                    <a:sym typeface="+mn-ea"/>
                  </a:rPr>
                  <a:t> 合起来排序，因为原先就是有序的所以用归并，于是合并复杂度 </a:t>
                </a:r>
                <a:r>
                  <a:rPr lang="en-US" altLang="zh-CN" dirty="0">
                    <a:latin typeface="Cambria Math" panose="02040503050406030204" pitchFamily="18" charset="0"/>
                    <a:cs typeface="Cambria Math" panose="02040503050406030204" pitchFamily="18" charset="0"/>
                    <a:sym typeface="+mn-ea"/>
                  </a:rPr>
                  <a:t>O(</a:t>
                </a:r>
                <a:r>
                  <a:rPr lang="en-US" altLang="zh-CN" dirty="0" err="1">
                    <a:latin typeface="Cambria Math" panose="02040503050406030204" pitchFamily="18" charset="0"/>
                    <a:cs typeface="Cambria Math" panose="02040503050406030204" pitchFamily="18" charset="0"/>
                    <a:sym typeface="+mn-ea"/>
                  </a:rPr>
                  <a:t>len</a:t>
                </a:r>
                <a:r>
                  <a:rPr lang="en-US" altLang="zh-CN" dirty="0">
                    <a:latin typeface="Cambria Math" panose="02040503050406030204" pitchFamily="18" charset="0"/>
                    <a:cs typeface="Cambria Math" panose="02040503050406030204" pitchFamily="18" charset="0"/>
                    <a:sym typeface="+mn-ea"/>
                  </a:rPr>
                  <a:t>)</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总复杂度 </a:t>
                </a:r>
                <a:r>
                  <a:rPr lang="en-US" altLang="zh-CN" dirty="0">
                    <a:latin typeface="Cambria Math" panose="02040503050406030204" pitchFamily="18" charset="0"/>
                    <a:cs typeface="Cambria Math" panose="02040503050406030204" pitchFamily="18" charset="0"/>
                    <a:sym typeface="+mn-ea"/>
                  </a:rPr>
                  <a:t>O(n</a:t>
                </a:r>
                <a:r>
                  <a:rPr lang="zh-CN" altLang="en-US" dirty="0">
                    <a:latin typeface="Cambria Math" panose="02040503050406030204" pitchFamily="18" charset="0"/>
                    <a:cs typeface="Cambria Math" panose="02040503050406030204" pitchFamily="18" charset="0"/>
                    <a:sym typeface="+mn-ea"/>
                  </a:rPr>
                  <a:t> </a:t>
                </a:r>
                <a:r>
                  <a:rPr lang="en-US" altLang="zh-CN" dirty="0" err="1">
                    <a:latin typeface="Cambria Math" panose="02040503050406030204" pitchFamily="18" charset="0"/>
                    <a:cs typeface="Cambria Math" panose="02040503050406030204" pitchFamily="18" charset="0"/>
                    <a:sym typeface="+mn-ea"/>
                  </a:rPr>
                  <a:t>logn</a:t>
                </a:r>
                <a:r>
                  <a:rPr lang="en-US" altLang="zh-CN" dirty="0">
                    <a:latin typeface="Cambria Math" panose="02040503050406030204" pitchFamily="18" charset="0"/>
                    <a:cs typeface="Cambria Math" panose="02040503050406030204" pitchFamily="18" charset="0"/>
                    <a:sym typeface="+mn-ea"/>
                  </a:rPr>
                  <a:t>)</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136" y="2332990"/>
                <a:ext cx="8468360" cy="4220210"/>
              </a:xfrm>
              <a:blipFill rotWithShape="1">
                <a:blip r:embed="rId1"/>
                <a:stretch>
                  <a:fillRect l="-4" r="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PROPAGATION</a:t>
            </a:r>
            <a:endParaRPr lang="en-US" altLang="zh-CN"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31136" y="2711652"/>
            <a:ext cx="8467725" cy="215542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PROPAGATION</a:t>
            </a:r>
            <a:endParaRPr lang="en-US" altLang="zh-CN" dirty="0"/>
          </a:p>
        </p:txBody>
      </p:sp>
      <p:sp>
        <p:nvSpPr>
          <p:cNvPr id="3" name="内容占位符 2"/>
          <p:cNvSpPr>
            <a:spLocks noGrp="1"/>
          </p:cNvSpPr>
          <p:nvPr>
            <p:ph idx="1"/>
          </p:nvPr>
        </p:nvSpPr>
        <p:spPr>
          <a:xfrm>
            <a:off x="2231136" y="2332990"/>
            <a:ext cx="8468360" cy="4220210"/>
          </a:xfrm>
        </p:spPr>
        <p:txBody>
          <a:bodyPr>
            <a:normAutofit/>
          </a:bodyPr>
          <a:lstStyle/>
          <a:p>
            <a:r>
              <a:rPr lang="zh-CN" altLang="en-US" dirty="0">
                <a:latin typeface="Cambria Math" panose="02040503050406030204" pitchFamily="18" charset="0"/>
                <a:cs typeface="Cambria Math" panose="02040503050406030204" pitchFamily="18" charset="0"/>
                <a:sym typeface="+mn-ea"/>
              </a:rPr>
              <a:t>按度数根号分治。称点度小于 </a:t>
            </a:r>
            <a:r>
              <a:rPr lang="en-US" altLang="zh-CN" dirty="0">
                <a:latin typeface="Cambria Math" panose="02040503050406030204" pitchFamily="18" charset="0"/>
                <a:cs typeface="Cambria Math" panose="02040503050406030204" pitchFamily="18" charset="0"/>
                <a:sym typeface="+mn-ea"/>
              </a:rPr>
              <a:t>sqrt(m) </a:t>
            </a:r>
            <a:r>
              <a:rPr lang="zh-CN" altLang="en-US" dirty="0">
                <a:latin typeface="Cambria Math" panose="02040503050406030204" pitchFamily="18" charset="0"/>
                <a:cs typeface="Cambria Math" panose="02040503050406030204" pitchFamily="18" charset="0"/>
                <a:sym typeface="+mn-ea"/>
              </a:rPr>
              <a:t>的点为小点，否则为大点。</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大点不超过 </a:t>
            </a:r>
            <a:r>
              <a:rPr lang="en-US" altLang="zh-CN" dirty="0">
                <a:latin typeface="Cambria Math" panose="02040503050406030204" pitchFamily="18" charset="0"/>
                <a:cs typeface="Cambria Math" panose="02040503050406030204" pitchFamily="18" charset="0"/>
                <a:sym typeface="+mn-ea"/>
              </a:rPr>
              <a:t>sqrt(m) </a:t>
            </a:r>
            <a:r>
              <a:rPr lang="zh-CN" altLang="en-US" dirty="0">
                <a:latin typeface="Cambria Math" panose="02040503050406030204" pitchFamily="18" charset="0"/>
                <a:cs typeface="Cambria Math" panose="02040503050406030204" pitchFamily="18" charset="0"/>
                <a:sym typeface="+mn-ea"/>
              </a:rPr>
              <a:t>个。</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小点的操作暴力枚举相邻的点修改，大点就把修改的信息保存在自己身上，</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所有点在执行修改操作前都要先枚举一遍相邻的大点身上是否有保存更新信息，如果有，关注时间最晚的那个更新信息。</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注意输出最终答案前还需要对每个点枚举相邻大点上是否保存未处理的更新信息。</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复杂度 </a:t>
            </a:r>
            <a:r>
              <a:rPr lang="en-US" altLang="zh-CN" dirty="0">
                <a:latin typeface="Cambria Math" panose="02040503050406030204" pitchFamily="18" charset="0"/>
                <a:cs typeface="Cambria Math" panose="02040503050406030204" pitchFamily="18" charset="0"/>
                <a:sym typeface="+mn-ea"/>
              </a:rPr>
              <a:t>O((</a:t>
            </a:r>
            <a:r>
              <a:rPr lang="en-US" altLang="zh-CN" dirty="0" err="1">
                <a:latin typeface="Cambria Math" panose="02040503050406030204" pitchFamily="18" charset="0"/>
                <a:cs typeface="Cambria Math" panose="02040503050406030204" pitchFamily="18" charset="0"/>
                <a:sym typeface="+mn-ea"/>
              </a:rPr>
              <a:t>n+q</a:t>
            </a:r>
            <a:r>
              <a:rPr lang="en-US" altLang="zh-CN" dirty="0">
                <a:latin typeface="Cambria Math" panose="02040503050406030204" pitchFamily="18" charset="0"/>
                <a:cs typeface="Cambria Math" panose="02040503050406030204" pitchFamily="18" charset="0"/>
                <a:sym typeface="+mn-ea"/>
              </a:rPr>
              <a:t>)*sqrt(m))</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关于杂题</a:t>
            </a:r>
            <a:endParaRPr lang="en-US" altLang="zh-CN" dirty="0"/>
          </a:p>
        </p:txBody>
      </p:sp>
      <p:sp>
        <p:nvSpPr>
          <p:cNvPr id="3" name="内容占位符 2"/>
          <p:cNvSpPr>
            <a:spLocks noGrp="1"/>
          </p:cNvSpPr>
          <p:nvPr>
            <p:ph idx="1"/>
          </p:nvPr>
        </p:nvSpPr>
        <p:spPr/>
        <p:txBody>
          <a:bodyPr>
            <a:normAutofit/>
          </a:bodyPr>
          <a:lstStyle/>
          <a:p>
            <a:r>
              <a:rPr lang="zh-CN" altLang="en-US" dirty="0">
                <a:latin typeface="Courier New" panose="02070309020205020404" pitchFamily="49" charset="0"/>
                <a:cs typeface="Courier New" panose="02070309020205020404" pitchFamily="49" charset="0"/>
              </a:rPr>
              <a:t>一题给出 </a:t>
            </a:r>
            <a:r>
              <a:rPr lang="en-US" altLang="zh-CN" dirty="0">
                <a:latin typeface="Courier New" panose="02070309020205020404" pitchFamily="49" charset="0"/>
                <a:cs typeface="Courier New" panose="02070309020205020404" pitchFamily="49" charset="0"/>
              </a:rPr>
              <a:t>5~10 min </a:t>
            </a:r>
            <a:r>
              <a:rPr lang="zh-CN" altLang="en-US" dirty="0">
                <a:latin typeface="Courier New" panose="02070309020205020404" pitchFamily="49" charset="0"/>
                <a:cs typeface="Courier New" panose="02070309020205020404" pitchFamily="49" charset="0"/>
              </a:rPr>
              <a:t>思考时间。</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有些题不太简单，可以尝试先想想数据范围小的做法。</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建议拿出纸和笔。</a:t>
            </a:r>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可以当场提出题目看不懂或讲解听不懂的地方。</a:t>
            </a:r>
            <a:endParaRPr lang="zh-CN" altLang="en-US"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PURE STRAIGHT</a:t>
            </a:r>
            <a:endParaRPr lang="en-US" altLang="zh-CN" dirty="0"/>
          </a:p>
        </p:txBody>
      </p:sp>
      <p:sp>
        <p:nvSpPr>
          <p:cNvPr id="3" name="内容占位符 2"/>
          <p:cNvSpPr>
            <a:spLocks noGrp="1"/>
          </p:cNvSpPr>
          <p:nvPr>
            <p:ph idx="1"/>
          </p:nvPr>
        </p:nvSpPr>
        <p:spPr>
          <a:xfrm>
            <a:off x="2231390" y="2637790"/>
            <a:ext cx="8468360" cy="3101975"/>
          </a:xfrm>
        </p:spPr>
        <p:txBody>
          <a:bodyPr>
            <a:normAutofit/>
          </a:bodyPr>
          <a:lstStyle/>
          <a:p>
            <a:r>
              <a:rPr lang="zh-CN" altLang="en-US" dirty="0">
                <a:latin typeface="Cambria Math" panose="02040503050406030204" pitchFamily="18" charset="0"/>
                <a:cs typeface="Cambria Math" panose="02040503050406030204" pitchFamily="18" charset="0"/>
                <a:sym typeface="+mn-ea"/>
              </a:rPr>
              <a:t>给定一个长度为 </a:t>
            </a:r>
            <a:r>
              <a:rPr lang="en-US" altLang="zh-CN" dirty="0">
                <a:latin typeface="Cambria Math" panose="02040503050406030204" pitchFamily="18" charset="0"/>
                <a:cs typeface="Cambria Math" panose="02040503050406030204" pitchFamily="18" charset="0"/>
                <a:sym typeface="+mn-ea"/>
              </a:rPr>
              <a:t>N </a:t>
            </a:r>
            <a:r>
              <a:rPr lang="zh-CN" altLang="en-US" dirty="0">
                <a:latin typeface="Cambria Math" panose="02040503050406030204" pitchFamily="18" charset="0"/>
                <a:cs typeface="Cambria Math" panose="02040503050406030204" pitchFamily="18" charset="0"/>
                <a:sym typeface="+mn-ea"/>
              </a:rPr>
              <a:t>的序列 </a:t>
            </a:r>
            <a:r>
              <a:rPr lang="en-US" altLang="zh-CN" dirty="0">
                <a:latin typeface="Cambria Math" panose="02040503050406030204" pitchFamily="18" charset="0"/>
                <a:cs typeface="Cambria Math" panose="02040503050406030204" pitchFamily="18" charset="0"/>
                <a:sym typeface="+mn-ea"/>
              </a:rPr>
              <a:t>a</a:t>
            </a:r>
            <a:r>
              <a:rPr lang="zh-CN" altLang="en-US" dirty="0">
                <a:latin typeface="Cambria Math" panose="02040503050406030204" pitchFamily="18" charset="0"/>
                <a:cs typeface="Cambria Math" panose="02040503050406030204" pitchFamily="18" charset="0"/>
                <a:sym typeface="+mn-ea"/>
              </a:rPr>
              <a:t>，值域为 </a:t>
            </a:r>
            <a:r>
              <a:rPr lang="en-US" altLang="zh-CN" dirty="0">
                <a:latin typeface="Cambria Math" panose="02040503050406030204" pitchFamily="18" charset="0"/>
                <a:cs typeface="Cambria Math" panose="02040503050406030204" pitchFamily="18" charset="0"/>
                <a:sym typeface="+mn-ea"/>
              </a:rPr>
              <a:t>1~K</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每次操作可以交换序列内相邻的元素。</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称一个序列是好的当且仅当序列中存在至少一个子段 </a:t>
            </a:r>
            <a:r>
              <a:rPr lang="en-US" altLang="zh-CN" dirty="0">
                <a:latin typeface="Cambria Math" panose="02040503050406030204" pitchFamily="18" charset="0"/>
                <a:cs typeface="Cambria Math" panose="02040503050406030204" pitchFamily="18" charset="0"/>
                <a:sym typeface="+mn-ea"/>
              </a:rPr>
              <a:t>a[i..i+K-1]</a:t>
            </a:r>
            <a:r>
              <a:rPr lang="zh-CN" altLang="en-US" dirty="0">
                <a:latin typeface="Cambria Math" panose="02040503050406030204" pitchFamily="18" charset="0"/>
                <a:cs typeface="Cambria Math" panose="02040503050406030204" pitchFamily="18" charset="0"/>
                <a:sym typeface="+mn-ea"/>
              </a:rPr>
              <a:t> 使得 </a:t>
            </a:r>
            <a:r>
              <a:rPr lang="en-US" altLang="zh-CN" dirty="0">
                <a:latin typeface="Cambria Math" panose="02040503050406030204" pitchFamily="18" charset="0"/>
                <a:cs typeface="Cambria Math" panose="02040503050406030204" pitchFamily="18" charset="0"/>
                <a:sym typeface="+mn-ea"/>
              </a:rPr>
              <a:t>a[</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]=1,a[i+1]=2,...,a[i+K-1]=K</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求把给定序列变成好序列的最少操作次数。</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2&lt;=K&lt;=16</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K&lt;=N&lt;=200</a:t>
            </a:r>
            <a:r>
              <a:rPr lang="zh-CN" altLang="en-US" dirty="0">
                <a:latin typeface="Cambria Math" panose="02040503050406030204" pitchFamily="18" charset="0"/>
                <a:cs typeface="Cambria Math" panose="02040503050406030204" pitchFamily="18" charset="0"/>
                <a:sym typeface="+mn-ea"/>
              </a:rPr>
              <a:t>，保证 </a:t>
            </a:r>
            <a:r>
              <a:rPr lang="en-US" altLang="zh-CN" dirty="0">
                <a:latin typeface="Cambria Math" panose="02040503050406030204" pitchFamily="18" charset="0"/>
                <a:cs typeface="Cambria Math" panose="02040503050406030204" pitchFamily="18" charset="0"/>
                <a:sym typeface="+mn-ea"/>
              </a:rPr>
              <a:t>1..K</a:t>
            </a:r>
            <a:r>
              <a:rPr lang="zh-CN" altLang="en-US" dirty="0">
                <a:latin typeface="Cambria Math" panose="02040503050406030204" pitchFamily="18" charset="0"/>
                <a:cs typeface="Cambria Math" panose="02040503050406030204" pitchFamily="18" charset="0"/>
                <a:sym typeface="+mn-ea"/>
              </a:rPr>
              <a:t> 在序列中至少出现一次。</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PURE STRAIGHT</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390" y="2637790"/>
                <a:ext cx="8468360" cy="3101975"/>
              </a:xfrm>
            </p:spPr>
            <p:txBody>
              <a:bodyPr>
                <a:normAutofit/>
              </a:bodyPr>
              <a:lstStyle/>
              <a:p>
                <a:r>
                  <a:rPr lang="zh-CN" altLang="en-US" dirty="0">
                    <a:latin typeface="Cambria Math" panose="02040503050406030204" pitchFamily="18" charset="0"/>
                    <a:cs typeface="Cambria Math" panose="02040503050406030204" pitchFamily="18" charset="0"/>
                    <a:sym typeface="+mn-ea"/>
                  </a:rPr>
                  <a:t>先枚举子段的位置为 </a:t>
                </a:r>
                <a:r>
                  <a:rPr lang="en-US" altLang="zh-CN" dirty="0">
                    <a:latin typeface="Cambria Math" panose="02040503050406030204" pitchFamily="18" charset="0"/>
                    <a:cs typeface="Cambria Math" panose="02040503050406030204" pitchFamily="18" charset="0"/>
                    <a:sym typeface="+mn-ea"/>
                  </a:rPr>
                  <a:t>[r..r+K-1]</a:t>
                </a:r>
                <a:r>
                  <a:rPr lang="zh-CN" altLang="en-US" dirty="0">
                    <a:latin typeface="Cambria Math" panose="02040503050406030204" pitchFamily="18" charset="0"/>
                    <a:cs typeface="Cambria Math" panose="02040503050406030204" pitchFamily="18" charset="0"/>
                    <a:sym typeface="+mn-ea"/>
                  </a:rPr>
                  <a:t>，再考虑选哪些下标上的数填进去。</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假设选的数下标为 </a:t>
                </a:r>
                <a:r>
                  <a:rPr lang="en-US" altLang="zh-CN" dirty="0">
                    <a:latin typeface="Cambria Math" panose="02040503050406030204" pitchFamily="18" charset="0"/>
                    <a:cs typeface="Cambria Math" panose="02040503050406030204" pitchFamily="18" charset="0"/>
                    <a:sym typeface="+mn-ea"/>
                  </a:rPr>
                  <a:t>P1,P2,...,PK</a:t>
                </a:r>
                <a:r>
                  <a:rPr lang="zh-CN" altLang="en-US" dirty="0">
                    <a:latin typeface="Cambria Math" panose="02040503050406030204" pitchFamily="18" charset="0"/>
                    <a:cs typeface="Cambria Math" panose="02040503050406030204" pitchFamily="18" charset="0"/>
                    <a:sym typeface="+mn-ea"/>
                  </a:rPr>
                  <a:t>，这些下标上权值集合为 </a:t>
                </a:r>
                <a:r>
                  <a:rPr lang="en-US" altLang="zh-CN" dirty="0">
                    <a:latin typeface="Cambria Math" panose="02040503050406030204" pitchFamily="18" charset="0"/>
                    <a:cs typeface="Cambria Math" panose="02040503050406030204" pitchFamily="18" charset="0"/>
                    <a:sym typeface="+mn-ea"/>
                  </a:rPr>
                  <a:t>1..K</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则最少总操作次数是多少？</a:t>
                </a:r>
                <a:endParaRPr lang="en-US" altLang="zh-CN" dirty="0">
                  <a:latin typeface="Cambria Math" panose="02040503050406030204" pitchFamily="18" charset="0"/>
                  <a:cs typeface="Cambria Math" panose="02040503050406030204" pitchFamily="18" charset="0"/>
                  <a:sym typeface="+mn-ea"/>
                </a:endParaRPr>
              </a:p>
              <a:p>
                <a14:m>
                  <m:oMath xmlns:m="http://schemas.openxmlformats.org/officeDocument/2006/math">
                    <m:nary>
                      <m:naryPr>
                        <m:chr m:val="∑"/>
                        <m:ctrlPr>
                          <a:rPr lang="en-US" altLang="zh-CN" i="1" smtClean="0">
                            <a:latin typeface="Cambria Math" panose="02040503050406030204" pitchFamily="18" charset="0"/>
                            <a:sym typeface="+mn-ea"/>
                          </a:rPr>
                        </m:ctrlPr>
                      </m:naryPr>
                      <m:sub>
                        <m:r>
                          <m:rPr>
                            <m:brk m:alnAt="23"/>
                          </m:rP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𝐾</m:t>
                        </m:r>
                      </m:sup>
                      <m:e>
                        <m:d>
                          <m:dPr>
                            <m:begChr m:val="|"/>
                            <m:endChr m:val="|"/>
                            <m:ctrlPr>
                              <a:rPr lang="en-US" altLang="zh-CN" b="0" i="1" smtClean="0">
                                <a:latin typeface="Cambria Math" panose="02040503050406030204" pitchFamily="18" charset="0"/>
                                <a:sym typeface="+mn-ea"/>
                              </a:rPr>
                            </m:ctrlPr>
                          </m:dPr>
                          <m:e>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𝑃</m:t>
                                </m:r>
                              </m:e>
                              <m:sub>
                                <m:r>
                                  <a:rPr lang="en-US" altLang="zh-CN" b="0" i="1" smtClean="0">
                                    <a:latin typeface="Cambria Math" panose="02040503050406030204" pitchFamily="18" charset="0"/>
                                    <a:sym typeface="+mn-ea"/>
                                  </a:rPr>
                                  <m:t>𝑖</m:t>
                                </m:r>
                              </m:sub>
                            </m:sSub>
                            <m:r>
                              <a:rPr lang="en-US" altLang="zh-CN" b="0" i="1" smtClean="0">
                                <a:latin typeface="Cambria Math" panose="02040503050406030204" pitchFamily="18" charset="0"/>
                                <a:sym typeface="+mn-ea"/>
                              </a:rPr>
                              <m:t>−</m:t>
                            </m:r>
                            <m:d>
                              <m:dPr>
                                <m:ctrlPr>
                                  <a:rPr lang="en-US" altLang="zh-CN" b="0" i="1" smtClean="0">
                                    <a:latin typeface="Cambria Math" panose="02040503050406030204" pitchFamily="18" charset="0"/>
                                    <a:sym typeface="+mn-ea"/>
                                  </a:rPr>
                                </m:ctrlPr>
                              </m:dPr>
                              <m:e>
                                <m:r>
                                  <a:rPr lang="en-US" altLang="zh-CN" b="0" i="1" smtClean="0">
                                    <a:latin typeface="Cambria Math" panose="02040503050406030204" pitchFamily="18" charset="0"/>
                                    <a:sym typeface="+mn-ea"/>
                                  </a:rPr>
                                  <m:t>𝑟</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e>
                            </m:d>
                          </m:e>
                        </m:d>
                        <m:r>
                          <a:rPr lang="en-US" altLang="zh-CN" b="0" i="1" smtClean="0">
                            <a:latin typeface="Cambria Math" panose="02040503050406030204" pitchFamily="18" charset="0"/>
                            <a:sym typeface="+mn-ea"/>
                          </a:rPr>
                          <m:t>+ </m:t>
                        </m:r>
                        <m:r>
                          <a:rPr lang="zh-CN" altLang="en-US" i="1">
                            <a:latin typeface="Cambria Math" panose="02040503050406030204" pitchFamily="18" charset="0"/>
                            <a:sym typeface="+mn-ea"/>
                          </a:rPr>
                          <m:t>序列</m:t>
                        </m:r>
                        <m:r>
                          <a:rPr lang="en-US" altLang="zh-CN" b="0" i="1" smtClean="0">
                            <a:latin typeface="Cambria Math" panose="02040503050406030204" pitchFamily="18" charset="0"/>
                            <a:sym typeface="+mn-ea"/>
                          </a:rPr>
                          <m:t>{</m:t>
                        </m:r>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𝐴</m:t>
                            </m:r>
                          </m:e>
                          <m:sub>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𝑃</m:t>
                                </m:r>
                              </m:e>
                              <m:sub>
                                <m:r>
                                  <a:rPr lang="en-US" altLang="zh-CN" b="0" i="1" smtClean="0">
                                    <a:latin typeface="Cambria Math" panose="02040503050406030204" pitchFamily="18" charset="0"/>
                                    <a:sym typeface="+mn-ea"/>
                                  </a:rPr>
                                  <m:t>1</m:t>
                                </m:r>
                              </m:sub>
                            </m:sSub>
                          </m:sub>
                        </m:sSub>
                        <m:r>
                          <a:rPr lang="en-US" altLang="zh-CN" b="0" i="1" smtClean="0">
                            <a:latin typeface="Cambria Math" panose="02040503050406030204" pitchFamily="18" charset="0"/>
                            <a:sym typeface="+mn-ea"/>
                          </a:rPr>
                          <m:t>,</m:t>
                        </m:r>
                        <m:sSub>
                          <m:sSubPr>
                            <m:ctrlPr>
                              <a:rPr lang="en-US" altLang="zh-CN" i="1">
                                <a:latin typeface="Cambria Math" panose="02040503050406030204" pitchFamily="18" charset="0"/>
                                <a:sym typeface="+mn-ea"/>
                              </a:rPr>
                            </m:ctrlPr>
                          </m:sSubPr>
                          <m:e>
                            <m:r>
                              <a:rPr lang="en-US" altLang="zh-CN" i="1">
                                <a:latin typeface="Cambria Math" panose="02040503050406030204" pitchFamily="18" charset="0"/>
                                <a:sym typeface="+mn-ea"/>
                              </a:rPr>
                              <m:t>𝐴</m:t>
                            </m:r>
                          </m:e>
                          <m:sub>
                            <m:sSub>
                              <m:sSubPr>
                                <m:ctrlPr>
                                  <a:rPr lang="en-US" altLang="zh-CN" i="1">
                                    <a:latin typeface="Cambria Math" panose="02040503050406030204" pitchFamily="18" charset="0"/>
                                    <a:sym typeface="+mn-ea"/>
                                  </a:rPr>
                                </m:ctrlPr>
                              </m:sSubPr>
                              <m:e>
                                <m:r>
                                  <a:rPr lang="en-US" altLang="zh-CN" i="1">
                                    <a:latin typeface="Cambria Math" panose="02040503050406030204" pitchFamily="18" charset="0"/>
                                    <a:sym typeface="+mn-ea"/>
                                  </a:rPr>
                                  <m:t>𝑃</m:t>
                                </m:r>
                              </m:e>
                              <m:sub>
                                <m:r>
                                  <a:rPr lang="en-US" altLang="zh-CN" b="0" i="1" smtClean="0">
                                    <a:latin typeface="Cambria Math" panose="02040503050406030204" pitchFamily="18" charset="0"/>
                                    <a:sym typeface="+mn-ea"/>
                                  </a:rPr>
                                  <m:t>2</m:t>
                                </m:r>
                              </m:sub>
                            </m:sSub>
                          </m:sub>
                        </m:sSub>
                        <m:r>
                          <a:rPr lang="en-US" altLang="zh-CN" b="0" i="1" smtClean="0">
                            <a:latin typeface="Cambria Math" panose="02040503050406030204" pitchFamily="18" charset="0"/>
                            <a:sym typeface="+mn-ea"/>
                          </a:rPr>
                          <m:t>,…,</m:t>
                        </m:r>
                        <m:sSub>
                          <m:sSubPr>
                            <m:ctrlPr>
                              <a:rPr lang="en-US" altLang="zh-CN" i="1">
                                <a:latin typeface="Cambria Math" panose="02040503050406030204" pitchFamily="18" charset="0"/>
                                <a:sym typeface="+mn-ea"/>
                              </a:rPr>
                            </m:ctrlPr>
                          </m:sSubPr>
                          <m:e>
                            <m:r>
                              <a:rPr lang="en-US" altLang="zh-CN" i="1">
                                <a:latin typeface="Cambria Math" panose="02040503050406030204" pitchFamily="18" charset="0"/>
                                <a:sym typeface="+mn-ea"/>
                              </a:rPr>
                              <m:t>𝐴</m:t>
                            </m:r>
                          </m:e>
                          <m:sub>
                            <m:sSub>
                              <m:sSubPr>
                                <m:ctrlPr>
                                  <a:rPr lang="en-US" altLang="zh-CN" i="1">
                                    <a:latin typeface="Cambria Math" panose="02040503050406030204" pitchFamily="18" charset="0"/>
                                    <a:sym typeface="+mn-ea"/>
                                  </a:rPr>
                                </m:ctrlPr>
                              </m:sSubPr>
                              <m:e>
                                <m:r>
                                  <a:rPr lang="en-US" altLang="zh-CN" i="1">
                                    <a:latin typeface="Cambria Math" panose="02040503050406030204" pitchFamily="18" charset="0"/>
                                    <a:sym typeface="+mn-ea"/>
                                  </a:rPr>
                                  <m:t>𝑃</m:t>
                                </m:r>
                              </m:e>
                              <m:sub>
                                <m:r>
                                  <a:rPr lang="en-US" altLang="zh-CN" b="0" i="1" smtClean="0">
                                    <a:latin typeface="Cambria Math" panose="02040503050406030204" pitchFamily="18" charset="0"/>
                                    <a:sym typeface="+mn-ea"/>
                                  </a:rPr>
                                  <m:t>𝐾</m:t>
                                </m:r>
                              </m:sub>
                            </m:sSub>
                          </m:sub>
                        </m:sSub>
                        <m:r>
                          <a:rPr lang="en-US" altLang="zh-CN" b="0" i="1" smtClean="0">
                            <a:latin typeface="Cambria Math" panose="02040503050406030204" pitchFamily="18" charset="0"/>
                            <a:sym typeface="+mn-ea"/>
                          </a:rPr>
                          <m:t>}</m:t>
                        </m:r>
                      </m:e>
                    </m:nary>
                  </m:oMath>
                </a14:m>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的逆序对个数，为什么？</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状压 </a:t>
                </a:r>
                <a:r>
                  <a:rPr lang="en-US" altLang="zh-CN" dirty="0">
                    <a:latin typeface="Cambria Math" panose="02040503050406030204" pitchFamily="18" charset="0"/>
                    <a:cs typeface="Cambria Math" panose="02040503050406030204" pitchFamily="18" charset="0"/>
                    <a:sym typeface="+mn-ea"/>
                  </a:rPr>
                  <a:t>DP</a:t>
                </a:r>
                <a:r>
                  <a:rPr lang="zh-CN" altLang="en-US" dirty="0">
                    <a:latin typeface="Cambria Math" panose="02040503050406030204" pitchFamily="18" charset="0"/>
                    <a:cs typeface="Cambria Math" panose="02040503050406030204" pitchFamily="18" charset="0"/>
                    <a:sym typeface="+mn-ea"/>
                  </a:rPr>
                  <a:t>，从前往后考虑每个数是否加入 </a:t>
                </a:r>
                <a:r>
                  <a:rPr lang="en-US" altLang="zh-CN" dirty="0">
                    <a:latin typeface="Cambria Math" panose="02040503050406030204" pitchFamily="18" charset="0"/>
                    <a:cs typeface="Cambria Math" panose="02040503050406030204" pitchFamily="18" charset="0"/>
                    <a:sym typeface="+mn-ea"/>
                  </a:rPr>
                  <a:t>P[]</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f(</a:t>
                </a:r>
                <a:r>
                  <a:rPr lang="en-US" altLang="zh-CN" dirty="0" err="1">
                    <a:latin typeface="Cambria Math" panose="02040503050406030204" pitchFamily="18" charset="0"/>
                    <a:cs typeface="Cambria Math" panose="02040503050406030204" pitchFamily="18" charset="0"/>
                    <a:sym typeface="+mn-ea"/>
                  </a:rPr>
                  <a:t>i,S</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表示考虑了</a:t>
                </a:r>
                <a:r>
                  <a:rPr lang="en-US" altLang="zh-CN" dirty="0">
                    <a:latin typeface="Cambria Math" panose="02040503050406030204" pitchFamily="18" charset="0"/>
                    <a:cs typeface="Cambria Math" panose="02040503050406030204" pitchFamily="18" charset="0"/>
                    <a:sym typeface="+mn-ea"/>
                  </a:rPr>
                  <a:t>a[1..i]</a:t>
                </a:r>
                <a:r>
                  <a:rPr lang="zh-CN" altLang="en-US" dirty="0">
                    <a:latin typeface="Cambria Math" panose="02040503050406030204" pitchFamily="18" charset="0"/>
                    <a:cs typeface="Cambria Math" panose="02040503050406030204" pitchFamily="18" charset="0"/>
                    <a:sym typeface="+mn-ea"/>
                  </a:rPr>
                  <a:t>，从中已经选好权值集合 </a:t>
                </a:r>
                <a:r>
                  <a:rPr lang="en-US" altLang="zh-CN" dirty="0">
                    <a:latin typeface="Cambria Math" panose="02040503050406030204" pitchFamily="18" charset="0"/>
                    <a:cs typeface="Cambria Math" panose="02040503050406030204" pitchFamily="18" charset="0"/>
                    <a:sym typeface="+mn-ea"/>
                  </a:rPr>
                  <a:t>S</a:t>
                </a:r>
                <a:r>
                  <a:rPr lang="zh-CN" altLang="en-US" dirty="0">
                    <a:latin typeface="Cambria Math" panose="02040503050406030204" pitchFamily="18" charset="0"/>
                    <a:cs typeface="Cambria Math" panose="02040503050406030204" pitchFamily="18" charset="0"/>
                    <a:sym typeface="+mn-ea"/>
                  </a:rPr>
                  <a:t> 的最少代价。</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在加入每个数的时候都能轻松算出上式的增加量。</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复杂度 </a:t>
                </a:r>
                <a:r>
                  <a:rPr lang="en-US" altLang="zh-CN" dirty="0">
                    <a:latin typeface="Cambria Math" panose="02040503050406030204" pitchFamily="18" charset="0"/>
                    <a:cs typeface="Cambria Math" panose="02040503050406030204" pitchFamily="18" charset="0"/>
                    <a:sym typeface="+mn-ea"/>
                  </a:rPr>
                  <a:t>O(N^2*2^K)</a:t>
                </a:r>
                <a:r>
                  <a:rPr lang="zh-CN" altLang="en-US" dirty="0">
                    <a:latin typeface="Cambria Math" panose="02040503050406030204" pitchFamily="18" charset="0"/>
                    <a:cs typeface="Cambria Math" panose="02040503050406030204" pitchFamily="18" charset="0"/>
                    <a:sym typeface="+mn-ea"/>
                  </a:rPr>
                  <a:t>，需要优化。</a:t>
                </a:r>
                <a:endParaRPr lang="en-US" altLang="zh-CN" dirty="0">
                  <a:latin typeface="Cambria Math" panose="02040503050406030204" pitchFamily="18" charset="0"/>
                  <a:cs typeface="Cambria Math" panose="02040503050406030204" pitchFamily="18"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390" y="2637790"/>
                <a:ext cx="8468360" cy="3101975"/>
              </a:xfrm>
              <a:blipFill rotWithShape="1">
                <a:blip r:embed="rId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PURE STRAIGHT</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390" y="2637789"/>
                <a:ext cx="8468360" cy="3924935"/>
              </a:xfrm>
            </p:spPr>
            <p:txBody>
              <a:bodyPr>
                <a:normAutofit lnSpcReduction="10000"/>
              </a:bodyPr>
              <a:lstStyle/>
              <a:p>
                <a:r>
                  <a:rPr lang="zh-CN" altLang="en-US" dirty="0">
                    <a:latin typeface="Cambria Math" panose="02040503050406030204" pitchFamily="18" charset="0"/>
                    <a:cs typeface="Cambria Math" panose="02040503050406030204" pitchFamily="18" charset="0"/>
                    <a:sym typeface="+mn-ea"/>
                  </a:rPr>
                  <a:t>子段的位置不用枚举，可以在 </a:t>
                </a:r>
                <a:r>
                  <a:rPr lang="en-US" altLang="zh-CN" dirty="0">
                    <a:latin typeface="Cambria Math" panose="02040503050406030204" pitchFamily="18" charset="0"/>
                    <a:cs typeface="Cambria Math" panose="02040503050406030204" pitchFamily="18" charset="0"/>
                    <a:sym typeface="+mn-ea"/>
                  </a:rPr>
                  <a:t>DP </a:t>
                </a:r>
                <a:r>
                  <a:rPr lang="zh-CN" altLang="en-US" dirty="0">
                    <a:latin typeface="Cambria Math" panose="02040503050406030204" pitchFamily="18" charset="0"/>
                    <a:cs typeface="Cambria Math" panose="02040503050406030204" pitchFamily="18" charset="0"/>
                    <a:sym typeface="+mn-ea"/>
                  </a:rPr>
                  <a:t>的过程中实时计算子段最优应在什么位置。</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对于一个确定的 </a:t>
                </a:r>
                <a:r>
                  <a:rPr lang="en-US" altLang="zh-CN" dirty="0">
                    <a:latin typeface="Cambria Math" panose="02040503050406030204" pitchFamily="18" charset="0"/>
                    <a:cs typeface="Cambria Math" panose="02040503050406030204" pitchFamily="18" charset="0"/>
                    <a:sym typeface="+mn-ea"/>
                  </a:rPr>
                  <a:t>P1,P2,...,PK</a:t>
                </a:r>
                <a:r>
                  <a:rPr lang="zh-CN" altLang="en-US" dirty="0">
                    <a:latin typeface="Cambria Math" panose="02040503050406030204" pitchFamily="18" charset="0"/>
                    <a:cs typeface="Cambria Math" panose="02040503050406030204" pitchFamily="18" charset="0"/>
                    <a:sym typeface="+mn-ea"/>
                  </a:rPr>
                  <a:t>，最优子段的位置应选在什么地方？</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子段的位置中央和</a:t>
                </a:r>
                <a:r>
                  <a:rPr lang="en-US" altLang="zh-CN" dirty="0">
                    <a:latin typeface="Cambria Math" panose="02040503050406030204" pitchFamily="18" charset="0"/>
                    <a:cs typeface="Cambria Math" panose="02040503050406030204" pitchFamily="18" charset="0"/>
                    <a:sym typeface="+mn-ea"/>
                  </a:rPr>
                  <a:t> P[] </a:t>
                </a:r>
                <a:r>
                  <a:rPr lang="zh-CN" altLang="en-US" dirty="0">
                    <a:latin typeface="Cambria Math" panose="02040503050406030204" pitchFamily="18" charset="0"/>
                    <a:cs typeface="Cambria Math" panose="02040503050406030204" pitchFamily="18" charset="0"/>
                    <a:sym typeface="+mn-ea"/>
                  </a:rPr>
                  <a:t>的中位数（尽量）重叠，为什么？</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调整法证明。</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那如何快速计算 </a:t>
                </a:r>
                <a14:m>
                  <m:oMath xmlns:m="http://schemas.openxmlformats.org/officeDocument/2006/math">
                    <m:nary>
                      <m:naryPr>
                        <m:chr m:val="∑"/>
                        <m:ctrlPr>
                          <a:rPr lang="en-US" altLang="zh-CN" i="1" smtClean="0">
                            <a:latin typeface="Cambria Math" panose="02040503050406030204" pitchFamily="18" charset="0"/>
                            <a:sym typeface="+mn-ea"/>
                          </a:rPr>
                        </m:ctrlPr>
                      </m:naryPr>
                      <m:sub>
                        <m:r>
                          <m:rPr>
                            <m:brk m:alnAt="23"/>
                          </m:rP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𝐾</m:t>
                        </m:r>
                      </m:sup>
                      <m:e>
                        <m:d>
                          <m:dPr>
                            <m:begChr m:val="|"/>
                            <m:endChr m:val="|"/>
                            <m:ctrlPr>
                              <a:rPr lang="en-US" altLang="zh-CN" b="0" i="1" smtClean="0">
                                <a:latin typeface="Cambria Math" panose="02040503050406030204" pitchFamily="18" charset="0"/>
                                <a:sym typeface="+mn-ea"/>
                              </a:rPr>
                            </m:ctrlPr>
                          </m:dPr>
                          <m:e>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𝑃</m:t>
                                </m:r>
                              </m:e>
                              <m:sub>
                                <m:r>
                                  <a:rPr lang="en-US" altLang="zh-CN" b="0" i="1" smtClean="0">
                                    <a:latin typeface="Cambria Math" panose="02040503050406030204" pitchFamily="18" charset="0"/>
                                    <a:sym typeface="+mn-ea"/>
                                  </a:rPr>
                                  <m:t>𝑖</m:t>
                                </m:r>
                              </m:sub>
                            </m:sSub>
                            <m:r>
                              <a:rPr lang="en-US" altLang="zh-CN" b="0" i="1" smtClean="0">
                                <a:latin typeface="Cambria Math" panose="02040503050406030204" pitchFamily="18" charset="0"/>
                                <a:sym typeface="+mn-ea"/>
                              </a:rPr>
                              <m:t>−</m:t>
                            </m:r>
                            <m:d>
                              <m:dPr>
                                <m:ctrlPr>
                                  <a:rPr lang="en-US" altLang="zh-CN" b="0" i="1" smtClean="0">
                                    <a:latin typeface="Cambria Math" panose="02040503050406030204" pitchFamily="18" charset="0"/>
                                    <a:sym typeface="+mn-ea"/>
                                  </a:rPr>
                                </m:ctrlPr>
                              </m:dPr>
                              <m:e>
                                <m:r>
                                  <a:rPr lang="en-US" altLang="zh-CN" b="0" i="1" smtClean="0">
                                    <a:latin typeface="Cambria Math" panose="02040503050406030204" pitchFamily="18" charset="0"/>
                                    <a:sym typeface="+mn-ea"/>
                                  </a:rPr>
                                  <m:t>𝑟</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e>
                            </m:d>
                          </m:e>
                        </m:d>
                      </m:e>
                    </m:nary>
                  </m:oMath>
                </a14:m>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呢？</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拆绝对值，令 </a:t>
                </a:r>
                <a:r>
                  <a:rPr lang="en-US" altLang="zh-CN" dirty="0">
                    <a:latin typeface="Cambria Math" panose="02040503050406030204" pitchFamily="18" charset="0"/>
                    <a:cs typeface="Cambria Math" panose="02040503050406030204" pitchFamily="18" charset="0"/>
                    <a:sym typeface="+mn-ea"/>
                  </a:rPr>
                  <a:t>M=K/2</a:t>
                </a:r>
                <a:r>
                  <a:rPr lang="zh-CN" altLang="en-US" dirty="0">
                    <a:latin typeface="Cambria Math" panose="02040503050406030204" pitchFamily="18" charset="0"/>
                    <a:cs typeface="Cambria Math" panose="02040503050406030204" pitchFamily="18" charset="0"/>
                    <a:sym typeface="+mn-ea"/>
                  </a:rPr>
                  <a:t>上取整，代价为 </a:t>
                </a:r>
                <a14:m>
                  <m:oMath xmlns:m="http://schemas.openxmlformats.org/officeDocument/2006/math">
                    <m:nary>
                      <m:naryPr>
                        <m:chr m:val="∑"/>
                        <m:ctrlPr>
                          <a:rPr lang="zh-CN" altLang="en-US" i="1" smtClean="0">
                            <a:latin typeface="Cambria Math" panose="02040503050406030204" pitchFamily="18" charset="0"/>
                            <a:sym typeface="+mn-ea"/>
                          </a:rPr>
                        </m:ctrlPr>
                      </m:naryPr>
                      <m:sub>
                        <m:r>
                          <m:rPr>
                            <m:sty m:val="p"/>
                            <m:brk m:alnAt="23"/>
                          </m:rPr>
                          <a:rPr lang="en-US" altLang="zh-CN" i="1">
                            <a:latin typeface="Cambria Math" panose="02040503050406030204" pitchFamily="18" charset="0"/>
                            <a:sym typeface="+mn-ea"/>
                          </a:rPr>
                          <m:t>i</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𝑀</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p>
                      <m:e>
                        <m:d>
                          <m:dPr>
                            <m:ctrlPr>
                              <a:rPr lang="en-US" altLang="zh-CN" b="0" i="1" smtClean="0">
                                <a:latin typeface="Cambria Math" panose="02040503050406030204" pitchFamily="18" charset="0"/>
                                <a:sym typeface="+mn-ea"/>
                              </a:rPr>
                            </m:ctrlPr>
                          </m:dPr>
                          <m:e>
                            <m:d>
                              <m:dPr>
                                <m:ctrlPr>
                                  <a:rPr lang="en-US" altLang="zh-CN" b="0" i="1" smtClean="0">
                                    <a:latin typeface="Cambria Math" panose="02040503050406030204" pitchFamily="18" charset="0"/>
                                    <a:sym typeface="+mn-ea"/>
                                  </a:rPr>
                                </m:ctrlPr>
                              </m:dPr>
                              <m:e>
                                <m:r>
                                  <a:rPr lang="en-US" altLang="zh-CN" b="0" i="1" smtClean="0">
                                    <a:latin typeface="Cambria Math" panose="02040503050406030204" pitchFamily="18" charset="0"/>
                                    <a:sym typeface="+mn-ea"/>
                                  </a:rPr>
                                  <m:t>𝑟</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e>
                            </m:d>
                            <m:r>
                              <a:rPr lang="en-US" altLang="zh-CN" b="0" i="1" smtClean="0">
                                <a:latin typeface="Cambria Math" panose="02040503050406030204" pitchFamily="18" charset="0"/>
                                <a:sym typeface="+mn-ea"/>
                              </a:rPr>
                              <m:t>−</m:t>
                            </m:r>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𝑃</m:t>
                                </m:r>
                              </m:e>
                              <m:sub>
                                <m:r>
                                  <a:rPr lang="en-US" altLang="zh-CN" b="0" i="1" smtClean="0">
                                    <a:latin typeface="Cambria Math" panose="02040503050406030204" pitchFamily="18" charset="0"/>
                                    <a:sym typeface="+mn-ea"/>
                                  </a:rPr>
                                  <m:t>𝑖</m:t>
                                </m:r>
                              </m:sub>
                            </m:sSub>
                          </m:e>
                        </m:d>
                        <m:r>
                          <a:rPr lang="en-US" altLang="zh-CN" b="0" i="1" smtClean="0">
                            <a:latin typeface="Cambria Math" panose="02040503050406030204" pitchFamily="18" charset="0"/>
                            <a:sym typeface="+mn-ea"/>
                          </a:rPr>
                          <m:t>+</m:t>
                        </m:r>
                        <m:nary>
                          <m:naryPr>
                            <m:chr m:val="∑"/>
                            <m:ctrlPr>
                              <a:rPr lang="en-US" altLang="zh-CN" b="0" i="1" smtClean="0">
                                <a:latin typeface="Cambria Math" panose="02040503050406030204" pitchFamily="18" charset="0"/>
                                <a:sym typeface="+mn-ea"/>
                              </a:rPr>
                            </m:ctrlPr>
                          </m:naryPr>
                          <m:sub>
                            <m:r>
                              <m:rPr>
                                <m:brk m:alnAt="23"/>
                              </m:rP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𝑀</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𝐾</m:t>
                            </m:r>
                          </m:sup>
                          <m:e>
                            <m:d>
                              <m:dPr>
                                <m:ctrlPr>
                                  <a:rPr lang="en-US" altLang="zh-CN" b="0" i="1" smtClean="0">
                                    <a:latin typeface="Cambria Math" panose="02040503050406030204" pitchFamily="18" charset="0"/>
                                    <a:sym typeface="+mn-ea"/>
                                  </a:rPr>
                                </m:ctrlPr>
                              </m:dPr>
                              <m:e>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𝑃</m:t>
                                    </m:r>
                                  </m:e>
                                  <m:sub>
                                    <m:r>
                                      <a:rPr lang="en-US" altLang="zh-CN" b="0" i="1" smtClean="0">
                                        <a:latin typeface="Cambria Math" panose="02040503050406030204" pitchFamily="18" charset="0"/>
                                        <a:sym typeface="+mn-ea"/>
                                      </a:rPr>
                                      <m:t>𝑖</m:t>
                                    </m:r>
                                  </m:sub>
                                </m:sSub>
                                <m:r>
                                  <a:rPr lang="en-US" altLang="zh-CN" b="0" i="1" smtClean="0">
                                    <a:latin typeface="Cambria Math" panose="02040503050406030204" pitchFamily="18" charset="0"/>
                                    <a:sym typeface="+mn-ea"/>
                                  </a:rPr>
                                  <m:t>−</m:t>
                                </m:r>
                                <m:d>
                                  <m:dPr>
                                    <m:ctrlPr>
                                      <a:rPr lang="en-US" altLang="zh-CN" b="0" i="1" smtClean="0">
                                        <a:latin typeface="Cambria Math" panose="02040503050406030204" pitchFamily="18" charset="0"/>
                                        <a:sym typeface="+mn-ea"/>
                                      </a:rPr>
                                    </m:ctrlPr>
                                  </m:dPr>
                                  <m:e>
                                    <m:r>
                                      <a:rPr lang="en-US" altLang="zh-CN" b="0" i="1" smtClean="0">
                                        <a:latin typeface="Cambria Math" panose="02040503050406030204" pitchFamily="18" charset="0"/>
                                        <a:sym typeface="+mn-ea"/>
                                      </a:rPr>
                                      <m:t>𝑟</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e>
                                </m:d>
                              </m:e>
                            </m:d>
                          </m:e>
                        </m:nary>
                      </m:e>
                    </m:nary>
                  </m:oMath>
                </a14:m>
                <a:endParaRPr lang="en-US" altLang="zh-CN" dirty="0">
                  <a:latin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除了 </a:t>
                </a:r>
                <a:r>
                  <a:rPr lang="en-US" altLang="zh-CN" dirty="0">
                    <a:latin typeface="Cambria Math" panose="02040503050406030204" pitchFamily="18" charset="0"/>
                    <a:cs typeface="Cambria Math" panose="02040503050406030204" pitchFamily="18" charset="0"/>
                    <a:sym typeface="+mn-ea"/>
                  </a:rPr>
                  <a:t>Pi </a:t>
                </a:r>
                <a:r>
                  <a:rPr lang="zh-CN" altLang="en-US" dirty="0">
                    <a:latin typeface="Cambria Math" panose="02040503050406030204" pitchFamily="18" charset="0"/>
                    <a:cs typeface="Cambria Math" panose="02040503050406030204" pitchFamily="18" charset="0"/>
                    <a:sym typeface="+mn-ea"/>
                  </a:rPr>
                  <a:t>之外，其它的和都是一个定值。</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中位数前的 </a:t>
                </a:r>
                <a:r>
                  <a:rPr lang="en-US" altLang="zh-CN" dirty="0">
                    <a:latin typeface="Cambria Math" panose="02040503050406030204" pitchFamily="18" charset="0"/>
                    <a:cs typeface="Cambria Math" panose="02040503050406030204" pitchFamily="18" charset="0"/>
                    <a:sym typeface="+mn-ea"/>
                  </a:rPr>
                  <a:t>Pi </a:t>
                </a:r>
                <a:r>
                  <a:rPr lang="zh-CN" altLang="en-US" dirty="0">
                    <a:latin typeface="Cambria Math" panose="02040503050406030204" pitchFamily="18" charset="0"/>
                    <a:cs typeface="Cambria Math" panose="02040503050406030204" pitchFamily="18" charset="0"/>
                    <a:sym typeface="+mn-ea"/>
                  </a:rPr>
                  <a:t>以 </a:t>
                </a:r>
                <a:r>
                  <a:rPr lang="en-US" altLang="zh-CN" dirty="0">
                    <a:latin typeface="Cambria Math" panose="02040503050406030204" pitchFamily="18" charset="0"/>
                    <a:cs typeface="Cambria Math" panose="02040503050406030204" pitchFamily="18" charset="0"/>
                    <a:sym typeface="+mn-ea"/>
                  </a:rPr>
                  <a:t>–Pi </a:t>
                </a:r>
                <a:r>
                  <a:rPr lang="zh-CN" altLang="en-US" dirty="0">
                    <a:latin typeface="Cambria Math" panose="02040503050406030204" pitchFamily="18" charset="0"/>
                    <a:cs typeface="Cambria Math" panose="02040503050406030204" pitchFamily="18" charset="0"/>
                    <a:sym typeface="+mn-ea"/>
                  </a:rPr>
                  <a:t>贡献进代价，靠后的 </a:t>
                </a:r>
                <a:r>
                  <a:rPr lang="en-US" altLang="zh-CN" dirty="0">
                    <a:latin typeface="Cambria Math" panose="02040503050406030204" pitchFamily="18" charset="0"/>
                    <a:cs typeface="Cambria Math" panose="02040503050406030204" pitchFamily="18" charset="0"/>
                    <a:sym typeface="+mn-ea"/>
                  </a:rPr>
                  <a:t>Pi </a:t>
                </a:r>
                <a:r>
                  <a:rPr lang="zh-CN" altLang="en-US" dirty="0">
                    <a:latin typeface="Cambria Math" panose="02040503050406030204" pitchFamily="18" charset="0"/>
                    <a:cs typeface="Cambria Math" panose="02040503050406030204" pitchFamily="18" charset="0"/>
                    <a:sym typeface="+mn-ea"/>
                  </a:rPr>
                  <a:t>以 </a:t>
                </a:r>
                <a:r>
                  <a:rPr lang="en-US" altLang="zh-CN" dirty="0">
                    <a:latin typeface="Cambria Math" panose="02040503050406030204" pitchFamily="18" charset="0"/>
                    <a:cs typeface="Cambria Math" panose="02040503050406030204" pitchFamily="18" charset="0"/>
                    <a:sym typeface="+mn-ea"/>
                  </a:rPr>
                  <a:t>+Pi </a:t>
                </a:r>
                <a:r>
                  <a:rPr lang="zh-CN" altLang="en-US" dirty="0">
                    <a:latin typeface="Cambria Math" panose="02040503050406030204" pitchFamily="18" charset="0"/>
                    <a:cs typeface="Cambria Math" panose="02040503050406030204" pitchFamily="18" charset="0"/>
                    <a:sym typeface="+mn-ea"/>
                  </a:rPr>
                  <a:t>贡献进代价。</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复杂度</a:t>
                </a:r>
                <a:r>
                  <a:rPr lang="en-US" altLang="zh-CN" dirty="0">
                    <a:latin typeface="Cambria Math" panose="02040503050406030204" pitchFamily="18" charset="0"/>
                    <a:cs typeface="Cambria Math" panose="02040503050406030204" pitchFamily="18" charset="0"/>
                    <a:sym typeface="+mn-ea"/>
                  </a:rPr>
                  <a:t> O(N*2^K)</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pPr marL="0" indent="0">
                  <a:buNone/>
                </a:pPr>
                <a:endParaRPr lang="en-US" altLang="zh-CN" dirty="0">
                  <a:latin typeface="Cambria Math" panose="02040503050406030204" pitchFamily="18" charset="0"/>
                  <a:cs typeface="Cambria Math" panose="02040503050406030204" pitchFamily="18"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390" y="2637789"/>
                <a:ext cx="8468360" cy="3924935"/>
              </a:xfrm>
              <a:blipFill rotWithShape="1">
                <a:blip r:embed="rId1"/>
                <a:stretch>
                  <a:fillRect t="-16" b="-211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infinite operations</a:t>
            </a:r>
            <a:endParaRPr lang="en-US" altLang="zh-CN" dirty="0"/>
          </a:p>
        </p:txBody>
      </p:sp>
      <p:sp>
        <p:nvSpPr>
          <p:cNvPr id="3" name="内容占位符 2"/>
          <p:cNvSpPr>
            <a:spLocks noGrp="1"/>
          </p:cNvSpPr>
          <p:nvPr>
            <p:ph idx="1"/>
          </p:nvPr>
        </p:nvSpPr>
        <p:spPr>
          <a:xfrm>
            <a:off x="2231390" y="2637789"/>
            <a:ext cx="8468360" cy="3924935"/>
          </a:xfrm>
        </p:spPr>
        <p:txBody>
          <a:bodyPr>
            <a:normAutofit/>
          </a:bodyPr>
          <a:lstStyle/>
          <a:p>
            <a:r>
              <a:rPr lang="zh-CN" altLang="en-US" dirty="0">
                <a:latin typeface="Cambria Math" panose="02040503050406030204" pitchFamily="18" charset="0"/>
                <a:cs typeface="Cambria Math" panose="02040503050406030204" pitchFamily="18" charset="0"/>
                <a:sym typeface="+mn-ea"/>
              </a:rPr>
              <a:t>对于一个正整数序列 </a:t>
            </a:r>
            <a:r>
              <a:rPr lang="en-US" altLang="zh-CN" dirty="0">
                <a:latin typeface="Cambria Math" panose="02040503050406030204" pitchFamily="18" charset="0"/>
                <a:cs typeface="Cambria Math" panose="02040503050406030204" pitchFamily="18" charset="0"/>
                <a:sym typeface="+mn-ea"/>
              </a:rPr>
              <a:t>A</a:t>
            </a:r>
            <a:r>
              <a:rPr lang="zh-CN" altLang="en-US" dirty="0">
                <a:latin typeface="Cambria Math" panose="02040503050406030204" pitchFamily="18" charset="0"/>
                <a:cs typeface="Cambria Math" panose="02040503050406030204" pitchFamily="18" charset="0"/>
                <a:sym typeface="+mn-ea"/>
              </a:rPr>
              <a:t>，你可以做任意次操作：每次选择 </a:t>
            </a:r>
            <a:r>
              <a:rPr lang="en-US" altLang="zh-CN" dirty="0" err="1">
                <a:latin typeface="Cambria Math" panose="02040503050406030204" pitchFamily="18" charset="0"/>
                <a:cs typeface="Cambria Math" panose="02040503050406030204" pitchFamily="18" charset="0"/>
                <a:sym typeface="+mn-ea"/>
              </a:rPr>
              <a:t>i,j</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和一个非负</a:t>
            </a:r>
            <a:r>
              <a:rPr lang="zh-CN" altLang="en-US" b="1" u="sng" dirty="0">
                <a:latin typeface="Cambria Math" panose="02040503050406030204" pitchFamily="18" charset="0"/>
                <a:cs typeface="Cambria Math" panose="02040503050406030204" pitchFamily="18" charset="0"/>
                <a:sym typeface="+mn-ea"/>
              </a:rPr>
              <a:t>实数</a:t>
            </a:r>
            <a:r>
              <a:rPr lang="zh-CN" altLang="en-US" dirty="0">
                <a:latin typeface="Cambria Math" panose="02040503050406030204" pitchFamily="18" charset="0"/>
                <a:cs typeface="Cambria Math" panose="02040503050406030204" pitchFamily="18" charset="0"/>
                <a:sym typeface="+mn-ea"/>
              </a:rPr>
              <a:t> </a:t>
            </a:r>
            <a:r>
              <a:rPr lang="en-US" altLang="zh-CN" dirty="0">
                <a:latin typeface="Cambria Math" panose="02040503050406030204" pitchFamily="18" charset="0"/>
                <a:cs typeface="Cambria Math" panose="02040503050406030204" pitchFamily="18" charset="0"/>
                <a:sym typeface="+mn-ea"/>
              </a:rPr>
              <a:t>x </a:t>
            </a:r>
            <a:r>
              <a:rPr lang="zh-CN" altLang="en-US" dirty="0">
                <a:latin typeface="Cambria Math" panose="02040503050406030204" pitchFamily="18" charset="0"/>
                <a:cs typeface="Cambria Math" panose="02040503050406030204" pitchFamily="18" charset="0"/>
                <a:sym typeface="+mn-ea"/>
              </a:rPr>
              <a:t>满足 </a:t>
            </a:r>
            <a:r>
              <a:rPr lang="en-US" altLang="zh-CN" dirty="0">
                <a:latin typeface="Cambria Math" panose="02040503050406030204" pitchFamily="18" charset="0"/>
                <a:cs typeface="Cambria Math" panose="02040503050406030204" pitchFamily="18" charset="0"/>
                <a:sym typeface="+mn-ea"/>
              </a:rPr>
              <a:t>Ai+2x&lt;=</a:t>
            </a:r>
            <a:r>
              <a:rPr lang="en-US" altLang="zh-CN" dirty="0" err="1">
                <a:latin typeface="Cambria Math" panose="02040503050406030204" pitchFamily="18" charset="0"/>
                <a:cs typeface="Cambria Math" panose="02040503050406030204" pitchFamily="18" charset="0"/>
                <a:sym typeface="+mn-ea"/>
              </a:rPr>
              <a:t>Aj</a:t>
            </a:r>
            <a:r>
              <a:rPr lang="zh-CN" altLang="en-US" dirty="0">
                <a:latin typeface="Cambria Math" panose="02040503050406030204" pitchFamily="18" charset="0"/>
                <a:cs typeface="Cambria Math" panose="02040503050406030204" pitchFamily="18" charset="0"/>
                <a:sym typeface="+mn-ea"/>
              </a:rPr>
              <a:t>，使 </a:t>
            </a:r>
            <a:r>
              <a:rPr lang="en-US" altLang="zh-CN" dirty="0">
                <a:latin typeface="Cambria Math" panose="02040503050406030204" pitchFamily="18" charset="0"/>
                <a:cs typeface="Cambria Math" panose="02040503050406030204" pitchFamily="18" charset="0"/>
                <a:sym typeface="+mn-ea"/>
              </a:rPr>
              <a:t>Ai+=x</a:t>
            </a:r>
            <a:r>
              <a:rPr lang="zh-CN" altLang="en-US" dirty="0">
                <a:latin typeface="Cambria Math" panose="02040503050406030204" pitchFamily="18" charset="0"/>
                <a:cs typeface="Cambria Math" panose="02040503050406030204" pitchFamily="18" charset="0"/>
                <a:sym typeface="+mn-ea"/>
              </a:rPr>
              <a:t>，</a:t>
            </a:r>
            <a:r>
              <a:rPr lang="en-US" altLang="zh-CN" dirty="0" err="1">
                <a:latin typeface="Cambria Math" panose="02040503050406030204" pitchFamily="18" charset="0"/>
                <a:cs typeface="Cambria Math" panose="02040503050406030204" pitchFamily="18" charset="0"/>
                <a:sym typeface="+mn-ea"/>
              </a:rPr>
              <a:t>Aj</a:t>
            </a:r>
            <a:r>
              <a:rPr lang="en-US" altLang="zh-CN" dirty="0">
                <a:latin typeface="Cambria Math" panose="02040503050406030204" pitchFamily="18" charset="0"/>
                <a:cs typeface="Cambria Math" panose="02040503050406030204" pitchFamily="18" charset="0"/>
                <a:sym typeface="+mn-ea"/>
              </a:rPr>
              <a:t>-=x</a:t>
            </a:r>
            <a:r>
              <a:rPr lang="zh-CN" altLang="en-US" dirty="0">
                <a:latin typeface="Cambria Math" panose="02040503050406030204" pitchFamily="18" charset="0"/>
                <a:cs typeface="Cambria Math" panose="02040503050406030204" pitchFamily="18" charset="0"/>
                <a:sym typeface="+mn-ea"/>
              </a:rPr>
              <a:t>，并获得 </a:t>
            </a:r>
            <a:r>
              <a:rPr lang="en-US" altLang="zh-CN" dirty="0">
                <a:latin typeface="Cambria Math" panose="02040503050406030204" pitchFamily="18" charset="0"/>
                <a:cs typeface="Cambria Math" panose="02040503050406030204" pitchFamily="18" charset="0"/>
                <a:sym typeface="+mn-ea"/>
              </a:rPr>
              <a:t>x </a:t>
            </a:r>
            <a:r>
              <a:rPr lang="zh-CN" altLang="en-US" dirty="0">
                <a:latin typeface="Cambria Math" panose="02040503050406030204" pitchFamily="18" charset="0"/>
                <a:cs typeface="Cambria Math" panose="02040503050406030204" pitchFamily="18" charset="0"/>
                <a:sym typeface="+mn-ea"/>
              </a:rPr>
              <a:t>分。</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定义</a:t>
            </a:r>
            <a:r>
              <a:rPr lang="en-US" altLang="zh-CN" dirty="0">
                <a:latin typeface="Cambria Math" panose="02040503050406030204" pitchFamily="18" charset="0"/>
                <a:cs typeface="Cambria Math" panose="02040503050406030204" pitchFamily="18" charset="0"/>
                <a:sym typeface="+mn-ea"/>
              </a:rPr>
              <a:t> f(A) </a:t>
            </a:r>
            <a:r>
              <a:rPr lang="zh-CN" altLang="en-US" dirty="0">
                <a:latin typeface="Cambria Math" panose="02040503050406030204" pitchFamily="18" charset="0"/>
                <a:cs typeface="Cambria Math" panose="02040503050406030204" pitchFamily="18" charset="0"/>
                <a:sym typeface="+mn-ea"/>
              </a:rPr>
              <a:t>表示序列 </a:t>
            </a:r>
            <a:r>
              <a:rPr lang="en-US" altLang="zh-CN" dirty="0">
                <a:latin typeface="Cambria Math" panose="02040503050406030204" pitchFamily="18" charset="0"/>
                <a:cs typeface="Cambria Math" panose="02040503050406030204" pitchFamily="18" charset="0"/>
                <a:sym typeface="+mn-ea"/>
              </a:rPr>
              <a:t>A </a:t>
            </a:r>
            <a:r>
              <a:rPr lang="zh-CN" altLang="en-US" dirty="0">
                <a:latin typeface="Cambria Math" panose="02040503050406030204" pitchFamily="18" charset="0"/>
                <a:cs typeface="Cambria Math" panose="02040503050406030204" pitchFamily="18" charset="0"/>
                <a:sym typeface="+mn-ea"/>
              </a:rPr>
              <a:t>经过上述操作后得分最大值。</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初始给定一个长度为 </a:t>
            </a:r>
            <a:r>
              <a:rPr lang="en-US" altLang="zh-CN" dirty="0">
                <a:latin typeface="Cambria Math" panose="02040503050406030204" pitchFamily="18" charset="0"/>
                <a:cs typeface="Cambria Math" panose="02040503050406030204" pitchFamily="18" charset="0"/>
                <a:sym typeface="+mn-ea"/>
              </a:rPr>
              <a:t>N </a:t>
            </a:r>
            <a:r>
              <a:rPr lang="zh-CN" altLang="en-US" dirty="0">
                <a:latin typeface="Cambria Math" panose="02040503050406030204" pitchFamily="18" charset="0"/>
                <a:cs typeface="Cambria Math" panose="02040503050406030204" pitchFamily="18" charset="0"/>
                <a:sym typeface="+mn-ea"/>
              </a:rPr>
              <a:t>的序列 </a:t>
            </a:r>
            <a:r>
              <a:rPr lang="en-US" altLang="zh-CN" dirty="0">
                <a:latin typeface="Cambria Math" panose="02040503050406030204" pitchFamily="18" charset="0"/>
                <a:cs typeface="Cambria Math" panose="02040503050406030204" pitchFamily="18" charset="0"/>
                <a:sym typeface="+mn-ea"/>
              </a:rPr>
              <a:t>C</a:t>
            </a:r>
            <a:r>
              <a:rPr lang="zh-CN" altLang="en-US" dirty="0">
                <a:latin typeface="Cambria Math" panose="02040503050406030204" pitchFamily="18" charset="0"/>
                <a:cs typeface="Cambria Math" panose="02040503050406030204" pitchFamily="18" charset="0"/>
                <a:sym typeface="+mn-ea"/>
              </a:rPr>
              <a:t>，有 </a:t>
            </a:r>
            <a:r>
              <a:rPr lang="en-US" altLang="zh-CN" dirty="0">
                <a:latin typeface="Cambria Math" panose="02040503050406030204" pitchFamily="18" charset="0"/>
                <a:cs typeface="Cambria Math" panose="02040503050406030204" pitchFamily="18" charset="0"/>
                <a:sym typeface="+mn-ea"/>
              </a:rPr>
              <a:t>Q </a:t>
            </a:r>
            <a:r>
              <a:rPr lang="zh-CN" altLang="en-US" dirty="0">
                <a:latin typeface="Cambria Math" panose="02040503050406030204" pitchFamily="18" charset="0"/>
                <a:cs typeface="Cambria Math" panose="02040503050406030204" pitchFamily="18" charset="0"/>
                <a:sym typeface="+mn-ea"/>
              </a:rPr>
              <a:t>次修改，每次修改给定 </a:t>
            </a:r>
            <a:r>
              <a:rPr lang="en-US" altLang="zh-CN" dirty="0" err="1">
                <a:latin typeface="Cambria Math" panose="02040503050406030204" pitchFamily="18" charset="0"/>
                <a:cs typeface="Cambria Math" panose="02040503050406030204" pitchFamily="18" charset="0"/>
                <a:sym typeface="+mn-ea"/>
              </a:rPr>
              <a:t>x,y</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将 </a:t>
            </a:r>
            <a:r>
              <a:rPr lang="en-US" altLang="zh-CN" dirty="0" err="1">
                <a:latin typeface="Cambria Math" panose="02040503050406030204" pitchFamily="18" charset="0"/>
                <a:cs typeface="Cambria Math" panose="02040503050406030204" pitchFamily="18" charset="0"/>
                <a:sym typeface="+mn-ea"/>
              </a:rPr>
              <a:t>Cx</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修改为 </a:t>
            </a:r>
            <a:r>
              <a:rPr lang="en-US" altLang="zh-CN" dirty="0">
                <a:latin typeface="Cambria Math" panose="02040503050406030204" pitchFamily="18" charset="0"/>
                <a:cs typeface="Cambria Math" panose="02040503050406030204" pitchFamily="18" charset="0"/>
                <a:sym typeface="+mn-ea"/>
              </a:rPr>
              <a:t>y</a:t>
            </a:r>
            <a:r>
              <a:rPr lang="zh-CN" altLang="en-US" dirty="0">
                <a:latin typeface="Cambria Math" panose="02040503050406030204" pitchFamily="18" charset="0"/>
                <a:cs typeface="Cambria Math" panose="02040503050406030204" pitchFamily="18" charset="0"/>
                <a:sym typeface="+mn-ea"/>
              </a:rPr>
              <a:t>，求每次修改后 </a:t>
            </a:r>
            <a:r>
              <a:rPr lang="en-US" altLang="zh-CN" dirty="0">
                <a:latin typeface="Cambria Math" panose="02040503050406030204" pitchFamily="18" charset="0"/>
                <a:cs typeface="Cambria Math" panose="02040503050406030204" pitchFamily="18" charset="0"/>
                <a:sym typeface="+mn-ea"/>
              </a:rPr>
              <a:t>f(C) </a:t>
            </a:r>
            <a:r>
              <a:rPr lang="zh-CN" altLang="en-US" dirty="0">
                <a:latin typeface="Cambria Math" panose="02040503050406030204" pitchFamily="18" charset="0"/>
                <a:cs typeface="Cambria Math" panose="02040503050406030204" pitchFamily="18" charset="0"/>
                <a:sym typeface="+mn-ea"/>
              </a:rPr>
              <a:t>的值。</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前面的修改会影响后续的询问。</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2&lt;=N&lt;=3*10^5</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1&lt;=Q&lt;=3*10^5</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1&lt;=Ci&lt;=10^9</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infinite operations</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390" y="2637789"/>
                <a:ext cx="8468360" cy="3924935"/>
              </a:xfrm>
            </p:spPr>
            <p:txBody>
              <a:bodyPr>
                <a:normAutofit/>
              </a:bodyPr>
              <a:lstStyle/>
              <a:p>
                <a:r>
                  <a:rPr lang="zh-CN" altLang="en-US" dirty="0">
                    <a:latin typeface="Cambria Math" panose="02040503050406030204" pitchFamily="18" charset="0"/>
                    <a:cs typeface="Cambria Math" panose="02040503050406030204" pitchFamily="18" charset="0"/>
                    <a:sym typeface="+mn-ea"/>
                  </a:rPr>
                  <a:t>先考虑不带修计算 </a:t>
                </a:r>
                <a:r>
                  <a:rPr lang="en-US" altLang="zh-CN" dirty="0">
                    <a:latin typeface="Cambria Math" panose="02040503050406030204" pitchFamily="18" charset="0"/>
                    <a:cs typeface="Cambria Math" panose="02040503050406030204" pitchFamily="18" charset="0"/>
                    <a:sym typeface="+mn-ea"/>
                  </a:rPr>
                  <a:t>f</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序列的顺序不影响最优得分，不妨把序列 </a:t>
                </a:r>
                <a:r>
                  <a:rPr lang="en-US" altLang="zh-CN" dirty="0">
                    <a:latin typeface="Cambria Math" panose="02040503050406030204" pitchFamily="18" charset="0"/>
                    <a:cs typeface="Cambria Math" panose="02040503050406030204" pitchFamily="18" charset="0"/>
                    <a:sym typeface="+mn-ea"/>
                  </a:rPr>
                  <a:t>C </a:t>
                </a:r>
                <a:r>
                  <a:rPr lang="zh-CN" altLang="en-US" dirty="0">
                    <a:latin typeface="Cambria Math" panose="02040503050406030204" pitchFamily="18" charset="0"/>
                    <a:cs typeface="Cambria Math" panose="02040503050406030204" pitchFamily="18" charset="0"/>
                    <a:sym typeface="+mn-ea"/>
                  </a:rPr>
                  <a:t>从小到大排序。</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那么每次操作相邻的两个元素一定是最优的。为什么？</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考虑 </a:t>
                </a:r>
                <a14:m>
                  <m:oMath xmlns:m="http://schemas.openxmlformats.org/officeDocument/2006/math">
                    <m:nary>
                      <m:naryPr>
                        <m:chr m:val="∑"/>
                        <m:ctrlPr>
                          <a:rPr lang="zh-CN" altLang="en-US" i="1" smtClean="0">
                            <a:latin typeface="Cambria Math" panose="02040503050406030204" pitchFamily="18" charset="0"/>
                            <a:sym typeface="+mn-ea"/>
                          </a:rPr>
                        </m:ctrlPr>
                      </m:naryPr>
                      <m:sub>
                        <m:r>
                          <m:rPr>
                            <m:sty m:val="p"/>
                            <m:brk m:alnAt="23"/>
                          </m:rPr>
                          <a:rPr lang="en-US" altLang="zh-CN" i="1">
                            <a:latin typeface="Cambria Math" panose="02040503050406030204" pitchFamily="18" charset="0"/>
                            <a:sym typeface="+mn-ea"/>
                          </a:rPr>
                          <m:t>i</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𝑁</m:t>
                        </m:r>
                      </m:sup>
                      <m:e>
                        <m:nary>
                          <m:naryPr>
                            <m:chr m:val="∑"/>
                            <m:ctrlPr>
                              <a:rPr lang="en-US" altLang="zh-CN" i="1" smtClean="0">
                                <a:latin typeface="Cambria Math" panose="02040503050406030204" pitchFamily="18" charset="0"/>
                                <a:sym typeface="+mn-ea"/>
                              </a:rPr>
                            </m:ctrlPr>
                          </m:naryPr>
                          <m:sub>
                            <m:r>
                              <m:rPr>
                                <m:sty m:val="p"/>
                                <m:brk m:alnAt="23"/>
                              </m:rPr>
                              <a:rPr lang="en-US" altLang="zh-CN" i="1">
                                <a:latin typeface="Cambria Math" panose="02040503050406030204" pitchFamily="18" charset="0"/>
                                <a:sym typeface="+mn-ea"/>
                              </a:rPr>
                              <m:t>j</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𝑁</m:t>
                            </m:r>
                          </m:sup>
                          <m:e>
                            <m:r>
                              <a:rPr lang="en-US" altLang="zh-CN" b="0" i="1" smtClean="0">
                                <a:latin typeface="Cambria Math" panose="02040503050406030204" pitchFamily="18" charset="0"/>
                                <a:sym typeface="+mn-ea"/>
                              </a:rPr>
                              <m:t>(</m:t>
                            </m:r>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𝐶</m:t>
                                </m:r>
                              </m:e>
                              <m:sub>
                                <m:r>
                                  <a:rPr lang="en-US" altLang="zh-CN" b="0" i="1" smtClean="0">
                                    <a:latin typeface="Cambria Math" panose="02040503050406030204" pitchFamily="18" charset="0"/>
                                    <a:sym typeface="+mn-ea"/>
                                  </a:rPr>
                                  <m:t>𝑗</m:t>
                                </m:r>
                              </m:sub>
                            </m:sSub>
                            <m:r>
                              <a:rPr lang="en-US" altLang="zh-CN" b="0" i="1" smtClean="0">
                                <a:latin typeface="Cambria Math" panose="02040503050406030204" pitchFamily="18" charset="0"/>
                                <a:sym typeface="+mn-ea"/>
                              </a:rPr>
                              <m:t>−</m:t>
                            </m:r>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𝐶</m:t>
                                </m:r>
                              </m:e>
                              <m:sub>
                                <m:r>
                                  <a:rPr lang="en-US" altLang="zh-CN" b="0" i="1" smtClean="0">
                                    <a:latin typeface="Cambria Math" panose="02040503050406030204" pitchFamily="18" charset="0"/>
                                    <a:sym typeface="+mn-ea"/>
                                  </a:rPr>
                                  <m:t>𝑖</m:t>
                                </m:r>
                              </m:sub>
                            </m:sSub>
                            <m:r>
                              <a:rPr lang="en-US" altLang="zh-CN" b="0" i="1" smtClean="0">
                                <a:latin typeface="Cambria Math" panose="02040503050406030204" pitchFamily="18" charset="0"/>
                                <a:sym typeface="+mn-ea"/>
                              </a:rPr>
                              <m:t>)</m:t>
                            </m:r>
                          </m:e>
                        </m:nary>
                      </m:e>
                    </m:nary>
                  </m:oMath>
                </a14:m>
                <a:r>
                  <a:rPr lang="zh-CN" altLang="en-US" dirty="0">
                    <a:latin typeface="Cambria Math" panose="02040503050406030204" pitchFamily="18" charset="0"/>
                    <a:cs typeface="Cambria Math" panose="02040503050406030204" pitchFamily="18" charset="0"/>
                    <a:sym typeface="+mn-ea"/>
                  </a:rPr>
                  <a:t>，不管怎么操作，最终这个式子会变成 </a:t>
                </a:r>
                <a:r>
                  <a:rPr lang="en-US" altLang="zh-CN" dirty="0">
                    <a:latin typeface="Cambria Math" panose="02040503050406030204" pitchFamily="18" charset="0"/>
                    <a:cs typeface="Cambria Math" panose="02040503050406030204" pitchFamily="18" charset="0"/>
                    <a:sym typeface="+mn-ea"/>
                  </a:rPr>
                  <a:t>0</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对于得分 </a:t>
                </a:r>
                <a:r>
                  <a:rPr lang="en-US" altLang="zh-CN" dirty="0">
                    <a:latin typeface="Cambria Math" panose="02040503050406030204" pitchFamily="18" charset="0"/>
                    <a:cs typeface="Cambria Math" panose="02040503050406030204" pitchFamily="18" charset="0"/>
                    <a:sym typeface="+mn-ea"/>
                  </a:rPr>
                  <a:t>x</a:t>
                </a:r>
                <a:r>
                  <a:rPr lang="zh-CN" altLang="en-US" dirty="0">
                    <a:latin typeface="Cambria Math" panose="02040503050406030204" pitchFamily="18" charset="0"/>
                    <a:cs typeface="Cambria Math" panose="02040503050406030204" pitchFamily="18" charset="0"/>
                    <a:sym typeface="+mn-ea"/>
                  </a:rPr>
                  <a:t>，至少会使上式减小 </a:t>
                </a:r>
                <a:r>
                  <a:rPr lang="en-US" altLang="zh-CN" dirty="0">
                    <a:latin typeface="Cambria Math" panose="02040503050406030204" pitchFamily="18" charset="0"/>
                    <a:cs typeface="Cambria Math" panose="02040503050406030204" pitchFamily="18" charset="0"/>
                    <a:sym typeface="+mn-ea"/>
                  </a:rPr>
                  <a:t>2x</a:t>
                </a:r>
                <a:r>
                  <a:rPr lang="zh-CN" altLang="en-US" dirty="0">
                    <a:latin typeface="Cambria Math" panose="02040503050406030204" pitchFamily="18" charset="0"/>
                    <a:cs typeface="Cambria Math" panose="02040503050406030204" pitchFamily="18" charset="0"/>
                    <a:sym typeface="+mn-ea"/>
                  </a:rPr>
                  <a:t>，即操作相邻两个元素的时候。</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如果不是操作相邻两个元素，上式减小量会更大，但得分相同，使上式更快变成 </a:t>
                </a:r>
                <a:r>
                  <a:rPr lang="en-US" altLang="zh-CN" dirty="0">
                    <a:latin typeface="Cambria Math" panose="02040503050406030204" pitchFamily="18" charset="0"/>
                    <a:cs typeface="Cambria Math" panose="02040503050406030204" pitchFamily="18" charset="0"/>
                    <a:sym typeface="+mn-ea"/>
                  </a:rPr>
                  <a:t>0</a:t>
                </a:r>
                <a:r>
                  <a:rPr lang="zh-CN" altLang="en-US" dirty="0">
                    <a:latin typeface="Cambria Math" panose="02040503050406030204" pitchFamily="18" charset="0"/>
                    <a:cs typeface="Cambria Math" panose="02040503050406030204" pitchFamily="18" charset="0"/>
                    <a:sym typeface="+mn-ea"/>
                  </a:rPr>
                  <a:t>，显然不优。</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所以 </a:t>
                </a:r>
                <a:r>
                  <a:rPr lang="en-US" altLang="zh-CN" dirty="0">
                    <a:latin typeface="Cambria Math" panose="02040503050406030204" pitchFamily="18" charset="0"/>
                    <a:cs typeface="Cambria Math" panose="02040503050406030204" pitchFamily="18" charset="0"/>
                    <a:sym typeface="+mn-ea"/>
                  </a:rPr>
                  <a:t>f(C)=</a:t>
                </a:r>
                <a14:m>
                  <m:oMath xmlns:m="http://schemas.openxmlformats.org/officeDocument/2006/math">
                    <m:f>
                      <m:fPr>
                        <m:ctrlPr>
                          <a:rPr lang="en-US" altLang="zh-CN" b="0" i="1" smtClean="0">
                            <a:latin typeface="Cambria Math" panose="02040503050406030204" pitchFamily="18" charset="0"/>
                            <a:sym typeface="+mn-ea"/>
                          </a:rPr>
                        </m:ctrlPr>
                      </m:fPr>
                      <m:num>
                        <m:r>
                          <a:rPr lang="en-US" altLang="zh-CN" b="0" i="0" smtClean="0">
                            <a:latin typeface="Cambria Math" panose="02040503050406030204" pitchFamily="18" charset="0"/>
                            <a:sym typeface="+mn-ea"/>
                          </a:rPr>
                          <m:t>1</m:t>
                        </m:r>
                      </m:num>
                      <m:den>
                        <m:r>
                          <a:rPr lang="en-US" altLang="zh-CN" b="0" i="0" smtClean="0">
                            <a:latin typeface="Cambria Math" panose="02040503050406030204" pitchFamily="18" charset="0"/>
                            <a:sym typeface="+mn-ea"/>
                          </a:rPr>
                          <m:t>2</m:t>
                        </m:r>
                      </m:den>
                    </m:f>
                    <m:nary>
                      <m:naryPr>
                        <m:chr m:val="∑"/>
                        <m:ctrlPr>
                          <a:rPr lang="zh-CN" altLang="en-US" i="1" smtClean="0">
                            <a:latin typeface="Cambria Math" panose="02040503050406030204" pitchFamily="18" charset="0"/>
                            <a:sym typeface="+mn-ea"/>
                          </a:rPr>
                        </m:ctrlPr>
                      </m:naryPr>
                      <m:sub>
                        <m:r>
                          <m:rPr>
                            <m:sty m:val="p"/>
                            <m:brk m:alnAt="23"/>
                          </m:rPr>
                          <a:rPr lang="en-US" altLang="zh-CN" i="1">
                            <a:latin typeface="Cambria Math" panose="02040503050406030204" pitchFamily="18" charset="0"/>
                            <a:sym typeface="+mn-ea"/>
                          </a:rPr>
                          <m:t>i</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𝑁</m:t>
                        </m:r>
                      </m:sup>
                      <m:e>
                        <m:nary>
                          <m:naryPr>
                            <m:chr m:val="∑"/>
                            <m:ctrlPr>
                              <a:rPr lang="en-US" altLang="zh-CN" i="1" smtClean="0">
                                <a:latin typeface="Cambria Math" panose="02040503050406030204" pitchFamily="18" charset="0"/>
                                <a:sym typeface="+mn-ea"/>
                              </a:rPr>
                            </m:ctrlPr>
                          </m:naryPr>
                          <m:sub>
                            <m:r>
                              <m:rPr>
                                <m:sty m:val="p"/>
                                <m:brk m:alnAt="23"/>
                              </m:rPr>
                              <a:rPr lang="en-US" altLang="zh-CN" i="1">
                                <a:latin typeface="Cambria Math" panose="02040503050406030204" pitchFamily="18" charset="0"/>
                                <a:sym typeface="+mn-ea"/>
                              </a:rPr>
                              <m:t>j</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𝑁</m:t>
                            </m:r>
                          </m:sup>
                          <m:e>
                            <m:r>
                              <a:rPr lang="en-US" altLang="zh-CN" b="0" i="1" smtClean="0">
                                <a:latin typeface="Cambria Math" panose="02040503050406030204" pitchFamily="18" charset="0"/>
                                <a:sym typeface="+mn-ea"/>
                              </a:rPr>
                              <m:t>(</m:t>
                            </m:r>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𝐶</m:t>
                                </m:r>
                              </m:e>
                              <m:sub>
                                <m:r>
                                  <a:rPr lang="en-US" altLang="zh-CN" b="0" i="1" smtClean="0">
                                    <a:latin typeface="Cambria Math" panose="02040503050406030204" pitchFamily="18" charset="0"/>
                                    <a:sym typeface="+mn-ea"/>
                                  </a:rPr>
                                  <m:t>𝑗</m:t>
                                </m:r>
                              </m:sub>
                            </m:sSub>
                            <m:r>
                              <a:rPr lang="en-US" altLang="zh-CN" b="0" i="1" smtClean="0">
                                <a:latin typeface="Cambria Math" panose="02040503050406030204" pitchFamily="18" charset="0"/>
                                <a:sym typeface="+mn-ea"/>
                              </a:rPr>
                              <m:t>−</m:t>
                            </m:r>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𝐶</m:t>
                                </m:r>
                              </m:e>
                              <m:sub>
                                <m:r>
                                  <a:rPr lang="en-US" altLang="zh-CN" b="0" i="1" smtClean="0">
                                    <a:latin typeface="Cambria Math" panose="02040503050406030204" pitchFamily="18" charset="0"/>
                                    <a:sym typeface="+mn-ea"/>
                                  </a:rPr>
                                  <m:t>𝑖</m:t>
                                </m:r>
                              </m:sub>
                            </m:sSub>
                            <m:r>
                              <a:rPr lang="en-US" altLang="zh-CN" b="0" i="1" smtClean="0">
                                <a:latin typeface="Cambria Math" panose="02040503050406030204" pitchFamily="18" charset="0"/>
                                <a:sym typeface="+mn-ea"/>
                              </a:rPr>
                              <m:t>)</m:t>
                            </m:r>
                          </m:e>
                        </m:nary>
                      </m:e>
                    </m:nary>
                  </m:oMath>
                </a14:m>
                <a:endParaRPr lang="en-US" altLang="zh-CN" dirty="0">
                  <a:latin typeface="Cambria Math" panose="02040503050406030204" pitchFamily="18" charset="0"/>
                  <a:cs typeface="Cambria Math" panose="02040503050406030204" pitchFamily="18"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390" y="2637789"/>
                <a:ext cx="8468360" cy="3924935"/>
              </a:xfrm>
              <a:blipFill rotWithShape="1">
                <a:blip r:embed="rId1"/>
                <a:stretch>
                  <a:fillRect t="-16" b="1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infinite operations</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390" y="2637789"/>
                <a:ext cx="8468360" cy="3924935"/>
              </a:xfrm>
            </p:spPr>
            <p:txBody>
              <a:bodyPr>
                <a:normAutofit/>
              </a:bodyPr>
              <a:lstStyle/>
              <a:p>
                <a:r>
                  <a:rPr lang="zh-CN" altLang="en-US" dirty="0">
                    <a:latin typeface="Cambria Math" panose="02040503050406030204" pitchFamily="18" charset="0"/>
                    <a:sym typeface="+mn-ea"/>
                  </a:rPr>
                  <a:t>如何带修改维护 </a:t>
                </a:r>
                <a14:m>
                  <m:oMath xmlns:m="http://schemas.openxmlformats.org/officeDocument/2006/math">
                    <m:nary>
                      <m:naryPr>
                        <m:chr m:val="∑"/>
                        <m:ctrlPr>
                          <a:rPr lang="zh-CN" altLang="en-US" i="1" smtClean="0">
                            <a:latin typeface="Cambria Math" panose="02040503050406030204" pitchFamily="18" charset="0"/>
                            <a:sym typeface="+mn-ea"/>
                          </a:rPr>
                        </m:ctrlPr>
                      </m:naryPr>
                      <m:sub>
                        <m:r>
                          <m:rPr>
                            <m:sty m:val="p"/>
                            <m:brk m:alnAt="23"/>
                          </m:rPr>
                          <a:rPr lang="en-US" altLang="zh-CN" i="1">
                            <a:latin typeface="Cambria Math" panose="02040503050406030204" pitchFamily="18" charset="0"/>
                            <a:sym typeface="+mn-ea"/>
                          </a:rPr>
                          <m:t>i</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𝑁</m:t>
                        </m:r>
                      </m:sup>
                      <m:e>
                        <m:nary>
                          <m:naryPr>
                            <m:chr m:val="∑"/>
                            <m:ctrlPr>
                              <a:rPr lang="en-US" altLang="zh-CN" i="1" smtClean="0">
                                <a:latin typeface="Cambria Math" panose="02040503050406030204" pitchFamily="18" charset="0"/>
                                <a:sym typeface="+mn-ea"/>
                              </a:rPr>
                            </m:ctrlPr>
                          </m:naryPr>
                          <m:sub>
                            <m:r>
                              <m:rPr>
                                <m:sty m:val="p"/>
                                <m:brk m:alnAt="23"/>
                              </m:rPr>
                              <a:rPr lang="en-US" altLang="zh-CN" i="1">
                                <a:latin typeface="Cambria Math" panose="02040503050406030204" pitchFamily="18" charset="0"/>
                                <a:sym typeface="+mn-ea"/>
                              </a:rPr>
                              <m:t>j</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𝑖</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𝑁</m:t>
                            </m:r>
                          </m:sup>
                          <m:e>
                            <m:r>
                              <a:rPr lang="en-US" altLang="zh-CN" b="0" i="1" smtClean="0">
                                <a:latin typeface="Cambria Math" panose="02040503050406030204" pitchFamily="18" charset="0"/>
                                <a:sym typeface="+mn-ea"/>
                              </a:rPr>
                              <m:t>(</m:t>
                            </m:r>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𝐶</m:t>
                                </m:r>
                              </m:e>
                              <m:sub>
                                <m:r>
                                  <a:rPr lang="en-US" altLang="zh-CN" b="0" i="1" smtClean="0">
                                    <a:latin typeface="Cambria Math" panose="02040503050406030204" pitchFamily="18" charset="0"/>
                                    <a:sym typeface="+mn-ea"/>
                                  </a:rPr>
                                  <m:t>𝑗</m:t>
                                </m:r>
                              </m:sub>
                            </m:sSub>
                            <m:r>
                              <a:rPr lang="en-US" altLang="zh-CN" b="0" i="1" smtClean="0">
                                <a:latin typeface="Cambria Math" panose="02040503050406030204" pitchFamily="18" charset="0"/>
                                <a:sym typeface="+mn-ea"/>
                              </a:rPr>
                              <m:t>−</m:t>
                            </m:r>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𝐶</m:t>
                                </m:r>
                              </m:e>
                              <m:sub>
                                <m:r>
                                  <a:rPr lang="en-US" altLang="zh-CN" b="0" i="1" smtClean="0">
                                    <a:latin typeface="Cambria Math" panose="02040503050406030204" pitchFamily="18" charset="0"/>
                                    <a:sym typeface="+mn-ea"/>
                                  </a:rPr>
                                  <m:t>𝑖</m:t>
                                </m:r>
                              </m:sub>
                            </m:sSub>
                            <m:r>
                              <a:rPr lang="en-US" altLang="zh-CN" b="0" i="1" smtClean="0">
                                <a:latin typeface="Cambria Math" panose="02040503050406030204" pitchFamily="18" charset="0"/>
                                <a:sym typeface="+mn-ea"/>
                              </a:rPr>
                              <m:t>)</m:t>
                            </m:r>
                          </m:e>
                        </m:nary>
                      </m:e>
                    </m:nary>
                  </m:oMath>
                </a14:m>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例如序列中加入一个数 </a:t>
                </a:r>
                <a:r>
                  <a:rPr lang="en-US" altLang="zh-CN" dirty="0">
                    <a:latin typeface="Cambria Math" panose="02040503050406030204" pitchFamily="18" charset="0"/>
                    <a:cs typeface="Cambria Math" panose="02040503050406030204" pitchFamily="18" charset="0"/>
                    <a:sym typeface="+mn-ea"/>
                  </a:rPr>
                  <a:t>x</a:t>
                </a:r>
                <a:r>
                  <a:rPr lang="zh-CN" altLang="en-US" dirty="0">
                    <a:latin typeface="Cambria Math" panose="02040503050406030204" pitchFamily="18" charset="0"/>
                    <a:cs typeface="Cambria Math" panose="02040503050406030204" pitchFamily="18" charset="0"/>
                    <a:sym typeface="+mn-ea"/>
                  </a:rPr>
                  <a:t>，上式变化量为 </a:t>
                </a:r>
                <a:r>
                  <a:rPr lang="en-US" altLang="zh-CN" dirty="0">
                    <a:latin typeface="Cambria Math" panose="02040503050406030204" pitchFamily="18" charset="0"/>
                    <a:cs typeface="Cambria Math" panose="02040503050406030204" pitchFamily="18" charset="0"/>
                    <a:sym typeface="+mn-ea"/>
                  </a:rPr>
                  <a:t>(</a:t>
                </a:r>
                <a:r>
                  <a:rPr lang="zh-CN" altLang="en-US" dirty="0">
                    <a:latin typeface="Cambria Math" panose="02040503050406030204" pitchFamily="18" charset="0"/>
                    <a:cs typeface="Cambria Math" panose="02040503050406030204" pitchFamily="18" charset="0"/>
                    <a:sym typeface="+mn-ea"/>
                  </a:rPr>
                  <a:t>序列中比 </a:t>
                </a:r>
                <a:r>
                  <a:rPr lang="en-US" altLang="zh-CN" dirty="0">
                    <a:latin typeface="Cambria Math" panose="02040503050406030204" pitchFamily="18" charset="0"/>
                    <a:cs typeface="Cambria Math" panose="02040503050406030204" pitchFamily="18" charset="0"/>
                    <a:sym typeface="+mn-ea"/>
                  </a:rPr>
                  <a:t>x </a:t>
                </a:r>
                <a:r>
                  <a:rPr lang="zh-CN" altLang="en-US" dirty="0">
                    <a:latin typeface="Cambria Math" panose="02040503050406030204" pitchFamily="18" charset="0"/>
                    <a:cs typeface="Cambria Math" panose="02040503050406030204" pitchFamily="18" charset="0"/>
                    <a:sym typeface="+mn-ea"/>
                  </a:rPr>
                  <a:t>大的数字之和</a:t>
                </a:r>
                <a:r>
                  <a:rPr lang="en-US" altLang="zh-CN" dirty="0">
                    <a:latin typeface="Cambria Math" panose="02040503050406030204" pitchFamily="18" charset="0"/>
                    <a:cs typeface="Cambria Math" panose="02040503050406030204" pitchFamily="18" charset="0"/>
                    <a:sym typeface="+mn-ea"/>
                  </a:rPr>
                  <a:t>)-(</a:t>
                </a:r>
                <a:r>
                  <a:rPr lang="zh-CN" altLang="en-US" dirty="0">
                    <a:latin typeface="Cambria Math" panose="02040503050406030204" pitchFamily="18" charset="0"/>
                    <a:cs typeface="Cambria Math" panose="02040503050406030204" pitchFamily="18" charset="0"/>
                    <a:sym typeface="+mn-ea"/>
                  </a:rPr>
                  <a:t>序列中比 </a:t>
                </a:r>
                <a:r>
                  <a:rPr lang="en-US" altLang="zh-CN" dirty="0">
                    <a:latin typeface="Cambria Math" panose="02040503050406030204" pitchFamily="18" charset="0"/>
                    <a:cs typeface="Cambria Math" panose="02040503050406030204" pitchFamily="18" charset="0"/>
                    <a:sym typeface="+mn-ea"/>
                  </a:rPr>
                  <a:t>x </a:t>
                </a:r>
                <a:r>
                  <a:rPr lang="zh-CN" altLang="en-US" dirty="0">
                    <a:latin typeface="Cambria Math" panose="02040503050406030204" pitchFamily="18" charset="0"/>
                    <a:cs typeface="Cambria Math" panose="02040503050406030204" pitchFamily="18" charset="0"/>
                    <a:sym typeface="+mn-ea"/>
                  </a:rPr>
                  <a:t>大的数字个数</a:t>
                </a:r>
                <a:r>
                  <a:rPr lang="en-US" altLang="zh-CN" dirty="0">
                    <a:latin typeface="Cambria Math" panose="02040503050406030204" pitchFamily="18" charset="0"/>
                    <a:cs typeface="Cambria Math" panose="02040503050406030204" pitchFamily="18" charset="0"/>
                    <a:sym typeface="+mn-ea"/>
                  </a:rPr>
                  <a:t>)*x+(</a:t>
                </a:r>
                <a:r>
                  <a:rPr lang="zh-CN" altLang="en-US" dirty="0">
                    <a:latin typeface="Cambria Math" panose="02040503050406030204" pitchFamily="18" charset="0"/>
                    <a:cs typeface="Cambria Math" panose="02040503050406030204" pitchFamily="18" charset="0"/>
                    <a:sym typeface="+mn-ea"/>
                  </a:rPr>
                  <a:t>序列中比 </a:t>
                </a:r>
                <a:r>
                  <a:rPr lang="en-US" altLang="zh-CN" dirty="0">
                    <a:latin typeface="Cambria Math" panose="02040503050406030204" pitchFamily="18" charset="0"/>
                    <a:cs typeface="Cambria Math" panose="02040503050406030204" pitchFamily="18" charset="0"/>
                    <a:sym typeface="+mn-ea"/>
                  </a:rPr>
                  <a:t>x </a:t>
                </a:r>
                <a:r>
                  <a:rPr lang="zh-CN" altLang="en-US" dirty="0">
                    <a:latin typeface="Cambria Math" panose="02040503050406030204" pitchFamily="18" charset="0"/>
                    <a:cs typeface="Cambria Math" panose="02040503050406030204" pitchFamily="18" charset="0"/>
                    <a:sym typeface="+mn-ea"/>
                  </a:rPr>
                  <a:t>小的数字个数</a:t>
                </a:r>
                <a:r>
                  <a:rPr lang="en-US" altLang="zh-CN" dirty="0">
                    <a:latin typeface="Cambria Math" panose="02040503050406030204" pitchFamily="18" charset="0"/>
                    <a:cs typeface="Cambria Math" panose="02040503050406030204" pitchFamily="18" charset="0"/>
                    <a:sym typeface="+mn-ea"/>
                  </a:rPr>
                  <a:t>)*x- (</a:t>
                </a:r>
                <a:r>
                  <a:rPr lang="zh-CN" altLang="en-US" dirty="0">
                    <a:latin typeface="Cambria Math" panose="02040503050406030204" pitchFamily="18" charset="0"/>
                    <a:cs typeface="Cambria Math" panose="02040503050406030204" pitchFamily="18" charset="0"/>
                    <a:sym typeface="+mn-ea"/>
                  </a:rPr>
                  <a:t>序列中比 </a:t>
                </a:r>
                <a:r>
                  <a:rPr lang="en-US" altLang="zh-CN" dirty="0">
                    <a:latin typeface="Cambria Math" panose="02040503050406030204" pitchFamily="18" charset="0"/>
                    <a:cs typeface="Cambria Math" panose="02040503050406030204" pitchFamily="18" charset="0"/>
                    <a:sym typeface="+mn-ea"/>
                  </a:rPr>
                  <a:t>x </a:t>
                </a:r>
                <a:r>
                  <a:rPr lang="zh-CN" altLang="en-US" dirty="0">
                    <a:latin typeface="Cambria Math" panose="02040503050406030204" pitchFamily="18" charset="0"/>
                    <a:cs typeface="Cambria Math" panose="02040503050406030204" pitchFamily="18" charset="0"/>
                    <a:sym typeface="+mn-ea"/>
                  </a:rPr>
                  <a:t>小的数字之和</a:t>
                </a:r>
                <a:r>
                  <a:rPr lang="en-US" altLang="zh-CN" dirty="0">
                    <a:latin typeface="Cambria Math" panose="02040503050406030204" pitchFamily="18" charset="0"/>
                    <a:cs typeface="Cambria Math" panose="02040503050406030204" pitchFamily="18" charset="0"/>
                    <a:sym typeface="+mn-ea"/>
                  </a:rPr>
                  <a:t>)</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删除同理。</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只需维护序列中比某个数大</a:t>
                </a:r>
                <a:r>
                  <a:rPr lang="en-US" altLang="zh-CN" dirty="0">
                    <a:latin typeface="Cambria Math" panose="02040503050406030204" pitchFamily="18" charset="0"/>
                    <a:cs typeface="Cambria Math" panose="02040503050406030204" pitchFamily="18" charset="0"/>
                    <a:sym typeface="+mn-ea"/>
                  </a:rPr>
                  <a:t>/</a:t>
                </a:r>
                <a:r>
                  <a:rPr lang="zh-CN" altLang="en-US" dirty="0">
                    <a:latin typeface="Cambria Math" panose="02040503050406030204" pitchFamily="18" charset="0"/>
                    <a:cs typeface="Cambria Math" panose="02040503050406030204" pitchFamily="18" charset="0"/>
                    <a:sym typeface="+mn-ea"/>
                  </a:rPr>
                  <a:t>小的数的个数</a:t>
                </a:r>
                <a:r>
                  <a:rPr lang="en-US" altLang="zh-CN" dirty="0">
                    <a:latin typeface="Cambria Math" panose="02040503050406030204" pitchFamily="18" charset="0"/>
                    <a:cs typeface="Cambria Math" panose="02040503050406030204" pitchFamily="18" charset="0"/>
                    <a:sym typeface="+mn-ea"/>
                  </a:rPr>
                  <a:t>/</a:t>
                </a:r>
                <a:r>
                  <a:rPr lang="zh-CN" altLang="en-US" dirty="0">
                    <a:latin typeface="Cambria Math" panose="02040503050406030204" pitchFamily="18" charset="0"/>
                    <a:cs typeface="Cambria Math" panose="02040503050406030204" pitchFamily="18" charset="0"/>
                    <a:sym typeface="+mn-ea"/>
                  </a:rPr>
                  <a:t>总和即可，离散化</a:t>
                </a:r>
                <a:r>
                  <a:rPr lang="en-US" altLang="zh-CN" dirty="0">
                    <a:latin typeface="Cambria Math" panose="02040503050406030204" pitchFamily="18" charset="0"/>
                    <a:cs typeface="Cambria Math" panose="02040503050406030204" pitchFamily="18" charset="0"/>
                    <a:sym typeface="+mn-ea"/>
                  </a:rPr>
                  <a:t>+</a:t>
                </a:r>
                <a:r>
                  <a:rPr lang="zh-CN" altLang="en-US" dirty="0">
                    <a:latin typeface="Cambria Math" panose="02040503050406030204" pitchFamily="18" charset="0"/>
                    <a:cs typeface="Cambria Math" panose="02040503050406030204" pitchFamily="18" charset="0"/>
                    <a:sym typeface="+mn-ea"/>
                  </a:rPr>
                  <a:t>权值线段树 或者 动态开点线段树 维护即可。</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复杂度 </a:t>
                </a:r>
                <a:r>
                  <a:rPr lang="en-US" altLang="zh-CN" dirty="0">
                    <a:latin typeface="Cambria Math" panose="02040503050406030204" pitchFamily="18" charset="0"/>
                    <a:cs typeface="Cambria Math" panose="02040503050406030204" pitchFamily="18" charset="0"/>
                    <a:sym typeface="+mn-ea"/>
                  </a:rPr>
                  <a:t>O((N+Q)log(N+Q))</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390" y="2637789"/>
                <a:ext cx="8468360" cy="3924935"/>
              </a:xfrm>
              <a:blipFill rotWithShape="1">
                <a:blip r:embed="rId1"/>
                <a:stretch>
                  <a:fillRect t="-16" b="1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isosceles trapezium</a:t>
            </a:r>
            <a:endParaRPr lang="en-US" altLang="zh-CN" dirty="0"/>
          </a:p>
        </p:txBody>
      </p:sp>
      <p:sp>
        <p:nvSpPr>
          <p:cNvPr id="3" name="内容占位符 2"/>
          <p:cNvSpPr>
            <a:spLocks noGrp="1"/>
          </p:cNvSpPr>
          <p:nvPr>
            <p:ph idx="1"/>
          </p:nvPr>
        </p:nvSpPr>
        <p:spPr>
          <a:xfrm>
            <a:off x="2231390" y="2637789"/>
            <a:ext cx="8468360" cy="3924935"/>
          </a:xfrm>
        </p:spPr>
        <p:txBody>
          <a:bodyPr>
            <a:normAutofit/>
          </a:bodyPr>
          <a:lstStyle/>
          <a:p>
            <a:r>
              <a:rPr lang="zh-CN" altLang="en-US" dirty="0">
                <a:latin typeface="Cambria Math" panose="02040503050406030204" pitchFamily="18" charset="0"/>
                <a:cs typeface="Cambria Math" panose="02040503050406030204" pitchFamily="18" charset="0"/>
                <a:sym typeface="+mn-ea"/>
              </a:rPr>
              <a:t>平面上有 </a:t>
            </a:r>
            <a:r>
              <a:rPr lang="en-US" altLang="zh-CN" dirty="0">
                <a:latin typeface="Cambria Math" panose="02040503050406030204" pitchFamily="18" charset="0"/>
                <a:cs typeface="Cambria Math" panose="02040503050406030204" pitchFamily="18" charset="0"/>
                <a:sym typeface="+mn-ea"/>
              </a:rPr>
              <a:t>N </a:t>
            </a:r>
            <a:r>
              <a:rPr lang="zh-CN" altLang="en-US" dirty="0">
                <a:latin typeface="Cambria Math" panose="02040503050406030204" pitchFamily="18" charset="0"/>
                <a:cs typeface="Cambria Math" panose="02040503050406030204" pitchFamily="18" charset="0"/>
                <a:sym typeface="+mn-ea"/>
              </a:rPr>
              <a:t>个点，给定他们的坐标 </a:t>
            </a:r>
            <a:r>
              <a:rPr lang="en-US" altLang="zh-CN" dirty="0">
                <a:latin typeface="Cambria Math" panose="02040503050406030204" pitchFamily="18" charset="0"/>
                <a:cs typeface="Cambria Math" panose="02040503050406030204" pitchFamily="18" charset="0"/>
                <a:sym typeface="+mn-ea"/>
              </a:rPr>
              <a:t>(</a:t>
            </a:r>
            <a:r>
              <a:rPr lang="en-US" altLang="zh-CN" dirty="0" err="1">
                <a:latin typeface="Cambria Math" panose="02040503050406030204" pitchFamily="18" charset="0"/>
                <a:cs typeface="Cambria Math" panose="02040503050406030204" pitchFamily="18" charset="0"/>
                <a:sym typeface="+mn-ea"/>
              </a:rPr>
              <a:t>Xi,Yi</a:t>
            </a:r>
            <a:r>
              <a:rPr lang="en-US" altLang="zh-CN" dirty="0">
                <a:latin typeface="Cambria Math" panose="02040503050406030204" pitchFamily="18" charset="0"/>
                <a:cs typeface="Cambria Math" panose="02040503050406030204" pitchFamily="18" charset="0"/>
                <a:sym typeface="+mn-ea"/>
              </a:rPr>
              <a:t>)</a:t>
            </a:r>
            <a:r>
              <a:rPr lang="zh-CN" altLang="en-US" dirty="0">
                <a:latin typeface="Cambria Math" panose="02040503050406030204" pitchFamily="18" charset="0"/>
                <a:cs typeface="Cambria Math" panose="02040503050406030204" pitchFamily="18" charset="0"/>
                <a:sym typeface="+mn-ea"/>
              </a:rPr>
              <a:t>，每个点还有一个权值 </a:t>
            </a:r>
            <a:r>
              <a:rPr lang="en-US" altLang="zh-CN" dirty="0">
                <a:latin typeface="Cambria Math" panose="02040503050406030204" pitchFamily="18" charset="0"/>
                <a:cs typeface="Cambria Math" panose="02040503050406030204" pitchFamily="18" charset="0"/>
                <a:sym typeface="+mn-ea"/>
              </a:rPr>
              <a:t>Wi</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从中选出能组成等腰梯形的四个点，求这四个点权值之和的最大值。</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4&lt;=N&lt;=1000</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-10^9&lt;=</a:t>
            </a:r>
            <a:r>
              <a:rPr lang="en-US" altLang="zh-CN" dirty="0" err="1">
                <a:latin typeface="Cambria Math" panose="02040503050406030204" pitchFamily="18" charset="0"/>
                <a:cs typeface="Cambria Math" panose="02040503050406030204" pitchFamily="18" charset="0"/>
                <a:sym typeface="+mn-ea"/>
              </a:rPr>
              <a:t>Xi,Yi</a:t>
            </a:r>
            <a:r>
              <a:rPr lang="en-US" altLang="zh-CN" dirty="0">
                <a:latin typeface="Cambria Math" panose="02040503050406030204" pitchFamily="18" charset="0"/>
                <a:cs typeface="Cambria Math" panose="02040503050406030204" pitchFamily="18" charset="0"/>
                <a:sym typeface="+mn-ea"/>
              </a:rPr>
              <a:t>&lt;=10^9</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1&lt;=Wi&lt;=10^9</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isosceles trapezium</a:t>
            </a:r>
            <a:endParaRPr lang="en-US" altLang="zh-CN" dirty="0"/>
          </a:p>
        </p:txBody>
      </p:sp>
      <p:sp>
        <p:nvSpPr>
          <p:cNvPr id="3" name="内容占位符 2"/>
          <p:cNvSpPr>
            <a:spLocks noGrp="1"/>
          </p:cNvSpPr>
          <p:nvPr>
            <p:ph idx="1"/>
          </p:nvPr>
        </p:nvSpPr>
        <p:spPr>
          <a:xfrm>
            <a:off x="2231390" y="2637789"/>
            <a:ext cx="8468360" cy="3924935"/>
          </a:xfrm>
        </p:spPr>
        <p:txBody>
          <a:bodyPr>
            <a:normAutofit/>
          </a:bodyPr>
          <a:lstStyle/>
          <a:p>
            <a:r>
              <a:rPr lang="zh-CN" altLang="en-US" dirty="0">
                <a:latin typeface="Cambria Math" panose="02040503050406030204" pitchFamily="18" charset="0"/>
                <a:cs typeface="Cambria Math" panose="02040503050406030204" pitchFamily="18" charset="0"/>
                <a:sym typeface="+mn-ea"/>
              </a:rPr>
              <a:t>如果只是寻找平行边的话，很难满足等腰条件。</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注意到等腰梯形的上底与下底的垂直平分线是同一条。</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将 </a:t>
            </a:r>
            <a:r>
              <a:rPr lang="en-US" altLang="zh-CN" dirty="0">
                <a:latin typeface="Cambria Math" panose="02040503050406030204" pitchFamily="18" charset="0"/>
                <a:cs typeface="Cambria Math" panose="02040503050406030204" pitchFamily="18" charset="0"/>
                <a:sym typeface="+mn-ea"/>
              </a:rPr>
              <a:t>N^2 </a:t>
            </a:r>
            <a:r>
              <a:rPr lang="zh-CN" altLang="en-US" dirty="0">
                <a:latin typeface="Cambria Math" panose="02040503050406030204" pitchFamily="18" charset="0"/>
                <a:cs typeface="Cambria Math" panose="02040503050406030204" pitchFamily="18" charset="0"/>
                <a:sym typeface="+mn-ea"/>
              </a:rPr>
              <a:t>条线段按照垂直平分线分类，同一类的边能够组成上底和下底。</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选同类边中点权和最大的两个即可。</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分类需要排序，</a:t>
            </a:r>
            <a:r>
              <a:rPr lang="en-US" altLang="zh-CN" dirty="0">
                <a:latin typeface="Cambria Math" panose="02040503050406030204" pitchFamily="18" charset="0"/>
                <a:cs typeface="Cambria Math" panose="02040503050406030204" pitchFamily="18" charset="0"/>
                <a:sym typeface="+mn-ea"/>
              </a:rPr>
              <a:t>O(n^2 </a:t>
            </a:r>
            <a:r>
              <a:rPr lang="en-US" altLang="zh-CN" dirty="0" err="1">
                <a:latin typeface="Cambria Math" panose="02040503050406030204" pitchFamily="18" charset="0"/>
                <a:cs typeface="Cambria Math" panose="02040503050406030204" pitchFamily="18" charset="0"/>
                <a:sym typeface="+mn-ea"/>
              </a:rPr>
              <a:t>logn</a:t>
            </a:r>
            <a:r>
              <a:rPr lang="en-US" altLang="zh-CN" dirty="0">
                <a:latin typeface="Cambria Math" panose="02040503050406030204" pitchFamily="18" charset="0"/>
                <a:cs typeface="Cambria Math" panose="02040503050406030204" pitchFamily="18" charset="0"/>
                <a:sym typeface="+mn-ea"/>
              </a:rPr>
              <a:t>)</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细节很多。</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jumping sequence</a:t>
            </a:r>
            <a:endParaRPr lang="en-US" altLang="zh-CN" dirty="0"/>
          </a:p>
        </p:txBody>
      </p:sp>
      <p:sp>
        <p:nvSpPr>
          <p:cNvPr id="3" name="内容占位符 2"/>
          <p:cNvSpPr>
            <a:spLocks noGrp="1"/>
          </p:cNvSpPr>
          <p:nvPr>
            <p:ph idx="1"/>
          </p:nvPr>
        </p:nvSpPr>
        <p:spPr>
          <a:xfrm>
            <a:off x="2231390" y="2637789"/>
            <a:ext cx="8468360" cy="3924935"/>
          </a:xfrm>
        </p:spPr>
        <p:txBody>
          <a:bodyPr>
            <a:normAutofit/>
          </a:bodyPr>
          <a:lstStyle/>
          <a:p>
            <a:r>
              <a:rPr lang="zh-CN" altLang="en-US" dirty="0">
                <a:latin typeface="Cambria Math" panose="02040503050406030204" pitchFamily="18" charset="0"/>
                <a:cs typeface="Cambria Math" panose="02040503050406030204" pitchFamily="18" charset="0"/>
                <a:sym typeface="+mn-ea"/>
              </a:rPr>
              <a:t>有一个无穷大平面直角坐标系，初始你在 </a:t>
            </a:r>
            <a:r>
              <a:rPr lang="en-US" altLang="zh-CN" dirty="0">
                <a:latin typeface="Cambria Math" panose="02040503050406030204" pitchFamily="18" charset="0"/>
                <a:cs typeface="Cambria Math" panose="02040503050406030204" pitchFamily="18" charset="0"/>
                <a:sym typeface="+mn-ea"/>
              </a:rPr>
              <a:t>(0,0)</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给定一个长度为 </a:t>
            </a:r>
            <a:r>
              <a:rPr lang="en-US" altLang="zh-CN" dirty="0">
                <a:latin typeface="Cambria Math" panose="02040503050406030204" pitchFamily="18" charset="0"/>
                <a:cs typeface="Cambria Math" panose="02040503050406030204" pitchFamily="18" charset="0"/>
                <a:sym typeface="+mn-ea"/>
              </a:rPr>
              <a:t>n </a:t>
            </a:r>
            <a:r>
              <a:rPr lang="zh-CN" altLang="en-US" dirty="0">
                <a:latin typeface="Cambria Math" panose="02040503050406030204" pitchFamily="18" charset="0"/>
                <a:cs typeface="Cambria Math" panose="02040503050406030204" pitchFamily="18" charset="0"/>
                <a:sym typeface="+mn-ea"/>
              </a:rPr>
              <a:t>的序列 </a:t>
            </a:r>
            <a:r>
              <a:rPr lang="en-US" altLang="zh-CN" dirty="0">
                <a:latin typeface="Cambria Math" panose="02040503050406030204" pitchFamily="18" charset="0"/>
                <a:cs typeface="Cambria Math" panose="02040503050406030204" pitchFamily="18" charset="0"/>
                <a:sym typeface="+mn-ea"/>
              </a:rPr>
              <a:t>d</a:t>
            </a:r>
            <a:r>
              <a:rPr lang="zh-CN" altLang="en-US" dirty="0">
                <a:latin typeface="Cambria Math" panose="02040503050406030204" pitchFamily="18" charset="0"/>
                <a:cs typeface="Cambria Math" panose="02040503050406030204" pitchFamily="18" charset="0"/>
                <a:sym typeface="+mn-ea"/>
              </a:rPr>
              <a:t>，你将移动 </a:t>
            </a:r>
            <a:r>
              <a:rPr lang="en-US" altLang="zh-CN" dirty="0">
                <a:latin typeface="Cambria Math" panose="02040503050406030204" pitchFamily="18" charset="0"/>
                <a:cs typeface="Cambria Math" panose="02040503050406030204" pitchFamily="18" charset="0"/>
                <a:sym typeface="+mn-ea"/>
              </a:rPr>
              <a:t>n </a:t>
            </a:r>
            <a:r>
              <a:rPr lang="zh-CN" altLang="en-US" dirty="0">
                <a:latin typeface="Cambria Math" panose="02040503050406030204" pitchFamily="18" charset="0"/>
                <a:cs typeface="Cambria Math" panose="02040503050406030204" pitchFamily="18" charset="0"/>
                <a:sym typeface="+mn-ea"/>
              </a:rPr>
              <a:t>步，第 </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步可以选择上下左右其中一个方向移动 </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步。</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给定终点 </a:t>
            </a:r>
            <a:r>
              <a:rPr lang="en-US" altLang="zh-CN" dirty="0">
                <a:latin typeface="Cambria Math" panose="02040503050406030204" pitchFamily="18" charset="0"/>
                <a:cs typeface="Cambria Math" panose="02040503050406030204" pitchFamily="18" charset="0"/>
                <a:sym typeface="+mn-ea"/>
              </a:rPr>
              <a:t>(A,B)</a:t>
            </a:r>
            <a:r>
              <a:rPr lang="zh-CN" altLang="en-US" dirty="0">
                <a:latin typeface="Cambria Math" panose="02040503050406030204" pitchFamily="18" charset="0"/>
                <a:cs typeface="Cambria Math" panose="02040503050406030204" pitchFamily="18" charset="0"/>
                <a:sym typeface="+mn-ea"/>
              </a:rPr>
              <a:t>，问是否有可能移动 </a:t>
            </a:r>
            <a:r>
              <a:rPr lang="en-US" altLang="zh-CN" dirty="0">
                <a:latin typeface="Cambria Math" panose="02040503050406030204" pitchFamily="18" charset="0"/>
                <a:cs typeface="Cambria Math" panose="02040503050406030204" pitchFamily="18" charset="0"/>
                <a:sym typeface="+mn-ea"/>
              </a:rPr>
              <a:t>n </a:t>
            </a:r>
            <a:r>
              <a:rPr lang="zh-CN" altLang="en-US" dirty="0">
                <a:latin typeface="Cambria Math" panose="02040503050406030204" pitchFamily="18" charset="0"/>
                <a:cs typeface="Cambria Math" panose="02040503050406030204" pitchFamily="18" charset="0"/>
                <a:sym typeface="+mn-ea"/>
              </a:rPr>
              <a:t>步后走到 </a:t>
            </a:r>
            <a:r>
              <a:rPr lang="en-US" altLang="zh-CN" dirty="0">
                <a:latin typeface="Cambria Math" panose="02040503050406030204" pitchFamily="18" charset="0"/>
                <a:cs typeface="Cambria Math" panose="02040503050406030204" pitchFamily="18" charset="0"/>
                <a:sym typeface="+mn-ea"/>
              </a:rPr>
              <a:t>(A,B)</a:t>
            </a:r>
            <a:r>
              <a:rPr lang="zh-CN" altLang="en-US" dirty="0">
                <a:latin typeface="Cambria Math" panose="02040503050406030204" pitchFamily="18" charset="0"/>
                <a:cs typeface="Cambria Math" panose="02040503050406030204" pitchFamily="18" charset="0"/>
                <a:sym typeface="+mn-ea"/>
              </a:rPr>
              <a:t>，有则输出方案。</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1&lt;=n&lt;=2000</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|A|,|B|&lt;=3.6*10^6</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1&lt;=d[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]&lt;=1800</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jumping sequence</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390" y="2637789"/>
                <a:ext cx="8468360" cy="3924935"/>
              </a:xfrm>
            </p:spPr>
            <p:txBody>
              <a:bodyPr>
                <a:normAutofit/>
              </a:bodyPr>
              <a:lstStyle/>
              <a:p>
                <a:r>
                  <a:rPr lang="zh-CN" altLang="en-US" dirty="0">
                    <a:latin typeface="Cambria Math" panose="02040503050406030204" pitchFamily="18" charset="0"/>
                    <a:cs typeface="Cambria Math" panose="02040503050406030204" pitchFamily="18" charset="0"/>
                    <a:sym typeface="+mn-ea"/>
                  </a:rPr>
                  <a:t>将坐标轴旋转</a:t>
                </a:r>
                <a:r>
                  <a:rPr lang="en-US" altLang="zh-CN" dirty="0">
                    <a:latin typeface="Cambria Math" panose="02040503050406030204" pitchFamily="18" charset="0"/>
                    <a:cs typeface="Cambria Math" panose="02040503050406030204" pitchFamily="18" charset="0"/>
                    <a:sym typeface="+mn-ea"/>
                  </a:rPr>
                  <a:t> 45 </a:t>
                </a:r>
                <a:r>
                  <a:rPr lang="zh-CN" altLang="en-US" dirty="0">
                    <a:latin typeface="Cambria Math" panose="02040503050406030204" pitchFamily="18" charset="0"/>
                    <a:cs typeface="Cambria Math" panose="02040503050406030204" pitchFamily="18" charset="0"/>
                    <a:sym typeface="+mn-ea"/>
                  </a:rPr>
                  <a:t>度，并使每个点横纵坐标扩大到原来的 </a:t>
                </a:r>
                <a:r>
                  <a:rPr lang="en-US" altLang="zh-CN" dirty="0">
                    <a:latin typeface="Cambria Math" panose="02040503050406030204" pitchFamily="18" charset="0"/>
                    <a:cs typeface="Cambria Math" panose="02040503050406030204" pitchFamily="18" charset="0"/>
                    <a:sym typeface="+mn-ea"/>
                  </a:rPr>
                  <a:t>sqrt(2) </a:t>
                </a:r>
                <a:r>
                  <a:rPr lang="zh-CN" altLang="en-US" dirty="0">
                    <a:latin typeface="Cambria Math" panose="02040503050406030204" pitchFamily="18" charset="0"/>
                    <a:cs typeface="Cambria Math" panose="02040503050406030204" pitchFamily="18" charset="0"/>
                    <a:sym typeface="+mn-ea"/>
                  </a:rPr>
                  <a:t>倍。</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每一步变成 </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四种选其一。</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终点为 </a:t>
                </a:r>
                <a:r>
                  <a:rPr lang="en-US" altLang="zh-CN" dirty="0">
                    <a:latin typeface="Cambria Math" panose="02040503050406030204" pitchFamily="18" charset="0"/>
                    <a:cs typeface="Cambria Math" panose="02040503050406030204" pitchFamily="18" charset="0"/>
                    <a:sym typeface="+mn-ea"/>
                  </a:rPr>
                  <a:t>(A-B,A+B)</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这种转化有什么好处？</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两个维度独立。</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转化成背包问题，每次选择 </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或 </a:t>
                </a:r>
                <a:r>
                  <a:rPr lang="en-US" altLang="zh-CN" dirty="0">
                    <a:latin typeface="Cambria Math" panose="02040503050406030204" pitchFamily="18" charset="0"/>
                    <a:cs typeface="Cambria Math" panose="02040503050406030204" pitchFamily="18" charset="0"/>
                    <a:sym typeface="+mn-ea"/>
                  </a:rPr>
                  <a:t>–d[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加进总和，若总和既能凑出 </a:t>
                </a:r>
                <a:r>
                  <a:rPr lang="en-US" altLang="zh-CN" dirty="0">
                    <a:latin typeface="Cambria Math" panose="02040503050406030204" pitchFamily="18" charset="0"/>
                    <a:cs typeface="Cambria Math" panose="02040503050406030204" pitchFamily="18" charset="0"/>
                    <a:sym typeface="+mn-ea"/>
                  </a:rPr>
                  <a:t>A+B </a:t>
                </a:r>
                <a:r>
                  <a:rPr lang="zh-CN" altLang="en-US" dirty="0">
                    <a:latin typeface="Cambria Math" panose="02040503050406030204" pitchFamily="18" charset="0"/>
                    <a:cs typeface="Cambria Math" panose="02040503050406030204" pitchFamily="18" charset="0"/>
                    <a:sym typeface="+mn-ea"/>
                  </a:rPr>
                  <a:t>又能凑出 </a:t>
                </a:r>
                <a:r>
                  <a:rPr lang="en-US" altLang="zh-CN" dirty="0">
                    <a:latin typeface="Cambria Math" panose="02040503050406030204" pitchFamily="18" charset="0"/>
                    <a:cs typeface="Cambria Math" panose="02040503050406030204" pitchFamily="18" charset="0"/>
                    <a:sym typeface="+mn-ea"/>
                  </a:rPr>
                  <a:t>A-B </a:t>
                </a:r>
                <a:r>
                  <a:rPr lang="zh-CN" altLang="en-US" dirty="0">
                    <a:latin typeface="Cambria Math" panose="02040503050406030204" pitchFamily="18" charset="0"/>
                    <a:cs typeface="Cambria Math" panose="02040503050406030204" pitchFamily="18" charset="0"/>
                    <a:sym typeface="+mn-ea"/>
                  </a:rPr>
                  <a:t>则有解。</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进一步：每次选择 </a:t>
                </a:r>
                <a:r>
                  <a:rPr lang="en-US" altLang="zh-CN" dirty="0">
                    <a:latin typeface="Cambria Math" panose="02040503050406030204" pitchFamily="18" charset="0"/>
                    <a:cs typeface="Cambria Math" panose="02040503050406030204" pitchFamily="18" charset="0"/>
                    <a:sym typeface="+mn-ea"/>
                  </a:rPr>
                  <a:t>2*d[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或 </a:t>
                </a:r>
                <a:r>
                  <a:rPr lang="en-US" altLang="zh-CN" dirty="0">
                    <a:latin typeface="Cambria Math" panose="02040503050406030204" pitchFamily="18" charset="0"/>
                    <a:cs typeface="Cambria Math" panose="02040503050406030204" pitchFamily="18" charset="0"/>
                    <a:sym typeface="+mn-ea"/>
                  </a:rPr>
                  <a:t>0 </a:t>
                </a:r>
                <a:r>
                  <a:rPr lang="zh-CN" altLang="en-US" dirty="0">
                    <a:latin typeface="Cambria Math" panose="02040503050406030204" pitchFamily="18" charset="0"/>
                    <a:cs typeface="Cambria Math" panose="02040503050406030204" pitchFamily="18" charset="0"/>
                    <a:sym typeface="+mn-ea"/>
                  </a:rPr>
                  <a:t>加进总和，若总和既能凑出 </a:t>
                </a:r>
                <a:r>
                  <a:rPr lang="en-US" altLang="zh-CN" dirty="0">
                    <a:latin typeface="Cambria Math" panose="02040503050406030204" pitchFamily="18" charset="0"/>
                    <a:cs typeface="Cambria Math" panose="02040503050406030204" pitchFamily="18" charset="0"/>
                    <a:sym typeface="+mn-ea"/>
                  </a:rPr>
                  <a:t>A+B+</a:t>
                </a:r>
                <a14:m>
                  <m:oMath xmlns:m="http://schemas.openxmlformats.org/officeDocument/2006/math">
                    <m:nary>
                      <m:naryPr>
                        <m:chr m:val="∑"/>
                        <m:ctrlPr>
                          <a:rPr lang="en-US" altLang="zh-CN" i="1" smtClean="0">
                            <a:latin typeface="Cambria Math" panose="02040503050406030204" pitchFamily="18" charset="0"/>
                            <a:sym typeface="+mn-ea"/>
                          </a:rPr>
                        </m:ctrlPr>
                      </m:naryPr>
                      <m:sub>
                        <m:r>
                          <m:rPr>
                            <m:sty m:val="p"/>
                            <m:brk m:alnAt="23"/>
                          </m:rPr>
                          <a:rPr lang="en-US" altLang="zh-CN" i="1">
                            <a:latin typeface="Cambria Math" panose="02040503050406030204" pitchFamily="18" charset="0"/>
                            <a:sym typeface="+mn-ea"/>
                          </a:rPr>
                          <m:t>i</m:t>
                        </m:r>
                        <m:r>
                          <a:rPr lang="en-US" altLang="zh-CN" b="0" i="1" smtClean="0">
                            <a:latin typeface="Cambria Math" panose="02040503050406030204" pitchFamily="18" charset="0"/>
                            <a:sym typeface="+mn-ea"/>
                          </a:rPr>
                          <m:t>=</m:t>
                        </m:r>
                        <m:r>
                          <a:rPr lang="en-US" altLang="zh-CN" b="0" i="1" smtClean="0">
                            <a:latin typeface="Cambria Math" panose="02040503050406030204" pitchFamily="18" charset="0"/>
                            <a:sym typeface="+mn-ea"/>
                          </a:rPr>
                          <m:t>1</m:t>
                        </m:r>
                      </m:sub>
                      <m:sup>
                        <m:r>
                          <a:rPr lang="en-US" altLang="zh-CN" b="0" i="1" smtClean="0">
                            <a:latin typeface="Cambria Math" panose="02040503050406030204" pitchFamily="18" charset="0"/>
                            <a:sym typeface="+mn-ea"/>
                          </a:rPr>
                          <m:t>𝑛</m:t>
                        </m:r>
                      </m:sup>
                      <m:e>
                        <m:sSub>
                          <m:sSubPr>
                            <m:ctrlPr>
                              <a:rPr lang="en-US" altLang="zh-CN" b="0" i="1" smtClean="0">
                                <a:latin typeface="Cambria Math" panose="02040503050406030204" pitchFamily="18" charset="0"/>
                                <a:sym typeface="+mn-ea"/>
                              </a:rPr>
                            </m:ctrlPr>
                          </m:sSubPr>
                          <m:e>
                            <m:r>
                              <a:rPr lang="en-US" altLang="zh-CN" b="0" i="1" smtClean="0">
                                <a:latin typeface="Cambria Math" panose="02040503050406030204" pitchFamily="18" charset="0"/>
                                <a:sym typeface="+mn-ea"/>
                              </a:rPr>
                              <m:t>𝑑</m:t>
                            </m:r>
                          </m:e>
                          <m:sub>
                            <m:r>
                              <a:rPr lang="en-US" altLang="zh-CN" b="0" i="1" smtClean="0">
                                <a:latin typeface="Cambria Math" panose="02040503050406030204" pitchFamily="18" charset="0"/>
                                <a:sym typeface="+mn-ea"/>
                              </a:rPr>
                              <m:t>𝑖</m:t>
                            </m:r>
                          </m:sub>
                        </m:sSub>
                      </m:e>
                    </m:nary>
                  </m:oMath>
                </a14:m>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又能凑出 </a:t>
                </a:r>
                <a:r>
                  <a:rPr lang="en-US" altLang="zh-CN" dirty="0">
                    <a:latin typeface="Cambria Math" panose="02040503050406030204" pitchFamily="18" charset="0"/>
                    <a:cs typeface="Cambria Math" panose="02040503050406030204" pitchFamily="18" charset="0"/>
                    <a:sym typeface="+mn-ea"/>
                  </a:rPr>
                  <a:t>A-B+</a:t>
                </a:r>
                <a:r>
                  <a:rPr lang="en-US" altLang="zh-CN" dirty="0">
                    <a:sym typeface="+mn-ea"/>
                  </a:rPr>
                  <a:t> </a:t>
                </a:r>
                <a14:m>
                  <m:oMath xmlns:m="http://schemas.openxmlformats.org/officeDocument/2006/math">
                    <m:nary>
                      <m:naryPr>
                        <m:chr m:val="∑"/>
                        <m:ctrlPr>
                          <a:rPr lang="en-US" altLang="zh-CN" i="1">
                            <a:latin typeface="Cambria Math" panose="02040503050406030204" pitchFamily="18" charset="0"/>
                            <a:sym typeface="+mn-ea"/>
                          </a:rPr>
                        </m:ctrlPr>
                      </m:naryPr>
                      <m:sub>
                        <m:r>
                          <m:rPr>
                            <m:sty m:val="p"/>
                            <m:brk m:alnAt="23"/>
                          </m:rPr>
                          <a:rPr lang="en-US" altLang="zh-CN" i="1">
                            <a:latin typeface="Cambria Math" panose="02040503050406030204" pitchFamily="18" charset="0"/>
                            <a:sym typeface="+mn-ea"/>
                          </a:rPr>
                          <m:t>i</m:t>
                        </m:r>
                        <m:r>
                          <a:rPr lang="en-US" altLang="zh-CN" i="1">
                            <a:latin typeface="Cambria Math" panose="02040503050406030204" pitchFamily="18" charset="0"/>
                            <a:sym typeface="+mn-ea"/>
                          </a:rPr>
                          <m:t>=</m:t>
                        </m:r>
                        <m:r>
                          <a:rPr lang="en-US" altLang="zh-CN" i="1">
                            <a:latin typeface="Cambria Math" panose="02040503050406030204" pitchFamily="18" charset="0"/>
                            <a:sym typeface="+mn-ea"/>
                          </a:rPr>
                          <m:t>1</m:t>
                        </m:r>
                      </m:sub>
                      <m:sup>
                        <m:r>
                          <a:rPr lang="en-US" altLang="zh-CN" i="1">
                            <a:latin typeface="Cambria Math" panose="02040503050406030204" pitchFamily="18" charset="0"/>
                            <a:sym typeface="+mn-ea"/>
                          </a:rPr>
                          <m:t>𝑛</m:t>
                        </m:r>
                      </m:sup>
                      <m:e>
                        <m:sSub>
                          <m:sSubPr>
                            <m:ctrlPr>
                              <a:rPr lang="en-US" altLang="zh-CN" i="1">
                                <a:latin typeface="Cambria Math" panose="02040503050406030204" pitchFamily="18" charset="0"/>
                                <a:sym typeface="+mn-ea"/>
                              </a:rPr>
                            </m:ctrlPr>
                          </m:sSubPr>
                          <m:e>
                            <m:r>
                              <a:rPr lang="en-US" altLang="zh-CN" i="1">
                                <a:latin typeface="Cambria Math" panose="02040503050406030204" pitchFamily="18" charset="0"/>
                                <a:sym typeface="+mn-ea"/>
                              </a:rPr>
                              <m:t>𝑑</m:t>
                            </m:r>
                          </m:e>
                          <m:sub>
                            <m:r>
                              <a:rPr lang="en-US" altLang="zh-CN" i="1">
                                <a:latin typeface="Cambria Math" panose="02040503050406030204" pitchFamily="18" charset="0"/>
                                <a:sym typeface="+mn-ea"/>
                              </a:rPr>
                              <m:t>𝑖</m:t>
                            </m:r>
                          </m:sub>
                        </m:sSub>
                      </m:e>
                    </m:nary>
                  </m:oMath>
                </a14:m>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则有解。</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01 </a:t>
                </a:r>
                <a:r>
                  <a:rPr lang="zh-CN" altLang="en-US" dirty="0">
                    <a:latin typeface="Cambria Math" panose="02040503050406030204" pitchFamily="18" charset="0"/>
                    <a:cs typeface="Cambria Math" panose="02040503050406030204" pitchFamily="18" charset="0"/>
                    <a:sym typeface="+mn-ea"/>
                  </a:rPr>
                  <a:t>背包。复杂度为 </a:t>
                </a:r>
                <a:r>
                  <a:rPr lang="en-US" altLang="zh-CN" dirty="0">
                    <a:latin typeface="Cambria Math" panose="02040503050406030204" pitchFamily="18" charset="0"/>
                    <a:cs typeface="Cambria Math" panose="02040503050406030204" pitchFamily="18" charset="0"/>
                    <a:sym typeface="+mn-ea"/>
                  </a:rPr>
                  <a:t>O(n^2*d)</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390" y="2637789"/>
                <a:ext cx="8468360" cy="3924935"/>
              </a:xfrm>
              <a:blipFill rotWithShape="1">
                <a:blip r:embed="rId1"/>
                <a:stretch>
                  <a:fillRect t="-16" b="1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GROUP</a:t>
            </a:r>
            <a:endParaRPr lang="en-US" altLang="zh-CN" dirty="0"/>
          </a:p>
        </p:txBody>
      </p:sp>
      <p:sp>
        <p:nvSpPr>
          <p:cNvPr id="3" name="内容占位符 2"/>
          <p:cNvSpPr>
            <a:spLocks noGrp="1"/>
          </p:cNvSpPr>
          <p:nvPr>
            <p:ph idx="1"/>
          </p:nvPr>
        </p:nvSpPr>
        <p:spPr>
          <a:xfrm>
            <a:off x="2231390" y="2637790"/>
            <a:ext cx="8468360" cy="3101975"/>
          </a:xfrm>
        </p:spPr>
        <p:txBody>
          <a:bodyPr>
            <a:normAutofit/>
          </a:bodyPr>
          <a:lstStyle/>
          <a:p>
            <a:r>
              <a:rPr lang="zh-CN" altLang="en-US" dirty="0">
                <a:latin typeface="Cambria Math" panose="02040503050406030204" pitchFamily="18" charset="0"/>
                <a:cs typeface="Cambria Math" panose="02040503050406030204" pitchFamily="18" charset="0"/>
                <a:sym typeface="+mn-ea"/>
              </a:rPr>
              <a:t>先来一道简单题。</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将 </a:t>
            </a:r>
            <a:r>
              <a:rPr lang="en-US" altLang="zh-CN" dirty="0">
                <a:latin typeface="Cambria Math" panose="02040503050406030204" pitchFamily="18" charset="0"/>
                <a:cs typeface="Cambria Math" panose="02040503050406030204" pitchFamily="18" charset="0"/>
                <a:sym typeface="+mn-ea"/>
              </a:rPr>
              <a:t>{1,2,...,N} </a:t>
            </a:r>
            <a:r>
              <a:rPr lang="zh-CN" altLang="en-US" dirty="0">
                <a:latin typeface="Cambria Math" panose="02040503050406030204" pitchFamily="18" charset="0"/>
                <a:cs typeface="Cambria Math" panose="02040503050406030204" pitchFamily="18" charset="0"/>
                <a:sym typeface="+mn-ea"/>
              </a:rPr>
              <a:t>分成 </a:t>
            </a:r>
            <a:r>
              <a:rPr lang="en-US" altLang="zh-CN" dirty="0">
                <a:latin typeface="Cambria Math" panose="02040503050406030204" pitchFamily="18" charset="0"/>
                <a:cs typeface="Cambria Math" panose="02040503050406030204" pitchFamily="18" charset="0"/>
                <a:sym typeface="+mn-ea"/>
              </a:rPr>
              <a:t>K </a:t>
            </a:r>
            <a:r>
              <a:rPr lang="zh-CN" altLang="en-US" dirty="0">
                <a:latin typeface="Cambria Math" panose="02040503050406030204" pitchFamily="18" charset="0"/>
                <a:cs typeface="Cambria Math" panose="02040503050406030204" pitchFamily="18" charset="0"/>
                <a:sym typeface="+mn-ea"/>
              </a:rPr>
              <a:t>个非空组，如果 </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mod M </a:t>
            </a:r>
            <a:r>
              <a:rPr lang="zh-CN" altLang="en-US" dirty="0">
                <a:latin typeface="Cambria Math" panose="02040503050406030204" pitchFamily="18" charset="0"/>
                <a:cs typeface="Cambria Math" panose="02040503050406030204" pitchFamily="18" charset="0"/>
                <a:sym typeface="+mn-ea"/>
              </a:rPr>
              <a:t>与 </a:t>
            </a:r>
            <a:r>
              <a:rPr lang="en-US" altLang="zh-CN" dirty="0">
                <a:latin typeface="Cambria Math" panose="02040503050406030204" pitchFamily="18" charset="0"/>
                <a:cs typeface="Cambria Math" panose="02040503050406030204" pitchFamily="18" charset="0"/>
                <a:sym typeface="+mn-ea"/>
              </a:rPr>
              <a:t>j mod M </a:t>
            </a:r>
            <a:r>
              <a:rPr lang="zh-CN" altLang="en-US" dirty="0">
                <a:latin typeface="Cambria Math" panose="02040503050406030204" pitchFamily="18" charset="0"/>
                <a:cs typeface="Cambria Math" panose="02040503050406030204" pitchFamily="18" charset="0"/>
                <a:sym typeface="+mn-ea"/>
              </a:rPr>
              <a:t>相同，则 </a:t>
            </a:r>
            <a:r>
              <a:rPr lang="en-US" altLang="zh-CN" dirty="0" err="1">
                <a:latin typeface="Cambria Math" panose="02040503050406030204" pitchFamily="18" charset="0"/>
                <a:cs typeface="Cambria Math" panose="02040503050406030204" pitchFamily="18" charset="0"/>
                <a:sym typeface="+mn-ea"/>
              </a:rPr>
              <a:t>i,j</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不能放在同一组。</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求分组方案数。</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2&lt;=M&lt;=N&lt;=5000</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jumping sequence</a:t>
            </a:r>
            <a:endParaRPr lang="en-US" altLang="zh-CN" dirty="0"/>
          </a:p>
        </p:txBody>
      </p:sp>
      <p:sp>
        <p:nvSpPr>
          <p:cNvPr id="3" name="内容占位符 2"/>
          <p:cNvSpPr>
            <a:spLocks noGrp="1"/>
          </p:cNvSpPr>
          <p:nvPr>
            <p:ph idx="1"/>
          </p:nvPr>
        </p:nvSpPr>
        <p:spPr>
          <a:xfrm>
            <a:off x="2231390" y="2637789"/>
            <a:ext cx="8468360" cy="3924935"/>
          </a:xfrm>
        </p:spPr>
        <p:txBody>
          <a:bodyPr>
            <a:normAutofit/>
          </a:bodyPr>
          <a:lstStyle/>
          <a:p>
            <a:r>
              <a:rPr lang="zh-CN" altLang="en-US" dirty="0">
                <a:latin typeface="Cambria Math" panose="02040503050406030204" pitchFamily="18" charset="0"/>
                <a:cs typeface="Cambria Math" panose="02040503050406030204" pitchFamily="18" charset="0"/>
                <a:sym typeface="+mn-ea"/>
              </a:rPr>
              <a:t>怎么优化？</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这个 </a:t>
            </a:r>
            <a:r>
              <a:rPr lang="en-US" altLang="zh-CN" dirty="0">
                <a:latin typeface="Cambria Math" panose="02040503050406030204" pitchFamily="18" charset="0"/>
                <a:cs typeface="Cambria Math" panose="02040503050406030204" pitchFamily="18" charset="0"/>
                <a:sym typeface="+mn-ea"/>
              </a:rPr>
              <a:t>DP </a:t>
            </a:r>
            <a:r>
              <a:rPr lang="zh-CN" altLang="en-US" dirty="0">
                <a:latin typeface="Cambria Math" panose="02040503050406030204" pitchFamily="18" charset="0"/>
                <a:cs typeface="Cambria Math" panose="02040503050406030204" pitchFamily="18" charset="0"/>
                <a:sym typeface="+mn-ea"/>
              </a:rPr>
              <a:t>是判断是否能够凑出某个总和，</a:t>
            </a:r>
            <a:r>
              <a:rPr lang="en-US" altLang="zh-CN" dirty="0">
                <a:latin typeface="Cambria Math" panose="02040503050406030204" pitchFamily="18" charset="0"/>
                <a:cs typeface="Cambria Math" panose="02040503050406030204" pitchFamily="18" charset="0"/>
                <a:sym typeface="+mn-ea"/>
              </a:rPr>
              <a:t>DP </a:t>
            </a:r>
            <a:r>
              <a:rPr lang="zh-CN" altLang="en-US" dirty="0">
                <a:latin typeface="Cambria Math" panose="02040503050406030204" pitchFamily="18" charset="0"/>
                <a:cs typeface="Cambria Math" panose="02040503050406030204" pitchFamily="18" charset="0"/>
                <a:sym typeface="+mn-ea"/>
              </a:rPr>
              <a:t>数组全是 </a:t>
            </a:r>
            <a:r>
              <a:rPr lang="en-US" altLang="zh-CN" dirty="0">
                <a:latin typeface="Cambria Math" panose="02040503050406030204" pitchFamily="18" charset="0"/>
                <a:cs typeface="Cambria Math" panose="02040503050406030204" pitchFamily="18" charset="0"/>
                <a:sym typeface="+mn-ea"/>
              </a:rPr>
              <a:t>bool </a:t>
            </a:r>
            <a:r>
              <a:rPr lang="zh-CN" altLang="en-US" dirty="0">
                <a:latin typeface="Cambria Math" panose="02040503050406030204" pitchFamily="18" charset="0"/>
                <a:cs typeface="Cambria Math" panose="02040503050406030204" pitchFamily="18" charset="0"/>
                <a:sym typeface="+mn-ea"/>
              </a:rPr>
              <a:t>类型。</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考虑转移一定是类似于 </a:t>
            </a:r>
            <a:r>
              <a:rPr lang="en-US" altLang="zh-CN" dirty="0">
                <a:latin typeface="Cambria Math" panose="02040503050406030204" pitchFamily="18" charset="0"/>
                <a:cs typeface="Cambria Math" panose="02040503050406030204" pitchFamily="18" charset="0"/>
                <a:sym typeface="+mn-ea"/>
              </a:rPr>
              <a:t>f[</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][j]=f[i-1][j] | f[i-1][j-2*d[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技巧：将每个</a:t>
            </a:r>
            <a:r>
              <a:rPr lang="en-US" altLang="zh-CN" dirty="0">
                <a:latin typeface="Cambria Math" panose="02040503050406030204" pitchFamily="18" charset="0"/>
                <a:cs typeface="Cambria Math" panose="02040503050406030204" pitchFamily="18" charset="0"/>
                <a:sym typeface="+mn-ea"/>
              </a:rPr>
              <a:t> f[</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看作二进制数，则可以表示为 </a:t>
            </a:r>
            <a:r>
              <a:rPr lang="en-US" altLang="zh-CN" dirty="0">
                <a:latin typeface="Cambria Math" panose="02040503050406030204" pitchFamily="18" charset="0"/>
                <a:cs typeface="Cambria Math" panose="02040503050406030204" pitchFamily="18" charset="0"/>
                <a:sym typeface="+mn-ea"/>
              </a:rPr>
              <a:t>f[</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]=f[i-1] | (f[i-1]&gt;&gt;(2*d[</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en-US" altLang="zh-CN" dirty="0" err="1">
                <a:latin typeface="Cambria Math" panose="02040503050406030204" pitchFamily="18" charset="0"/>
                <a:cs typeface="Cambria Math" panose="02040503050406030204" pitchFamily="18" charset="0"/>
                <a:sym typeface="+mn-ea"/>
              </a:rPr>
              <a:t>bitset</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可以加速这一过程，复杂度 </a:t>
            </a:r>
            <a:r>
              <a:rPr lang="en-US" altLang="zh-CN" dirty="0">
                <a:latin typeface="Cambria Math" panose="02040503050406030204" pitchFamily="18" charset="0"/>
                <a:cs typeface="Cambria Math" panose="02040503050406030204" pitchFamily="18" charset="0"/>
                <a:sym typeface="+mn-ea"/>
              </a:rPr>
              <a:t>O(n^2*d/w)</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NEQ </a:t>
            </a:r>
            <a:r>
              <a:rPr lang="en-US" altLang="zh-CN" dirty="0" err="1"/>
              <a:t>NEQ</a:t>
            </a:r>
            <a:endParaRPr lang="en-US" altLang="zh-CN" dirty="0"/>
          </a:p>
        </p:txBody>
      </p:sp>
      <p:sp>
        <p:nvSpPr>
          <p:cNvPr id="3" name="内容占位符 2"/>
          <p:cNvSpPr>
            <a:spLocks noGrp="1"/>
          </p:cNvSpPr>
          <p:nvPr>
            <p:ph idx="1"/>
          </p:nvPr>
        </p:nvSpPr>
        <p:spPr>
          <a:xfrm>
            <a:off x="2231390" y="2637789"/>
            <a:ext cx="8468360" cy="3924935"/>
          </a:xfrm>
        </p:spPr>
        <p:txBody>
          <a:bodyPr>
            <a:normAutofit/>
          </a:bodyPr>
          <a:lstStyle/>
          <a:p>
            <a:r>
              <a:rPr lang="zh-CN" altLang="en-US" dirty="0">
                <a:latin typeface="Cambria Math" panose="02040503050406030204" pitchFamily="18" charset="0"/>
                <a:cs typeface="Cambria Math" panose="02040503050406030204" pitchFamily="18" charset="0"/>
                <a:sym typeface="+mn-ea"/>
              </a:rPr>
              <a:t>有 </a:t>
            </a:r>
            <a:r>
              <a:rPr lang="en-US" altLang="zh-CN" dirty="0">
                <a:latin typeface="Cambria Math" panose="02040503050406030204" pitchFamily="18" charset="0"/>
                <a:cs typeface="Cambria Math" panose="02040503050406030204" pitchFamily="18" charset="0"/>
                <a:sym typeface="+mn-ea"/>
              </a:rPr>
              <a:t>N </a:t>
            </a:r>
            <a:r>
              <a:rPr lang="zh-CN" altLang="en-US" dirty="0">
                <a:latin typeface="Cambria Math" panose="02040503050406030204" pitchFamily="18" charset="0"/>
                <a:cs typeface="Cambria Math" panose="02040503050406030204" pitchFamily="18" charset="0"/>
                <a:sym typeface="+mn-ea"/>
              </a:rPr>
              <a:t>个球编号 </a:t>
            </a:r>
            <a:r>
              <a:rPr lang="en-US" altLang="zh-CN" dirty="0">
                <a:latin typeface="Cambria Math" panose="02040503050406030204" pitchFamily="18" charset="0"/>
                <a:cs typeface="Cambria Math" panose="02040503050406030204" pitchFamily="18" charset="0"/>
                <a:sym typeface="+mn-ea"/>
              </a:rPr>
              <a:t>1..N</a:t>
            </a:r>
            <a:r>
              <a:rPr lang="zh-CN" altLang="en-US" dirty="0">
                <a:latin typeface="Cambria Math" panose="02040503050406030204" pitchFamily="18" charset="0"/>
                <a:cs typeface="Cambria Math" panose="02040503050406030204" pitchFamily="18" charset="0"/>
                <a:sym typeface="+mn-ea"/>
              </a:rPr>
              <a:t> ，按编号顺序从左往右放成一排。</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第 </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个球的颜色是 </a:t>
            </a:r>
            <a:r>
              <a:rPr lang="en-US" altLang="zh-CN" dirty="0">
                <a:latin typeface="Cambria Math" panose="02040503050406030204" pitchFamily="18" charset="0"/>
                <a:cs typeface="Cambria Math" panose="02040503050406030204" pitchFamily="18" charset="0"/>
                <a:sym typeface="+mn-ea"/>
              </a:rPr>
              <a:t>Ai</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每次操作可以找三个位置连续的球 </a:t>
            </a:r>
            <a:r>
              <a:rPr lang="en-US" altLang="zh-CN" dirty="0" err="1">
                <a:latin typeface="Cambria Math" panose="02040503050406030204" pitchFamily="18" charset="0"/>
                <a:cs typeface="Cambria Math" panose="02040503050406030204" pitchFamily="18" charset="0"/>
                <a:sym typeface="+mn-ea"/>
              </a:rPr>
              <a:t>x,y,z</a:t>
            </a:r>
            <a:r>
              <a:rPr lang="zh-CN" altLang="en-US" dirty="0">
                <a:latin typeface="Cambria Math" panose="02040503050406030204" pitchFamily="18" charset="0"/>
                <a:cs typeface="Cambria Math" panose="02040503050406030204" pitchFamily="18" charset="0"/>
                <a:sym typeface="+mn-ea"/>
              </a:rPr>
              <a:t>，满足 </a:t>
            </a:r>
            <a:r>
              <a:rPr lang="en-US" altLang="zh-CN" dirty="0">
                <a:latin typeface="Cambria Math" panose="02040503050406030204" pitchFamily="18" charset="0"/>
                <a:cs typeface="Cambria Math" panose="02040503050406030204" pitchFamily="18" charset="0"/>
                <a:sym typeface="+mn-ea"/>
              </a:rPr>
              <a:t>Ax</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Ay </a:t>
            </a:r>
            <a:r>
              <a:rPr lang="zh-CN" altLang="en-US" dirty="0">
                <a:latin typeface="Cambria Math" panose="02040503050406030204" pitchFamily="18" charset="0"/>
                <a:cs typeface="Cambria Math" panose="02040503050406030204" pitchFamily="18" charset="0"/>
                <a:sym typeface="+mn-ea"/>
              </a:rPr>
              <a:t>且 </a:t>
            </a:r>
            <a:r>
              <a:rPr lang="en-US" altLang="zh-CN" dirty="0">
                <a:latin typeface="Cambria Math" panose="02040503050406030204" pitchFamily="18" charset="0"/>
                <a:cs typeface="Cambria Math" panose="02040503050406030204" pitchFamily="18" charset="0"/>
                <a:sym typeface="+mn-ea"/>
              </a:rPr>
              <a:t>Ay</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Az</a:t>
            </a:r>
            <a:r>
              <a:rPr lang="zh-CN" altLang="en-US" dirty="0">
                <a:latin typeface="Cambria Math" panose="02040503050406030204" pitchFamily="18" charset="0"/>
                <a:cs typeface="Cambria Math" panose="02040503050406030204" pitchFamily="18" charset="0"/>
                <a:sym typeface="+mn-ea"/>
              </a:rPr>
              <a:t>，然后移除球 </a:t>
            </a:r>
            <a:r>
              <a:rPr lang="en-US" altLang="zh-CN" dirty="0">
                <a:latin typeface="Cambria Math" panose="02040503050406030204" pitchFamily="18" charset="0"/>
                <a:cs typeface="Cambria Math" panose="02040503050406030204" pitchFamily="18" charset="0"/>
                <a:sym typeface="+mn-ea"/>
              </a:rPr>
              <a:t>y</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操作完后 </a:t>
            </a:r>
            <a:r>
              <a:rPr lang="en-US" altLang="zh-CN" dirty="0">
                <a:latin typeface="Cambria Math" panose="02040503050406030204" pitchFamily="18" charset="0"/>
                <a:cs typeface="Cambria Math" panose="02040503050406030204" pitchFamily="18" charset="0"/>
                <a:sym typeface="+mn-ea"/>
              </a:rPr>
              <a:t>x </a:t>
            </a:r>
            <a:r>
              <a:rPr lang="zh-CN" altLang="en-US" dirty="0">
                <a:latin typeface="Cambria Math" panose="02040503050406030204" pitchFamily="18" charset="0"/>
                <a:cs typeface="Cambria Math" panose="02040503050406030204" pitchFamily="18" charset="0"/>
                <a:sym typeface="+mn-ea"/>
              </a:rPr>
              <a:t>和 </a:t>
            </a:r>
            <a:r>
              <a:rPr lang="en-US" altLang="zh-CN" dirty="0">
                <a:latin typeface="Cambria Math" panose="02040503050406030204" pitchFamily="18" charset="0"/>
                <a:cs typeface="Cambria Math" panose="02040503050406030204" pitchFamily="18" charset="0"/>
                <a:sym typeface="+mn-ea"/>
              </a:rPr>
              <a:t>z </a:t>
            </a:r>
            <a:r>
              <a:rPr lang="zh-CN" altLang="en-US" dirty="0">
                <a:latin typeface="Cambria Math" panose="02040503050406030204" pitchFamily="18" charset="0"/>
                <a:cs typeface="Cambria Math" panose="02040503050406030204" pitchFamily="18" charset="0"/>
                <a:sym typeface="+mn-ea"/>
              </a:rPr>
              <a:t>位置就相邻了。</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可以进行任意次上述操作，问剩下的球有多少种不同的可能。</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两种可能视为不同当且仅当剩下的球编号集合不同。</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2&lt;=N&lt;=200000</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1&lt;=Ai&lt;=N</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NEQ </a:t>
            </a:r>
            <a:r>
              <a:rPr lang="en-US" altLang="zh-CN" dirty="0" err="1"/>
              <a:t>NEQ</a:t>
            </a:r>
            <a:endParaRPr lang="en-US" altLang="zh-CN" dirty="0"/>
          </a:p>
        </p:txBody>
      </p:sp>
      <p:sp>
        <p:nvSpPr>
          <p:cNvPr id="3" name="内容占位符 2"/>
          <p:cNvSpPr>
            <a:spLocks noGrp="1"/>
          </p:cNvSpPr>
          <p:nvPr>
            <p:ph idx="1"/>
          </p:nvPr>
        </p:nvSpPr>
        <p:spPr>
          <a:xfrm>
            <a:off x="2231390" y="2637789"/>
            <a:ext cx="8468360" cy="3924935"/>
          </a:xfrm>
        </p:spPr>
        <p:txBody>
          <a:bodyPr>
            <a:normAutofit fontScale="92500" lnSpcReduction="10000"/>
          </a:bodyPr>
          <a:lstStyle/>
          <a:p>
            <a:r>
              <a:rPr lang="zh-CN" altLang="en-US" dirty="0">
                <a:latin typeface="Cambria Math" panose="02040503050406030204" pitchFamily="18" charset="0"/>
                <a:cs typeface="Cambria Math" panose="02040503050406030204" pitchFamily="18" charset="0"/>
                <a:sym typeface="+mn-ea"/>
              </a:rPr>
              <a:t>考虑一段区间能被删成只留下左端点和右端点的条件是什么。</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区间内只有一种颜色肯定不行。</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有两个颜色相同的球相邻肯定不行。</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区间内有两种颜色？</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也不行，进行一次移除操作就会使两个颜色相同的球相邻。</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区间内有三种颜色且不存在两个颜色相同的球相邻？</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一定可以。采取以下策略：</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选择左边和右边的球颜色不一样的球删去。只要颜色种类不少于</a:t>
            </a:r>
            <a:r>
              <a:rPr lang="en-US" altLang="zh-CN" dirty="0">
                <a:latin typeface="Cambria Math" panose="02040503050406030204" pitchFamily="18" charset="0"/>
                <a:cs typeface="Cambria Math" panose="02040503050406030204" pitchFamily="18" charset="0"/>
                <a:sym typeface="+mn-ea"/>
              </a:rPr>
              <a:t> 3 </a:t>
            </a:r>
            <a:r>
              <a:rPr lang="zh-CN" altLang="en-US" dirty="0">
                <a:latin typeface="Cambria Math" panose="02040503050406030204" pitchFamily="18" charset="0"/>
                <a:cs typeface="Cambria Math" panose="02040503050406030204" pitchFamily="18" charset="0"/>
                <a:sym typeface="+mn-ea"/>
              </a:rPr>
              <a:t>种都能选出。</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执行上述操作直到第三种颜色的球只剩一个，这时可以轻松把它左边和右边的球都删掉，最后删掉该球。</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颜色多于三种同理，一定也可以。</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NEQ </a:t>
            </a:r>
            <a:r>
              <a:rPr lang="en-US" altLang="zh-CN" dirty="0" err="1"/>
              <a:t>NEQ</a:t>
            </a:r>
            <a:endParaRPr lang="en-US" altLang="zh-CN" dirty="0"/>
          </a:p>
        </p:txBody>
      </p:sp>
      <p:sp>
        <p:nvSpPr>
          <p:cNvPr id="3" name="内容占位符 2"/>
          <p:cNvSpPr>
            <a:spLocks noGrp="1"/>
          </p:cNvSpPr>
          <p:nvPr>
            <p:ph idx="1"/>
          </p:nvPr>
        </p:nvSpPr>
        <p:spPr>
          <a:xfrm>
            <a:off x="2231390" y="2637789"/>
            <a:ext cx="8468360" cy="3924935"/>
          </a:xfrm>
        </p:spPr>
        <p:txBody>
          <a:bodyPr>
            <a:normAutofit/>
          </a:bodyPr>
          <a:lstStyle/>
          <a:p>
            <a:r>
              <a:rPr lang="zh-CN" altLang="en-US" dirty="0">
                <a:latin typeface="Cambria Math" panose="02040503050406030204" pitchFamily="18" charset="0"/>
                <a:cs typeface="Cambria Math" panose="02040503050406030204" pitchFamily="18" charset="0"/>
                <a:sym typeface="+mn-ea"/>
              </a:rPr>
              <a:t>一段区间能被删成只留下左端点和右端点的充要条件是颜色种类 </a:t>
            </a:r>
            <a:r>
              <a:rPr lang="en-US" altLang="zh-CN" dirty="0">
                <a:latin typeface="Cambria Math" panose="02040503050406030204" pitchFamily="18" charset="0"/>
                <a:cs typeface="Cambria Math" panose="02040503050406030204" pitchFamily="18" charset="0"/>
                <a:sym typeface="+mn-ea"/>
              </a:rPr>
              <a:t>&gt;=3</a:t>
            </a:r>
            <a:r>
              <a:rPr lang="zh-CN" altLang="en-US" dirty="0">
                <a:latin typeface="Cambria Math" panose="02040503050406030204" pitchFamily="18" charset="0"/>
                <a:cs typeface="Cambria Math" panose="02040503050406030204" pitchFamily="18" charset="0"/>
                <a:sym typeface="+mn-ea"/>
              </a:rPr>
              <a:t>，且不存在相同颜色的球相邻。</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DP</a:t>
            </a:r>
            <a:r>
              <a:rPr lang="zh-CN" altLang="en-US" dirty="0">
                <a:latin typeface="Cambria Math" panose="02040503050406030204" pitchFamily="18" charset="0"/>
                <a:cs typeface="Cambria Math" panose="02040503050406030204" pitchFamily="18" charset="0"/>
                <a:sym typeface="+mn-ea"/>
              </a:rPr>
              <a:t> 计数，设 </a:t>
            </a:r>
            <a:r>
              <a:rPr lang="en-US" altLang="zh-CN" dirty="0">
                <a:latin typeface="Cambria Math" panose="02040503050406030204" pitchFamily="18" charset="0"/>
                <a:cs typeface="Cambria Math" panose="02040503050406030204" pitchFamily="18" charset="0"/>
                <a:sym typeface="+mn-ea"/>
              </a:rPr>
              <a:t>f(</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表示前 </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个球在任意次操作后剩下的球可能的情况数。</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f(</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 f(j)</a:t>
            </a:r>
            <a:r>
              <a:rPr lang="zh-CN" altLang="en-US" dirty="0">
                <a:latin typeface="Cambria Math" panose="02040503050406030204" pitchFamily="18" charset="0"/>
                <a:cs typeface="Cambria Math" panose="02040503050406030204" pitchFamily="18" charset="0"/>
                <a:sym typeface="+mn-ea"/>
              </a:rPr>
              <a:t> 当且仅当 </a:t>
            </a:r>
            <a:r>
              <a:rPr lang="en-US" altLang="zh-CN" dirty="0">
                <a:latin typeface="Cambria Math" panose="02040503050406030204" pitchFamily="18" charset="0"/>
                <a:cs typeface="Cambria Math" panose="02040503050406030204" pitchFamily="18" charset="0"/>
                <a:sym typeface="+mn-ea"/>
              </a:rPr>
              <a:t>[</a:t>
            </a:r>
            <a:r>
              <a:rPr lang="en-US" altLang="zh-CN" dirty="0" err="1">
                <a:latin typeface="Cambria Math" panose="02040503050406030204" pitchFamily="18" charset="0"/>
                <a:cs typeface="Cambria Math" panose="02040503050406030204" pitchFamily="18" charset="0"/>
                <a:sym typeface="+mn-ea"/>
              </a:rPr>
              <a:t>j,i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满足上述充要条件。</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满足条件的 </a:t>
            </a:r>
            <a:r>
              <a:rPr lang="en-US" altLang="zh-CN" dirty="0">
                <a:latin typeface="Cambria Math" panose="02040503050406030204" pitchFamily="18" charset="0"/>
                <a:cs typeface="Cambria Math" panose="02040503050406030204" pitchFamily="18" charset="0"/>
                <a:sym typeface="+mn-ea"/>
              </a:rPr>
              <a:t>j </a:t>
            </a:r>
            <a:r>
              <a:rPr lang="zh-CN" altLang="en-US" dirty="0">
                <a:latin typeface="Cambria Math" panose="02040503050406030204" pitchFamily="18" charset="0"/>
                <a:cs typeface="Cambria Math" panose="02040503050406030204" pitchFamily="18" charset="0"/>
                <a:sym typeface="+mn-ea"/>
              </a:rPr>
              <a:t>一定是一段连续的区间，用两个指针维护即可，转移用前缀和优化。</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复杂度 </a:t>
            </a:r>
            <a:r>
              <a:rPr lang="en-US" altLang="zh-CN" dirty="0">
                <a:latin typeface="Cambria Math" panose="02040503050406030204" pitchFamily="18" charset="0"/>
                <a:cs typeface="Cambria Math" panose="02040503050406030204" pitchFamily="18" charset="0"/>
                <a:sym typeface="+mn-ea"/>
              </a:rPr>
              <a:t>O(N)</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Christmas wreath</a:t>
            </a:r>
            <a:endParaRPr lang="en-US" altLang="zh-CN" dirty="0"/>
          </a:p>
        </p:txBody>
      </p:sp>
      <p:sp>
        <p:nvSpPr>
          <p:cNvPr id="3" name="内容占位符 2"/>
          <p:cNvSpPr>
            <a:spLocks noGrp="1"/>
          </p:cNvSpPr>
          <p:nvPr>
            <p:ph idx="1"/>
          </p:nvPr>
        </p:nvSpPr>
        <p:spPr>
          <a:xfrm>
            <a:off x="2231390" y="2637789"/>
            <a:ext cx="8468360" cy="3924935"/>
          </a:xfrm>
        </p:spPr>
        <p:txBody>
          <a:bodyPr>
            <a:normAutofit/>
          </a:bodyPr>
          <a:lstStyle/>
          <a:p>
            <a:r>
              <a:rPr lang="zh-CN" altLang="en-US" dirty="0">
                <a:latin typeface="Cambria Math" panose="02040503050406030204" pitchFamily="18" charset="0"/>
                <a:cs typeface="Cambria Math" panose="02040503050406030204" pitchFamily="18" charset="0"/>
                <a:sym typeface="+mn-ea"/>
              </a:rPr>
              <a:t>给定一个 </a:t>
            </a:r>
            <a:r>
              <a:rPr lang="en-US" altLang="zh-CN" dirty="0">
                <a:latin typeface="Cambria Math" panose="02040503050406030204" pitchFamily="18" charset="0"/>
                <a:cs typeface="Cambria Math" panose="02040503050406030204" pitchFamily="18" charset="0"/>
                <a:sym typeface="+mn-ea"/>
              </a:rPr>
              <a:t>N </a:t>
            </a:r>
            <a:r>
              <a:rPr lang="zh-CN" altLang="en-US" dirty="0">
                <a:latin typeface="Cambria Math" panose="02040503050406030204" pitchFamily="18" charset="0"/>
                <a:cs typeface="Cambria Math" panose="02040503050406030204" pitchFamily="18" charset="0"/>
                <a:sym typeface="+mn-ea"/>
              </a:rPr>
              <a:t>个点的完全图。</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用三种颜色给该完全图的所有边染色，要求：</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1. </a:t>
            </a:r>
            <a:r>
              <a:rPr lang="zh-CN" altLang="en-US" dirty="0">
                <a:latin typeface="Cambria Math" panose="02040503050406030204" pitchFamily="18" charset="0"/>
                <a:cs typeface="Cambria Math" panose="02040503050406030204" pitchFamily="18" charset="0"/>
                <a:sym typeface="+mn-ea"/>
              </a:rPr>
              <a:t>每种颜色的边数量相等。</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2. </a:t>
            </a:r>
            <a:r>
              <a:rPr lang="zh-CN" altLang="en-US" dirty="0">
                <a:latin typeface="Cambria Math" panose="02040503050406030204" pitchFamily="18" charset="0"/>
                <a:cs typeface="Cambria Math" panose="02040503050406030204" pitchFamily="18" charset="0"/>
                <a:sym typeface="+mn-ea"/>
              </a:rPr>
              <a:t>不存在三个点使得其对应的三条边颜色互不相同。</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构造染色方案或判断不存在方案，</a:t>
            </a:r>
            <a:r>
              <a:rPr lang="en-US" altLang="zh-CN" dirty="0">
                <a:latin typeface="Cambria Math" panose="02040503050406030204" pitchFamily="18" charset="0"/>
                <a:cs typeface="Cambria Math" panose="02040503050406030204" pitchFamily="18" charset="0"/>
                <a:sym typeface="+mn-ea"/>
              </a:rPr>
              <a:t>N&lt;=50</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Christmas wreath</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390" y="2637789"/>
                <a:ext cx="8468360" cy="3924935"/>
              </a:xfrm>
            </p:spPr>
            <p:txBody>
              <a:bodyPr>
                <a:normAutofit/>
              </a:bodyPr>
              <a:lstStyle/>
              <a:p>
                <a:r>
                  <a:rPr lang="zh-CN" altLang="en-US" dirty="0">
                    <a:latin typeface="Cambria Math" panose="02040503050406030204" pitchFamily="18" charset="0"/>
                    <a:cs typeface="Cambria Math" panose="02040503050406030204" pitchFamily="18" charset="0"/>
                    <a:sym typeface="+mn-ea"/>
                  </a:rPr>
                  <a:t>手玩发现 </a:t>
                </a:r>
                <a:r>
                  <a:rPr lang="en-US" altLang="zh-CN" dirty="0">
                    <a:latin typeface="Cambria Math" panose="02040503050406030204" pitchFamily="18" charset="0"/>
                    <a:cs typeface="Cambria Math" panose="02040503050406030204" pitchFamily="18" charset="0"/>
                    <a:sym typeface="+mn-ea"/>
                  </a:rPr>
                  <a:t>N&lt;=4 </a:t>
                </a:r>
                <a:r>
                  <a:rPr lang="zh-CN" altLang="en-US" dirty="0">
                    <a:latin typeface="Cambria Math" panose="02040503050406030204" pitchFamily="18" charset="0"/>
                    <a:cs typeface="Cambria Math" panose="02040503050406030204" pitchFamily="18" charset="0"/>
                    <a:sym typeface="+mn-ea"/>
                  </a:rPr>
                  <a:t>都不行。</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必须满足 </a:t>
                </a:r>
                <a:r>
                  <a:rPr lang="en-US" altLang="zh-CN" dirty="0">
                    <a:latin typeface="Cambria Math" panose="02040503050406030204" pitchFamily="18" charset="0"/>
                    <a:cs typeface="Cambria Math" panose="02040503050406030204" pitchFamily="18" charset="0"/>
                    <a:sym typeface="+mn-ea"/>
                  </a:rPr>
                  <a:t>3|</a:t>
                </a:r>
                <a14:m>
                  <m:oMath xmlns:m="http://schemas.openxmlformats.org/officeDocument/2006/math">
                    <m:f>
                      <m:fPr>
                        <m:ctrlPr>
                          <a:rPr lang="en-US" altLang="zh-CN" b="0" i="1" smtClean="0">
                            <a:latin typeface="Cambria Math" panose="02040503050406030204" pitchFamily="18" charset="0"/>
                            <a:cs typeface="Cambria Math" panose="02040503050406030204" pitchFamily="18" charset="0"/>
                            <a:sym typeface="+mn-ea"/>
                          </a:rPr>
                        </m:ctrlPr>
                      </m:fPr>
                      <m:num>
                        <m:r>
                          <a:rPr lang="en-US" altLang="zh-CN" b="0" i="1" smtClean="0">
                            <a:latin typeface="Cambria Math" panose="02040503050406030204" pitchFamily="18" charset="0"/>
                            <a:cs typeface="Cambria Math" panose="02040503050406030204" pitchFamily="18" charset="0"/>
                            <a:sym typeface="+mn-ea"/>
                          </a:rPr>
                          <m:t>𝑁</m:t>
                        </m:r>
                        <m:d>
                          <m:dPr>
                            <m:ctrlPr>
                              <a:rPr lang="en-US" altLang="zh-CN" b="0" i="1" smtClean="0">
                                <a:latin typeface="Cambria Math" panose="02040503050406030204" pitchFamily="18" charset="0"/>
                                <a:cs typeface="Cambria Math" panose="02040503050406030204" pitchFamily="18" charset="0"/>
                                <a:sym typeface="+mn-ea"/>
                              </a:rPr>
                            </m:ctrlPr>
                          </m:dPr>
                          <m:e>
                            <m:r>
                              <a:rPr lang="en-US" altLang="zh-CN" b="0" i="1" smtClean="0">
                                <a:latin typeface="Cambria Math" panose="02040503050406030204" pitchFamily="18" charset="0"/>
                                <a:cs typeface="Cambria Math" panose="02040503050406030204" pitchFamily="18" charset="0"/>
                                <a:sym typeface="+mn-ea"/>
                              </a:rPr>
                              <m:t>𝑁</m:t>
                            </m:r>
                            <m:r>
                              <a:rPr lang="en-US" altLang="zh-CN" b="0" i="1" smtClean="0">
                                <a:latin typeface="Cambria Math" panose="02040503050406030204" pitchFamily="18" charset="0"/>
                                <a:cs typeface="Cambria Math" panose="02040503050406030204" pitchFamily="18" charset="0"/>
                                <a:sym typeface="+mn-ea"/>
                              </a:rPr>
                              <m:t>−</m:t>
                            </m:r>
                            <m:r>
                              <a:rPr lang="en-US" altLang="zh-CN" b="0" i="1" smtClean="0">
                                <a:latin typeface="Cambria Math" panose="02040503050406030204" pitchFamily="18" charset="0"/>
                                <a:cs typeface="Cambria Math" panose="02040503050406030204" pitchFamily="18" charset="0"/>
                                <a:sym typeface="+mn-ea"/>
                              </a:rPr>
                              <m:t>1</m:t>
                            </m:r>
                          </m:e>
                        </m:d>
                      </m:num>
                      <m:den>
                        <m:r>
                          <a:rPr lang="en-US" altLang="zh-CN" b="0" i="1" smtClean="0">
                            <a:latin typeface="Cambria Math" panose="02040503050406030204" pitchFamily="18" charset="0"/>
                            <a:cs typeface="Cambria Math" panose="02040503050406030204" pitchFamily="18" charset="0"/>
                            <a:sym typeface="+mn-ea"/>
                          </a:rPr>
                          <m:t>2</m:t>
                        </m:r>
                      </m:den>
                    </m:f>
                  </m:oMath>
                </a14:m>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因此 </a:t>
                </a:r>
                <a:r>
                  <a:rPr lang="en-US" altLang="zh-CN" dirty="0">
                    <a:latin typeface="Cambria Math" panose="02040503050406030204" pitchFamily="18" charset="0"/>
                    <a:cs typeface="Cambria Math" panose="02040503050406030204" pitchFamily="18" charset="0"/>
                    <a:sym typeface="+mn-ea"/>
                  </a:rPr>
                  <a:t>N%3=2 </a:t>
                </a:r>
                <a:r>
                  <a:rPr lang="zh-CN" altLang="en-US" dirty="0">
                    <a:latin typeface="Cambria Math" panose="02040503050406030204" pitchFamily="18" charset="0"/>
                    <a:cs typeface="Cambria Math" panose="02040503050406030204" pitchFamily="18" charset="0"/>
                    <a:sym typeface="+mn-ea"/>
                  </a:rPr>
                  <a:t>也不行</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N&gt;=6</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为了满足条件 </a:t>
                </a:r>
                <a:r>
                  <a:rPr lang="en-US" altLang="zh-CN" dirty="0">
                    <a:latin typeface="Cambria Math" panose="02040503050406030204" pitchFamily="18" charset="0"/>
                    <a:cs typeface="Cambria Math" panose="02040503050406030204" pitchFamily="18" charset="0"/>
                    <a:sym typeface="+mn-ea"/>
                  </a:rPr>
                  <a:t>2</a:t>
                </a:r>
                <a:r>
                  <a:rPr lang="zh-CN" altLang="en-US" dirty="0">
                    <a:latin typeface="Cambria Math" panose="02040503050406030204" pitchFamily="18" charset="0"/>
                    <a:cs typeface="Cambria Math" panose="02040503050406030204" pitchFamily="18" charset="0"/>
                    <a:sym typeface="+mn-ea"/>
                  </a:rPr>
                  <a:t>，采用以下构造方法：</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选同一种颜色涂</a:t>
                </a:r>
                <a:r>
                  <a:rPr lang="en-US" altLang="zh-CN" dirty="0">
                    <a:latin typeface="Cambria Math" panose="02040503050406030204" pitchFamily="18" charset="0"/>
                    <a:cs typeface="Cambria Math" panose="02040503050406030204" pitchFamily="18" charset="0"/>
                    <a:sym typeface="+mn-ea"/>
                  </a:rPr>
                  <a:t> (1,2)</a:t>
                </a:r>
                <a:r>
                  <a:rPr lang="zh-CN" altLang="en-US" dirty="0">
                    <a:latin typeface="Cambria Math" panose="02040503050406030204" pitchFamily="18" charset="0"/>
                    <a:cs typeface="Cambria Math" panose="02040503050406030204" pitchFamily="18" charset="0"/>
                    <a:sym typeface="+mn-ea"/>
                  </a:rPr>
                  <a:t>，选同一种颜色涂 </a:t>
                </a:r>
                <a:r>
                  <a:rPr lang="en-US" altLang="zh-CN" dirty="0">
                    <a:latin typeface="Cambria Math" panose="02040503050406030204" pitchFamily="18" charset="0"/>
                    <a:cs typeface="Cambria Math" panose="02040503050406030204" pitchFamily="18" charset="0"/>
                    <a:sym typeface="+mn-ea"/>
                  </a:rPr>
                  <a:t>(1,3),(2,3)</a:t>
                </a:r>
                <a:r>
                  <a:rPr lang="zh-CN" altLang="en-US" dirty="0">
                    <a:latin typeface="Cambria Math" panose="02040503050406030204" pitchFamily="18" charset="0"/>
                    <a:cs typeface="Cambria Math" panose="02040503050406030204" pitchFamily="18" charset="0"/>
                    <a:sym typeface="+mn-ea"/>
                  </a:rPr>
                  <a:t>，选同一种颜色涂 </a:t>
                </a:r>
                <a:r>
                  <a:rPr lang="en-US" altLang="zh-CN" dirty="0">
                    <a:latin typeface="Cambria Math" panose="02040503050406030204" pitchFamily="18" charset="0"/>
                    <a:cs typeface="Cambria Math" panose="02040503050406030204" pitchFamily="18" charset="0"/>
                    <a:sym typeface="+mn-ea"/>
                  </a:rPr>
                  <a:t>(1,4),(2,4),(3,4)</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一定满足第二个条件，因为任意一个三角形编号最大的点出发一定连出两条颜色相同的边。</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这种构造方法一定满足第一个条件吗？</a:t>
                </a:r>
                <a:endParaRPr lang="en-US" altLang="zh-CN" dirty="0">
                  <a:latin typeface="Cambria Math" panose="02040503050406030204" pitchFamily="18" charset="0"/>
                  <a:cs typeface="Cambria Math" panose="02040503050406030204" pitchFamily="18"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390" y="2637789"/>
                <a:ext cx="8468360" cy="3924935"/>
              </a:xfrm>
              <a:blipFill rotWithShape="1">
                <a:blip r:embed="rId1"/>
                <a:stretch>
                  <a:fillRect t="-16" b="1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Christmas wreath</a:t>
            </a:r>
            <a:endParaRPr lang="en-US" altLang="zh-CN" dirty="0"/>
          </a:p>
        </p:txBody>
      </p:sp>
      <p:sp>
        <p:nvSpPr>
          <p:cNvPr id="3" name="内容占位符 2"/>
          <p:cNvSpPr>
            <a:spLocks noGrp="1"/>
          </p:cNvSpPr>
          <p:nvPr>
            <p:ph idx="1"/>
          </p:nvPr>
        </p:nvSpPr>
        <p:spPr>
          <a:xfrm>
            <a:off x="2231390" y="2637789"/>
            <a:ext cx="8468360" cy="3924935"/>
          </a:xfrm>
        </p:spPr>
        <p:txBody>
          <a:bodyPr>
            <a:normAutofit/>
          </a:bodyPr>
          <a:lstStyle/>
          <a:p>
            <a:r>
              <a:rPr lang="zh-CN" altLang="en-US" dirty="0">
                <a:latin typeface="Cambria Math" panose="02040503050406030204" pitchFamily="18" charset="0"/>
                <a:cs typeface="Cambria Math" panose="02040503050406030204" pitchFamily="18" charset="0"/>
                <a:sym typeface="+mn-ea"/>
              </a:rPr>
              <a:t>采用这种构造方法，满足第一个条件等价于能将 </a:t>
            </a:r>
            <a:r>
              <a:rPr lang="en-US" altLang="zh-CN" dirty="0">
                <a:latin typeface="Cambria Math" panose="02040503050406030204" pitchFamily="18" charset="0"/>
                <a:cs typeface="Cambria Math" panose="02040503050406030204" pitchFamily="18" charset="0"/>
                <a:sym typeface="+mn-ea"/>
              </a:rPr>
              <a:t>{1,2,...,N-1} </a:t>
            </a:r>
            <a:r>
              <a:rPr lang="zh-CN" altLang="en-US" dirty="0">
                <a:latin typeface="Cambria Math" panose="02040503050406030204" pitchFamily="18" charset="0"/>
                <a:cs typeface="Cambria Math" panose="02040503050406030204" pitchFamily="18" charset="0"/>
                <a:sym typeface="+mn-ea"/>
              </a:rPr>
              <a:t>分成 </a:t>
            </a:r>
            <a:r>
              <a:rPr lang="en-US" altLang="zh-CN" dirty="0">
                <a:latin typeface="Cambria Math" panose="02040503050406030204" pitchFamily="18" charset="0"/>
                <a:cs typeface="Cambria Math" panose="02040503050406030204" pitchFamily="18" charset="0"/>
                <a:sym typeface="+mn-ea"/>
              </a:rPr>
              <a:t>3 </a:t>
            </a:r>
            <a:r>
              <a:rPr lang="zh-CN" altLang="en-US" dirty="0">
                <a:latin typeface="Cambria Math" panose="02040503050406030204" pitchFamily="18" charset="0"/>
                <a:cs typeface="Cambria Math" panose="02040503050406030204" pitchFamily="18" charset="0"/>
                <a:sym typeface="+mn-ea"/>
              </a:rPr>
              <a:t>组，每组的和相等。</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N=7 </a:t>
            </a:r>
            <a:r>
              <a:rPr lang="zh-CN" altLang="en-US" dirty="0">
                <a:latin typeface="Cambria Math" panose="02040503050406030204" pitchFamily="18" charset="0"/>
                <a:cs typeface="Cambria Math" panose="02040503050406030204" pitchFamily="18" charset="0"/>
                <a:sym typeface="+mn-ea"/>
              </a:rPr>
              <a:t>可以分成 </a:t>
            </a:r>
            <a:r>
              <a:rPr lang="en-US" altLang="zh-CN" dirty="0">
                <a:latin typeface="Cambria Math" panose="02040503050406030204" pitchFamily="18" charset="0"/>
                <a:cs typeface="Cambria Math" panose="02040503050406030204" pitchFamily="18" charset="0"/>
                <a:sym typeface="+mn-ea"/>
              </a:rPr>
              <a:t>{1,6}{2,5},{3,4}</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因此如果 </a:t>
            </a:r>
            <a:r>
              <a:rPr lang="en-US" altLang="zh-CN" dirty="0">
                <a:latin typeface="Cambria Math" panose="02040503050406030204" pitchFamily="18" charset="0"/>
                <a:cs typeface="Cambria Math" panose="02040503050406030204" pitchFamily="18" charset="0"/>
                <a:sym typeface="+mn-ea"/>
              </a:rPr>
              <a:t>N-6 </a:t>
            </a:r>
            <a:r>
              <a:rPr lang="zh-CN" altLang="en-US" dirty="0">
                <a:latin typeface="Cambria Math" panose="02040503050406030204" pitchFamily="18" charset="0"/>
                <a:cs typeface="Cambria Math" panose="02040503050406030204" pitchFamily="18" charset="0"/>
                <a:sym typeface="+mn-ea"/>
              </a:rPr>
              <a:t>可以，那么 </a:t>
            </a:r>
            <a:r>
              <a:rPr lang="en-US" altLang="zh-CN" dirty="0">
                <a:latin typeface="Cambria Math" panose="02040503050406030204" pitchFamily="18" charset="0"/>
                <a:cs typeface="Cambria Math" panose="02040503050406030204" pitchFamily="18" charset="0"/>
                <a:sym typeface="+mn-ea"/>
              </a:rPr>
              <a:t>N </a:t>
            </a:r>
            <a:r>
              <a:rPr lang="zh-CN" altLang="en-US" dirty="0">
                <a:latin typeface="Cambria Math" panose="02040503050406030204" pitchFamily="18" charset="0"/>
                <a:cs typeface="Cambria Math" panose="02040503050406030204" pitchFamily="18" charset="0"/>
                <a:sym typeface="+mn-ea"/>
              </a:rPr>
              <a:t>也可以</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只需把 </a:t>
            </a:r>
            <a:r>
              <a:rPr lang="en-US" altLang="zh-CN" dirty="0">
                <a:latin typeface="Cambria Math" panose="02040503050406030204" pitchFamily="18" charset="0"/>
                <a:cs typeface="Cambria Math" panose="02040503050406030204" pitchFamily="18" charset="0"/>
                <a:sym typeface="+mn-ea"/>
              </a:rPr>
              <a:t>N=6,9,10 </a:t>
            </a:r>
            <a:r>
              <a:rPr lang="zh-CN" altLang="en-US" dirty="0">
                <a:latin typeface="Cambria Math" panose="02040503050406030204" pitchFamily="18" charset="0"/>
                <a:cs typeface="Cambria Math" panose="02040503050406030204" pitchFamily="18" charset="0"/>
                <a:sym typeface="+mn-ea"/>
              </a:rPr>
              <a:t>构造出来即可，</a:t>
            </a:r>
            <a:r>
              <a:rPr lang="en-US" altLang="zh-CN" dirty="0">
                <a:latin typeface="Cambria Math" panose="02040503050406030204" pitchFamily="18" charset="0"/>
                <a:cs typeface="Cambria Math" panose="02040503050406030204" pitchFamily="18" charset="0"/>
                <a:sym typeface="+mn-ea"/>
              </a:rPr>
              <a:t>N&gt;=12 </a:t>
            </a:r>
            <a:r>
              <a:rPr lang="zh-CN" altLang="en-US" dirty="0">
                <a:latin typeface="Cambria Math" panose="02040503050406030204" pitchFamily="18" charset="0"/>
                <a:cs typeface="Cambria Math" panose="02040503050406030204" pitchFamily="18" charset="0"/>
                <a:sym typeface="+mn-ea"/>
              </a:rPr>
              <a:t>可以转化为 </a:t>
            </a:r>
            <a:r>
              <a:rPr lang="en-US" altLang="zh-CN" dirty="0">
                <a:latin typeface="Cambria Math" panose="02040503050406030204" pitchFamily="18" charset="0"/>
                <a:cs typeface="Cambria Math" panose="02040503050406030204" pitchFamily="18" charset="0"/>
                <a:sym typeface="+mn-ea"/>
              </a:rPr>
              <a:t>N-6</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N=6</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{1,4}{2,3}{5}</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N=9</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{1,2,3,6}{4,8}{5,7}</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N=10</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{1,2,3,4,5}{6,9}{7,8}</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完成。</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a:t>
            </a:r>
            <a:endParaRPr lang="en-US" altLang="zh-CN" dirty="0"/>
          </a:p>
        </p:txBody>
      </p:sp>
      <p:pic>
        <p:nvPicPr>
          <p:cNvPr id="9" name="内容占位符 8"/>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30438" y="2825963"/>
            <a:ext cx="7731125" cy="2307798"/>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a:t>
            </a:r>
            <a:endParaRPr lang="en-US" altLang="zh-CN" dirty="0"/>
          </a:p>
        </p:txBody>
      </p:sp>
      <p:sp>
        <p:nvSpPr>
          <p:cNvPr id="3" name="内容占位符 2"/>
          <p:cNvSpPr>
            <a:spLocks noGrp="1"/>
          </p:cNvSpPr>
          <p:nvPr>
            <p:ph idx="1"/>
          </p:nvPr>
        </p:nvSpPr>
        <p:spPr>
          <a:xfrm>
            <a:off x="2231390" y="2637790"/>
            <a:ext cx="8468360" cy="3101975"/>
          </a:xfrm>
        </p:spPr>
        <p:txBody>
          <a:bodyPr>
            <a:normAutofit/>
          </a:bodyPr>
          <a:lstStyle/>
          <a:p>
            <a:r>
              <a:rPr lang="zh-CN" altLang="en-US" dirty="0">
                <a:latin typeface="Cambria Math" panose="02040503050406030204" pitchFamily="18" charset="0"/>
                <a:cs typeface="Cambria Math" panose="02040503050406030204" pitchFamily="18" charset="0"/>
                <a:sym typeface="+mn-ea"/>
              </a:rPr>
              <a:t>暴力背包复杂度是 </a:t>
            </a:r>
            <a:r>
              <a:rPr lang="en-US" altLang="zh-CN" dirty="0">
                <a:latin typeface="Cambria Math" panose="02040503050406030204" pitchFamily="18" charset="0"/>
                <a:cs typeface="Cambria Math" panose="02040503050406030204" pitchFamily="18" charset="0"/>
                <a:sym typeface="+mn-ea"/>
              </a:rPr>
              <a:t>O(nk^2)</a:t>
            </a:r>
            <a:r>
              <a:rPr lang="zh-CN" altLang="en-US" dirty="0">
                <a:latin typeface="Cambria Math" panose="02040503050406030204" pitchFamily="18" charset="0"/>
                <a:cs typeface="Cambria Math" panose="02040503050406030204" pitchFamily="18" charset="0"/>
                <a:sym typeface="+mn-ea"/>
              </a:rPr>
              <a:t>，无法通过。</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结论：至少有 </a:t>
            </a:r>
            <a:r>
              <a:rPr lang="en-US" altLang="zh-CN" dirty="0">
                <a:latin typeface="Cambria Math" panose="02040503050406030204" pitchFamily="18" charset="0"/>
                <a:cs typeface="Cambria Math" panose="02040503050406030204" pitchFamily="18" charset="0"/>
                <a:sym typeface="+mn-ea"/>
              </a:rPr>
              <a:t>n-1 </a:t>
            </a:r>
            <a:r>
              <a:rPr lang="zh-CN" altLang="en-US" dirty="0">
                <a:latin typeface="Cambria Math" panose="02040503050406030204" pitchFamily="18" charset="0"/>
                <a:cs typeface="Cambria Math" panose="02040503050406030204" pitchFamily="18" charset="0"/>
                <a:sym typeface="+mn-ea"/>
              </a:rPr>
              <a:t>个数组满足要么全部取完，要么一个也不取。</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假设有两个数组取了但是没有完全取，那么一定可以将其中一个数组的取用机会尽量全部转移到另外一个数组上，使得 </a:t>
            </a:r>
            <a:r>
              <a:rPr lang="en-US" altLang="zh-CN" dirty="0" err="1">
                <a:latin typeface="Cambria Math" panose="02040503050406030204" pitchFamily="18" charset="0"/>
                <a:cs typeface="Cambria Math" panose="02040503050406030204" pitchFamily="18" charset="0"/>
                <a:sym typeface="+mn-ea"/>
              </a:rPr>
              <a:t>ans</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更大。</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那么除了一个特殊的数组，其它的数组本质上是在做 </a:t>
            </a:r>
            <a:r>
              <a:rPr lang="en-US" altLang="zh-CN" dirty="0">
                <a:latin typeface="Cambria Math" panose="02040503050406030204" pitchFamily="18" charset="0"/>
                <a:cs typeface="Cambria Math" panose="02040503050406030204" pitchFamily="18" charset="0"/>
                <a:sym typeface="+mn-ea"/>
              </a:rPr>
              <a:t>01 </a:t>
            </a:r>
            <a:r>
              <a:rPr lang="zh-CN" altLang="en-US" dirty="0">
                <a:latin typeface="Cambria Math" panose="02040503050406030204" pitchFamily="18" charset="0"/>
                <a:cs typeface="Cambria Math" panose="02040503050406030204" pitchFamily="18" charset="0"/>
                <a:sym typeface="+mn-ea"/>
              </a:rPr>
              <a:t>背包</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相当于每次问求 去掉一个物品 后的背包 </a:t>
            </a:r>
            <a:r>
              <a:rPr lang="en-US" altLang="zh-CN" dirty="0">
                <a:latin typeface="Cambria Math" panose="02040503050406030204" pitchFamily="18" charset="0"/>
                <a:cs typeface="Cambria Math" panose="02040503050406030204" pitchFamily="18" charset="0"/>
                <a:sym typeface="+mn-ea"/>
              </a:rPr>
              <a:t>DP </a:t>
            </a:r>
            <a:r>
              <a:rPr lang="zh-CN" altLang="en-US" dirty="0">
                <a:latin typeface="Cambria Math" panose="02040503050406030204" pitchFamily="18" charset="0"/>
                <a:cs typeface="Cambria Math" panose="02040503050406030204" pitchFamily="18" charset="0"/>
                <a:sym typeface="+mn-ea"/>
              </a:rPr>
              <a:t>数组，即经典的删物背包。</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分治解决，每次</a:t>
            </a:r>
            <a:r>
              <a:rPr lang="en-US" altLang="zh-CN" dirty="0">
                <a:latin typeface="Cambria Math" panose="02040503050406030204" pitchFamily="18" charset="0"/>
                <a:cs typeface="Cambria Math" panose="02040503050406030204" pitchFamily="18" charset="0"/>
                <a:sym typeface="+mn-ea"/>
              </a:rPr>
              <a:t> solve </a:t>
            </a:r>
            <a:r>
              <a:rPr lang="zh-CN" altLang="en-US" dirty="0">
                <a:latin typeface="Cambria Math" panose="02040503050406030204" pitchFamily="18" charset="0"/>
                <a:cs typeface="Cambria Math" panose="02040503050406030204" pitchFamily="18" charset="0"/>
                <a:sym typeface="+mn-ea"/>
              </a:rPr>
              <a:t>一边前将另一边的物品加入背包。</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复杂度 </a:t>
            </a:r>
            <a:r>
              <a:rPr lang="en-US" altLang="zh-CN" dirty="0">
                <a:latin typeface="Cambria Math" panose="02040503050406030204" pitchFamily="18" charset="0"/>
                <a:cs typeface="Cambria Math" panose="02040503050406030204" pitchFamily="18" charset="0"/>
                <a:sym typeface="+mn-ea"/>
              </a:rPr>
              <a:t>O(</a:t>
            </a:r>
            <a:r>
              <a:rPr lang="en-US" altLang="zh-CN" dirty="0" err="1">
                <a:latin typeface="Cambria Math" panose="02040503050406030204" pitchFamily="18" charset="0"/>
                <a:cs typeface="Cambria Math" panose="02040503050406030204" pitchFamily="18" charset="0"/>
                <a:sym typeface="+mn-ea"/>
              </a:rPr>
              <a:t>nk</a:t>
            </a:r>
            <a:r>
              <a:rPr lang="en-US" altLang="zh-CN" dirty="0">
                <a:latin typeface="Cambria Math" panose="02040503050406030204" pitchFamily="18" charset="0"/>
                <a:cs typeface="Cambria Math" panose="02040503050406030204" pitchFamily="18" charset="0"/>
                <a:sym typeface="+mn-ea"/>
              </a:rPr>
              <a:t> </a:t>
            </a:r>
            <a:r>
              <a:rPr lang="en-US" altLang="zh-CN" dirty="0" err="1">
                <a:latin typeface="Cambria Math" panose="02040503050406030204" pitchFamily="18" charset="0"/>
                <a:cs typeface="Cambria Math" panose="02040503050406030204" pitchFamily="18" charset="0"/>
                <a:sym typeface="+mn-ea"/>
              </a:rPr>
              <a:t>logn</a:t>
            </a:r>
            <a:r>
              <a:rPr lang="en-US" altLang="zh-CN" dirty="0">
                <a:latin typeface="Cambria Math" panose="02040503050406030204" pitchFamily="18" charset="0"/>
                <a:cs typeface="Cambria Math" panose="02040503050406030204" pitchFamily="18" charset="0"/>
                <a:sym typeface="+mn-ea"/>
              </a:rPr>
              <a:t>)</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2231390" y="2637790"/>
            <a:ext cx="8468360" cy="3101975"/>
          </a:xfrm>
        </p:spPr>
        <p:txBody>
          <a:bodyPr>
            <a:normAutofit/>
          </a:bodyPr>
          <a:lstStyle/>
          <a:p>
            <a:r>
              <a:rPr lang="zh-CN" altLang="en-US" dirty="0">
                <a:latin typeface="Cambria Math" panose="02040503050406030204" pitchFamily="18" charset="0"/>
                <a:cs typeface="Cambria Math" panose="02040503050406030204" pitchFamily="18" charset="0"/>
                <a:sym typeface="+mn-ea"/>
              </a:rPr>
              <a:t>给定一个长度为</a:t>
            </a:r>
            <a:r>
              <a:rPr lang="en-US" altLang="zh-CN" dirty="0">
                <a:latin typeface="Cambria Math" panose="02040503050406030204" pitchFamily="18" charset="0"/>
                <a:cs typeface="Cambria Math" panose="02040503050406030204" pitchFamily="18" charset="0"/>
                <a:sym typeface="+mn-ea"/>
              </a:rPr>
              <a:t> N </a:t>
            </a:r>
            <a:r>
              <a:rPr lang="zh-CN" altLang="en-US" dirty="0">
                <a:latin typeface="Cambria Math" panose="02040503050406030204" pitchFamily="18" charset="0"/>
                <a:cs typeface="Cambria Math" panose="02040503050406030204" pitchFamily="18" charset="0"/>
                <a:sym typeface="+mn-ea"/>
              </a:rPr>
              <a:t>的数组</a:t>
            </a:r>
            <a:r>
              <a:rPr lang="en-US" altLang="zh-CN" dirty="0">
                <a:latin typeface="Cambria Math" panose="02040503050406030204" pitchFamily="18" charset="0"/>
                <a:cs typeface="Cambria Math" panose="02040503050406030204" pitchFamily="18" charset="0"/>
                <a:sym typeface="+mn-ea"/>
              </a:rPr>
              <a:t> v</a:t>
            </a:r>
            <a:r>
              <a:rPr lang="zh-CN" altLang="en-US" dirty="0">
                <a:latin typeface="Cambria Math" panose="02040503050406030204" pitchFamily="18" charset="0"/>
                <a:cs typeface="Cambria Math" panose="02040503050406030204" pitchFamily="18" charset="0"/>
                <a:sym typeface="+mn-ea"/>
              </a:rPr>
              <a:t>。</a:t>
            </a:r>
            <a:endParaRPr lang="zh-CN" altLang="en-US"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有</a:t>
            </a:r>
            <a:r>
              <a:rPr lang="en-US" altLang="zh-CN" dirty="0">
                <a:latin typeface="Cambria Math" panose="02040503050406030204" pitchFamily="18" charset="0"/>
                <a:cs typeface="Cambria Math" panose="02040503050406030204" pitchFamily="18" charset="0"/>
                <a:sym typeface="+mn-ea"/>
              </a:rPr>
              <a:t> Q </a:t>
            </a:r>
            <a:r>
              <a:rPr lang="zh-CN" altLang="en-US" dirty="0">
                <a:latin typeface="Cambria Math" panose="02040503050406030204" pitchFamily="18" charset="0"/>
                <a:cs typeface="Cambria Math" panose="02040503050406030204" pitchFamily="18" charset="0"/>
                <a:sym typeface="+mn-ea"/>
              </a:rPr>
              <a:t>次询问，每次询问给定</a:t>
            </a:r>
            <a:r>
              <a:rPr lang="en-US" altLang="zh-CN" dirty="0">
                <a:latin typeface="Cambria Math" panose="02040503050406030204" pitchFamily="18" charset="0"/>
                <a:cs typeface="Cambria Math" panose="02040503050406030204" pitchFamily="18" charset="0"/>
                <a:sym typeface="+mn-ea"/>
              </a:rPr>
              <a:t> L,R</a:t>
            </a:r>
            <a:r>
              <a:rPr lang="zh-CN" altLang="en-US" dirty="0">
                <a:latin typeface="Cambria Math" panose="02040503050406030204" pitchFamily="18" charset="0"/>
                <a:cs typeface="Cambria Math" panose="02040503050406030204" pitchFamily="18" charset="0"/>
                <a:sym typeface="+mn-ea"/>
              </a:rPr>
              <a:t>，要求在</a:t>
            </a:r>
            <a:r>
              <a:rPr lang="en-US" altLang="zh-CN" dirty="0">
                <a:latin typeface="Cambria Math" panose="02040503050406030204" pitchFamily="18" charset="0"/>
                <a:cs typeface="Cambria Math" panose="02040503050406030204" pitchFamily="18" charset="0"/>
                <a:sym typeface="+mn-ea"/>
              </a:rPr>
              <a:t> v[L..R] </a:t>
            </a:r>
            <a:r>
              <a:rPr lang="zh-CN" altLang="en-US" dirty="0">
                <a:latin typeface="Cambria Math" panose="02040503050406030204" pitchFamily="18" charset="0"/>
                <a:cs typeface="Cambria Math" panose="02040503050406030204" pitchFamily="18" charset="0"/>
                <a:sym typeface="+mn-ea"/>
              </a:rPr>
              <a:t>选出若干个长度恰好为</a:t>
            </a:r>
            <a:r>
              <a:rPr lang="en-US" altLang="zh-CN" dirty="0">
                <a:latin typeface="Cambria Math" panose="02040503050406030204" pitchFamily="18" charset="0"/>
                <a:cs typeface="Cambria Math" panose="02040503050406030204" pitchFamily="18" charset="0"/>
                <a:sym typeface="+mn-ea"/>
              </a:rPr>
              <a:t> L </a:t>
            </a:r>
            <a:r>
              <a:rPr lang="zh-CN" altLang="en-US" dirty="0">
                <a:latin typeface="Cambria Math" panose="02040503050406030204" pitchFamily="18" charset="0"/>
                <a:cs typeface="Cambria Math" panose="02040503050406030204" pitchFamily="18" charset="0"/>
                <a:sym typeface="+mn-ea"/>
              </a:rPr>
              <a:t>的不相交区间，使得这些区间内元素总和最大，求最大值。</a:t>
            </a:r>
            <a:endParaRPr lang="zh-CN" altLang="en-US"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N &lt;=100000,Q&lt;=100000,L&lt;=50,|vi|&lt;=10000</a:t>
            </a:r>
            <a:endParaRPr lang="zh-CN" altLang="en-US" dirty="0">
              <a:latin typeface="Cambria Math" panose="02040503050406030204" pitchFamily="18" charset="0"/>
              <a:cs typeface="Cambria Math" panose="020405030504060302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GROUP</a:t>
            </a:r>
            <a:endParaRPr lang="en-US" altLang="zh-CN" dirty="0"/>
          </a:p>
        </p:txBody>
      </p:sp>
      <p:sp>
        <p:nvSpPr>
          <p:cNvPr id="3" name="内容占位符 2"/>
          <p:cNvSpPr>
            <a:spLocks noGrp="1"/>
          </p:cNvSpPr>
          <p:nvPr>
            <p:ph idx="1"/>
          </p:nvPr>
        </p:nvSpPr>
        <p:spPr>
          <a:xfrm>
            <a:off x="2231390" y="2637790"/>
            <a:ext cx="8468360" cy="4029710"/>
          </a:xfrm>
        </p:spPr>
        <p:txBody>
          <a:bodyPr>
            <a:normAutofit/>
          </a:bodyPr>
          <a:lstStyle/>
          <a:p>
            <a:r>
              <a:rPr lang="zh-CN" altLang="en-US" dirty="0">
                <a:latin typeface="Cambria Math" panose="02040503050406030204" pitchFamily="18" charset="0"/>
                <a:cs typeface="Cambria Math" panose="02040503050406030204" pitchFamily="18" charset="0"/>
                <a:sym typeface="+mn-ea"/>
              </a:rPr>
              <a:t>直接 </a:t>
            </a:r>
            <a:r>
              <a:rPr lang="en-US" altLang="zh-CN" dirty="0">
                <a:latin typeface="Cambria Math" panose="02040503050406030204" pitchFamily="18" charset="0"/>
                <a:cs typeface="Cambria Math" panose="02040503050406030204" pitchFamily="18" charset="0"/>
                <a:sym typeface="+mn-ea"/>
              </a:rPr>
              <a:t>DP </a:t>
            </a:r>
            <a:r>
              <a:rPr lang="zh-CN" altLang="en-US" dirty="0">
                <a:latin typeface="Cambria Math" panose="02040503050406030204" pitchFamily="18" charset="0"/>
                <a:cs typeface="Cambria Math" panose="02040503050406030204" pitchFamily="18" charset="0"/>
                <a:sym typeface="+mn-ea"/>
              </a:rPr>
              <a:t>即可。</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f(</a:t>
            </a:r>
            <a:r>
              <a:rPr lang="en-US" altLang="zh-CN" dirty="0" err="1">
                <a:latin typeface="Cambria Math" panose="02040503050406030204" pitchFamily="18" charset="0"/>
                <a:cs typeface="Cambria Math" panose="02040503050406030204" pitchFamily="18" charset="0"/>
                <a:sym typeface="+mn-ea"/>
              </a:rPr>
              <a:t>i,j</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表示考虑了 </a:t>
            </a:r>
            <a:r>
              <a:rPr lang="en-US" altLang="zh-CN" dirty="0">
                <a:latin typeface="Cambria Math" panose="02040503050406030204" pitchFamily="18" charset="0"/>
                <a:cs typeface="Cambria Math" panose="02040503050406030204" pitchFamily="18" charset="0"/>
                <a:sym typeface="+mn-ea"/>
              </a:rPr>
              <a:t>1..i</a:t>
            </a:r>
            <a:r>
              <a:rPr lang="zh-CN" altLang="en-US" dirty="0">
                <a:latin typeface="Cambria Math" panose="02040503050406030204" pitchFamily="18" charset="0"/>
                <a:cs typeface="Cambria Math" panose="02040503050406030204" pitchFamily="18" charset="0"/>
                <a:sym typeface="+mn-ea"/>
              </a:rPr>
              <a:t> 的数，目前已经分成了 </a:t>
            </a:r>
            <a:r>
              <a:rPr lang="en-US" altLang="zh-CN" dirty="0">
                <a:latin typeface="Cambria Math" panose="02040503050406030204" pitchFamily="18" charset="0"/>
                <a:cs typeface="Cambria Math" panose="02040503050406030204" pitchFamily="18" charset="0"/>
                <a:sym typeface="+mn-ea"/>
              </a:rPr>
              <a:t>j </a:t>
            </a:r>
            <a:r>
              <a:rPr lang="zh-CN" altLang="en-US" dirty="0">
                <a:latin typeface="Cambria Math" panose="02040503050406030204" pitchFamily="18" charset="0"/>
                <a:cs typeface="Cambria Math" panose="02040503050406030204" pitchFamily="18" charset="0"/>
                <a:sym typeface="+mn-ea"/>
              </a:rPr>
              <a:t>组的方案数。</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新开一个组，</a:t>
            </a:r>
            <a:r>
              <a:rPr lang="en-US" altLang="zh-CN" dirty="0">
                <a:latin typeface="Cambria Math" panose="02040503050406030204" pitchFamily="18" charset="0"/>
                <a:cs typeface="Cambria Math" panose="02040503050406030204" pitchFamily="18" charset="0"/>
                <a:sym typeface="+mn-ea"/>
              </a:rPr>
              <a:t>f(</a:t>
            </a:r>
            <a:r>
              <a:rPr lang="en-US" altLang="zh-CN" dirty="0" err="1">
                <a:latin typeface="Cambria Math" panose="02040503050406030204" pitchFamily="18" charset="0"/>
                <a:cs typeface="Cambria Math" panose="02040503050406030204" pitchFamily="18" charset="0"/>
                <a:sym typeface="+mn-ea"/>
              </a:rPr>
              <a:t>i,j</a:t>
            </a:r>
            <a:r>
              <a:rPr lang="en-US" altLang="zh-CN" dirty="0">
                <a:latin typeface="Cambria Math" panose="02040503050406030204" pitchFamily="18" charset="0"/>
                <a:cs typeface="Cambria Math" panose="02040503050406030204" pitchFamily="18" charset="0"/>
                <a:sym typeface="+mn-ea"/>
              </a:rPr>
              <a:t>)+=f(i-1,j-1)</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加入之前的组，</a:t>
            </a:r>
            <a:r>
              <a:rPr lang="en-US" altLang="zh-CN" dirty="0">
                <a:latin typeface="Cambria Math" panose="02040503050406030204" pitchFamily="18" charset="0"/>
                <a:cs typeface="Cambria Math" panose="02040503050406030204" pitchFamily="18" charset="0"/>
                <a:sym typeface="+mn-ea"/>
              </a:rPr>
              <a:t>[1,i-1] </a:t>
            </a:r>
            <a:r>
              <a:rPr lang="zh-CN" altLang="en-US" dirty="0">
                <a:latin typeface="Cambria Math" panose="02040503050406030204" pitchFamily="18" charset="0"/>
                <a:cs typeface="Cambria Math" panose="02040503050406030204" pitchFamily="18" charset="0"/>
                <a:sym typeface="+mn-ea"/>
              </a:rPr>
              <a:t>中有多少个数与 </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在模 </a:t>
            </a:r>
            <a:r>
              <a:rPr lang="en-US" altLang="zh-CN" dirty="0">
                <a:latin typeface="Cambria Math" panose="02040503050406030204" pitchFamily="18" charset="0"/>
                <a:cs typeface="Cambria Math" panose="02040503050406030204" pitchFamily="18" charset="0"/>
                <a:sym typeface="+mn-ea"/>
              </a:rPr>
              <a:t>M </a:t>
            </a:r>
            <a:r>
              <a:rPr lang="zh-CN" altLang="en-US" dirty="0">
                <a:latin typeface="Cambria Math" panose="02040503050406030204" pitchFamily="18" charset="0"/>
                <a:cs typeface="Cambria Math" panose="02040503050406030204" pitchFamily="18" charset="0"/>
                <a:sym typeface="+mn-ea"/>
              </a:rPr>
              <a:t>的情况下相等是已知且易求的，设为 </a:t>
            </a:r>
            <a:r>
              <a:rPr lang="en-US" altLang="zh-CN" dirty="0">
                <a:latin typeface="Cambria Math" panose="02040503050406030204" pitchFamily="18" charset="0"/>
                <a:cs typeface="Cambria Math" panose="02040503050406030204" pitchFamily="18" charset="0"/>
                <a:sym typeface="+mn-ea"/>
              </a:rPr>
              <a:t>r</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这些数一定分散在不同的组中。</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这个性质是本题可以直接 </a:t>
            </a:r>
            <a:r>
              <a:rPr lang="en-US" altLang="zh-CN" dirty="0">
                <a:latin typeface="Cambria Math" panose="02040503050406030204" pitchFamily="18" charset="0"/>
                <a:cs typeface="Cambria Math" panose="02040503050406030204" pitchFamily="18" charset="0"/>
                <a:sym typeface="+mn-ea"/>
              </a:rPr>
              <a:t>DP </a:t>
            </a:r>
            <a:r>
              <a:rPr lang="zh-CN" altLang="en-US" dirty="0">
                <a:latin typeface="Cambria Math" panose="02040503050406030204" pitchFamily="18" charset="0"/>
                <a:cs typeface="Cambria Math" panose="02040503050406030204" pitchFamily="18" charset="0"/>
                <a:sym typeface="+mn-ea"/>
              </a:rPr>
              <a:t>的关键。</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f(</a:t>
            </a:r>
            <a:r>
              <a:rPr lang="en-US" altLang="zh-CN" dirty="0" err="1">
                <a:latin typeface="Cambria Math" panose="02040503050406030204" pitchFamily="18" charset="0"/>
                <a:cs typeface="Cambria Math" panose="02040503050406030204" pitchFamily="18" charset="0"/>
                <a:sym typeface="+mn-ea"/>
              </a:rPr>
              <a:t>i,j</a:t>
            </a:r>
            <a:r>
              <a:rPr lang="en-US" altLang="zh-CN" dirty="0">
                <a:latin typeface="Cambria Math" panose="02040503050406030204" pitchFamily="18" charset="0"/>
                <a:cs typeface="Cambria Math" panose="02040503050406030204" pitchFamily="18" charset="0"/>
                <a:sym typeface="+mn-ea"/>
              </a:rPr>
              <a:t>)+=f(i-1,j)*(j-r)</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复杂度 </a:t>
            </a:r>
            <a:r>
              <a:rPr lang="en-US" altLang="zh-CN" dirty="0">
                <a:latin typeface="Cambria Math" panose="02040503050406030204" pitchFamily="18" charset="0"/>
                <a:cs typeface="Cambria Math" panose="02040503050406030204" pitchFamily="18" charset="0"/>
                <a:sym typeface="+mn-ea"/>
              </a:rPr>
              <a:t>O(N^2)</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图片 3" descr="Y))VKE~TD5%S2Q_2HW~XLQX"/>
          <p:cNvPicPr>
            <a:picLocks noChangeAspect="1"/>
          </p:cNvPicPr>
          <p:nvPr>
            <p:custDataLst>
              <p:tags r:id="rId1"/>
            </p:custDataLst>
          </p:nvPr>
        </p:nvPicPr>
        <p:blipFill>
          <a:blip r:embed="rId2"/>
          <a:stretch>
            <a:fillRect/>
          </a:stretch>
        </p:blipFill>
        <p:spPr>
          <a:xfrm>
            <a:off x="1765300" y="2535555"/>
            <a:ext cx="8661400" cy="381063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1136" y="2641092"/>
            <a:ext cx="7729728" cy="1188720"/>
          </a:xfrm>
        </p:spPr>
        <p:txBody>
          <a:bodyPr/>
          <a:lstStyle/>
          <a:p>
            <a:r>
              <a:rPr lang="en-US" altLang="zh-CN" dirty="0"/>
              <a:t>thanks</a:t>
            </a:r>
            <a:r>
              <a:rPr lang="zh-CN" altLang="en-US" dirty="0"/>
              <a:t>！</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game on tree 2</a:t>
            </a:r>
            <a:endParaRPr lang="en-US" altLang="zh-CN" dirty="0"/>
          </a:p>
        </p:txBody>
      </p:sp>
      <p:sp>
        <p:nvSpPr>
          <p:cNvPr id="3" name="内容占位符 2"/>
          <p:cNvSpPr>
            <a:spLocks noGrp="1"/>
          </p:cNvSpPr>
          <p:nvPr>
            <p:ph idx="1"/>
          </p:nvPr>
        </p:nvSpPr>
        <p:spPr>
          <a:xfrm>
            <a:off x="2231390" y="2637790"/>
            <a:ext cx="8468360" cy="3101975"/>
          </a:xfrm>
        </p:spPr>
        <p:txBody>
          <a:bodyPr>
            <a:normAutofit/>
          </a:bodyPr>
          <a:lstStyle/>
          <a:p>
            <a:r>
              <a:rPr lang="zh-CN" altLang="en-US" dirty="0">
                <a:latin typeface="Cambria Math" panose="02040503050406030204" pitchFamily="18" charset="0"/>
                <a:cs typeface="Cambria Math" panose="02040503050406030204" pitchFamily="18" charset="0"/>
                <a:sym typeface="+mn-ea"/>
              </a:rPr>
              <a:t>给定一棵 </a:t>
            </a:r>
            <a:r>
              <a:rPr lang="en-US" altLang="zh-CN" dirty="0">
                <a:latin typeface="Cambria Math" panose="02040503050406030204" pitchFamily="18" charset="0"/>
                <a:cs typeface="Cambria Math" panose="02040503050406030204" pitchFamily="18" charset="0"/>
                <a:sym typeface="+mn-ea"/>
              </a:rPr>
              <a:t>N </a:t>
            </a:r>
            <a:r>
              <a:rPr lang="zh-CN" altLang="en-US" dirty="0">
                <a:latin typeface="Cambria Math" panose="02040503050406030204" pitchFamily="18" charset="0"/>
                <a:cs typeface="Cambria Math" panose="02040503050406030204" pitchFamily="18" charset="0"/>
                <a:sym typeface="+mn-ea"/>
              </a:rPr>
              <a:t>个点的树，第 </a:t>
            </a:r>
            <a:r>
              <a:rPr lang="en-US" altLang="zh-CN" dirty="0" err="1">
                <a:latin typeface="Cambria Math" panose="02040503050406030204" pitchFamily="18" charset="0"/>
                <a:cs typeface="Cambria Math" panose="02040503050406030204" pitchFamily="18" charset="0"/>
                <a:sym typeface="+mn-ea"/>
              </a:rPr>
              <a:t>i</a:t>
            </a:r>
            <a:r>
              <a:rPr lang="en-US" altLang="zh-CN" dirty="0">
                <a:latin typeface="Cambria Math" panose="02040503050406030204" pitchFamily="18" charset="0"/>
                <a:cs typeface="Cambria Math" panose="02040503050406030204" pitchFamily="18" charset="0"/>
                <a:sym typeface="+mn-ea"/>
              </a:rPr>
              <a:t> </a:t>
            </a:r>
            <a:r>
              <a:rPr lang="zh-CN" altLang="en-US" dirty="0">
                <a:latin typeface="Cambria Math" panose="02040503050406030204" pitchFamily="18" charset="0"/>
                <a:cs typeface="Cambria Math" panose="02040503050406030204" pitchFamily="18" charset="0"/>
                <a:sym typeface="+mn-ea"/>
              </a:rPr>
              <a:t>个节点写有数字 </a:t>
            </a:r>
            <a:r>
              <a:rPr lang="en-US" altLang="zh-CN" dirty="0">
                <a:latin typeface="Cambria Math" panose="02040503050406030204" pitchFamily="18" charset="0"/>
                <a:cs typeface="Cambria Math" panose="02040503050406030204" pitchFamily="18" charset="0"/>
                <a:sym typeface="+mn-ea"/>
              </a:rPr>
              <a:t>Ai</a:t>
            </a:r>
            <a:r>
              <a:rPr lang="zh-CN" altLang="en-US"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一开始节点 </a:t>
            </a:r>
            <a:r>
              <a:rPr lang="en-US" altLang="zh-CN" dirty="0">
                <a:latin typeface="Cambria Math" panose="02040503050406030204" pitchFamily="18" charset="0"/>
                <a:cs typeface="Cambria Math" panose="02040503050406030204" pitchFamily="18" charset="0"/>
                <a:sym typeface="+mn-ea"/>
              </a:rPr>
              <a:t>1 </a:t>
            </a:r>
            <a:r>
              <a:rPr lang="zh-CN" altLang="en-US" dirty="0">
                <a:latin typeface="Cambria Math" panose="02040503050406030204" pitchFamily="18" charset="0"/>
                <a:cs typeface="Cambria Math" panose="02040503050406030204" pitchFamily="18" charset="0"/>
                <a:sym typeface="+mn-ea"/>
              </a:rPr>
              <a:t>上放有一个棋子。接下来 </a:t>
            </a:r>
            <a:r>
              <a:rPr lang="en-US" altLang="zh-CN" dirty="0">
                <a:latin typeface="Cambria Math" panose="02040503050406030204" pitchFamily="18" charset="0"/>
                <a:cs typeface="Cambria Math" panose="02040503050406030204" pitchFamily="18" charset="0"/>
                <a:sym typeface="+mn-ea"/>
              </a:rPr>
              <a:t>Alice </a:t>
            </a:r>
            <a:r>
              <a:rPr lang="zh-CN" altLang="en-US" dirty="0">
                <a:latin typeface="Cambria Math" panose="02040503050406030204" pitchFamily="18" charset="0"/>
                <a:cs typeface="Cambria Math" panose="02040503050406030204" pitchFamily="18" charset="0"/>
                <a:sym typeface="+mn-ea"/>
              </a:rPr>
              <a:t>和 </a:t>
            </a:r>
            <a:r>
              <a:rPr lang="en-US" altLang="zh-CN" dirty="0">
                <a:latin typeface="Cambria Math" panose="02040503050406030204" pitchFamily="18" charset="0"/>
                <a:cs typeface="Cambria Math" panose="02040503050406030204" pitchFamily="18" charset="0"/>
                <a:sym typeface="+mn-ea"/>
              </a:rPr>
              <a:t>Bob </a:t>
            </a:r>
            <a:r>
              <a:rPr lang="zh-CN" altLang="en-US" dirty="0">
                <a:latin typeface="Cambria Math" panose="02040503050406030204" pitchFamily="18" charset="0"/>
                <a:cs typeface="Cambria Math" panose="02040503050406030204" pitchFamily="18" charset="0"/>
                <a:sym typeface="+mn-ea"/>
              </a:rPr>
              <a:t>轮流操作。</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操作时可以将棋子移动到相邻的且没有放置过的节点上。</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棋子无法移动时停止游戏。</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Alice </a:t>
            </a:r>
            <a:r>
              <a:rPr lang="zh-CN" altLang="en-US" dirty="0">
                <a:latin typeface="Cambria Math" panose="02040503050406030204" pitchFamily="18" charset="0"/>
                <a:cs typeface="Cambria Math" panose="02040503050406030204" pitchFamily="18" charset="0"/>
                <a:sym typeface="+mn-ea"/>
              </a:rPr>
              <a:t>想要最大化棋子经过的所有节点上数字 </a:t>
            </a:r>
            <a:r>
              <a:rPr lang="en-US" altLang="zh-CN" dirty="0">
                <a:latin typeface="Cambria Math" panose="02040503050406030204" pitchFamily="18" charset="0"/>
                <a:cs typeface="Cambria Math" panose="02040503050406030204" pitchFamily="18" charset="0"/>
                <a:sym typeface="+mn-ea"/>
              </a:rPr>
              <a:t>Ai </a:t>
            </a:r>
            <a:r>
              <a:rPr lang="zh-CN" altLang="en-US" dirty="0">
                <a:latin typeface="Cambria Math" panose="02040503050406030204" pitchFamily="18" charset="0"/>
                <a:cs typeface="Cambria Math" panose="02040503050406030204" pitchFamily="18" charset="0"/>
                <a:sym typeface="+mn-ea"/>
              </a:rPr>
              <a:t>的中位数，</a:t>
            </a:r>
            <a:r>
              <a:rPr lang="en-US" altLang="zh-CN" dirty="0">
                <a:latin typeface="Cambria Math" panose="02040503050406030204" pitchFamily="18" charset="0"/>
                <a:cs typeface="Cambria Math" panose="02040503050406030204" pitchFamily="18" charset="0"/>
                <a:sym typeface="+mn-ea"/>
              </a:rPr>
              <a:t>Bob </a:t>
            </a:r>
            <a:r>
              <a:rPr lang="zh-CN" altLang="en-US" dirty="0">
                <a:latin typeface="Cambria Math" panose="02040503050406030204" pitchFamily="18" charset="0"/>
                <a:cs typeface="Cambria Math" panose="02040503050406030204" pitchFamily="18" charset="0"/>
                <a:sym typeface="+mn-ea"/>
              </a:rPr>
              <a:t>想要最小化。</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若他们均采用最优策略，则最终棋子经过所有节点上数字的中位数是多少？</a:t>
            </a:r>
            <a:endParaRPr lang="en-US" altLang="zh-CN" dirty="0">
              <a:latin typeface="Cambria Math" panose="02040503050406030204" pitchFamily="18" charset="0"/>
              <a:cs typeface="Cambria Math" panose="02040503050406030204" pitchFamily="18" charset="0"/>
              <a:sym typeface="+mn-ea"/>
            </a:endParaRPr>
          </a:p>
          <a:p>
            <a:r>
              <a:rPr lang="en-US" altLang="zh-CN" dirty="0">
                <a:latin typeface="Cambria Math" panose="02040503050406030204" pitchFamily="18" charset="0"/>
                <a:cs typeface="Cambria Math" panose="02040503050406030204" pitchFamily="18" charset="0"/>
                <a:sym typeface="+mn-ea"/>
              </a:rPr>
              <a:t>2&lt;=N&lt;=10^5</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2&lt;=Ai&lt;=10^9</a:t>
            </a:r>
            <a:r>
              <a:rPr lang="zh-CN" altLang="en-US" dirty="0">
                <a:latin typeface="Cambria Math" panose="02040503050406030204" pitchFamily="18" charset="0"/>
                <a:cs typeface="Cambria Math" panose="02040503050406030204" pitchFamily="18" charset="0"/>
                <a:sym typeface="+mn-ea"/>
              </a:rPr>
              <a:t>，</a:t>
            </a:r>
            <a:r>
              <a:rPr lang="en-US" altLang="zh-CN" dirty="0">
                <a:latin typeface="Cambria Math" panose="02040503050406030204" pitchFamily="18" charset="0"/>
                <a:cs typeface="Cambria Math" panose="02040503050406030204" pitchFamily="18" charset="0"/>
                <a:sym typeface="+mn-ea"/>
              </a:rPr>
              <a:t>Ai </a:t>
            </a:r>
            <a:r>
              <a:rPr lang="zh-CN" altLang="en-US" dirty="0">
                <a:latin typeface="Cambria Math" panose="02040503050406030204" pitchFamily="18" charset="0"/>
                <a:cs typeface="Cambria Math" panose="02040503050406030204" pitchFamily="18" charset="0"/>
                <a:sym typeface="+mn-ea"/>
              </a:rPr>
              <a:t>是偶数</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game on tree 2</a:t>
            </a:r>
            <a:endParaRPr lang="en-US" altLang="zh-CN" dirty="0"/>
          </a:p>
        </p:txBody>
      </p:sp>
      <p:sp>
        <p:nvSpPr>
          <p:cNvPr id="3" name="内容占位符 2"/>
          <p:cNvSpPr>
            <a:spLocks noGrp="1"/>
          </p:cNvSpPr>
          <p:nvPr>
            <p:ph idx="1"/>
          </p:nvPr>
        </p:nvSpPr>
        <p:spPr>
          <a:xfrm>
            <a:off x="2231390" y="2637790"/>
            <a:ext cx="8468360" cy="3743960"/>
          </a:xfrm>
        </p:spPr>
        <p:txBody>
          <a:bodyPr>
            <a:normAutofit/>
          </a:bodyPr>
          <a:lstStyle/>
          <a:p>
            <a:r>
              <a:rPr lang="zh-CN" altLang="en-US" dirty="0">
                <a:latin typeface="Cambria Math" panose="02040503050406030204" pitchFamily="18" charset="0"/>
                <a:cs typeface="Cambria Math" panose="02040503050406030204" pitchFamily="18" charset="0"/>
                <a:sym typeface="+mn-ea"/>
              </a:rPr>
              <a:t>将</a:t>
            </a:r>
            <a:r>
              <a:rPr lang="en-US" altLang="zh-CN" dirty="0">
                <a:latin typeface="Cambria Math" panose="02040503050406030204" pitchFamily="18" charset="0"/>
                <a:cs typeface="Cambria Math" panose="02040503050406030204" pitchFamily="18" charset="0"/>
                <a:sym typeface="+mn-ea"/>
              </a:rPr>
              <a:t> 1 </a:t>
            </a:r>
            <a:r>
              <a:rPr lang="zh-CN" altLang="en-US" dirty="0">
                <a:latin typeface="Cambria Math" panose="02040503050406030204" pitchFamily="18" charset="0"/>
                <a:cs typeface="Cambria Math" panose="02040503050406030204" pitchFamily="18" charset="0"/>
                <a:sym typeface="+mn-ea"/>
              </a:rPr>
              <a:t>号点作为根，则棋子显然是从根节点一路往叶子节点走。</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对于一个固定的终点，中位数也是固定的。</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深度为奇数时</a:t>
            </a:r>
            <a:r>
              <a:rPr lang="en-US" altLang="zh-CN" dirty="0">
                <a:latin typeface="Cambria Math" panose="02040503050406030204" pitchFamily="18" charset="0"/>
                <a:cs typeface="Cambria Math" panose="02040503050406030204" pitchFamily="18" charset="0"/>
                <a:sym typeface="+mn-ea"/>
              </a:rPr>
              <a:t> Alice </a:t>
            </a:r>
            <a:r>
              <a:rPr lang="zh-CN" altLang="en-US" dirty="0">
                <a:latin typeface="Cambria Math" panose="02040503050406030204" pitchFamily="18" charset="0"/>
                <a:cs typeface="Cambria Math" panose="02040503050406030204" pitchFamily="18" charset="0"/>
                <a:sym typeface="+mn-ea"/>
              </a:rPr>
              <a:t>操作，偶数时 </a:t>
            </a:r>
            <a:r>
              <a:rPr lang="en-US" altLang="zh-CN" dirty="0">
                <a:latin typeface="Cambria Math" panose="02040503050406030204" pitchFamily="18" charset="0"/>
                <a:cs typeface="Cambria Math" panose="02040503050406030204" pitchFamily="18" charset="0"/>
                <a:sym typeface="+mn-ea"/>
              </a:rPr>
              <a:t>Bob </a:t>
            </a:r>
            <a:r>
              <a:rPr lang="zh-CN" altLang="en-US" dirty="0">
                <a:latin typeface="Cambria Math" panose="02040503050406030204" pitchFamily="18" charset="0"/>
                <a:cs typeface="Cambria Math" panose="02040503050406030204" pitchFamily="18" charset="0"/>
                <a:sym typeface="+mn-ea"/>
              </a:rPr>
              <a:t>操作，因此对于每个点操作人也是固定的。</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设</a:t>
            </a:r>
            <a:r>
              <a:rPr lang="en-US" altLang="zh-CN" dirty="0">
                <a:latin typeface="Cambria Math" panose="02040503050406030204" pitchFamily="18" charset="0"/>
                <a:cs typeface="Cambria Math" panose="02040503050406030204" pitchFamily="18" charset="0"/>
                <a:sym typeface="+mn-ea"/>
              </a:rPr>
              <a:t> f(u) </a:t>
            </a:r>
            <a:r>
              <a:rPr lang="zh-CN" altLang="en-US" dirty="0">
                <a:latin typeface="Cambria Math" panose="02040503050406030204" pitchFamily="18" charset="0"/>
                <a:cs typeface="Cambria Math" panose="02040503050406030204" pitchFamily="18" charset="0"/>
                <a:sym typeface="+mn-ea"/>
              </a:rPr>
              <a:t>表示棋子在 </a:t>
            </a:r>
            <a:r>
              <a:rPr lang="en-US" altLang="zh-CN" dirty="0">
                <a:latin typeface="Cambria Math" panose="02040503050406030204" pitchFamily="18" charset="0"/>
                <a:cs typeface="Cambria Math" panose="02040503050406030204" pitchFamily="18" charset="0"/>
                <a:sym typeface="+mn-ea"/>
              </a:rPr>
              <a:t>u </a:t>
            </a:r>
            <a:r>
              <a:rPr lang="zh-CN" altLang="en-US" dirty="0">
                <a:latin typeface="Cambria Math" panose="02040503050406030204" pitchFamily="18" charset="0"/>
                <a:cs typeface="Cambria Math" panose="02040503050406030204" pitchFamily="18" charset="0"/>
                <a:sym typeface="+mn-ea"/>
              </a:rPr>
              <a:t>号节点时，最终的中位数是多少。</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如果</a:t>
            </a:r>
            <a:r>
              <a:rPr lang="en-US" altLang="zh-CN" dirty="0">
                <a:latin typeface="Cambria Math" panose="02040503050406030204" pitchFamily="18" charset="0"/>
                <a:cs typeface="Cambria Math" panose="02040503050406030204" pitchFamily="18" charset="0"/>
                <a:sym typeface="+mn-ea"/>
              </a:rPr>
              <a:t> u </a:t>
            </a:r>
            <a:r>
              <a:rPr lang="zh-CN" altLang="en-US" dirty="0">
                <a:latin typeface="Cambria Math" panose="02040503050406030204" pitchFamily="18" charset="0"/>
                <a:cs typeface="Cambria Math" panose="02040503050406030204" pitchFamily="18" charset="0"/>
                <a:sym typeface="+mn-ea"/>
              </a:rPr>
              <a:t>不是叶子节点，那 </a:t>
            </a:r>
            <a:r>
              <a:rPr lang="en-US" altLang="zh-CN" dirty="0">
                <a:latin typeface="Cambria Math" panose="02040503050406030204" pitchFamily="18" charset="0"/>
                <a:cs typeface="Cambria Math" panose="02040503050406030204" pitchFamily="18" charset="0"/>
                <a:sym typeface="+mn-ea"/>
              </a:rPr>
              <a:t>f(u) </a:t>
            </a:r>
            <a:r>
              <a:rPr lang="zh-CN" altLang="en-US" dirty="0">
                <a:latin typeface="Cambria Math" panose="02040503050406030204" pitchFamily="18" charset="0"/>
                <a:cs typeface="Cambria Math" panose="02040503050406030204" pitchFamily="18" charset="0"/>
                <a:sym typeface="+mn-ea"/>
              </a:rPr>
              <a:t>深度是奇数时显然取 </a:t>
            </a:r>
            <a:r>
              <a:rPr lang="en-US" altLang="zh-CN" dirty="0">
                <a:latin typeface="Cambria Math" panose="02040503050406030204" pitchFamily="18" charset="0"/>
                <a:cs typeface="Cambria Math" panose="02040503050406030204" pitchFamily="18" charset="0"/>
                <a:sym typeface="+mn-ea"/>
              </a:rPr>
              <a:t>f(v)max</a:t>
            </a:r>
            <a:r>
              <a:rPr lang="zh-CN" altLang="en-US" dirty="0">
                <a:latin typeface="Cambria Math" panose="02040503050406030204" pitchFamily="18" charset="0"/>
                <a:cs typeface="Cambria Math" panose="02040503050406030204" pitchFamily="18" charset="0"/>
                <a:sym typeface="+mn-ea"/>
              </a:rPr>
              <a:t>，偶数时取 </a:t>
            </a:r>
            <a:r>
              <a:rPr lang="en-US" altLang="zh-CN" dirty="0">
                <a:latin typeface="Cambria Math" panose="02040503050406030204" pitchFamily="18" charset="0"/>
                <a:cs typeface="Cambria Math" panose="02040503050406030204" pitchFamily="18" charset="0"/>
                <a:sym typeface="+mn-ea"/>
              </a:rPr>
              <a:t>f(v)min</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如果</a:t>
            </a:r>
            <a:r>
              <a:rPr lang="en-US" altLang="zh-CN" dirty="0">
                <a:latin typeface="Cambria Math" panose="02040503050406030204" pitchFamily="18" charset="0"/>
                <a:cs typeface="Cambria Math" panose="02040503050406030204" pitchFamily="18" charset="0"/>
                <a:sym typeface="+mn-ea"/>
              </a:rPr>
              <a:t> u </a:t>
            </a:r>
            <a:r>
              <a:rPr lang="zh-CN" altLang="en-US" dirty="0">
                <a:latin typeface="Cambria Math" panose="02040503050406030204" pitchFamily="18" charset="0"/>
                <a:cs typeface="Cambria Math" panose="02040503050406030204" pitchFamily="18" charset="0"/>
                <a:sym typeface="+mn-ea"/>
              </a:rPr>
              <a:t>是叶子节点，</a:t>
            </a:r>
            <a:r>
              <a:rPr lang="en-US" altLang="zh-CN" dirty="0">
                <a:latin typeface="Cambria Math" panose="02040503050406030204" pitchFamily="18" charset="0"/>
                <a:cs typeface="Cambria Math" panose="02040503050406030204" pitchFamily="18" charset="0"/>
                <a:sym typeface="+mn-ea"/>
              </a:rPr>
              <a:t>f(u) </a:t>
            </a:r>
            <a:r>
              <a:rPr lang="zh-CN" altLang="en-US" dirty="0">
                <a:latin typeface="Cambria Math" panose="02040503050406030204" pitchFamily="18" charset="0"/>
                <a:cs typeface="Cambria Math" panose="02040503050406030204" pitchFamily="18" charset="0"/>
                <a:sym typeface="+mn-ea"/>
              </a:rPr>
              <a:t>就是根到 </a:t>
            </a:r>
            <a:r>
              <a:rPr lang="en-US" altLang="zh-CN" dirty="0">
                <a:latin typeface="Cambria Math" panose="02040503050406030204" pitchFamily="18" charset="0"/>
                <a:cs typeface="Cambria Math" panose="02040503050406030204" pitchFamily="18" charset="0"/>
                <a:sym typeface="+mn-ea"/>
              </a:rPr>
              <a:t>u </a:t>
            </a:r>
            <a:r>
              <a:rPr lang="zh-CN" altLang="en-US" dirty="0">
                <a:latin typeface="Cambria Math" panose="02040503050406030204" pitchFamily="18" charset="0"/>
                <a:cs typeface="Cambria Math" panose="02040503050406030204" pitchFamily="18" charset="0"/>
                <a:sym typeface="+mn-ea"/>
              </a:rPr>
              <a:t>所有数字的中位数。</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需要维护插入、删除、询问中位数，可以树状数组二分，更经典的做法是双堆维护（这里的堆需要用</a:t>
            </a:r>
            <a:r>
              <a:rPr lang="en-US" altLang="zh-CN" dirty="0">
                <a:latin typeface="Cambria Math" panose="02040503050406030204" pitchFamily="18" charset="0"/>
                <a:cs typeface="Cambria Math" panose="02040503050406030204" pitchFamily="18" charset="0"/>
                <a:sym typeface="+mn-ea"/>
              </a:rPr>
              <a:t> multiset </a:t>
            </a:r>
            <a:r>
              <a:rPr lang="zh-CN" altLang="en-US" dirty="0">
                <a:latin typeface="Cambria Math" panose="02040503050406030204" pitchFamily="18" charset="0"/>
                <a:cs typeface="Cambria Math" panose="02040503050406030204" pitchFamily="18" charset="0"/>
                <a:sym typeface="+mn-ea"/>
              </a:rPr>
              <a:t>实现）。</a:t>
            </a:r>
            <a:endParaRPr lang="en-US" altLang="zh-CN" dirty="0">
              <a:latin typeface="Cambria Math" panose="02040503050406030204" pitchFamily="18" charset="0"/>
              <a:cs typeface="Cambria Math" panose="02040503050406030204" pitchFamily="18" charset="0"/>
              <a:sym typeface="+mn-ea"/>
            </a:endParaRPr>
          </a:p>
          <a:p>
            <a:r>
              <a:rPr lang="zh-CN" altLang="en-US" dirty="0">
                <a:latin typeface="Cambria Math" panose="02040503050406030204" pitchFamily="18" charset="0"/>
                <a:cs typeface="Cambria Math" panose="02040503050406030204" pitchFamily="18" charset="0"/>
                <a:sym typeface="+mn-ea"/>
              </a:rPr>
              <a:t>复杂度 </a:t>
            </a:r>
            <a:r>
              <a:rPr lang="en-US" altLang="zh-CN" dirty="0">
                <a:latin typeface="Cambria Math" panose="02040503050406030204" pitchFamily="18" charset="0"/>
                <a:cs typeface="Cambria Math" panose="02040503050406030204" pitchFamily="18" charset="0"/>
                <a:sym typeface="+mn-ea"/>
              </a:rPr>
              <a:t>O(N </a:t>
            </a:r>
            <a:r>
              <a:rPr lang="en-US" altLang="zh-CN" dirty="0" err="1">
                <a:latin typeface="Cambria Math" panose="02040503050406030204" pitchFamily="18" charset="0"/>
                <a:cs typeface="Cambria Math" panose="02040503050406030204" pitchFamily="18" charset="0"/>
                <a:sym typeface="+mn-ea"/>
              </a:rPr>
              <a:t>logN</a:t>
            </a:r>
            <a:r>
              <a:rPr lang="en-US" altLang="zh-CN" dirty="0">
                <a:latin typeface="Cambria Math" panose="02040503050406030204" pitchFamily="18" charset="0"/>
                <a:cs typeface="Cambria Math" panose="02040503050406030204" pitchFamily="18" charset="0"/>
                <a:sym typeface="+mn-ea"/>
              </a:rPr>
              <a:t>)</a:t>
            </a:r>
            <a:endParaRPr lang="en-US" altLang="zh-CN" dirty="0">
              <a:latin typeface="Cambria Math" panose="02040503050406030204" pitchFamily="18" charset="0"/>
              <a:cs typeface="Cambria Math" panose="020405030504060302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CANDLES</a:t>
            </a:r>
            <a:endParaRPr lang="en-US" altLang="zh-CN" dirty="0"/>
          </a:p>
        </p:txBody>
      </p:sp>
      <p:sp>
        <p:nvSpPr>
          <p:cNvPr id="3" name="内容占位符 2"/>
          <p:cNvSpPr>
            <a:spLocks noGrp="1"/>
          </p:cNvSpPr>
          <p:nvPr>
            <p:ph idx="1"/>
          </p:nvPr>
        </p:nvSpPr>
        <p:spPr/>
        <p:txBody>
          <a:bodyPr>
            <a:normAutofit lnSpcReduction="10000"/>
          </a:bodyPr>
          <a:lstStyle/>
          <a:p>
            <a:r>
              <a:rPr lang="en-US" dirty="0">
                <a:latin typeface="Courier New" panose="02070309020205020404" pitchFamily="49" charset="0"/>
                <a:cs typeface="Courier New" panose="02070309020205020404" pitchFamily="49" charset="0"/>
              </a:rPr>
              <a:t>N </a:t>
            </a:r>
            <a:r>
              <a:rPr lang="zh-CN" altLang="en-US" dirty="0">
                <a:latin typeface="Courier New" panose="02070309020205020404" pitchFamily="49" charset="0"/>
                <a:cs typeface="Courier New" panose="02070309020205020404" pitchFamily="49" charset="0"/>
              </a:rPr>
              <a:t>个蜡烛放在无限长的数轴上，第</a:t>
            </a:r>
            <a:r>
              <a:rPr lang="en-US" altLang="zh-CN" dirty="0">
                <a:latin typeface="Courier New" panose="02070309020205020404" pitchFamily="49" charset="0"/>
                <a:cs typeface="Courier New" panose="02070309020205020404" pitchFamily="49" charset="0"/>
              </a:rPr>
              <a:t> i </a:t>
            </a:r>
            <a:r>
              <a:rPr lang="zh-CN" altLang="en-US" dirty="0">
                <a:latin typeface="Courier New" panose="02070309020205020404" pitchFamily="49" charset="0"/>
                <a:cs typeface="Courier New" panose="02070309020205020404" pitchFamily="49" charset="0"/>
              </a:rPr>
              <a:t>个蜡烛位于</a:t>
            </a:r>
            <a:r>
              <a:rPr lang="en-US" altLang="zh-CN" dirty="0">
                <a:latin typeface="Courier New" panose="02070309020205020404" pitchFamily="49" charset="0"/>
                <a:cs typeface="Courier New" panose="02070309020205020404" pitchFamily="49" charset="0"/>
              </a:rPr>
              <a:t> X[i]</a:t>
            </a:r>
            <a:r>
              <a:rPr lang="zh-CN" altLang="en-US" dirty="0">
                <a:latin typeface="Courier New" panose="02070309020205020404" pitchFamily="49" charset="0"/>
                <a:cs typeface="Courier New" panose="02070309020205020404" pitchFamily="49" charset="0"/>
              </a:rPr>
              <a:t>，初始具有长度</a:t>
            </a:r>
            <a:r>
              <a:rPr lang="en-US" altLang="zh-CN" dirty="0">
                <a:latin typeface="Courier New" panose="02070309020205020404" pitchFamily="49" charset="0"/>
                <a:cs typeface="Courier New" panose="02070309020205020404" pitchFamily="49" charset="0"/>
              </a:rPr>
              <a:t>A[i]</a:t>
            </a:r>
            <a:r>
              <a:rPr lang="zh-CN" altLang="en-US"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每过一分钟每个蜡烛的长度都会减少</a:t>
            </a:r>
            <a:r>
              <a:rPr lang="en-US" altLang="zh-CN" dirty="0">
                <a:latin typeface="Courier New" panose="02070309020205020404" pitchFamily="49" charset="0"/>
                <a:cs typeface="Courier New" panose="02070309020205020404" pitchFamily="49" charset="0"/>
              </a:rPr>
              <a:t> 1</a:t>
            </a:r>
            <a:r>
              <a:rPr lang="zh-CN" altLang="en-US" dirty="0">
                <a:latin typeface="Courier New" panose="02070309020205020404" pitchFamily="49" charset="0"/>
                <a:cs typeface="Courier New" panose="02070309020205020404" pitchFamily="49" charset="0"/>
              </a:rPr>
              <a:t>，已经减小到</a:t>
            </a:r>
            <a:r>
              <a:rPr lang="en-US" altLang="zh-CN" dirty="0">
                <a:latin typeface="Courier New" panose="02070309020205020404" pitchFamily="49" charset="0"/>
                <a:cs typeface="Courier New" panose="02070309020205020404" pitchFamily="49" charset="0"/>
              </a:rPr>
              <a:t> 0 </a:t>
            </a:r>
            <a:r>
              <a:rPr lang="zh-CN" altLang="en-US" dirty="0">
                <a:latin typeface="Courier New" panose="02070309020205020404" pitchFamily="49" charset="0"/>
                <a:cs typeface="Courier New" panose="02070309020205020404" pitchFamily="49" charset="0"/>
              </a:rPr>
              <a:t>的不会再减小。</a:t>
            </a:r>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小</a:t>
            </a:r>
            <a:r>
              <a:rPr lang="en-US" altLang="zh-CN" dirty="0">
                <a:latin typeface="Courier New" panose="02070309020205020404" pitchFamily="49" charset="0"/>
                <a:cs typeface="Courier New" panose="02070309020205020404" pitchFamily="49" charset="0"/>
              </a:rPr>
              <a:t> T </a:t>
            </a:r>
            <a:r>
              <a:rPr lang="zh-CN" altLang="en-US" dirty="0">
                <a:latin typeface="Courier New" panose="02070309020205020404" pitchFamily="49" charset="0"/>
                <a:cs typeface="Courier New" panose="02070309020205020404" pitchFamily="49" charset="0"/>
              </a:rPr>
              <a:t>第</a:t>
            </a:r>
            <a:r>
              <a:rPr lang="en-US" altLang="zh-CN" dirty="0">
                <a:latin typeface="Courier New" panose="02070309020205020404" pitchFamily="49" charset="0"/>
                <a:cs typeface="Courier New" panose="02070309020205020404" pitchFamily="49" charset="0"/>
              </a:rPr>
              <a:t> 0 </a:t>
            </a:r>
            <a:r>
              <a:rPr lang="zh-CN" altLang="en-US" dirty="0">
                <a:latin typeface="Courier New" panose="02070309020205020404" pitchFamily="49" charset="0"/>
                <a:cs typeface="Courier New" panose="02070309020205020404" pitchFamily="49" charset="0"/>
              </a:rPr>
              <a:t>秒在原点，每分钟他可以移动不超过</a:t>
            </a:r>
            <a:r>
              <a:rPr lang="en-US" altLang="zh-CN" dirty="0">
                <a:latin typeface="Courier New" panose="02070309020205020404" pitchFamily="49" charset="0"/>
                <a:cs typeface="Courier New" panose="02070309020205020404" pitchFamily="49" charset="0"/>
              </a:rPr>
              <a:t> 1 </a:t>
            </a:r>
            <a:r>
              <a:rPr lang="zh-CN" altLang="en-US" dirty="0">
                <a:latin typeface="Courier New" panose="02070309020205020404" pitchFamily="49" charset="0"/>
                <a:cs typeface="Courier New" panose="02070309020205020404" pitchFamily="49" charset="0"/>
              </a:rPr>
              <a:t>的长度。</a:t>
            </a:r>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如果小</a:t>
            </a:r>
            <a:r>
              <a:rPr lang="en-US" altLang="zh-CN" dirty="0">
                <a:latin typeface="Courier New" panose="02070309020205020404" pitchFamily="49" charset="0"/>
                <a:cs typeface="Courier New" panose="02070309020205020404" pitchFamily="49" charset="0"/>
              </a:rPr>
              <a:t> T </a:t>
            </a:r>
            <a:r>
              <a:rPr lang="zh-CN" altLang="en-US" dirty="0">
                <a:latin typeface="Courier New" panose="02070309020205020404" pitchFamily="49" charset="0"/>
                <a:cs typeface="Courier New" panose="02070309020205020404" pitchFamily="49" charset="0"/>
              </a:rPr>
              <a:t>某个时刻与某个蜡烛在同一个位置，他就可以收集这个蜡烛，并获得与这个蜡烛此时长度相等的得分。</a:t>
            </a:r>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收集的时间忽略不计，可以同时收集多个蜡烛。</a:t>
            </a:r>
            <a:endParaRPr lang="zh-CN" altLang="en-US"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10^100 </a:t>
            </a:r>
            <a:r>
              <a:rPr lang="zh-CN" altLang="en-US" dirty="0">
                <a:latin typeface="Courier New" panose="02070309020205020404" pitchFamily="49" charset="0"/>
                <a:cs typeface="Courier New" panose="02070309020205020404" pitchFamily="49" charset="0"/>
              </a:rPr>
              <a:t>秒过后，求小</a:t>
            </a:r>
            <a:r>
              <a:rPr lang="en-US" altLang="zh-CN" dirty="0">
                <a:latin typeface="Courier New" panose="02070309020205020404" pitchFamily="49" charset="0"/>
                <a:cs typeface="Courier New" panose="02070309020205020404" pitchFamily="49" charset="0"/>
              </a:rPr>
              <a:t> T </a:t>
            </a:r>
            <a:r>
              <a:rPr lang="zh-CN" altLang="en-US" dirty="0">
                <a:latin typeface="Courier New" panose="02070309020205020404" pitchFamily="49" charset="0"/>
                <a:cs typeface="Courier New" panose="02070309020205020404" pitchFamily="49" charset="0"/>
              </a:rPr>
              <a:t>的最大得分。</a:t>
            </a:r>
            <a:endParaRPr lang="zh-CN" altLang="en-US"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N&lt;=300</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-10^9&lt;=X[i]&lt;=10^9</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1&lt;=A[i]&lt;=10^9</a:t>
            </a:r>
            <a:endParaRPr lang="zh-CN" alt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CANDLES</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390" y="2637790"/>
                <a:ext cx="7729855" cy="3932555"/>
              </a:xfrm>
            </p:spPr>
            <p:txBody>
              <a:bodyPr>
                <a:normAutofit lnSpcReduction="10000"/>
              </a:bodyPr>
              <a:lstStyle/>
              <a:p>
                <a:r>
                  <a:rPr lang="zh-CN" altLang="en-US" dirty="0">
                    <a:latin typeface="Courier New" panose="02070309020205020404" pitchFamily="49" charset="0"/>
                    <a:cs typeface="Courier New" panose="02070309020205020404" pitchFamily="49" charset="0"/>
                  </a:rPr>
                  <a:t>首先，被收集的蜡烛肯定在一段区间内。在这段区间内，要么蜡烛被收集，要么蜡烛在小</a:t>
                </a:r>
                <a:r>
                  <a:rPr lang="en-US" altLang="zh-CN" dirty="0">
                    <a:latin typeface="Courier New" panose="02070309020205020404" pitchFamily="49" charset="0"/>
                    <a:cs typeface="Courier New" panose="02070309020205020404" pitchFamily="49" charset="0"/>
                  </a:rPr>
                  <a:t> T </a:t>
                </a:r>
                <a:r>
                  <a:rPr lang="zh-CN" altLang="en-US" dirty="0">
                    <a:latin typeface="Courier New" panose="02070309020205020404" pitchFamily="49" charset="0"/>
                    <a:cs typeface="Courier New" panose="02070309020205020404" pitchFamily="49" charset="0"/>
                  </a:rPr>
                  <a:t>到达时长度已经为</a:t>
                </a:r>
                <a:r>
                  <a:rPr lang="en-US" altLang="zh-CN" dirty="0">
                    <a:latin typeface="Courier New" panose="02070309020205020404" pitchFamily="49" charset="0"/>
                    <a:cs typeface="Courier New" panose="02070309020205020404" pitchFamily="49" charset="0"/>
                  </a:rPr>
                  <a:t> 0</a:t>
                </a:r>
                <a:r>
                  <a:rPr lang="zh-CN" altLang="en-US"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如果</a:t>
                </a:r>
                <a:r>
                  <a:rPr lang="en-US" altLang="zh-CN" dirty="0">
                    <a:latin typeface="Courier New" panose="02070309020205020404" pitchFamily="49" charset="0"/>
                    <a:cs typeface="Courier New" panose="02070309020205020404" pitchFamily="49" charset="0"/>
                  </a:rPr>
                  <a:t> DP </a:t>
                </a:r>
                <a:r>
                  <a:rPr lang="zh-CN" altLang="en-US" dirty="0">
                    <a:latin typeface="Courier New" panose="02070309020205020404" pitchFamily="49" charset="0"/>
                    <a:cs typeface="Courier New" panose="02070309020205020404" pitchFamily="49" charset="0"/>
                  </a:rPr>
                  <a:t>中将时间加入维度进行区间</a:t>
                </a:r>
                <a:r>
                  <a:rPr lang="en-US" altLang="zh-CN" dirty="0">
                    <a:latin typeface="Courier New" panose="02070309020205020404" pitchFamily="49" charset="0"/>
                    <a:cs typeface="Courier New" panose="02070309020205020404" pitchFamily="49" charset="0"/>
                  </a:rPr>
                  <a:t> DP</a:t>
                </a:r>
                <a:r>
                  <a:rPr lang="zh-CN" altLang="en-US"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设收集的蜡烛编号为</a:t>
                </a:r>
                <a:r>
                  <a:rPr lang="en-US" altLang="zh-CN" dirty="0">
                    <a:latin typeface="Courier New" panose="02070309020205020404" pitchFamily="49" charset="0"/>
                    <a:cs typeface="Courier New" panose="02070309020205020404" pitchFamily="49" charset="0"/>
                  </a:rPr>
                  <a:t> P1,P2,...,Pd</a:t>
                </a:r>
                <a:r>
                  <a:rPr lang="zh-CN" altLang="en-US" dirty="0">
                    <a:latin typeface="Courier New" panose="02070309020205020404" pitchFamily="49" charset="0"/>
                    <a:cs typeface="Courier New" panose="02070309020205020404" pitchFamily="49" charset="0"/>
                  </a:rPr>
                  <a:t>，则总得分为：</a:t>
                </a:r>
                <a:endParaRPr lang="zh-CN" altLang="en-US" dirty="0">
                  <a:latin typeface="Courier New" panose="02070309020205020404" pitchFamily="49" charset="0"/>
                  <a:cs typeface="Courier New" panose="02070309020205020404" pitchFamily="49" charset="0"/>
                </a:endParaRPr>
              </a:p>
              <a:p>
                <a14:m>
                  <m:oMath xmlns:m="http://schemas.openxmlformats.org/officeDocument/2006/math">
                    <m:nary>
                      <m:naryPr>
                        <m:chr m:val="∑"/>
                        <m:limLoc m:val="undOvr"/>
                        <m:ctrlPr>
                          <a:rPr lang="en-US" altLang="zh-CN" i="1" dirty="0">
                            <a:latin typeface="Cambria Math" panose="02040503050406030204" pitchFamily="18" charset="0"/>
                            <a:cs typeface="Cambria Math" panose="02040503050406030204" pitchFamily="18" charset="0"/>
                          </a:rPr>
                        </m:ctrlPr>
                      </m:naryPr>
                      <m:sub>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sub>
                      <m:sup>
                        <m:r>
                          <a:rPr lang="en-US" altLang="zh-CN" i="1" dirty="0">
                            <a:latin typeface="Cambria Math" panose="02040503050406030204" pitchFamily="18" charset="0"/>
                            <a:cs typeface="Cambria Math" panose="02040503050406030204" pitchFamily="18" charset="0"/>
                          </a:rPr>
                          <m:t>𝑑</m:t>
                        </m:r>
                      </m:sup>
                      <m:e>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𝐴</m:t>
                            </m:r>
                          </m:e>
                          <m:sub>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𝑃</m:t>
                                </m:r>
                              </m:e>
                              <m:sub>
                                <m:r>
                                  <a:rPr lang="en-US" altLang="zh-CN" i="1" dirty="0">
                                    <a:latin typeface="Cambria Math" panose="02040503050406030204" pitchFamily="18" charset="0"/>
                                    <a:cs typeface="Cambria Math" panose="02040503050406030204" pitchFamily="18" charset="0"/>
                                  </a:rPr>
                                  <m:t>𝑖</m:t>
                                </m:r>
                              </m:sub>
                            </m:sSub>
                          </m:sub>
                        </m:sSub>
                      </m:e>
                    </m:nary>
                  </m:oMath>
                </a14:m>
                <a:r>
                  <a:rPr lang="en-US" altLang="zh-CN" dirty="0">
                    <a:latin typeface="Courier New" panose="02070309020205020404" pitchFamily="49" charset="0"/>
                    <a:cs typeface="Courier New" panose="02070309020205020404" pitchFamily="49" charset="0"/>
                  </a:rPr>
                  <a:t>-</a:t>
                </a:r>
                <a14:m>
                  <m:oMath xmlns:m="http://schemas.openxmlformats.org/officeDocument/2006/math">
                    <m:nary>
                      <m:naryPr>
                        <m:chr m:val="∑"/>
                        <m:limLoc m:val="undOvr"/>
                        <m:ctrlPr>
                          <a:rPr lang="en-US" altLang="zh-CN" i="1" dirty="0">
                            <a:latin typeface="Cambria Math" panose="02040503050406030204" pitchFamily="18" charset="0"/>
                            <a:cs typeface="Cambria Math" panose="02040503050406030204" pitchFamily="18" charset="0"/>
                          </a:rPr>
                        </m:ctrlPr>
                      </m:naryPr>
                      <m:sub>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sub>
                      <m:sup>
                        <m:r>
                          <a:rPr lang="en-US" altLang="zh-CN" i="1" dirty="0">
                            <a:latin typeface="Cambria Math" panose="02040503050406030204" pitchFamily="18" charset="0"/>
                            <a:cs typeface="Cambria Math" panose="02040503050406030204" pitchFamily="18" charset="0"/>
                          </a:rPr>
                          <m:t>𝑑</m:t>
                        </m:r>
                      </m:sup>
                      <m:e>
                        <m:sSub>
                          <m:sSubPr>
                            <m:ctrlPr>
                              <a:rPr lang="en-US" altLang="zh-CN" i="1" dirty="0">
                                <a:latin typeface="Cambria Math" panose="02040503050406030204" pitchFamily="18" charset="0"/>
                                <a:cs typeface="Cambria Math" panose="02040503050406030204" pitchFamily="18" charset="0"/>
                              </a:rPr>
                            </m:ctrlPr>
                          </m:sSubPr>
                          <m:e>
                            <m:d>
                              <m:dPr>
                                <m:ctrlPr>
                                  <a:rPr lang="en-US" altLang="zh-CN" i="1" dirty="0">
                                    <a:latin typeface="Cambria Math" panose="02040503050406030204" pitchFamily="18" charset="0"/>
                                    <a:cs typeface="Cambria Math" panose="02040503050406030204" pitchFamily="18" charset="0"/>
                                  </a:rPr>
                                </m:ctrlPr>
                              </m:dPr>
                              <m:e>
                                <m:r>
                                  <a:rPr lang="en-US" altLang="zh-CN" i="1" dirty="0">
                                    <a:latin typeface="Cambria Math" panose="02040503050406030204" pitchFamily="18" charset="0"/>
                                    <a:cs typeface="Cambria Math" panose="02040503050406030204" pitchFamily="18" charset="0"/>
                                  </a:rPr>
                                  <m:t>𝑑</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e>
                            </m:d>
                            <m:r>
                              <a:rPr lang="en-US" altLang="zh-CN" b="0" i="1" dirty="0" smtClean="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𝑋</m:t>
                            </m:r>
                          </m:e>
                          <m:sub>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𝑃</m:t>
                                </m:r>
                              </m:e>
                              <m:sub>
                                <m:r>
                                  <a:rPr lang="en-US" altLang="zh-CN" i="1" dirty="0">
                                    <a:latin typeface="Cambria Math" panose="02040503050406030204" pitchFamily="18" charset="0"/>
                                    <a:cs typeface="Cambria Math" panose="02040503050406030204" pitchFamily="18" charset="0"/>
                                  </a:rPr>
                                  <m:t>𝑖</m:t>
                                </m:r>
                              </m:sub>
                            </m:sSub>
                          </m:sub>
                        </m:sSub>
                        <m:r>
                          <a:rPr lang="en-US" altLang="zh-CN" i="1" dirty="0">
                            <a:latin typeface="Cambria Math" panose="02040503050406030204" pitchFamily="18" charset="0"/>
                            <a:cs typeface="Cambria Math" panose="02040503050406030204" pitchFamily="18" charset="0"/>
                          </a:rPr>
                          <m:t>−</m:t>
                        </m:r>
                      </m:e>
                    </m:nary>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𝑋</m:t>
                        </m:r>
                      </m:e>
                      <m:sub>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𝑃</m:t>
                            </m:r>
                          </m:e>
                          <m:sub>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sub>
                        </m:sSub>
                      </m:sub>
                    </m:sSub>
                    <m:r>
                      <a:rPr lang="en-US" altLang="zh-CN" b="0" i="1" dirty="0" smtClean="0">
                        <a:latin typeface="Cambria Math" panose="02040503050406030204" pitchFamily="18" charset="0"/>
                        <a:cs typeface="Cambria Math" panose="02040503050406030204" pitchFamily="18" charset="0"/>
                      </a:rPr>
                      <m:t>|</m:t>
                    </m:r>
                  </m:oMath>
                </a14:m>
                <a:endParaRPr lang="en-US" altLang="zh-CN" i="1" dirty="0">
                  <a:latin typeface="Cambria Math" panose="02040503050406030204" pitchFamily="18" charset="0"/>
                  <a:cs typeface="Cambria Math" panose="02040503050406030204" pitchFamily="18" charset="0"/>
                </a:endParaRPr>
              </a:p>
              <a:p>
                <a:r>
                  <a:rPr lang="zh-CN" altLang="en-US" dirty="0">
                    <a:latin typeface="Courier New" panose="02070309020205020404" pitchFamily="49" charset="0"/>
                    <a:cs typeface="Courier New" panose="02070309020205020404" pitchFamily="49" charset="0"/>
                  </a:rPr>
                  <a:t>先枚举</a:t>
                </a:r>
                <a:r>
                  <a:rPr lang="en-US" altLang="zh-CN" dirty="0">
                    <a:latin typeface="Courier New" panose="02070309020205020404" pitchFamily="49" charset="0"/>
                    <a:cs typeface="Courier New" panose="02070309020205020404" pitchFamily="49" charset="0"/>
                  </a:rPr>
                  <a:t> d</a:t>
                </a:r>
                <a:r>
                  <a:rPr lang="zh-CN" altLang="en-US" dirty="0">
                    <a:latin typeface="Courier New" panose="02070309020205020404" pitchFamily="49" charset="0"/>
                    <a:cs typeface="Courier New" panose="02070309020205020404" pitchFamily="49" charset="0"/>
                  </a:rPr>
                  <a:t>，再进行区间</a:t>
                </a:r>
                <a:r>
                  <a:rPr lang="en-US" altLang="zh-CN" dirty="0">
                    <a:latin typeface="Courier New" panose="02070309020205020404" pitchFamily="49" charset="0"/>
                    <a:cs typeface="Courier New" panose="02070309020205020404" pitchFamily="49" charset="0"/>
                  </a:rPr>
                  <a:t> DP</a:t>
                </a:r>
                <a:r>
                  <a:rPr lang="zh-CN" altLang="en-US"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f(l,r,k,0/1) </a:t>
                </a:r>
                <a:r>
                  <a:rPr lang="zh-CN" altLang="en-US" dirty="0">
                    <a:latin typeface="Courier New" panose="02070309020205020404" pitchFamily="49" charset="0"/>
                    <a:cs typeface="Courier New" panose="02070309020205020404" pitchFamily="49" charset="0"/>
                  </a:rPr>
                  <a:t>表示考虑区间</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l,r</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中的蜡烛，从中已有</a:t>
                </a:r>
                <a:r>
                  <a:rPr lang="en-US" altLang="zh-CN" dirty="0">
                    <a:latin typeface="Courier New" panose="02070309020205020404" pitchFamily="49" charset="0"/>
                    <a:cs typeface="Courier New" panose="02070309020205020404" pitchFamily="49" charset="0"/>
                  </a:rPr>
                  <a:t> k </a:t>
                </a:r>
                <a:r>
                  <a:rPr lang="zh-CN" altLang="en-US" dirty="0">
                    <a:latin typeface="Courier New" panose="02070309020205020404" pitchFamily="49" charset="0"/>
                    <a:cs typeface="Courier New" panose="02070309020205020404" pitchFamily="49" charset="0"/>
                  </a:rPr>
                  <a:t>个蜡烛被成功收集，此时小</a:t>
                </a:r>
                <a:r>
                  <a:rPr lang="en-US" altLang="zh-CN" dirty="0">
                    <a:latin typeface="Courier New" panose="02070309020205020404" pitchFamily="49" charset="0"/>
                    <a:cs typeface="Courier New" panose="02070309020205020404" pitchFamily="49" charset="0"/>
                  </a:rPr>
                  <a:t> T </a:t>
                </a:r>
                <a:r>
                  <a:rPr lang="zh-CN" altLang="en-US" dirty="0">
                    <a:latin typeface="Courier New" panose="02070309020205020404" pitchFamily="49" charset="0"/>
                    <a:cs typeface="Courier New" panose="02070309020205020404" pitchFamily="49" charset="0"/>
                  </a:rPr>
                  <a:t>位于第</a:t>
                </a:r>
                <a:r>
                  <a:rPr lang="en-US" altLang="zh-CN" dirty="0">
                    <a:latin typeface="Courier New" panose="02070309020205020404" pitchFamily="49" charset="0"/>
                    <a:cs typeface="Courier New" panose="02070309020205020404" pitchFamily="49" charset="0"/>
                  </a:rPr>
                  <a:t> l/r </a:t>
                </a:r>
                <a:r>
                  <a:rPr lang="zh-CN" altLang="en-US" dirty="0">
                    <a:latin typeface="Courier New" panose="02070309020205020404" pitchFamily="49" charset="0"/>
                    <a:cs typeface="Courier New" panose="02070309020205020404" pitchFamily="49" charset="0"/>
                  </a:rPr>
                  <a:t>个蜡烛处，最大的得分。</a:t>
                </a:r>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分类讨论下一步前往第</a:t>
                </a:r>
                <a:r>
                  <a:rPr lang="en-US" altLang="zh-CN" dirty="0">
                    <a:latin typeface="Courier New" panose="02070309020205020404" pitchFamily="49" charset="0"/>
                    <a:cs typeface="Courier New" panose="02070309020205020404" pitchFamily="49" charset="0"/>
                  </a:rPr>
                  <a:t> l-1 </a:t>
                </a:r>
                <a:r>
                  <a:rPr lang="zh-CN" altLang="en-US" dirty="0">
                    <a:latin typeface="Courier New" panose="02070309020205020404" pitchFamily="49" charset="0"/>
                    <a:cs typeface="Courier New" panose="02070309020205020404" pitchFamily="49" charset="0"/>
                  </a:rPr>
                  <a:t>还是第</a:t>
                </a:r>
                <a:r>
                  <a:rPr lang="en-US" altLang="zh-CN" dirty="0">
                    <a:latin typeface="Courier New" panose="02070309020205020404" pitchFamily="49" charset="0"/>
                    <a:cs typeface="Courier New" panose="02070309020205020404" pitchFamily="49" charset="0"/>
                  </a:rPr>
                  <a:t> r+1 </a:t>
                </a:r>
                <a:r>
                  <a:rPr lang="zh-CN" altLang="en-US" dirty="0">
                    <a:latin typeface="Courier New" panose="02070309020205020404" pitchFamily="49" charset="0"/>
                    <a:cs typeface="Courier New" panose="02070309020205020404" pitchFamily="49" charset="0"/>
                  </a:rPr>
                  <a:t>个蜡烛。</a:t>
                </a:r>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转移时如何判断当前蜡烛是否被</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成功收集</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复杂度</a:t>
                </a:r>
                <a:r>
                  <a:rPr lang="en-US" altLang="zh-CN" dirty="0">
                    <a:latin typeface="Courier New" panose="02070309020205020404" pitchFamily="49" charset="0"/>
                    <a:cs typeface="Courier New" panose="02070309020205020404" pitchFamily="49" charset="0"/>
                  </a:rPr>
                  <a:t> O(N^4)</a:t>
                </a:r>
                <a:r>
                  <a:rPr lang="zh-CN" altLang="en-US"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390" y="2637790"/>
                <a:ext cx="7729855" cy="3932555"/>
              </a:xfrm>
              <a:blipFill rotWithShape="1">
                <a:blip r:embed="rId1"/>
                <a:stretch>
                  <a:fillRect r="-173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CANDLES</a:t>
            </a:r>
            <a:endParaRPr lang="en-US" altLang="zh-CN"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231390" y="2637790"/>
                <a:ext cx="7729855" cy="3932555"/>
              </a:xfrm>
            </p:spPr>
            <p:txBody>
              <a:bodyPr>
                <a:normAutofit/>
              </a:bodyPr>
              <a:lstStyle/>
              <a:p>
                <a:r>
                  <a:rPr lang="zh-CN" altLang="en-US" dirty="0">
                    <a:latin typeface="Courier New" panose="02070309020205020404" pitchFamily="49" charset="0"/>
                    <a:cs typeface="Courier New" panose="02070309020205020404" pitchFamily="49" charset="0"/>
                  </a:rPr>
                  <a:t>设收集的蜡烛编号为</a:t>
                </a:r>
                <a:r>
                  <a:rPr lang="en-US" altLang="zh-CN" dirty="0">
                    <a:latin typeface="Courier New" panose="02070309020205020404" pitchFamily="49" charset="0"/>
                    <a:cs typeface="Courier New" panose="02070309020205020404" pitchFamily="49" charset="0"/>
                  </a:rPr>
                  <a:t> P1,P2,...,Pd</a:t>
                </a:r>
                <a:r>
                  <a:rPr lang="zh-CN" altLang="en-US" dirty="0">
                    <a:latin typeface="Courier New" panose="02070309020205020404" pitchFamily="49" charset="0"/>
                    <a:cs typeface="Courier New" panose="02070309020205020404" pitchFamily="49" charset="0"/>
                  </a:rPr>
                  <a:t>，则总得分为：</a:t>
                </a:r>
                <a:endParaRPr lang="zh-CN" altLang="en-US" dirty="0">
                  <a:latin typeface="Courier New" panose="02070309020205020404" pitchFamily="49" charset="0"/>
                  <a:cs typeface="Courier New" panose="02070309020205020404" pitchFamily="49" charset="0"/>
                </a:endParaRPr>
              </a:p>
              <a:p>
                <a14:m>
                  <m:oMath xmlns:m="http://schemas.openxmlformats.org/officeDocument/2006/math">
                    <m:nary>
                      <m:naryPr>
                        <m:chr m:val="∑"/>
                        <m:limLoc m:val="undOvr"/>
                        <m:ctrlPr>
                          <a:rPr lang="en-US" altLang="zh-CN" i="1" dirty="0">
                            <a:latin typeface="Cambria Math" panose="02040503050406030204" pitchFamily="18" charset="0"/>
                            <a:cs typeface="Cambria Math" panose="02040503050406030204" pitchFamily="18" charset="0"/>
                          </a:rPr>
                        </m:ctrlPr>
                      </m:naryPr>
                      <m:sub>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sub>
                      <m:sup>
                        <m:r>
                          <a:rPr lang="en-US" altLang="zh-CN" i="1" dirty="0">
                            <a:latin typeface="Cambria Math" panose="02040503050406030204" pitchFamily="18" charset="0"/>
                            <a:cs typeface="Cambria Math" panose="02040503050406030204" pitchFamily="18" charset="0"/>
                          </a:rPr>
                          <m:t>𝑑</m:t>
                        </m:r>
                      </m:sup>
                      <m:e>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𝐴</m:t>
                            </m:r>
                          </m:e>
                          <m:sub>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𝑃</m:t>
                                </m:r>
                              </m:e>
                              <m:sub>
                                <m:r>
                                  <a:rPr lang="en-US" altLang="zh-CN" i="1" dirty="0">
                                    <a:latin typeface="Cambria Math" panose="02040503050406030204" pitchFamily="18" charset="0"/>
                                    <a:cs typeface="Cambria Math" panose="02040503050406030204" pitchFamily="18" charset="0"/>
                                  </a:rPr>
                                  <m:t>𝑖</m:t>
                                </m:r>
                              </m:sub>
                            </m:sSub>
                          </m:sub>
                        </m:sSub>
                      </m:e>
                    </m:nary>
                  </m:oMath>
                </a14:m>
                <a:r>
                  <a:rPr lang="en-US" altLang="zh-CN" dirty="0">
                    <a:latin typeface="Courier New" panose="02070309020205020404" pitchFamily="49" charset="0"/>
                    <a:cs typeface="Courier New" panose="02070309020205020404" pitchFamily="49" charset="0"/>
                  </a:rPr>
                  <a:t>-</a:t>
                </a:r>
                <a14:m>
                  <m:oMath xmlns:m="http://schemas.openxmlformats.org/officeDocument/2006/math">
                    <m:nary>
                      <m:naryPr>
                        <m:chr m:val="∑"/>
                        <m:limLoc m:val="undOvr"/>
                        <m:ctrlPr>
                          <a:rPr lang="en-US" altLang="zh-CN" i="1" dirty="0">
                            <a:latin typeface="Cambria Math" panose="02040503050406030204" pitchFamily="18" charset="0"/>
                            <a:cs typeface="Cambria Math" panose="02040503050406030204" pitchFamily="18" charset="0"/>
                          </a:rPr>
                        </m:ctrlPr>
                      </m:naryPr>
                      <m:sub>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sub>
                      <m:sup>
                        <m:r>
                          <a:rPr lang="en-US" altLang="zh-CN" i="1" dirty="0">
                            <a:latin typeface="Cambria Math" panose="02040503050406030204" pitchFamily="18" charset="0"/>
                            <a:cs typeface="Cambria Math" panose="02040503050406030204" pitchFamily="18" charset="0"/>
                          </a:rPr>
                          <m:t>𝑑</m:t>
                        </m:r>
                      </m:sup>
                      <m:e>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𝑑</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𝑋</m:t>
                            </m:r>
                          </m:e>
                          <m:sub>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𝑃</m:t>
                                </m:r>
                              </m:e>
                              <m:sub>
                                <m:r>
                                  <a:rPr lang="en-US" altLang="zh-CN" i="1" dirty="0">
                                    <a:latin typeface="Cambria Math" panose="02040503050406030204" pitchFamily="18" charset="0"/>
                                    <a:cs typeface="Cambria Math" panose="02040503050406030204" pitchFamily="18" charset="0"/>
                                  </a:rPr>
                                  <m:t>𝑖</m:t>
                                </m:r>
                              </m:sub>
                            </m:sSub>
                          </m:sub>
                        </m:sSub>
                        <m:r>
                          <a:rPr lang="en-US" altLang="zh-CN" i="1" dirty="0">
                            <a:latin typeface="Cambria Math" panose="02040503050406030204" pitchFamily="18" charset="0"/>
                            <a:cs typeface="Cambria Math" panose="02040503050406030204" pitchFamily="18" charset="0"/>
                          </a:rPr>
                          <m:t>−</m:t>
                        </m:r>
                      </m:e>
                    </m:nary>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𝑋</m:t>
                        </m:r>
                      </m:e>
                      <m:sub>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𝑃</m:t>
                            </m:r>
                          </m:e>
                          <m:sub>
                            <m:r>
                              <a:rPr lang="en-US" altLang="zh-CN" i="1" dirty="0">
                                <a:latin typeface="Cambria Math" panose="02040503050406030204" pitchFamily="18" charset="0"/>
                                <a:cs typeface="Cambria Math" panose="02040503050406030204" pitchFamily="18" charset="0"/>
                              </a:rPr>
                              <m:t>𝑖</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1</m:t>
                            </m:r>
                          </m:sub>
                        </m:sSub>
                      </m:sub>
                    </m:sSub>
                    <m:r>
                      <a:rPr lang="en-US" altLang="zh-CN" i="1" dirty="0">
                        <a:latin typeface="Cambria Math" panose="02040503050406030204" pitchFamily="18" charset="0"/>
                        <a:cs typeface="Cambria Math" panose="02040503050406030204" pitchFamily="18" charset="0"/>
                      </a:rPr>
                      <m:t>)</m:t>
                    </m:r>
                  </m:oMath>
                </a14:m>
                <a:endParaRPr lang="en-US" altLang="zh-CN" i="1" dirty="0">
                  <a:latin typeface="Cambria Math" panose="02040503050406030204" pitchFamily="18" charset="0"/>
                  <a:cs typeface="Cambria Math" panose="02040503050406030204" pitchFamily="18" charset="0"/>
                </a:endParaRPr>
              </a:p>
              <a:p>
                <a:r>
                  <a:rPr lang="zh-CN" altLang="en-US" dirty="0">
                    <a:latin typeface="Courier New" panose="02070309020205020404" pitchFamily="49" charset="0"/>
                    <a:cs typeface="Courier New" panose="02070309020205020404" pitchFamily="49" charset="0"/>
                  </a:rPr>
                  <a:t>感性上理解，枚举</a:t>
                </a:r>
                <a:r>
                  <a:rPr lang="en-US" altLang="zh-CN" dirty="0">
                    <a:latin typeface="Courier New" panose="02070309020205020404" pitchFamily="49" charset="0"/>
                    <a:cs typeface="Courier New" panose="02070309020205020404" pitchFamily="49" charset="0"/>
                  </a:rPr>
                  <a:t> d </a:t>
                </a:r>
                <a:r>
                  <a:rPr lang="zh-CN" altLang="en-US" dirty="0">
                    <a:latin typeface="Courier New" panose="02070309020205020404" pitchFamily="49" charset="0"/>
                    <a:cs typeface="Courier New" panose="02070309020205020404" pitchFamily="49" charset="0"/>
                  </a:rPr>
                  <a:t>实在有点浪费。</a:t>
                </a:r>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如果按时间倒序考虑总得分，上面的系数</a:t>
                </a:r>
                <a:r>
                  <a:rPr lang="en-US" altLang="zh-CN" dirty="0">
                    <a:latin typeface="Courier New" panose="02070309020205020404" pitchFamily="49" charset="0"/>
                    <a:cs typeface="Courier New" panose="02070309020205020404" pitchFamily="49" charset="0"/>
                  </a:rPr>
                  <a:t> d-i+1 </a:t>
                </a:r>
                <a:r>
                  <a:rPr lang="zh-CN" altLang="en-US" dirty="0">
                    <a:latin typeface="Courier New" panose="02070309020205020404" pitchFamily="49" charset="0"/>
                    <a:cs typeface="Courier New" panose="02070309020205020404" pitchFamily="49" charset="0"/>
                  </a:rPr>
                  <a:t>就会变成</a:t>
                </a:r>
                <a:r>
                  <a:rPr lang="en-US" altLang="zh-CN" dirty="0">
                    <a:latin typeface="Courier New" panose="02070309020205020404" pitchFamily="49" charset="0"/>
                    <a:cs typeface="Courier New" panose="02070309020205020404" pitchFamily="49" charset="0"/>
                  </a:rPr>
                  <a:t> i</a:t>
                </a:r>
                <a:r>
                  <a:rPr lang="zh-CN" altLang="en-US"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即</a:t>
                </a:r>
                <a:r>
                  <a:rPr lang="en-US" altLang="zh-CN"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sym typeface="+mn-ea"/>
                  </a:rPr>
                  <a:t>f(l,r,k,0/1) </a:t>
                </a:r>
                <a:r>
                  <a:rPr lang="zh-CN" altLang="en-US" dirty="0">
                    <a:latin typeface="Courier New" panose="02070309020205020404" pitchFamily="49" charset="0"/>
                    <a:cs typeface="Courier New" panose="02070309020205020404" pitchFamily="49" charset="0"/>
                    <a:sym typeface="+mn-ea"/>
                  </a:rPr>
                  <a:t>表示考虑区间</a:t>
                </a:r>
                <a:r>
                  <a:rPr lang="en-US" altLang="zh-CN" dirty="0">
                    <a:latin typeface="Courier New" panose="02070309020205020404" pitchFamily="49" charset="0"/>
                    <a:cs typeface="Courier New" panose="02070309020205020404" pitchFamily="49" charset="0"/>
                    <a:sym typeface="+mn-ea"/>
                  </a:rPr>
                  <a:t> [l,r] </a:t>
                </a:r>
                <a:r>
                  <a:rPr lang="zh-CN" altLang="en-US" dirty="0">
                    <a:latin typeface="Courier New" panose="02070309020205020404" pitchFamily="49" charset="0"/>
                    <a:cs typeface="Courier New" panose="02070309020205020404" pitchFamily="49" charset="0"/>
                    <a:sym typeface="+mn-ea"/>
                  </a:rPr>
                  <a:t>中的蜡烛，从中按时间倒数</a:t>
                </a:r>
                <a:r>
                  <a:rPr lang="en-US" altLang="zh-CN" dirty="0">
                    <a:latin typeface="Courier New" panose="02070309020205020404" pitchFamily="49" charset="0"/>
                    <a:cs typeface="Courier New" panose="02070309020205020404" pitchFamily="49" charset="0"/>
                    <a:sym typeface="+mn-ea"/>
                  </a:rPr>
                  <a:t> k </a:t>
                </a:r>
                <a:r>
                  <a:rPr lang="zh-CN" altLang="en-US" dirty="0">
                    <a:latin typeface="Courier New" panose="02070309020205020404" pitchFamily="49" charset="0"/>
                    <a:cs typeface="Courier New" panose="02070309020205020404" pitchFamily="49" charset="0"/>
                    <a:sym typeface="+mn-ea"/>
                  </a:rPr>
                  <a:t>个蜡烛被成功收集，此时小</a:t>
                </a:r>
                <a:r>
                  <a:rPr lang="en-US" altLang="zh-CN" dirty="0">
                    <a:latin typeface="Courier New" panose="02070309020205020404" pitchFamily="49" charset="0"/>
                    <a:cs typeface="Courier New" panose="02070309020205020404" pitchFamily="49" charset="0"/>
                    <a:sym typeface="+mn-ea"/>
                  </a:rPr>
                  <a:t> T </a:t>
                </a:r>
                <a:r>
                  <a:rPr lang="zh-CN" altLang="en-US" dirty="0">
                    <a:latin typeface="Courier New" panose="02070309020205020404" pitchFamily="49" charset="0"/>
                    <a:cs typeface="Courier New" panose="02070309020205020404" pitchFamily="49" charset="0"/>
                    <a:sym typeface="+mn-ea"/>
                  </a:rPr>
                  <a:t>位于第</a:t>
                </a:r>
                <a:r>
                  <a:rPr lang="en-US" altLang="zh-CN" dirty="0">
                    <a:latin typeface="Courier New" panose="02070309020205020404" pitchFamily="49" charset="0"/>
                    <a:cs typeface="Courier New" panose="02070309020205020404" pitchFamily="49" charset="0"/>
                    <a:sym typeface="+mn-ea"/>
                  </a:rPr>
                  <a:t> l/r </a:t>
                </a:r>
                <a:r>
                  <a:rPr lang="zh-CN" altLang="en-US" dirty="0">
                    <a:latin typeface="Courier New" panose="02070309020205020404" pitchFamily="49" charset="0"/>
                    <a:cs typeface="Courier New" panose="02070309020205020404" pitchFamily="49" charset="0"/>
                    <a:sym typeface="+mn-ea"/>
                  </a:rPr>
                  <a:t>个蜡烛处，最大的得分。</a:t>
                </a:r>
                <a:endParaRPr lang="zh-CN" altLang="en-US" dirty="0">
                  <a:latin typeface="Courier New" panose="02070309020205020404" pitchFamily="49" charset="0"/>
                  <a:cs typeface="Courier New" panose="02070309020205020404" pitchFamily="49" charset="0"/>
                  <a:sym typeface="+mn-ea"/>
                </a:endParaRPr>
              </a:p>
              <a:p>
                <a:r>
                  <a:rPr lang="zh-CN" altLang="en-US" dirty="0">
                    <a:latin typeface="Courier New" panose="02070309020205020404" pitchFamily="49" charset="0"/>
                    <a:cs typeface="Courier New" panose="02070309020205020404" pitchFamily="49" charset="0"/>
                  </a:rPr>
                  <a:t>不用枚举</a:t>
                </a:r>
                <a:r>
                  <a:rPr lang="en-US" altLang="zh-CN" dirty="0">
                    <a:latin typeface="Courier New" panose="02070309020205020404" pitchFamily="49" charset="0"/>
                    <a:cs typeface="Courier New" panose="02070309020205020404" pitchFamily="49" charset="0"/>
                  </a:rPr>
                  <a:t> d</a:t>
                </a:r>
                <a:r>
                  <a:rPr lang="zh-CN" altLang="en-US" dirty="0">
                    <a:latin typeface="Courier New" panose="02070309020205020404" pitchFamily="49" charset="0"/>
                    <a:cs typeface="Courier New" panose="02070309020205020404" pitchFamily="49" charset="0"/>
                  </a:rPr>
                  <a:t>，复杂度</a:t>
                </a:r>
                <a:r>
                  <a:rPr lang="en-US" altLang="zh-CN" dirty="0">
                    <a:latin typeface="Courier New" panose="02070309020205020404" pitchFamily="49" charset="0"/>
                    <a:cs typeface="Courier New" panose="02070309020205020404" pitchFamily="49" charset="0"/>
                  </a:rPr>
                  <a:t> O(N^3)</a:t>
                </a:r>
                <a:r>
                  <a:rPr lang="zh-CN" altLang="en-US"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231390" y="2637790"/>
                <a:ext cx="7729855" cy="3932555"/>
              </a:xfrm>
              <a:blipFill rotWithShape="1">
                <a:blip r:embed="rId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e5bc8cf6-8e07-4bb2-85c2-eb7c8331aef4"/>
  <p:tag name="COMMONDATA" val="eyJoZGlkIjoiYjY0MWE3NTRlNjU4MmU2NTJhOWYyODJhNmJmYWViZWQifQ=="/>
</p:tagLst>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7625</Words>
  <Application>WPS 演示</Application>
  <PresentationFormat>宽屏</PresentationFormat>
  <Paragraphs>329</Paragraphs>
  <Slides>41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Arial</vt:lpstr>
      <vt:lpstr>宋体</vt:lpstr>
      <vt:lpstr>Wingdings</vt:lpstr>
      <vt:lpstr>Courier New</vt:lpstr>
      <vt:lpstr>Cambria Math</vt:lpstr>
      <vt:lpstr>华文中宋</vt:lpstr>
      <vt:lpstr>Gill Sans MT</vt:lpstr>
      <vt:lpstr>微软雅黑</vt:lpstr>
      <vt:lpstr>Arial Unicode MS</vt:lpstr>
      <vt:lpstr>Calibri</vt:lpstr>
      <vt:lpstr>MS Mincho</vt:lpstr>
      <vt:lpstr>Segoe Print</vt:lpstr>
      <vt:lpstr>包裹</vt:lpstr>
      <vt:lpstr>杂题选讲</vt:lpstr>
      <vt:lpstr>关于杂题</vt:lpstr>
      <vt:lpstr>GROUP</vt:lpstr>
      <vt:lpstr>GROUP</vt:lpstr>
      <vt:lpstr>game on tree 2</vt:lpstr>
      <vt:lpstr>game on tree 2</vt:lpstr>
      <vt:lpstr>CANDLES</vt:lpstr>
      <vt:lpstr>CANDLES</vt:lpstr>
      <vt:lpstr>CANDLES</vt:lpstr>
      <vt:lpstr>PEAK</vt:lpstr>
      <vt:lpstr>PEAK</vt:lpstr>
      <vt:lpstr>PEAK</vt:lpstr>
      <vt:lpstr>PEAK</vt:lpstr>
      <vt:lpstr>LAMP</vt:lpstr>
      <vt:lpstr>LAMP</vt:lpstr>
      <vt:lpstr>LAMP</vt:lpstr>
      <vt:lpstr>LAMP</vt:lpstr>
      <vt:lpstr>PROPAGATION</vt:lpstr>
      <vt:lpstr>PROPAGATION</vt:lpstr>
      <vt:lpstr>PURE STRAIGHT</vt:lpstr>
      <vt:lpstr>PURE STRAIGHT</vt:lpstr>
      <vt:lpstr>PURE STRAIGHT</vt:lpstr>
      <vt:lpstr>infinite operations</vt:lpstr>
      <vt:lpstr>infinite operations</vt:lpstr>
      <vt:lpstr>infinite operations</vt:lpstr>
      <vt:lpstr>isosceles trapezium</vt:lpstr>
      <vt:lpstr>isosceles trapezium</vt:lpstr>
      <vt:lpstr>jumping sequence</vt:lpstr>
      <vt:lpstr>jumping sequence</vt:lpstr>
      <vt:lpstr>jumping sequence</vt:lpstr>
      <vt:lpstr>NEQ NEQ</vt:lpstr>
      <vt:lpstr>NEQ NEQ</vt:lpstr>
      <vt:lpstr>NEQ NEQ</vt:lpstr>
      <vt:lpstr>Christmas wreath</vt:lpstr>
      <vt:lpstr>Christmas wreath</vt:lpstr>
      <vt:lpstr>Christmas wreath</vt:lpstr>
      <vt:lpstr>sum</vt:lpstr>
      <vt:lpstr>sum</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动态规划1</dc:title>
  <dc:creator>刘星佳</dc:creator>
  <cp:lastModifiedBy>Forever</cp:lastModifiedBy>
  <cp:revision>30</cp:revision>
  <dcterms:created xsi:type="dcterms:W3CDTF">2023-07-01T03:26:00Z</dcterms:created>
  <dcterms:modified xsi:type="dcterms:W3CDTF">2023-07-17T13:14:44Z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42CDA8CB9FDE4868B7DF2C4F1688B3F4_12</vt:lpwstr>
  </property>
  <property fmtid="{D5CDD505-2E9C-101B-9397-08002B2CF9AE}" pid="3" name="KSOProductBuildVer">
    <vt:lpwstr>2052-12.1.0.15120</vt:lpwstr>
  </property>
</Properties>
</file>