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327" r:id="rId4"/>
    <p:sldId id="321" r:id="rId5"/>
    <p:sldId id="328" r:id="rId6"/>
    <p:sldId id="322" r:id="rId7"/>
    <p:sldId id="329" r:id="rId8"/>
    <p:sldId id="330" r:id="rId9"/>
    <p:sldId id="331" r:id="rId10"/>
    <p:sldId id="323" r:id="rId11"/>
    <p:sldId id="324" r:id="rId12"/>
    <p:sldId id="325" r:id="rId13"/>
    <p:sldId id="326" r:id="rId14"/>
    <p:sldId id="332" r:id="rId15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997B5FA-0921-464F-AAE1-844C04324D75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318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63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dirty="0"/>
              <a:t>结业考试讲评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福州一中 刘星佳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migration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4870" y="2637790"/>
            <a:ext cx="8468360" cy="3101975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将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 K 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个棋子的位置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 (P1,P2,...,PK) 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看作一个状态，定义一个状态的总高度为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 h[P1]+h[P2]+...+h[PK]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。</a:t>
            </a:r>
          </a:p>
          <a:p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考虑二分的思想，只有总高度不超过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 mid 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的状态有效，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check 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就是判断状态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 S 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和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 T 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是否互相到达（在同一个连通块内）。</a:t>
            </a:r>
          </a:p>
          <a:p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☆两个状态在同一个连通块内 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&lt;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  <a:sym typeface="Wingdings" panose="05000000000000000000" pitchFamily="2" charset="2"/>
              </a:rPr>
              <a:t>==&gt; 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  <a:sym typeface="Wingdings" panose="05000000000000000000" pitchFamily="2" charset="2"/>
              </a:rPr>
              <a:t>从这两个状态出发能到达的总高度最低的状态是同一个状态</a:t>
            </a:r>
            <a:endParaRPr lang="en-US" altLang="zh-CN" dirty="0">
              <a:latin typeface="Cambria Math" panose="02040503050406030204" pitchFamily="18" charset="0"/>
              <a:cs typeface="Cambria Math" panose="02040503050406030204" pitchFamily="18" charset="0"/>
              <a:sym typeface="Wingdings" panose="05000000000000000000" pitchFamily="2" charset="2"/>
            </a:endParaRPr>
          </a:p>
          <a:p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  <a:sym typeface="Wingdings" panose="05000000000000000000" pitchFamily="2" charset="2"/>
              </a:rPr>
              <a:t>如果总高度最低的状态有多个，定义编号表示较小的那个最低</a:t>
            </a:r>
            <a:endParaRPr lang="en-US" altLang="zh-CN" dirty="0">
              <a:latin typeface="Cambria Math" panose="02040503050406030204" pitchFamily="18" charset="0"/>
              <a:cs typeface="Cambria Math" panose="02040503050406030204" pitchFamily="18" charset="0"/>
              <a:sym typeface="Wingdings" panose="05000000000000000000" pitchFamily="2" charset="2"/>
            </a:endParaRPr>
          </a:p>
          <a:p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  <a:sym typeface="Wingdings" panose="05000000000000000000" pitchFamily="2" charset="2"/>
              </a:rPr>
              <a:t>问题转化为求给定的状态能到达的总高度最低的状态</a:t>
            </a:r>
            <a:endParaRPr lang="en-US" altLang="zh-CN" dirty="0">
              <a:latin typeface="Cambria Math" panose="02040503050406030204" pitchFamily="18" charset="0"/>
              <a:cs typeface="Cambria Math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migration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4870" y="2637790"/>
            <a:ext cx="8468360" cy="3101975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考虑单个单个棋子移动。</a:t>
            </a:r>
            <a:endParaRPr lang="en-US" altLang="zh-CN" dirty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令 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to[</a:t>
            </a:r>
            <a:r>
              <a:rPr lang="en-US" altLang="zh-CN" dirty="0" err="1">
                <a:latin typeface="Cambria Math" panose="02040503050406030204" pitchFamily="18" charset="0"/>
                <a:cs typeface="Cambria Math" panose="02040503050406030204" pitchFamily="18" charset="0"/>
              </a:rPr>
              <a:t>i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] 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表示满足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 h[j]&lt;h[</a:t>
            </a:r>
            <a:r>
              <a:rPr lang="en-US" altLang="zh-CN" dirty="0" err="1">
                <a:latin typeface="Cambria Math" panose="02040503050406030204" pitchFamily="18" charset="0"/>
                <a:cs typeface="Cambria Math" panose="02040503050406030204" pitchFamily="18" charset="0"/>
              </a:rPr>
              <a:t>i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] 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并且从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 </a:t>
            </a:r>
            <a:r>
              <a:rPr lang="en-US" altLang="zh-CN" dirty="0" err="1">
                <a:latin typeface="Cambria Math" panose="02040503050406030204" pitchFamily="18" charset="0"/>
                <a:cs typeface="Cambria Math" panose="02040503050406030204" pitchFamily="18" charset="0"/>
              </a:rPr>
              <a:t>i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 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到 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j 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的路径上 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h 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的最大值最小的 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j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，该最大值为 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w[</a:t>
            </a:r>
            <a:r>
              <a:rPr lang="en-US" altLang="zh-CN" dirty="0" err="1">
                <a:latin typeface="Cambria Math" panose="02040503050406030204" pitchFamily="18" charset="0"/>
                <a:cs typeface="Cambria Math" panose="02040503050406030204" pitchFamily="18" charset="0"/>
              </a:rPr>
              <a:t>i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]</a:t>
            </a:r>
          </a:p>
          <a:p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要移动在 </a:t>
            </a:r>
            <a:r>
              <a:rPr lang="en-US" altLang="zh-CN" dirty="0" err="1">
                <a:latin typeface="Cambria Math" panose="02040503050406030204" pitchFamily="18" charset="0"/>
                <a:cs typeface="Cambria Math" panose="02040503050406030204" pitchFamily="18" charset="0"/>
              </a:rPr>
              <a:t>i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 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号点上的棋子时，就把它移动到 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to[</a:t>
            </a:r>
            <a:r>
              <a:rPr lang="en-US" altLang="zh-CN" dirty="0" err="1">
                <a:latin typeface="Cambria Math" panose="02040503050406030204" pitchFamily="18" charset="0"/>
                <a:cs typeface="Cambria Math" panose="02040503050406030204" pitchFamily="18" charset="0"/>
              </a:rPr>
              <a:t>i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] 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号点</a:t>
            </a:r>
            <a:endParaRPr lang="en-US" altLang="zh-CN" dirty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每次选择 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w[</a:t>
            </a:r>
            <a:r>
              <a:rPr lang="en-US" altLang="zh-CN" dirty="0" err="1">
                <a:latin typeface="Cambria Math" panose="02040503050406030204" pitchFamily="18" charset="0"/>
                <a:cs typeface="Cambria Math" panose="02040503050406030204" pitchFamily="18" charset="0"/>
              </a:rPr>
              <a:t>i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] 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最小的移动，这样就能在尽量不超过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 mid 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的情况下向最小状态移动，同时 </a:t>
            </a:r>
            <a:r>
              <a:rPr lang="en-US" altLang="zh-CN" dirty="0" err="1">
                <a:latin typeface="Cambria Math" panose="02040503050406030204" pitchFamily="18" charset="0"/>
                <a:cs typeface="Cambria Math" panose="02040503050406030204" pitchFamily="18" charset="0"/>
              </a:rPr>
              <a:t>i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 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到达 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to[</a:t>
            </a:r>
            <a:r>
              <a:rPr lang="en-US" altLang="zh-CN" dirty="0" err="1">
                <a:latin typeface="Cambria Math" panose="02040503050406030204" pitchFamily="18" charset="0"/>
                <a:cs typeface="Cambria Math" panose="02040503050406030204" pitchFamily="18" charset="0"/>
              </a:rPr>
              <a:t>i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] 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会使目前总高度降低，使能容忍的 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w[</a:t>
            </a:r>
            <a:r>
              <a:rPr lang="en-US" altLang="zh-CN" dirty="0" err="1">
                <a:latin typeface="Cambria Math" panose="02040503050406030204" pitchFamily="18" charset="0"/>
                <a:cs typeface="Cambria Math" panose="02040503050406030204" pitchFamily="18" charset="0"/>
              </a:rPr>
              <a:t>i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] 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变大。</a:t>
            </a:r>
            <a:endParaRPr lang="en-US" altLang="zh-CN" dirty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每个棋子每次都像更低的点移动，所以总移动次数不超过 </a:t>
            </a:r>
            <a:r>
              <a:rPr lang="en-US" altLang="zh-CN" dirty="0" err="1">
                <a:latin typeface="Cambria Math" panose="02040503050406030204" pitchFamily="18" charset="0"/>
                <a:cs typeface="Cambria Math" panose="02040503050406030204" pitchFamily="18" charset="0"/>
              </a:rPr>
              <a:t>nk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。</a:t>
            </a:r>
            <a:endParaRPr lang="en-US" altLang="zh-CN" dirty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复杂度 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O(nk^2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 </a:t>
            </a:r>
            <a:r>
              <a:rPr lang="en-US" altLang="zh-CN" dirty="0" err="1">
                <a:latin typeface="Cambria Math" panose="02040503050406030204" pitchFamily="18" charset="0"/>
                <a:cs typeface="Cambria Math" panose="02040503050406030204" pitchFamily="18" charset="0"/>
              </a:rPr>
              <a:t>logn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 logans)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，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30~50 pts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migration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4870" y="2637790"/>
            <a:ext cx="8468360" cy="3101975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堆优化，维护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 w[</a:t>
            </a:r>
            <a:r>
              <a:rPr lang="en-US" altLang="zh-CN" dirty="0" err="1">
                <a:latin typeface="Cambria Math" panose="02040503050406030204" pitchFamily="18" charset="0"/>
                <a:cs typeface="Cambria Math" panose="02040503050406030204" pitchFamily="18" charset="0"/>
              </a:rPr>
              <a:t>i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] 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最小的棋子进行移动。</a:t>
            </a:r>
            <a:endParaRPr lang="en-US" altLang="zh-CN" dirty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可以不用二分，因为不管怎样都是把 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w[</a:t>
            </a:r>
            <a:r>
              <a:rPr lang="en-US" altLang="zh-CN" dirty="0" err="1">
                <a:latin typeface="Cambria Math" panose="02040503050406030204" pitchFamily="18" charset="0"/>
                <a:cs typeface="Cambria Math" panose="02040503050406030204" pitchFamily="18" charset="0"/>
              </a:rPr>
              <a:t>i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] 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从小到大选。将 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S 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和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 T 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视为两个平行的状态，每次将目前两个状态的最小 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w[</a:t>
            </a:r>
            <a:r>
              <a:rPr lang="en-US" altLang="zh-CN" dirty="0" err="1">
                <a:latin typeface="Cambria Math" panose="02040503050406030204" pitchFamily="18" charset="0"/>
                <a:cs typeface="Cambria Math" panose="02040503050406030204" pitchFamily="18" charset="0"/>
              </a:rPr>
              <a:t>i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] 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移动进行比较，选择对答案贡献较小的那个进行移动。</a:t>
            </a:r>
            <a:endParaRPr lang="en-US" altLang="zh-CN" dirty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复杂度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O(NK </a:t>
            </a:r>
            <a:r>
              <a:rPr lang="en-US" altLang="zh-CN" dirty="0" err="1">
                <a:latin typeface="Cambria Math" panose="02040503050406030204" pitchFamily="18" charset="0"/>
                <a:cs typeface="Cambria Math" panose="02040503050406030204" pitchFamily="18" charset="0"/>
              </a:rPr>
              <a:t>logN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)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，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80pts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。</a:t>
            </a:r>
            <a:endParaRPr lang="en-US" altLang="zh-CN" dirty="0">
              <a:latin typeface="Cambria Math" panose="02040503050406030204" pitchFamily="18" charset="0"/>
              <a:cs typeface="Cambria Math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migration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4870" y="2637790"/>
            <a:ext cx="8468360" cy="3727151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瓶颈有两个：求 </a:t>
            </a:r>
            <a:r>
              <a:rPr lang="en-US" altLang="zh-CN" dirty="0" err="1">
                <a:latin typeface="Cambria Math" panose="02040503050406030204" pitchFamily="18" charset="0"/>
                <a:cs typeface="Cambria Math" panose="02040503050406030204" pitchFamily="18" charset="0"/>
              </a:rPr>
              <a:t>to,w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 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和处理移动</a:t>
            </a:r>
            <a:endParaRPr lang="en-US" altLang="zh-CN" dirty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前者可以将点按高度从小到大排序，将当前点的高度作为 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w 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更新与其相邻的高度较低的连通块内高度最小值点的 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to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。用并查集维护。思路与点分治的合并操作类似。</a:t>
            </a:r>
            <a:endParaRPr lang="en-US" altLang="zh-CN" dirty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后者考虑将 </a:t>
            </a:r>
            <a:r>
              <a:rPr lang="en-US" altLang="zh-CN" dirty="0" err="1">
                <a:latin typeface="Cambria Math" panose="02040503050406030204" pitchFamily="18" charset="0"/>
                <a:cs typeface="Cambria Math" panose="02040503050406030204" pitchFamily="18" charset="0"/>
              </a:rPr>
              <a:t>i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 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连向 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to[</a:t>
            </a:r>
            <a:r>
              <a:rPr lang="en-US" altLang="zh-CN" dirty="0" err="1">
                <a:latin typeface="Cambria Math" panose="02040503050406030204" pitchFamily="18" charset="0"/>
                <a:cs typeface="Cambria Math" panose="02040503050406030204" pitchFamily="18" charset="0"/>
              </a:rPr>
              <a:t>i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]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，边权为 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w[</a:t>
            </a:r>
            <a:r>
              <a:rPr lang="en-US" altLang="zh-CN" dirty="0" err="1">
                <a:latin typeface="Cambria Math" panose="02040503050406030204" pitchFamily="18" charset="0"/>
                <a:cs typeface="Cambria Math" panose="02040503050406030204" pitchFamily="18" charset="0"/>
              </a:rPr>
              <a:t>i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]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，这一定是一棵内向树。每次的棋子移动相当于从一个点向其父亲移动。</a:t>
            </a:r>
            <a:endParaRPr lang="en-US" altLang="zh-CN" dirty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将这棵树所有边按边权大小排序，每次将儿子上所有棋子都向父亲移动。</a:t>
            </a:r>
            <a:endParaRPr lang="en-US" altLang="zh-CN" dirty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要注意的是，儿子上的棋子并不一定只移动一步，因为有可能父亲向上的那条边 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w 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比当前边更小，那么就会出现连续移动的现象。这个同样可以用并查集维护，当前边处理结束后就将儿子向父亲合并。</a:t>
            </a:r>
            <a:endParaRPr lang="en-US" altLang="zh-CN" dirty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复杂度 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O(N </a:t>
            </a:r>
            <a:r>
              <a:rPr lang="en-US" altLang="zh-CN" dirty="0" err="1">
                <a:latin typeface="Cambria Math" panose="02040503050406030204" pitchFamily="18" charset="0"/>
                <a:cs typeface="Cambria Math" panose="02040503050406030204" pitchFamily="18" charset="0"/>
              </a:rPr>
              <a:t>logN+K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)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，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100pts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。</a:t>
            </a:r>
            <a:endParaRPr lang="en-US" altLang="zh-CN" dirty="0">
              <a:latin typeface="Cambria Math" panose="02040503050406030204" pitchFamily="18" charset="0"/>
              <a:cs typeface="Cambria Math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migration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4870" y="2637790"/>
            <a:ext cx="8468360" cy="3727151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补充一个细节：如何 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S 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和 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T 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的每一个棋子都已经到达了同一个状态呢？</a:t>
            </a:r>
            <a:endParaRPr lang="en-US" altLang="zh-CN" dirty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经典技巧：哈希。给第 </a:t>
            </a:r>
            <a:r>
              <a:rPr lang="en-US" altLang="zh-CN" dirty="0" err="1">
                <a:latin typeface="Cambria Math" panose="02040503050406030204" pitchFamily="18" charset="0"/>
                <a:cs typeface="Cambria Math" panose="02040503050406030204" pitchFamily="18" charset="0"/>
              </a:rPr>
              <a:t>i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 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个棋子随机一个权值 </a:t>
            </a:r>
            <a:r>
              <a:rPr lang="en-US" altLang="zh-CN" dirty="0" err="1">
                <a:latin typeface="Cambria Math" panose="02040503050406030204" pitchFamily="18" charset="0"/>
                <a:cs typeface="Cambria Math" panose="02040503050406030204" pitchFamily="18" charset="0"/>
              </a:rPr>
              <a:t>rd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[</a:t>
            </a:r>
            <a:r>
              <a:rPr lang="en-US" altLang="zh-CN" dirty="0" err="1">
                <a:latin typeface="Cambria Math" panose="02040503050406030204" pitchFamily="18" charset="0"/>
                <a:cs typeface="Cambria Math" panose="02040503050406030204" pitchFamily="18" charset="0"/>
              </a:rPr>
              <a:t>i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]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，记树上第 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u 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个节点的 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ha[u]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表示位于该节点的所有棋子权值异或和。</a:t>
            </a:r>
            <a:endParaRPr lang="en-US" altLang="zh-CN" dirty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如果 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S 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和 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T 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的第 </a:t>
            </a:r>
            <a:r>
              <a:rPr lang="en-US" altLang="zh-CN" dirty="0" err="1">
                <a:latin typeface="Cambria Math" panose="02040503050406030204" pitchFamily="18" charset="0"/>
                <a:cs typeface="Cambria Math" panose="02040503050406030204" pitchFamily="18" charset="0"/>
              </a:rPr>
              <a:t>i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 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个棋子已经位于同一个节点，那么该节点处的该棋子的权值就会通过异或抵消掉。</a:t>
            </a:r>
            <a:endParaRPr lang="en-US" altLang="zh-CN" dirty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所以如果每个节点的 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ha[] 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都是 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0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，说明 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S 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和 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T 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已经到达了同一个状态。</a:t>
            </a:r>
            <a:endParaRPr lang="en-US" altLang="zh-CN" dirty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前面所述的儿子向父亲合并操作只会改变两个节点的 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ha[]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，所以可以实时统计整棵树目前有几个节点的 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ha[] 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是 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0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。</a:t>
            </a:r>
            <a:endParaRPr lang="en-US" altLang="zh-CN" dirty="0">
              <a:latin typeface="Cambria Math" panose="02040503050406030204" pitchFamily="18" charset="0"/>
              <a:cs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90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MAXIMIZE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设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m=max Ai</a:t>
                </a:r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。</a:t>
                </a:r>
                <a:endPara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ans=m </a:t>
                </a:r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时，需要花费的操作次数为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如果 </a:t>
                </a:r>
                <a:r>
                  <a:rPr lang="en-US" altLang="zh-CN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ans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更大，那么 </a:t>
                </a:r>
                <a:r>
                  <a:rPr lang="en-US" altLang="zh-CN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ans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每增大 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，就需要多操作 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 </a:t>
                </a:r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次。</a:t>
                </a:r>
                <a:endPara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因此当 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很大时，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𝑎𝑛𝑠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d>
                                  <m:d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i="1" dirty="0">
                                            <a:latin typeface="Cambria Math" panose="02040503050406030204" pitchFamily="18" charset="0"/>
                                            <a:cs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 dirty="0">
                                            <a:latin typeface="Cambria Math" panose="02040503050406030204" pitchFamily="18" charset="0"/>
                                            <a:cs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altLang="zh-CN" i="1" dirty="0">
                                            <a:latin typeface="Cambria Math" panose="02040503050406030204" pitchFamily="18" charset="0"/>
                                            <a:cs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num>
                          <m:den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。</a:t>
                </a:r>
                <a:endPara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3" t="-15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MAXIMIZE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729728" cy="371793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如果 </a:t>
                </a:r>
                <a:r>
                  <a:rPr lang="en-US" altLang="zh-CN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ans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&lt;m</a:t>
                </a:r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，考虑从大到小枚举出第一个合理的答案。</a:t>
                </a:r>
                <a:endPara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此时操作次数为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i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⌈"/>
                                <m:endChr m:val="⌉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cs typeface="Courier New" panose="02070309020205020404" pitchFamily="49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cs typeface="Courier New" panose="02070309020205020404" pitchFamily="49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𝑎𝑛𝑠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𝑎𝑛𝑠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每次只需判断上式与 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的大小关系，如何加速计算上式？</a:t>
                </a:r>
                <a:endPara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zh-CN" altLang="en-US" b="0" dirty="0">
                    <a:cs typeface="Courier New" panose="02070309020205020404" pitchFamily="49" charset="0"/>
                  </a:rPr>
                  <a:t>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∈</m:t>
                    </m:r>
                    <m:d>
                      <m:dPr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𝑎𝑛𝑠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×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𝑎𝑛𝑠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𝑘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𝑍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zh-CN" altLang="en-US" b="0" dirty="0">
                    <a:cs typeface="Courier New" panose="02070309020205020404" pitchFamily="49" charset="0"/>
                  </a:rPr>
                  <a:t> 时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𝑎𝑛𝑠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是一样的，都为 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。</a:t>
                </a:r>
                <a:endPara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将 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a[</a:t>
                </a:r>
                <a:r>
                  <a:rPr lang="en-US" altLang="zh-CN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 </a:t>
                </a:r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按 </a:t>
                </a:r>
                <a:r>
                  <a:rPr lang="en-US" altLang="zh-CN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ans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的倍数划分成 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m/</a:t>
                </a:r>
                <a:r>
                  <a:rPr lang="en-US" altLang="zh-CN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ans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段，段内的 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a[</a:t>
                </a:r>
                <a:r>
                  <a:rPr lang="en-US" altLang="zh-CN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 </a:t>
                </a:r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对于上式的贡献为 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k*</a:t>
                </a:r>
                <a:r>
                  <a:rPr lang="en-US" altLang="zh-CN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ans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*</a:t>
                </a:r>
                <a:r>
                  <a:rPr lang="en-US" altLang="zh-CN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cnt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-sum</a:t>
                </a:r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，其中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zh-CN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cnt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为该段内的 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a[</a:t>
                </a:r>
                <a:r>
                  <a:rPr lang="en-US" altLang="zh-CN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 </a:t>
                </a:r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数量，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sum </a:t>
                </a:r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为该段内的 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a[</a:t>
                </a:r>
                <a:r>
                  <a:rPr lang="en-US" altLang="zh-CN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 </a:t>
                </a:r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总和。</a:t>
                </a:r>
                <a:endPara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用桶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+</a:t>
                </a:r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前缀和预处理即可 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O(1)</a:t>
                </a:r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求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zh-CN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cnt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和 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sum</a:t>
                </a:r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。</a:t>
                </a:r>
                <a:endPara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总时间复杂度是调和级数，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O(n </a:t>
                </a:r>
                <a:r>
                  <a:rPr lang="en-US" altLang="zh-CN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lnn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。</a:t>
                </a:r>
                <a:endPara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729728" cy="3717932"/>
              </a:xfrm>
              <a:blipFill>
                <a:blip r:embed="rId2"/>
                <a:stretch>
                  <a:fillRect l="-473" t="-1311" r="-15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589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WALK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U,D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数量相同的部分分有很强的启发作用。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进一步可以发现，设走到第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轮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中第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个字符的位置点为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，则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P(1,j),P(2,j),...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都在一条直线上。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这是显然的，设走完一轮后位于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△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x,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△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y)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，则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)=P(i-1,j)+ (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△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x,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△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y)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重叠会发生在什么情况下？（假设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△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x,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△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y)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≠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(0,0)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）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将所有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划归为第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组点，每组内的点都在同一条直线上且不会重复，只有组间会发生重复。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WALK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726897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重复的必要条件：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两组必须对应同一条直线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2.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第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j1,j2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组发生重叠则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P(1,j1)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与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P(1,j2)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的横坐标相差 △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的整数倍（纵坐标同理）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将对应同一条直线，且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P(1,j)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的横坐标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mod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△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相同的组分到同一类中，可通过排序实现。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不同类的点不会重叠，因此每次只需算某一类的点总共占了多少个不同整点。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等价于给定若干个区间，问这些区间的并集有多少个整数。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类内再次排序即可，总复杂度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O(n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注意特判 △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x=0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或 △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y=0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的情况。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336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不等号很难计数，考虑容斥，转化为至少有若干个 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i1,i2,...,</a:t>
                </a:r>
                <a:r>
                  <a:rPr lang="en-US" altLang="zh-CN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ik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满足 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c[</a:t>
                </a:r>
                <a:r>
                  <a:rPr lang="en-US" altLang="zh-CN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]=a[</a:t>
                </a:r>
                <a:r>
                  <a:rPr lang="en-US" altLang="zh-CN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 </a:t>
                </a:r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或 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c[</a:t>
                </a:r>
                <a:r>
                  <a:rPr lang="en-US" altLang="zh-CN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]=b[</a:t>
                </a:r>
                <a:r>
                  <a:rPr lang="en-US" altLang="zh-CN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 </a:t>
                </a:r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的方案数，记为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f</a:t>
                </a:r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。</a:t>
                </a:r>
                <a:endPara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总方案数即为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naryPr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23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23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…,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23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⊆{1,2,…,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}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𝑘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!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h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试着转化为类似于置换环的图来求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h</a:t>
                </a:r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。</a:t>
                </a:r>
                <a:endPara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对于固定的 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i1,i2,...,</a:t>
                </a:r>
                <a:r>
                  <a:rPr lang="en-US" altLang="zh-CN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ik</a:t>
                </a:r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，在 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a[</a:t>
                </a:r>
                <a:r>
                  <a:rPr lang="en-US" altLang="zh-CN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 </a:t>
                </a:r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与 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b[</a:t>
                </a:r>
                <a:r>
                  <a:rPr lang="en-US" altLang="zh-CN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 </a:t>
                </a:r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之间连一条边。会形成一个仅由链和环组成的图。</a:t>
                </a:r>
                <a:endPara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这个问题等价于让每条边选择它的两个端点之一作为它的专属点，每条边的专属点各不相同的方案数。</a:t>
                </a:r>
                <a:endPara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3" t="-1572" r="-6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GAME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这个问题等价于让每条边选择它的两个端点之一作为它的专属点，每条边的专属点各不相同的方案数。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对于不同连通块分别计算。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如果连通块是链，那么方案数是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（即链的大小）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如果连通块是环，那么方案数是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将不同连通块的方案数相乘即为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求出每个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h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的总时间复杂度达到了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O(n*2^n)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，远远无法通过此题。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如何加速？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123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GAME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413132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先把所有的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条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(a[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],b[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])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连起来形成整张图，这张图一定是若干个环组成，我们现在需要从中选出若干条边，计算它们的贡献之和。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用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DP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来解决，需要记录什么？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表示考虑了</a:t>
            </a: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前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个连通块（环），选择了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条边的贡献之和。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为了转移，我们需要先处理出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g(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表示在大小为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的环中删去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条边的贡献之和。（删去比选择好算）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可以也用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DP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计算，枚举环中编号最小的那个点在选择边后所在连通块大小为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g(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 g(i-k,j-1)*k*k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则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 f(i-1,j-k)*g(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siz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[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],k)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28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729728" cy="341313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复杂度分析：</a:t>
                </a:r>
                <a:endPara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对于一个大小为 </a:t>
                </a:r>
                <a:r>
                  <a:rPr lang="en-US" altLang="zh-CN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siz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的环算一次 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g </a:t>
                </a:r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复杂度是 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O(siz^2)</a:t>
                </a:r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。</a:t>
                </a:r>
                <a:endPara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算 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g </a:t>
                </a:r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总复杂度为 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O(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𝑠𝑖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，</a:t>
                </a:r>
                <a:r>
                  <a:rPr lang="en-US" altLang="zh-CN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siz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总和为 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</a:t>
                </a:r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，也就是不超过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O(n^2)</a:t>
                </a:r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。</a:t>
                </a:r>
                <a:endPara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算 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 </a:t>
                </a:r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复杂度同理。设连通块总数为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m</a:t>
                </a:r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，则为 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O(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CN" i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siz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×</m:t>
                        </m:r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j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𝑖</m:t>
                            </m:r>
                          </m:sup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𝑠𝑖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</a:t>
                </a:r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不超过 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O((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siz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)×</m:t>
                        </m:r>
                      </m:e>
                    </m:nary>
                  </m:oMath>
                </a14:m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siz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，也就是 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O(n^2)</a:t>
                </a:r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。</a:t>
                </a:r>
                <a:endPara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故这一做法总复杂度为 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O(n^2)</a:t>
                </a:r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。</a:t>
                </a:r>
                <a:endPara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729728" cy="3413132"/>
              </a:xfrm>
              <a:blipFill>
                <a:blip r:embed="rId2"/>
                <a:stretch>
                  <a:fillRect l="-473" t="-1429" r="-35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975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e5bc8cf6-8e07-4bb2-85c2-eb7c8331aef4"/>
  <p:tag name="COMMONDATA" val="eyJoZGlkIjoiYjY0MWE3NTRlNjU4MmU2NTJhOWYyODJhNmJmYWViZWQifQ=="/>
</p:tagLst>
</file>

<file path=ppt/theme/theme1.xml><?xml version="1.0" encoding="utf-8"?>
<a:theme xmlns:a="http://schemas.openxmlformats.org/drawingml/2006/main" name="包裹">
  <a:themeElements>
    <a:clrScheme name="包裹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包裹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包裹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1798</Words>
  <Application>Microsoft Office PowerPoint</Application>
  <PresentationFormat>宽屏</PresentationFormat>
  <Paragraphs>86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Arial</vt:lpstr>
      <vt:lpstr>Cambria Math</vt:lpstr>
      <vt:lpstr>Courier New</vt:lpstr>
      <vt:lpstr>Gill Sans MT</vt:lpstr>
      <vt:lpstr>包裹</vt:lpstr>
      <vt:lpstr>结业考试讲评</vt:lpstr>
      <vt:lpstr>MAXIMIZE</vt:lpstr>
      <vt:lpstr>MAXIMIZE</vt:lpstr>
      <vt:lpstr>WALK</vt:lpstr>
      <vt:lpstr>WALK</vt:lpstr>
      <vt:lpstr>GAME</vt:lpstr>
      <vt:lpstr>GAME</vt:lpstr>
      <vt:lpstr>GAME</vt:lpstr>
      <vt:lpstr>GAME</vt:lpstr>
      <vt:lpstr>migration</vt:lpstr>
      <vt:lpstr>migration</vt:lpstr>
      <vt:lpstr>migration</vt:lpstr>
      <vt:lpstr>migration</vt:lpstr>
      <vt:lpstr>migration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动态规划1</dc:title>
  <dc:creator>刘星佳</dc:creator>
  <cp:lastModifiedBy>刘 星佳</cp:lastModifiedBy>
  <cp:revision>22</cp:revision>
  <dcterms:created xsi:type="dcterms:W3CDTF">2023-07-01T03:26:00Z</dcterms:created>
  <dcterms:modified xsi:type="dcterms:W3CDTF">2023-07-13T10:16:42Z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8F5A5A4B1C1B4A0EAF595A4DC3B32096_12</vt:lpwstr>
  </property>
  <property fmtid="{D5CDD505-2E9C-101B-9397-08002B2CF9AE}" pid="3" name="KSOProductBuildVer">
    <vt:lpwstr>2052-12.1.0.15066</vt:lpwstr>
  </property>
</Properties>
</file>