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61" r:id="rId3"/>
    <p:sldId id="262" r:id="rId4"/>
    <p:sldId id="263" r:id="rId5"/>
    <p:sldId id="264" r:id="rId6"/>
    <p:sldId id="265" r:id="rId7"/>
    <p:sldId id="267" r:id="rId8"/>
    <p:sldId id="268" r:id="rId9"/>
    <p:sldId id="269" r:id="rId10"/>
    <p:sldId id="270" r:id="rId11"/>
    <p:sldId id="271" r:id="rId12"/>
    <p:sldId id="272" r:id="rId13"/>
    <p:sldId id="277" r:id="rId14"/>
    <p:sldId id="278" r:id="rId15"/>
    <p:sldId id="273" r:id="rId16"/>
    <p:sldId id="274" r:id="rId17"/>
    <p:sldId id="275" r:id="rId18"/>
    <p:sldId id="296" r:id="rId19"/>
    <p:sldId id="297" r:id="rId20"/>
    <p:sldId id="298" r:id="rId21"/>
    <p:sldId id="299" r:id="rId22"/>
    <p:sldId id="300" r:id="rId23"/>
    <p:sldId id="301" r:id="rId24"/>
    <p:sldId id="280" r:id="rId25"/>
    <p:sldId id="281" r:id="rId26"/>
    <p:sldId id="282" r:id="rId27"/>
    <p:sldId id="283" r:id="rId28"/>
    <p:sldId id="284" r:id="rId29"/>
    <p:sldId id="285" r:id="rId30"/>
    <p:sldId id="286" r:id="rId31"/>
    <p:sldId id="287" r:id="rId32"/>
    <p:sldId id="288" r:id="rId33"/>
    <p:sldId id="289" r:id="rId34"/>
    <p:sldId id="290" r:id="rId35"/>
    <p:sldId id="293" r:id="rId36"/>
    <p:sldId id="294" r:id="rId37"/>
    <p:sldId id="291" r:id="rId38"/>
    <p:sldId id="292" r:id="rId39"/>
    <p:sldId id="295" r:id="rId40"/>
    <p:sldId id="30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p:cViewPr varScale="1">
        <p:scale>
          <a:sx n="89" d="100"/>
          <a:sy n="89" d="100"/>
        </p:scale>
        <p:origin x="6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425801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352146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819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2020314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7519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2557164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3726363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429367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336874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29606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109767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428317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230556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400462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39656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B49B93-87D1-476C-9633-F5465D608662}" type="datetimeFigureOut">
              <a:rPr lang="zh-CN" altLang="en-US" smtClean="0"/>
              <a:t>2023/7/15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349169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B49B93-87D1-476C-9633-F5465D608662}" type="datetimeFigureOut">
              <a:rPr lang="zh-CN" altLang="en-US" smtClean="0"/>
              <a:t>2023/7/15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C60403-FA97-48E1-B60C-2ECE53431FC2}" type="slidenum">
              <a:rPr lang="zh-CN" altLang="en-US" smtClean="0"/>
              <a:t>‹#›</a:t>
            </a:fld>
            <a:endParaRPr lang="zh-CN" altLang="en-US"/>
          </a:p>
        </p:txBody>
      </p:sp>
    </p:spTree>
    <p:extLst>
      <p:ext uri="{BB962C8B-B14F-4D97-AF65-F5344CB8AC3E}">
        <p14:creationId xmlns:p14="http://schemas.microsoft.com/office/powerpoint/2010/main" val="42098034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uogu.com.cn/problem/solution/P3195"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C1B8C-C38C-4588-B70C-807BF74F36C2}"/>
              </a:ext>
            </a:extLst>
          </p:cNvPr>
          <p:cNvSpPr>
            <a:spLocks noGrp="1"/>
          </p:cNvSpPr>
          <p:nvPr>
            <p:ph type="ctrTitle"/>
          </p:nvPr>
        </p:nvSpPr>
        <p:spPr>
          <a:xfrm>
            <a:off x="931069" y="1093788"/>
            <a:ext cx="10329862" cy="2387600"/>
          </a:xfrm>
        </p:spPr>
        <p:txBody>
          <a:bodyPr/>
          <a:lstStyle/>
          <a:p>
            <a:pPr algn="ctr"/>
            <a:r>
              <a:rPr lang="zh-CN" altLang="en-US" dirty="0"/>
              <a:t>动态规划常见优化</a:t>
            </a:r>
            <a:br>
              <a:rPr lang="en-US" altLang="zh-CN" dirty="0"/>
            </a:br>
            <a:r>
              <a:rPr lang="en-US" altLang="zh-CN" dirty="0"/>
              <a:t>+</a:t>
            </a:r>
            <a:r>
              <a:rPr lang="zh-CN" altLang="en-US" dirty="0"/>
              <a:t>数据结构</a:t>
            </a:r>
            <a:r>
              <a:rPr lang="en-US" altLang="zh-CN" dirty="0"/>
              <a:t>+</a:t>
            </a:r>
            <a:r>
              <a:rPr lang="zh-CN" altLang="en-US" dirty="0"/>
              <a:t>杂题</a:t>
            </a:r>
          </a:p>
        </p:txBody>
      </p:sp>
      <p:sp>
        <p:nvSpPr>
          <p:cNvPr id="3" name="副标题 2">
            <a:extLst>
              <a:ext uri="{FF2B5EF4-FFF2-40B4-BE49-F238E27FC236}">
                <a16:creationId xmlns:a16="http://schemas.microsoft.com/office/drawing/2014/main" id="{0038471D-2DA7-67B5-EABE-EA4C68D709F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2580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C0FCE-45F1-4E20-27E7-E6F5D0871C3D}"/>
              </a:ext>
            </a:extLst>
          </p:cNvPr>
          <p:cNvSpPr>
            <a:spLocks noGrp="1"/>
          </p:cNvSpPr>
          <p:nvPr>
            <p:ph type="title"/>
          </p:nvPr>
        </p:nvSpPr>
        <p:spPr/>
        <p:txBody>
          <a:bodyPr/>
          <a:lstStyle/>
          <a:p>
            <a:r>
              <a:rPr lang="en-US" altLang="zh-CN" dirty="0"/>
              <a:t>ARC037D</a:t>
            </a:r>
            <a:endParaRPr lang="zh-CN" altLang="en-US" dirty="0"/>
          </a:p>
        </p:txBody>
      </p:sp>
      <p:sp>
        <p:nvSpPr>
          <p:cNvPr id="3" name="内容占位符 2">
            <a:extLst>
              <a:ext uri="{FF2B5EF4-FFF2-40B4-BE49-F238E27FC236}">
                <a16:creationId xmlns:a16="http://schemas.microsoft.com/office/drawing/2014/main" id="{4FE3D96B-C7BA-384E-6ABC-F29A096EB564}"/>
              </a:ext>
            </a:extLst>
          </p:cNvPr>
          <p:cNvSpPr>
            <a:spLocks noGrp="1"/>
          </p:cNvSpPr>
          <p:nvPr>
            <p:ph idx="1"/>
          </p:nvPr>
        </p:nvSpPr>
        <p:spPr/>
        <p:txBody>
          <a:bodyPr>
            <a:normAutofit/>
          </a:bodyPr>
          <a:lstStyle/>
          <a:p>
            <a:r>
              <a:rPr lang="zh-CN" altLang="en-US" dirty="0"/>
              <a:t>有</a:t>
            </a:r>
            <a:r>
              <a:rPr lang="en-US" altLang="zh-CN" dirty="0"/>
              <a:t>N</a:t>
            </a:r>
            <a:r>
              <a:rPr lang="zh-CN" altLang="en-US" dirty="0"/>
              <a:t>个格子排成一行。这些格子从左到右标号为</a:t>
            </a:r>
            <a:r>
              <a:rPr lang="en-US" altLang="zh-CN" dirty="0"/>
              <a:t>1</a:t>
            </a:r>
            <a:r>
              <a:rPr lang="zh-CN" altLang="en-US" dirty="0"/>
              <a:t>到</a:t>
            </a:r>
            <a:r>
              <a:rPr lang="en-US" altLang="zh-CN" dirty="0"/>
              <a:t>N </a:t>
            </a:r>
            <a:r>
              <a:rPr lang="zh-CN" altLang="en-US" dirty="0"/>
              <a:t>。</a:t>
            </a:r>
          </a:p>
          <a:p>
            <a:r>
              <a:rPr lang="zh-CN" altLang="en-US" dirty="0"/>
              <a:t>你有两个棋子，开始分别放在</a:t>
            </a:r>
            <a:r>
              <a:rPr lang="en-US" altLang="zh-CN" dirty="0"/>
              <a:t>A</a:t>
            </a:r>
            <a:r>
              <a:rPr lang="zh-CN" altLang="en-US" dirty="0"/>
              <a:t>号格子和</a:t>
            </a:r>
            <a:r>
              <a:rPr lang="en-US" altLang="zh-CN" dirty="0"/>
              <a:t>B</a:t>
            </a:r>
            <a:r>
              <a:rPr lang="zh-CN" altLang="en-US" dirty="0"/>
              <a:t>号格子里。你将要按照接收的顺序执行</a:t>
            </a:r>
            <a:r>
              <a:rPr lang="en-US" altLang="zh-CN" dirty="0"/>
              <a:t>Q</a:t>
            </a:r>
            <a:r>
              <a:rPr lang="zh-CN" altLang="en-US" dirty="0"/>
              <a:t>个以下形式的请求：</a:t>
            </a:r>
          </a:p>
          <a:p>
            <a:r>
              <a:rPr lang="zh-CN" altLang="en-US" dirty="0"/>
              <a:t>给定一个正整数</a:t>
            </a:r>
            <a:r>
              <a:rPr lang="en-US" altLang="zh-CN" dirty="0"/>
              <a:t>xi </a:t>
            </a:r>
            <a:r>
              <a:rPr lang="zh-CN" altLang="en-US" dirty="0"/>
              <a:t>，选择两个棋子中的一个，把它移动到</a:t>
            </a:r>
            <a:r>
              <a:rPr lang="en-US" altLang="zh-CN" dirty="0"/>
              <a:t>xi </a:t>
            </a:r>
            <a:r>
              <a:rPr lang="zh-CN" altLang="en-US" dirty="0"/>
              <a:t>号格子里。</a:t>
            </a:r>
          </a:p>
          <a:p>
            <a:r>
              <a:rPr lang="zh-CN" altLang="en-US" dirty="0"/>
              <a:t>把一个棋子移动一格需要一秒钟的时间。也就是说，把一个棋子从</a:t>
            </a:r>
            <a:r>
              <a:rPr lang="en-US" altLang="zh-CN" dirty="0"/>
              <a:t>X</a:t>
            </a:r>
            <a:r>
              <a:rPr lang="zh-CN" altLang="en-US" dirty="0"/>
              <a:t>号格子移到</a:t>
            </a:r>
            <a:r>
              <a:rPr lang="en-US" altLang="zh-CN" dirty="0"/>
              <a:t>Y</a:t>
            </a:r>
            <a:r>
              <a:rPr lang="zh-CN" altLang="en-US" dirty="0"/>
              <a:t>号格子需要</a:t>
            </a:r>
            <a:r>
              <a:rPr lang="en-US" altLang="zh-CN" dirty="0"/>
              <a:t>|X-Y|</a:t>
            </a:r>
            <a:r>
              <a:rPr lang="zh-CN" altLang="en-US" dirty="0"/>
              <a:t>秒的时间。</a:t>
            </a:r>
          </a:p>
          <a:p>
            <a:r>
              <a:rPr lang="zh-CN" altLang="en-US" dirty="0"/>
              <a:t>你的目标是在尽量短的时间内执行完所有的请求。</a:t>
            </a:r>
          </a:p>
          <a:p>
            <a:r>
              <a:rPr lang="zh-CN" altLang="en-US" dirty="0"/>
              <a:t>你只能为了回应请求而移动棋子，并且你不能同时移动两个棋子，此外你不能更改接收请求的顺序。但是允许在某个时刻，两个棋子在同一个格子里。</a:t>
            </a:r>
          </a:p>
          <a:p>
            <a:endParaRPr lang="zh-CN" altLang="en-US" dirty="0"/>
          </a:p>
        </p:txBody>
      </p:sp>
    </p:spTree>
    <p:extLst>
      <p:ext uri="{BB962C8B-B14F-4D97-AF65-F5344CB8AC3E}">
        <p14:creationId xmlns:p14="http://schemas.microsoft.com/office/powerpoint/2010/main" val="212246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C39F2-F172-451F-D0C2-A712BA821D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BD18412-6DE0-BE3E-A1C5-E7F8D082795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D45D8A1-AB0A-CD3F-6547-7C933101B548}"/>
              </a:ext>
            </a:extLst>
          </p:cNvPr>
          <p:cNvPicPr>
            <a:picLocks noChangeAspect="1"/>
          </p:cNvPicPr>
          <p:nvPr/>
        </p:nvPicPr>
        <p:blipFill>
          <a:blip r:embed="rId2"/>
          <a:stretch>
            <a:fillRect/>
          </a:stretch>
        </p:blipFill>
        <p:spPr>
          <a:xfrm>
            <a:off x="1864533" y="1743350"/>
            <a:ext cx="8462933" cy="3371299"/>
          </a:xfrm>
          <a:prstGeom prst="rect">
            <a:avLst/>
          </a:prstGeom>
        </p:spPr>
      </p:pic>
    </p:spTree>
    <p:extLst>
      <p:ext uri="{BB962C8B-B14F-4D97-AF65-F5344CB8AC3E}">
        <p14:creationId xmlns:p14="http://schemas.microsoft.com/office/powerpoint/2010/main" val="270616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0AB14-A46F-C3B3-FE9C-E5660724C57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4C29832-18BA-DA66-6809-37B5DAB7D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25" y="1631099"/>
            <a:ext cx="12057749" cy="3595802"/>
          </a:xfrm>
        </p:spPr>
      </p:pic>
    </p:spTree>
    <p:extLst>
      <p:ext uri="{BB962C8B-B14F-4D97-AF65-F5344CB8AC3E}">
        <p14:creationId xmlns:p14="http://schemas.microsoft.com/office/powerpoint/2010/main" val="312699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E6C7-4483-2F1C-CFD5-87FB1BDA6A45}"/>
              </a:ext>
            </a:extLst>
          </p:cNvPr>
          <p:cNvSpPr>
            <a:spLocks noGrp="1"/>
          </p:cNvSpPr>
          <p:nvPr>
            <p:ph type="title"/>
          </p:nvPr>
        </p:nvSpPr>
        <p:spPr/>
        <p:txBody>
          <a:bodyPr/>
          <a:lstStyle/>
          <a:p>
            <a:r>
              <a:rPr lang="zh-CN" altLang="en-US" dirty="0"/>
              <a:t>先提一下平衡树</a:t>
            </a:r>
          </a:p>
        </p:txBody>
      </p:sp>
      <p:sp>
        <p:nvSpPr>
          <p:cNvPr id="3" name="内容占位符 2">
            <a:extLst>
              <a:ext uri="{FF2B5EF4-FFF2-40B4-BE49-F238E27FC236}">
                <a16:creationId xmlns:a16="http://schemas.microsoft.com/office/drawing/2014/main" id="{D8D1E480-E73B-0B00-C707-C4D9AC2F0B68}"/>
              </a:ext>
            </a:extLst>
          </p:cNvPr>
          <p:cNvSpPr>
            <a:spLocks noGrp="1"/>
          </p:cNvSpPr>
          <p:nvPr>
            <p:ph idx="1"/>
          </p:nvPr>
        </p:nvSpPr>
        <p:spPr/>
        <p:txBody>
          <a:bodyPr/>
          <a:lstStyle/>
          <a:p>
            <a:r>
              <a:rPr lang="zh-CN" altLang="en-US" dirty="0"/>
              <a:t>先讲概念，平衡树是一种二叉树</a:t>
            </a:r>
            <a:endParaRPr lang="en-US" altLang="zh-CN" dirty="0"/>
          </a:p>
          <a:p>
            <a:r>
              <a:rPr lang="zh-CN" altLang="en-US" dirty="0"/>
              <a:t>多数情况下平衡树上的各种操作单次复杂度为</a:t>
            </a:r>
            <a:r>
              <a:rPr lang="en-US" altLang="zh-CN" dirty="0"/>
              <a:t>log(n)</a:t>
            </a:r>
            <a:r>
              <a:rPr lang="zh-CN" altLang="en-US" dirty="0"/>
              <a:t>级别，其可以维护按关键字大小排序的序列</a:t>
            </a:r>
            <a:endParaRPr lang="en-US" altLang="zh-CN" dirty="0"/>
          </a:p>
          <a:p>
            <a:r>
              <a:rPr lang="zh-CN" altLang="en-US" dirty="0"/>
              <a:t>在简单的实现下，平衡树可以支持树上二分查找、动态加点删点，区间修改（区间加减定值）等操作</a:t>
            </a:r>
            <a:endParaRPr lang="en-US" altLang="zh-CN" dirty="0"/>
          </a:p>
          <a:p>
            <a:r>
              <a:rPr lang="zh-CN" altLang="en-US" dirty="0"/>
              <a:t>在本节课中大家可以将其简单理解为功能类似线段树、但空间复杂度为</a:t>
            </a:r>
            <a:r>
              <a:rPr lang="en-US" altLang="zh-CN" dirty="0"/>
              <a:t>O(n)</a:t>
            </a:r>
            <a:r>
              <a:rPr lang="zh-CN" altLang="en-US" dirty="0"/>
              <a:t>且可以动态插入下标的数据结构</a:t>
            </a:r>
          </a:p>
        </p:txBody>
      </p:sp>
    </p:spTree>
    <p:extLst>
      <p:ext uri="{BB962C8B-B14F-4D97-AF65-F5344CB8AC3E}">
        <p14:creationId xmlns:p14="http://schemas.microsoft.com/office/powerpoint/2010/main" val="297492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6C1F8-75F9-8EA6-1BF1-F938EE968A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FBE73A-D724-2EB9-A5DB-EABD6E52CAF7}"/>
              </a:ext>
            </a:extLst>
          </p:cNvPr>
          <p:cNvSpPr>
            <a:spLocks noGrp="1"/>
          </p:cNvSpPr>
          <p:nvPr>
            <p:ph idx="1"/>
          </p:nvPr>
        </p:nvSpPr>
        <p:spPr/>
        <p:txBody>
          <a:bodyPr/>
          <a:lstStyle/>
          <a:p>
            <a:r>
              <a:rPr lang="zh-CN" altLang="en-US" dirty="0"/>
              <a:t>平衡树的种类：</a:t>
            </a:r>
            <a:r>
              <a:rPr lang="en-US" altLang="zh-CN" dirty="0"/>
              <a:t>splay</a:t>
            </a:r>
            <a:r>
              <a:rPr lang="zh-CN" altLang="en-US" dirty="0"/>
              <a:t>、</a:t>
            </a:r>
            <a:r>
              <a:rPr lang="en-US" altLang="zh-CN" dirty="0" err="1"/>
              <a:t>treap</a:t>
            </a:r>
            <a:r>
              <a:rPr lang="zh-CN" altLang="en-US" dirty="0"/>
              <a:t>、无旋</a:t>
            </a:r>
            <a:r>
              <a:rPr lang="en-US" altLang="zh-CN" dirty="0" err="1"/>
              <a:t>treap</a:t>
            </a:r>
            <a:r>
              <a:rPr lang="zh-CN" altLang="en-US" dirty="0"/>
              <a:t>、红黑树、替罪羊树等</a:t>
            </a:r>
            <a:endParaRPr lang="en-US" altLang="zh-CN" dirty="0"/>
          </a:p>
          <a:p>
            <a:r>
              <a:rPr lang="zh-CN" altLang="en-US" dirty="0"/>
              <a:t>如果有学习板子的兴趣推荐学习无旋</a:t>
            </a:r>
            <a:r>
              <a:rPr lang="en-US" altLang="zh-CN" dirty="0" err="1"/>
              <a:t>treap</a:t>
            </a:r>
            <a:r>
              <a:rPr lang="zh-CN" altLang="en-US" dirty="0"/>
              <a:t>，能够完成基本操作、代码难度低且易于理解</a:t>
            </a:r>
          </a:p>
        </p:txBody>
      </p:sp>
    </p:spTree>
    <p:extLst>
      <p:ext uri="{BB962C8B-B14F-4D97-AF65-F5344CB8AC3E}">
        <p14:creationId xmlns:p14="http://schemas.microsoft.com/office/powerpoint/2010/main" val="306366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FC2C3-D766-4C83-AA9D-57153B3A48F3}"/>
              </a:ext>
            </a:extLst>
          </p:cNvPr>
          <p:cNvSpPr>
            <a:spLocks noGrp="1"/>
          </p:cNvSpPr>
          <p:nvPr>
            <p:ph type="title"/>
          </p:nvPr>
        </p:nvSpPr>
        <p:spPr/>
        <p:txBody>
          <a:bodyPr/>
          <a:lstStyle/>
          <a:p>
            <a:r>
              <a:rPr lang="en-US" altLang="zh-CN" dirty="0"/>
              <a:t>[FJWC2017]</a:t>
            </a:r>
            <a:r>
              <a:rPr lang="zh-CN" altLang="en-US" dirty="0"/>
              <a:t>最大价值</a:t>
            </a:r>
          </a:p>
        </p:txBody>
      </p:sp>
      <p:sp>
        <p:nvSpPr>
          <p:cNvPr id="7" name="内容占位符 6">
            <a:extLst>
              <a:ext uri="{FF2B5EF4-FFF2-40B4-BE49-F238E27FC236}">
                <a16:creationId xmlns:a16="http://schemas.microsoft.com/office/drawing/2014/main" id="{1FA9E1B3-38FD-2A59-82B9-60D9502D681F}"/>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D4E635C8-EA74-9C76-E871-FDBBA32855FA}"/>
              </a:ext>
            </a:extLst>
          </p:cNvPr>
          <p:cNvPicPr>
            <a:picLocks noChangeAspect="1"/>
          </p:cNvPicPr>
          <p:nvPr/>
        </p:nvPicPr>
        <p:blipFill>
          <a:blip r:embed="rId2"/>
          <a:stretch>
            <a:fillRect/>
          </a:stretch>
        </p:blipFill>
        <p:spPr>
          <a:xfrm>
            <a:off x="292293" y="1975379"/>
            <a:ext cx="11607414" cy="4051829"/>
          </a:xfrm>
          <a:prstGeom prst="rect">
            <a:avLst/>
          </a:prstGeom>
        </p:spPr>
      </p:pic>
    </p:spTree>
    <p:extLst>
      <p:ext uri="{BB962C8B-B14F-4D97-AF65-F5344CB8AC3E}">
        <p14:creationId xmlns:p14="http://schemas.microsoft.com/office/powerpoint/2010/main" val="397331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6B009-81A0-4BBF-1A0E-BA581A32BDA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B05640C-B3FF-EC81-FE95-6F168F98626B}"/>
              </a:ext>
            </a:extLst>
          </p:cNvPr>
          <p:cNvPicPr>
            <a:picLocks noGrp="1" noChangeAspect="1"/>
          </p:cNvPicPr>
          <p:nvPr>
            <p:ph idx="1"/>
          </p:nvPr>
        </p:nvPicPr>
        <p:blipFill>
          <a:blip r:embed="rId2"/>
          <a:stretch>
            <a:fillRect/>
          </a:stretch>
        </p:blipFill>
        <p:spPr>
          <a:xfrm>
            <a:off x="800100" y="630573"/>
            <a:ext cx="10591800" cy="5596854"/>
          </a:xfrm>
        </p:spPr>
      </p:pic>
    </p:spTree>
    <p:extLst>
      <p:ext uri="{BB962C8B-B14F-4D97-AF65-F5344CB8AC3E}">
        <p14:creationId xmlns:p14="http://schemas.microsoft.com/office/powerpoint/2010/main" val="338772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8C31E-796C-71E2-9CAA-60412B2EA35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EAE1A3-3604-D8B2-DEFB-EE3C4E6F907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3DE5E84-7238-F530-0A68-A70F89F6A784}"/>
              </a:ext>
            </a:extLst>
          </p:cNvPr>
          <p:cNvPicPr>
            <a:picLocks noChangeAspect="1"/>
          </p:cNvPicPr>
          <p:nvPr/>
        </p:nvPicPr>
        <p:blipFill>
          <a:blip r:embed="rId2"/>
          <a:stretch>
            <a:fillRect/>
          </a:stretch>
        </p:blipFill>
        <p:spPr>
          <a:xfrm>
            <a:off x="0" y="508189"/>
            <a:ext cx="12192000" cy="5841622"/>
          </a:xfrm>
          <a:prstGeom prst="rect">
            <a:avLst/>
          </a:prstGeom>
        </p:spPr>
      </p:pic>
    </p:spTree>
    <p:extLst>
      <p:ext uri="{BB962C8B-B14F-4D97-AF65-F5344CB8AC3E}">
        <p14:creationId xmlns:p14="http://schemas.microsoft.com/office/powerpoint/2010/main" val="161069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60608-A267-8BB2-CBD4-9B5F65241232}"/>
              </a:ext>
            </a:extLst>
          </p:cNvPr>
          <p:cNvSpPr>
            <a:spLocks noGrp="1"/>
          </p:cNvSpPr>
          <p:nvPr>
            <p:ph type="title"/>
          </p:nvPr>
        </p:nvSpPr>
        <p:spPr/>
        <p:txBody>
          <a:bodyPr/>
          <a:lstStyle/>
          <a:p>
            <a:r>
              <a:rPr lang="zh-CN" altLang="en-US" dirty="0"/>
              <a:t>决策单调性优化（</a:t>
            </a:r>
            <a:r>
              <a:rPr lang="en-US" altLang="zh-CN" dirty="0"/>
              <a:t>IOI2014 holiday</a:t>
            </a:r>
            <a:r>
              <a:rPr lang="zh-CN" altLang="en-US" dirty="0"/>
              <a:t>）</a:t>
            </a:r>
          </a:p>
        </p:txBody>
      </p:sp>
      <p:pic>
        <p:nvPicPr>
          <p:cNvPr id="5" name="内容占位符 4">
            <a:extLst>
              <a:ext uri="{FF2B5EF4-FFF2-40B4-BE49-F238E27FC236}">
                <a16:creationId xmlns:a16="http://schemas.microsoft.com/office/drawing/2014/main" id="{CB924476-CF7F-A078-E9DD-FEC1AE6E1576}"/>
              </a:ext>
            </a:extLst>
          </p:cNvPr>
          <p:cNvPicPr>
            <a:picLocks noGrp="1" noChangeAspect="1"/>
          </p:cNvPicPr>
          <p:nvPr>
            <p:ph idx="1"/>
          </p:nvPr>
        </p:nvPicPr>
        <p:blipFill>
          <a:blip r:embed="rId2"/>
          <a:stretch>
            <a:fillRect/>
          </a:stretch>
        </p:blipFill>
        <p:spPr>
          <a:xfrm>
            <a:off x="368261" y="2054585"/>
            <a:ext cx="11455478" cy="2748830"/>
          </a:xfrm>
        </p:spPr>
      </p:pic>
    </p:spTree>
    <p:extLst>
      <p:ext uri="{BB962C8B-B14F-4D97-AF65-F5344CB8AC3E}">
        <p14:creationId xmlns:p14="http://schemas.microsoft.com/office/powerpoint/2010/main" val="177307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BDCC9-F7EC-6275-32C3-759AB408295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0C0A520-8BBB-7752-160C-68622E54CBA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B92EE4C-4B25-5E06-638C-873C40E5FAF7}"/>
              </a:ext>
            </a:extLst>
          </p:cNvPr>
          <p:cNvPicPr>
            <a:picLocks noChangeAspect="1"/>
          </p:cNvPicPr>
          <p:nvPr/>
        </p:nvPicPr>
        <p:blipFill>
          <a:blip r:embed="rId2"/>
          <a:stretch>
            <a:fillRect/>
          </a:stretch>
        </p:blipFill>
        <p:spPr>
          <a:xfrm>
            <a:off x="203785" y="829865"/>
            <a:ext cx="11784429" cy="5198269"/>
          </a:xfrm>
          <a:prstGeom prst="rect">
            <a:avLst/>
          </a:prstGeom>
        </p:spPr>
      </p:pic>
    </p:spTree>
    <p:extLst>
      <p:ext uri="{BB962C8B-B14F-4D97-AF65-F5344CB8AC3E}">
        <p14:creationId xmlns:p14="http://schemas.microsoft.com/office/powerpoint/2010/main" val="141079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110A4-28A5-F0C6-A439-63FD44CCBE03}"/>
              </a:ext>
            </a:extLst>
          </p:cNvPr>
          <p:cNvSpPr>
            <a:spLocks noGrp="1"/>
          </p:cNvSpPr>
          <p:nvPr>
            <p:ph type="title"/>
          </p:nvPr>
        </p:nvSpPr>
        <p:spPr/>
        <p:txBody>
          <a:bodyPr/>
          <a:lstStyle/>
          <a:p>
            <a:r>
              <a:rPr lang="en-US" altLang="zh-CN" dirty="0"/>
              <a:t>CF1205D</a:t>
            </a:r>
            <a:endParaRPr lang="zh-CN" altLang="en-US" dirty="0"/>
          </a:p>
        </p:txBody>
      </p:sp>
      <p:sp>
        <p:nvSpPr>
          <p:cNvPr id="3" name="内容占位符 2">
            <a:extLst>
              <a:ext uri="{FF2B5EF4-FFF2-40B4-BE49-F238E27FC236}">
                <a16:creationId xmlns:a16="http://schemas.microsoft.com/office/drawing/2014/main" id="{6A76DE05-4A0E-2A46-3557-EA0608071E2D}"/>
              </a:ext>
            </a:extLst>
          </p:cNvPr>
          <p:cNvSpPr>
            <a:spLocks noGrp="1"/>
          </p:cNvSpPr>
          <p:nvPr>
            <p:ph idx="1"/>
          </p:nvPr>
        </p:nvSpPr>
        <p:spPr/>
        <p:txBody>
          <a:bodyPr/>
          <a:lstStyle/>
          <a:p>
            <a:pPr algn="l"/>
            <a:r>
              <a:rPr lang="zh-CN" altLang="en-US" b="0" i="0" dirty="0">
                <a:solidFill>
                  <a:srgbClr val="222222"/>
                </a:solidFill>
                <a:effectLst/>
                <a:latin typeface="helvetica neue"/>
              </a:rPr>
              <a:t>你会得到一个包含</a:t>
            </a:r>
            <a:r>
              <a:rPr lang="en-US" altLang="zh-CN" b="0" i="1" dirty="0">
                <a:solidFill>
                  <a:srgbClr val="222222"/>
                </a:solidFill>
                <a:effectLst/>
                <a:latin typeface="Times New Roman" panose="02020603050405020304" pitchFamily="18" charset="0"/>
              </a:rPr>
              <a:t>n</a:t>
            </a:r>
            <a:r>
              <a:rPr lang="zh-CN" altLang="en-US" b="0" i="0" dirty="0">
                <a:solidFill>
                  <a:srgbClr val="222222"/>
                </a:solidFill>
                <a:effectLst/>
                <a:latin typeface="helvetica neue"/>
              </a:rPr>
              <a:t>节点的树。</a:t>
            </a:r>
            <a:r>
              <a:rPr lang="zh-CN" altLang="en-US" dirty="0">
                <a:solidFill>
                  <a:srgbClr val="222222"/>
                </a:solidFill>
                <a:latin typeface="helvetica neue"/>
              </a:rPr>
              <a:t>你需要给每条边赋值</a:t>
            </a:r>
            <a:r>
              <a:rPr lang="zh-CN" altLang="en-US" b="0" i="0" dirty="0">
                <a:solidFill>
                  <a:srgbClr val="222222"/>
                </a:solidFill>
                <a:effectLst/>
                <a:latin typeface="helvetica neue"/>
              </a:rPr>
              <a:t>，使</a:t>
            </a:r>
            <a:r>
              <a:rPr lang="zh-CN" altLang="en-US" b="0" i="0" dirty="0">
                <a:solidFill>
                  <a:srgbClr val="222222"/>
                </a:solidFill>
                <a:effectLst/>
                <a:latin typeface="Times New Roman" panose="02020603050405020304" pitchFamily="18" charset="0"/>
              </a:rPr>
              <a:t>长度从</a:t>
            </a:r>
            <a:r>
              <a:rPr lang="en-US" altLang="zh-CN" b="0" i="0" dirty="0">
                <a:solidFill>
                  <a:srgbClr val="222222"/>
                </a:solidFill>
                <a:effectLst/>
                <a:latin typeface="helvetica neue"/>
              </a:rPr>
              <a:t>1</a:t>
            </a:r>
            <a:r>
              <a:rPr lang="zh-CN" altLang="en-US" b="0" i="0" dirty="0">
                <a:solidFill>
                  <a:srgbClr val="222222"/>
                </a:solidFill>
                <a:effectLst/>
                <a:latin typeface="Times New Roman" panose="02020603050405020304" pitchFamily="18" charset="0"/>
              </a:rPr>
              <a:t>到</a:t>
            </a:r>
            <a:r>
              <a:rPr lang="en-US" altLang="zh-CN" b="0" i="0" dirty="0">
                <a:solidFill>
                  <a:srgbClr val="222222"/>
                </a:solidFill>
                <a:effectLst/>
                <a:latin typeface="Times New Roman" panose="02020603050405020304" pitchFamily="18" charset="0"/>
              </a:rPr>
              <a:t>(</a:t>
            </a:r>
            <a:r>
              <a:rPr lang="en-US" altLang="zh-CN" b="0" i="0" dirty="0">
                <a:solidFill>
                  <a:srgbClr val="222222"/>
                </a:solidFill>
                <a:effectLst/>
                <a:latin typeface="helvetica neue"/>
              </a:rPr>
              <a:t>2*</a:t>
            </a:r>
            <a:r>
              <a:rPr lang="en-US" altLang="zh-CN" dirty="0">
                <a:solidFill>
                  <a:srgbClr val="222222"/>
                </a:solidFill>
                <a:latin typeface="helvetica neue"/>
              </a:rPr>
              <a:t>n^2)/9</a:t>
            </a:r>
            <a:r>
              <a:rPr lang="en-US" altLang="zh-CN" b="0" i="0" dirty="0">
                <a:solidFill>
                  <a:srgbClr val="222222"/>
                </a:solidFill>
                <a:effectLst/>
                <a:latin typeface="helvetica neue"/>
              </a:rPr>
              <a:t> </a:t>
            </a:r>
            <a:r>
              <a:rPr lang="zh-CN" altLang="en-US" b="0" i="0" dirty="0">
                <a:solidFill>
                  <a:srgbClr val="222222"/>
                </a:solidFill>
                <a:effectLst/>
                <a:latin typeface="helvetica neue"/>
              </a:rPr>
              <a:t>的路径都至少出现一次</a:t>
            </a:r>
          </a:p>
          <a:p>
            <a:pPr algn="l"/>
            <a:r>
              <a:rPr lang="zh-CN" altLang="en-US" dirty="0">
                <a:solidFill>
                  <a:srgbClr val="222222"/>
                </a:solidFill>
                <a:latin typeface="helvetica neue"/>
              </a:rPr>
              <a:t>数据保证有解，边权要求非负</a:t>
            </a:r>
            <a:endParaRPr lang="en-US" altLang="zh-CN" dirty="0">
              <a:solidFill>
                <a:srgbClr val="222222"/>
              </a:solidFill>
              <a:latin typeface="helvetica neue"/>
            </a:endParaRPr>
          </a:p>
          <a:p>
            <a:pPr algn="l"/>
            <a:r>
              <a:rPr lang="en-US" altLang="zh-CN" b="0" i="0" dirty="0">
                <a:solidFill>
                  <a:srgbClr val="222222"/>
                </a:solidFill>
                <a:effectLst/>
                <a:latin typeface="helvetica neue"/>
              </a:rPr>
              <a:t>n&lt;=1000</a:t>
            </a:r>
          </a:p>
          <a:p>
            <a:pPr algn="l"/>
            <a:r>
              <a:rPr lang="zh-CN" altLang="en-US" dirty="0">
                <a:solidFill>
                  <a:srgbClr val="222222"/>
                </a:solidFill>
                <a:latin typeface="helvetica neue"/>
              </a:rPr>
              <a:t>特殊性质</a:t>
            </a:r>
            <a:r>
              <a:rPr lang="en-US" altLang="zh-CN" dirty="0">
                <a:solidFill>
                  <a:srgbClr val="222222"/>
                </a:solidFill>
                <a:latin typeface="helvetica neue"/>
              </a:rPr>
              <a:t>1</a:t>
            </a:r>
            <a:r>
              <a:rPr lang="zh-CN" altLang="en-US" dirty="0">
                <a:solidFill>
                  <a:srgbClr val="222222"/>
                </a:solidFill>
                <a:latin typeface="helvetica neue"/>
              </a:rPr>
              <a:t>：给定的树是一条链</a:t>
            </a:r>
            <a:endParaRPr lang="en-US" altLang="zh-CN" dirty="0">
              <a:solidFill>
                <a:srgbClr val="222222"/>
              </a:solidFill>
              <a:latin typeface="helvetica neue"/>
            </a:endParaRPr>
          </a:p>
          <a:p>
            <a:pPr algn="l"/>
            <a:r>
              <a:rPr lang="zh-CN" altLang="en-US" dirty="0"/>
              <a:t>特殊性质</a:t>
            </a:r>
            <a:r>
              <a:rPr lang="en-US" altLang="zh-CN" dirty="0"/>
              <a:t>2</a:t>
            </a:r>
            <a:r>
              <a:rPr lang="zh-CN" altLang="en-US" dirty="0"/>
              <a:t>：给定的树是一个菊花图</a:t>
            </a:r>
            <a:endParaRPr lang="en-US" altLang="zh-CN" dirty="0"/>
          </a:p>
        </p:txBody>
      </p:sp>
    </p:spTree>
    <p:extLst>
      <p:ext uri="{BB962C8B-B14F-4D97-AF65-F5344CB8AC3E}">
        <p14:creationId xmlns:p14="http://schemas.microsoft.com/office/powerpoint/2010/main" val="3758812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5159A-2BEC-4BBA-03BC-739306438BB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9E2CF15-3E17-93BF-ED7C-998CCEE4B66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3C89ECE-4ECF-3DEC-4046-E91610A2CA21}"/>
              </a:ext>
            </a:extLst>
          </p:cNvPr>
          <p:cNvPicPr>
            <a:picLocks noChangeAspect="1"/>
          </p:cNvPicPr>
          <p:nvPr/>
        </p:nvPicPr>
        <p:blipFill>
          <a:blip r:embed="rId2"/>
          <a:stretch>
            <a:fillRect/>
          </a:stretch>
        </p:blipFill>
        <p:spPr>
          <a:xfrm>
            <a:off x="187622" y="1577346"/>
            <a:ext cx="11816755" cy="3223879"/>
          </a:xfrm>
          <a:prstGeom prst="rect">
            <a:avLst/>
          </a:prstGeom>
        </p:spPr>
      </p:pic>
    </p:spTree>
    <p:extLst>
      <p:ext uri="{BB962C8B-B14F-4D97-AF65-F5344CB8AC3E}">
        <p14:creationId xmlns:p14="http://schemas.microsoft.com/office/powerpoint/2010/main" val="275327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FAE37-5908-8FF7-95B8-48C4C03DEFB9}"/>
              </a:ext>
            </a:extLst>
          </p:cNvPr>
          <p:cNvSpPr>
            <a:spLocks noGrp="1"/>
          </p:cNvSpPr>
          <p:nvPr>
            <p:ph type="title"/>
          </p:nvPr>
        </p:nvSpPr>
        <p:spPr/>
        <p:txBody>
          <a:bodyPr/>
          <a:lstStyle/>
          <a:p>
            <a:r>
              <a:rPr lang="zh-CN" altLang="en-US" dirty="0"/>
              <a:t>斜率优化（</a:t>
            </a:r>
            <a:r>
              <a:rPr lang="en-US" altLang="zh-CN" dirty="0"/>
              <a:t>FJOI2019D2T1</a:t>
            </a:r>
            <a:r>
              <a:rPr lang="zh-CN" altLang="en-US" dirty="0"/>
              <a:t>超级计算机）</a:t>
            </a:r>
          </a:p>
        </p:txBody>
      </p:sp>
      <p:sp>
        <p:nvSpPr>
          <p:cNvPr id="3" name="内容占位符 2">
            <a:extLst>
              <a:ext uri="{FF2B5EF4-FFF2-40B4-BE49-F238E27FC236}">
                <a16:creationId xmlns:a16="http://schemas.microsoft.com/office/drawing/2014/main" id="{0C74465F-018B-4DC6-820A-CF56813F2E61}"/>
              </a:ext>
            </a:extLst>
          </p:cNvPr>
          <p:cNvSpPr>
            <a:spLocks noGrp="1"/>
          </p:cNvSpPr>
          <p:nvPr>
            <p:ph idx="1"/>
          </p:nvPr>
        </p:nvSpPr>
        <p:spPr/>
        <p:txBody>
          <a:bodyPr/>
          <a:lstStyle/>
          <a:p>
            <a:pPr marL="0" indent="0">
              <a:buNone/>
            </a:pPr>
            <a:endParaRPr lang="zh-CN" altLang="en-US" dirty="0"/>
          </a:p>
        </p:txBody>
      </p:sp>
      <p:pic>
        <p:nvPicPr>
          <p:cNvPr id="5" name="图片 4">
            <a:extLst>
              <a:ext uri="{FF2B5EF4-FFF2-40B4-BE49-F238E27FC236}">
                <a16:creationId xmlns:a16="http://schemas.microsoft.com/office/drawing/2014/main" id="{476D6688-A321-BF05-3B01-D48D9AA52077}"/>
              </a:ext>
            </a:extLst>
          </p:cNvPr>
          <p:cNvPicPr>
            <a:picLocks noChangeAspect="1"/>
          </p:cNvPicPr>
          <p:nvPr/>
        </p:nvPicPr>
        <p:blipFill>
          <a:blip r:embed="rId2"/>
          <a:stretch>
            <a:fillRect/>
          </a:stretch>
        </p:blipFill>
        <p:spPr>
          <a:xfrm>
            <a:off x="1124268" y="1930400"/>
            <a:ext cx="9943464" cy="3646621"/>
          </a:xfrm>
          <a:prstGeom prst="rect">
            <a:avLst/>
          </a:prstGeom>
        </p:spPr>
      </p:pic>
    </p:spTree>
    <p:extLst>
      <p:ext uri="{BB962C8B-B14F-4D97-AF65-F5344CB8AC3E}">
        <p14:creationId xmlns:p14="http://schemas.microsoft.com/office/powerpoint/2010/main" val="80585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B2180-8350-5F84-4CF3-42957C7BA2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0B0DD5-7BDA-3DA6-067E-39B71AD748D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7D16C7D-9DCA-E194-A92A-0515112D52E1}"/>
              </a:ext>
            </a:extLst>
          </p:cNvPr>
          <p:cNvPicPr>
            <a:picLocks noChangeAspect="1"/>
          </p:cNvPicPr>
          <p:nvPr/>
        </p:nvPicPr>
        <p:blipFill>
          <a:blip r:embed="rId2"/>
          <a:stretch>
            <a:fillRect/>
          </a:stretch>
        </p:blipFill>
        <p:spPr>
          <a:xfrm>
            <a:off x="0" y="416991"/>
            <a:ext cx="12192000" cy="6024018"/>
          </a:xfrm>
          <a:prstGeom prst="rect">
            <a:avLst/>
          </a:prstGeom>
        </p:spPr>
      </p:pic>
    </p:spTree>
    <p:extLst>
      <p:ext uri="{BB962C8B-B14F-4D97-AF65-F5344CB8AC3E}">
        <p14:creationId xmlns:p14="http://schemas.microsoft.com/office/powerpoint/2010/main" val="169414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4C299-5593-6068-3230-995D9ED679F9}"/>
              </a:ext>
            </a:extLst>
          </p:cNvPr>
          <p:cNvSpPr>
            <a:spLocks noGrp="1"/>
          </p:cNvSpPr>
          <p:nvPr>
            <p:ph type="title"/>
          </p:nvPr>
        </p:nvSpPr>
        <p:spPr/>
        <p:txBody>
          <a:bodyPr/>
          <a:lstStyle/>
          <a:p>
            <a:r>
              <a:rPr lang="en-US" altLang="zh-CN" dirty="0"/>
              <a:t>HNOI2008 </a:t>
            </a:r>
            <a:r>
              <a:rPr lang="zh-CN" altLang="en-US" dirty="0"/>
              <a:t>玩具装箱</a:t>
            </a:r>
          </a:p>
        </p:txBody>
      </p:sp>
      <p:pic>
        <p:nvPicPr>
          <p:cNvPr id="7" name="内容占位符 6">
            <a:extLst>
              <a:ext uri="{FF2B5EF4-FFF2-40B4-BE49-F238E27FC236}">
                <a16:creationId xmlns:a16="http://schemas.microsoft.com/office/drawing/2014/main" id="{7956200A-3305-A607-2AF1-26B710A84111}"/>
              </a:ext>
            </a:extLst>
          </p:cNvPr>
          <p:cNvPicPr>
            <a:picLocks noGrp="1" noChangeAspect="1"/>
          </p:cNvPicPr>
          <p:nvPr>
            <p:ph idx="1"/>
          </p:nvPr>
        </p:nvPicPr>
        <p:blipFill>
          <a:blip r:embed="rId2"/>
          <a:stretch>
            <a:fillRect/>
          </a:stretch>
        </p:blipFill>
        <p:spPr>
          <a:xfrm>
            <a:off x="677334" y="1692185"/>
            <a:ext cx="7328277" cy="3473629"/>
          </a:xfrm>
        </p:spPr>
      </p:pic>
      <p:sp>
        <p:nvSpPr>
          <p:cNvPr id="5" name="文本框 4">
            <a:extLst>
              <a:ext uri="{FF2B5EF4-FFF2-40B4-BE49-F238E27FC236}">
                <a16:creationId xmlns:a16="http://schemas.microsoft.com/office/drawing/2014/main" id="{E6C3CBEA-4A0C-A122-0922-7690582E883F}"/>
              </a:ext>
            </a:extLst>
          </p:cNvPr>
          <p:cNvSpPr txBox="1"/>
          <p:nvPr/>
        </p:nvSpPr>
        <p:spPr>
          <a:xfrm>
            <a:off x="934046" y="5672030"/>
            <a:ext cx="6097190" cy="369332"/>
          </a:xfrm>
          <a:prstGeom prst="rect">
            <a:avLst/>
          </a:prstGeom>
          <a:noFill/>
        </p:spPr>
        <p:txBody>
          <a:bodyPr wrap="square">
            <a:spAutoFit/>
          </a:bodyPr>
          <a:lstStyle/>
          <a:p>
            <a:r>
              <a:rPr lang="en-US" altLang="zh-CN" dirty="0">
                <a:hlinkClick r:id="rId3"/>
              </a:rPr>
              <a:t>P3195 [HNOI2008] </a:t>
            </a:r>
            <a:r>
              <a:rPr lang="zh-CN" altLang="en-US" dirty="0">
                <a:hlinkClick r:id="rId3"/>
              </a:rPr>
              <a:t>玩具装箱 </a:t>
            </a:r>
            <a:r>
              <a:rPr lang="en-US" altLang="zh-CN" dirty="0">
                <a:hlinkClick r:id="rId3"/>
              </a:rPr>
              <a:t>- </a:t>
            </a:r>
            <a:r>
              <a:rPr lang="zh-CN" altLang="en-US" dirty="0">
                <a:hlinkClick r:id="rId3"/>
              </a:rPr>
              <a:t>洛谷题解</a:t>
            </a:r>
            <a:endParaRPr lang="zh-CN" altLang="en-US" dirty="0"/>
          </a:p>
        </p:txBody>
      </p:sp>
      <p:pic>
        <p:nvPicPr>
          <p:cNvPr id="9" name="图片 8">
            <a:extLst>
              <a:ext uri="{FF2B5EF4-FFF2-40B4-BE49-F238E27FC236}">
                <a16:creationId xmlns:a16="http://schemas.microsoft.com/office/drawing/2014/main" id="{DBD08535-E05B-BFD2-562B-5CCBDF261ED2}"/>
              </a:ext>
            </a:extLst>
          </p:cNvPr>
          <p:cNvPicPr>
            <a:picLocks noChangeAspect="1"/>
          </p:cNvPicPr>
          <p:nvPr/>
        </p:nvPicPr>
        <p:blipFill>
          <a:blip r:embed="rId4"/>
          <a:stretch>
            <a:fillRect/>
          </a:stretch>
        </p:blipFill>
        <p:spPr>
          <a:xfrm>
            <a:off x="677334" y="5263339"/>
            <a:ext cx="5321573" cy="311166"/>
          </a:xfrm>
          <a:prstGeom prst="rect">
            <a:avLst/>
          </a:prstGeom>
        </p:spPr>
      </p:pic>
    </p:spTree>
    <p:extLst>
      <p:ext uri="{BB962C8B-B14F-4D97-AF65-F5344CB8AC3E}">
        <p14:creationId xmlns:p14="http://schemas.microsoft.com/office/powerpoint/2010/main" val="3199076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2751-D451-9E82-6F77-80561B335CCB}"/>
              </a:ext>
            </a:extLst>
          </p:cNvPr>
          <p:cNvSpPr>
            <a:spLocks noGrp="1"/>
          </p:cNvSpPr>
          <p:nvPr>
            <p:ph type="title"/>
          </p:nvPr>
        </p:nvSpPr>
        <p:spPr/>
        <p:txBody>
          <a:bodyPr/>
          <a:lstStyle/>
          <a:p>
            <a:r>
              <a:rPr lang="zh-CN" altLang="en-US" dirty="0"/>
              <a:t>数据结构优化查找</a:t>
            </a:r>
          </a:p>
        </p:txBody>
      </p:sp>
      <p:sp>
        <p:nvSpPr>
          <p:cNvPr id="3" name="内容占位符 2">
            <a:extLst>
              <a:ext uri="{FF2B5EF4-FFF2-40B4-BE49-F238E27FC236}">
                <a16:creationId xmlns:a16="http://schemas.microsoft.com/office/drawing/2014/main" id="{A7D114CC-2AE3-75F7-FA42-F990926E32BB}"/>
              </a:ext>
            </a:extLst>
          </p:cNvPr>
          <p:cNvSpPr>
            <a:spLocks noGrp="1"/>
          </p:cNvSpPr>
          <p:nvPr>
            <p:ph idx="1"/>
          </p:nvPr>
        </p:nvSpPr>
        <p:spPr/>
        <p:txBody>
          <a:bodyPr/>
          <a:lstStyle/>
          <a:p>
            <a:r>
              <a:rPr lang="zh-CN" altLang="en-US" dirty="0"/>
              <a:t>数组、链表：基础运用跳过</a:t>
            </a:r>
            <a:endParaRPr lang="en-US" altLang="zh-CN" dirty="0"/>
          </a:p>
          <a:p>
            <a:r>
              <a:rPr lang="zh-CN" altLang="en-US" dirty="0"/>
              <a:t>堆：查询最大</a:t>
            </a:r>
            <a:r>
              <a:rPr lang="en-US" altLang="zh-CN" dirty="0"/>
              <a:t>/</a:t>
            </a:r>
            <a:r>
              <a:rPr lang="zh-CN" altLang="en-US" dirty="0"/>
              <a:t>最小值查询</a:t>
            </a:r>
            <a:r>
              <a:rPr lang="en-US" altLang="zh-CN" dirty="0"/>
              <a:t>O(1)</a:t>
            </a:r>
            <a:r>
              <a:rPr lang="zh-CN" altLang="en-US" dirty="0"/>
              <a:t>，修改</a:t>
            </a:r>
            <a:r>
              <a:rPr lang="en-US" altLang="zh-CN" dirty="0"/>
              <a:t>O(log(n))</a:t>
            </a:r>
          </a:p>
          <a:p>
            <a:r>
              <a:rPr lang="zh-CN" altLang="en-US" dirty="0"/>
              <a:t>单调栈、单调队列：在与单调性有关的题中，可以维护出单调的序列，避免重复遍历查找</a:t>
            </a:r>
            <a:endParaRPr lang="en-US" altLang="zh-CN" dirty="0"/>
          </a:p>
          <a:p>
            <a:r>
              <a:rPr lang="zh-CN" altLang="en-US" dirty="0"/>
              <a:t>单调栈优化查找的实例见前面洛谷</a:t>
            </a:r>
            <a:r>
              <a:rPr lang="en-US" altLang="zh-CN" dirty="0"/>
              <a:t>P7244</a:t>
            </a:r>
          </a:p>
          <a:p>
            <a:r>
              <a:rPr lang="zh-CN" altLang="en-US" dirty="0"/>
              <a:t>单调队列优化查找例题见下页</a:t>
            </a:r>
          </a:p>
        </p:txBody>
      </p:sp>
    </p:spTree>
    <p:extLst>
      <p:ext uri="{BB962C8B-B14F-4D97-AF65-F5344CB8AC3E}">
        <p14:creationId xmlns:p14="http://schemas.microsoft.com/office/powerpoint/2010/main" val="161017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B0812-DFC5-DDD2-8B7E-F366F6BA6800}"/>
              </a:ext>
            </a:extLst>
          </p:cNvPr>
          <p:cNvSpPr>
            <a:spLocks noGrp="1"/>
          </p:cNvSpPr>
          <p:nvPr>
            <p:ph type="title"/>
          </p:nvPr>
        </p:nvSpPr>
        <p:spPr/>
        <p:txBody>
          <a:bodyPr/>
          <a:lstStyle/>
          <a:p>
            <a:r>
              <a:rPr lang="zh-CN" altLang="en-US" dirty="0"/>
              <a:t>单调队列例题</a:t>
            </a:r>
          </a:p>
        </p:txBody>
      </p:sp>
      <p:sp>
        <p:nvSpPr>
          <p:cNvPr id="3" name="内容占位符 2">
            <a:extLst>
              <a:ext uri="{FF2B5EF4-FFF2-40B4-BE49-F238E27FC236}">
                <a16:creationId xmlns:a16="http://schemas.microsoft.com/office/drawing/2014/main" id="{8BCE606D-D313-CE37-6B9A-8D37D505943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9A37070-E41F-78D3-331C-84C21B9E00FE}"/>
              </a:ext>
            </a:extLst>
          </p:cNvPr>
          <p:cNvPicPr>
            <a:picLocks noChangeAspect="1"/>
          </p:cNvPicPr>
          <p:nvPr/>
        </p:nvPicPr>
        <p:blipFill>
          <a:blip r:embed="rId2"/>
          <a:stretch>
            <a:fillRect/>
          </a:stretch>
        </p:blipFill>
        <p:spPr>
          <a:xfrm>
            <a:off x="0" y="1546044"/>
            <a:ext cx="12192000" cy="3765911"/>
          </a:xfrm>
          <a:prstGeom prst="rect">
            <a:avLst/>
          </a:prstGeom>
        </p:spPr>
      </p:pic>
      <p:pic>
        <p:nvPicPr>
          <p:cNvPr id="7" name="图片 6">
            <a:extLst>
              <a:ext uri="{FF2B5EF4-FFF2-40B4-BE49-F238E27FC236}">
                <a16:creationId xmlns:a16="http://schemas.microsoft.com/office/drawing/2014/main" id="{F0FE7139-25E2-2B36-2973-7E152DEA2360}"/>
              </a:ext>
            </a:extLst>
          </p:cNvPr>
          <p:cNvPicPr>
            <a:picLocks noChangeAspect="1"/>
          </p:cNvPicPr>
          <p:nvPr/>
        </p:nvPicPr>
        <p:blipFill>
          <a:blip r:embed="rId3"/>
          <a:stretch>
            <a:fillRect/>
          </a:stretch>
        </p:blipFill>
        <p:spPr>
          <a:xfrm>
            <a:off x="4749731" y="5311955"/>
            <a:ext cx="2692538" cy="1524078"/>
          </a:xfrm>
          <a:prstGeom prst="rect">
            <a:avLst/>
          </a:prstGeom>
        </p:spPr>
      </p:pic>
    </p:spTree>
    <p:extLst>
      <p:ext uri="{BB962C8B-B14F-4D97-AF65-F5344CB8AC3E}">
        <p14:creationId xmlns:p14="http://schemas.microsoft.com/office/powerpoint/2010/main" val="370732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210AB-0D26-D701-03E9-F451583AF624}"/>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C899E979-687D-CDA7-0C8F-184C76767550}"/>
              </a:ext>
            </a:extLst>
          </p:cNvPr>
          <p:cNvSpPr>
            <a:spLocks noGrp="1"/>
          </p:cNvSpPr>
          <p:nvPr>
            <p:ph idx="1"/>
          </p:nvPr>
        </p:nvSpPr>
        <p:spPr/>
        <p:txBody>
          <a:bodyPr/>
          <a:lstStyle/>
          <a:p>
            <a:r>
              <a:rPr lang="zh-CN" altLang="en-US" dirty="0"/>
              <a:t>除了区间修改、区间查询，线段树可以树上二分查第</a:t>
            </a:r>
            <a:r>
              <a:rPr lang="en-US" altLang="zh-CN" dirty="0"/>
              <a:t>k</a:t>
            </a:r>
            <a:r>
              <a:rPr lang="zh-CN" altLang="en-US" dirty="0"/>
              <a:t>小值</a:t>
            </a:r>
            <a:endParaRPr lang="en-US" altLang="zh-CN" dirty="0"/>
          </a:p>
          <a:p>
            <a:r>
              <a:rPr lang="zh-CN" altLang="en-US" dirty="0"/>
              <a:t>以此为例</a:t>
            </a:r>
          </a:p>
        </p:txBody>
      </p:sp>
      <p:pic>
        <p:nvPicPr>
          <p:cNvPr id="5" name="图片 4">
            <a:extLst>
              <a:ext uri="{FF2B5EF4-FFF2-40B4-BE49-F238E27FC236}">
                <a16:creationId xmlns:a16="http://schemas.microsoft.com/office/drawing/2014/main" id="{D6E697ED-F245-360F-A08F-07A3A1AD5F84}"/>
              </a:ext>
            </a:extLst>
          </p:cNvPr>
          <p:cNvPicPr>
            <a:picLocks noChangeAspect="1"/>
          </p:cNvPicPr>
          <p:nvPr/>
        </p:nvPicPr>
        <p:blipFill>
          <a:blip r:embed="rId2"/>
          <a:stretch>
            <a:fillRect/>
          </a:stretch>
        </p:blipFill>
        <p:spPr>
          <a:xfrm>
            <a:off x="148282" y="2840642"/>
            <a:ext cx="11895435" cy="2321304"/>
          </a:xfrm>
          <a:prstGeom prst="rect">
            <a:avLst/>
          </a:prstGeom>
        </p:spPr>
      </p:pic>
    </p:spTree>
    <p:extLst>
      <p:ext uri="{BB962C8B-B14F-4D97-AF65-F5344CB8AC3E}">
        <p14:creationId xmlns:p14="http://schemas.microsoft.com/office/powerpoint/2010/main" val="2993392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2728D-F164-EC40-5027-7181EC312009}"/>
              </a:ext>
            </a:extLst>
          </p:cNvPr>
          <p:cNvSpPr>
            <a:spLocks noGrp="1"/>
          </p:cNvSpPr>
          <p:nvPr>
            <p:ph type="title"/>
          </p:nvPr>
        </p:nvSpPr>
        <p:spPr/>
        <p:txBody>
          <a:bodyPr/>
          <a:lstStyle/>
          <a:p>
            <a:r>
              <a:rPr lang="zh-CN" altLang="en-US" dirty="0"/>
              <a:t>平衡树</a:t>
            </a:r>
          </a:p>
        </p:txBody>
      </p:sp>
      <p:sp>
        <p:nvSpPr>
          <p:cNvPr id="3" name="内容占位符 2">
            <a:extLst>
              <a:ext uri="{FF2B5EF4-FFF2-40B4-BE49-F238E27FC236}">
                <a16:creationId xmlns:a16="http://schemas.microsoft.com/office/drawing/2014/main" id="{067B676C-964A-1B7C-8EC1-5A883962A406}"/>
              </a:ext>
            </a:extLst>
          </p:cNvPr>
          <p:cNvSpPr>
            <a:spLocks noGrp="1"/>
          </p:cNvSpPr>
          <p:nvPr>
            <p:ph idx="1"/>
          </p:nvPr>
        </p:nvSpPr>
        <p:spPr/>
        <p:txBody>
          <a:bodyPr/>
          <a:lstStyle/>
          <a:p>
            <a:r>
              <a:rPr lang="zh-CN" altLang="en-US" dirty="0"/>
              <a:t>平衡树也可以区间加减、区间查询、树上二分</a:t>
            </a:r>
          </a:p>
        </p:txBody>
      </p:sp>
    </p:spTree>
    <p:extLst>
      <p:ext uri="{BB962C8B-B14F-4D97-AF65-F5344CB8AC3E}">
        <p14:creationId xmlns:p14="http://schemas.microsoft.com/office/powerpoint/2010/main" val="134775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1EA08-060F-1E6A-1B04-0E7501BB9B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C08ACA-A6A2-F661-1AA9-ACE18C98B7F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DF84ADF-15B1-F392-130D-134097719600}"/>
              </a:ext>
            </a:extLst>
          </p:cNvPr>
          <p:cNvPicPr>
            <a:picLocks noChangeAspect="1"/>
          </p:cNvPicPr>
          <p:nvPr/>
        </p:nvPicPr>
        <p:blipFill>
          <a:blip r:embed="rId2"/>
          <a:stretch>
            <a:fillRect/>
          </a:stretch>
        </p:blipFill>
        <p:spPr>
          <a:xfrm>
            <a:off x="838200" y="1690688"/>
            <a:ext cx="10519990" cy="3459956"/>
          </a:xfrm>
          <a:prstGeom prst="rect">
            <a:avLst/>
          </a:prstGeom>
        </p:spPr>
      </p:pic>
    </p:spTree>
    <p:extLst>
      <p:ext uri="{BB962C8B-B14F-4D97-AF65-F5344CB8AC3E}">
        <p14:creationId xmlns:p14="http://schemas.microsoft.com/office/powerpoint/2010/main" val="281968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26FE0-615B-2D36-CE7D-E9D93B69CB3B}"/>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36DD94DD-6DC7-BCBA-776C-AFA447F71E02}"/>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56CF6BC6-4134-CEDE-AF6D-BB18CA7E3EFD}"/>
              </a:ext>
            </a:extLst>
          </p:cNvPr>
          <p:cNvPicPr>
            <a:picLocks noChangeAspect="1"/>
          </p:cNvPicPr>
          <p:nvPr/>
        </p:nvPicPr>
        <p:blipFill>
          <a:blip r:embed="rId2"/>
          <a:stretch>
            <a:fillRect/>
          </a:stretch>
        </p:blipFill>
        <p:spPr>
          <a:xfrm>
            <a:off x="524504" y="1668036"/>
            <a:ext cx="11142992" cy="3521928"/>
          </a:xfrm>
          <a:prstGeom prst="rect">
            <a:avLst/>
          </a:prstGeom>
        </p:spPr>
      </p:pic>
    </p:spTree>
    <p:extLst>
      <p:ext uri="{BB962C8B-B14F-4D97-AF65-F5344CB8AC3E}">
        <p14:creationId xmlns:p14="http://schemas.microsoft.com/office/powerpoint/2010/main" val="334196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BDE22-BBBF-3DB8-18FD-CBCB7ECBB788}"/>
              </a:ext>
            </a:extLst>
          </p:cNvPr>
          <p:cNvSpPr>
            <a:spLocks noGrp="1"/>
          </p:cNvSpPr>
          <p:nvPr>
            <p:ph type="title"/>
          </p:nvPr>
        </p:nvSpPr>
        <p:spPr/>
        <p:txBody>
          <a:bodyPr/>
          <a:lstStyle/>
          <a:p>
            <a:r>
              <a:rPr lang="zh-CN" altLang="en-US" dirty="0"/>
              <a:t>解法</a:t>
            </a:r>
          </a:p>
        </p:txBody>
      </p:sp>
      <p:sp>
        <p:nvSpPr>
          <p:cNvPr id="3" name="内容占位符 2">
            <a:extLst>
              <a:ext uri="{FF2B5EF4-FFF2-40B4-BE49-F238E27FC236}">
                <a16:creationId xmlns:a16="http://schemas.microsoft.com/office/drawing/2014/main" id="{3E21C132-BF25-F0A0-B8B3-4D67F7743204}"/>
              </a:ext>
            </a:extLst>
          </p:cNvPr>
          <p:cNvSpPr>
            <a:spLocks noGrp="1"/>
          </p:cNvSpPr>
          <p:nvPr>
            <p:ph idx="1"/>
          </p:nvPr>
        </p:nvSpPr>
        <p:spPr/>
        <p:txBody>
          <a:bodyPr/>
          <a:lstStyle/>
          <a:p>
            <a:r>
              <a:rPr lang="zh-CN" altLang="en-US" dirty="0"/>
              <a:t>特殊性质部分解法较多</a:t>
            </a:r>
            <a:endParaRPr lang="en-US" altLang="zh-CN" dirty="0"/>
          </a:p>
          <a:p>
            <a:r>
              <a:rPr lang="zh-CN" altLang="en-US" dirty="0"/>
              <a:t>我们考虑进制的思想，即把树分为两半，其中一半的边权设为</a:t>
            </a:r>
            <a:r>
              <a:rPr lang="en-US" altLang="zh-CN" dirty="0"/>
              <a:t>1,2,3,…,L-1</a:t>
            </a:r>
            <a:r>
              <a:rPr lang="zh-CN" altLang="en-US" dirty="0"/>
              <a:t>，另一半的边权设为</a:t>
            </a:r>
            <a:r>
              <a:rPr lang="en-US" altLang="zh-CN" dirty="0"/>
              <a:t>L,2L,3L,(n-L+1)*L</a:t>
            </a:r>
          </a:p>
          <a:p>
            <a:r>
              <a:rPr lang="zh-CN" altLang="en-US" dirty="0"/>
              <a:t>下面给出两种参考</a:t>
            </a:r>
            <a:endParaRPr lang="en-US" altLang="zh-CN" dirty="0"/>
          </a:p>
          <a:p>
            <a:r>
              <a:rPr lang="zh-CN" altLang="en-US" dirty="0"/>
              <a:t>特殊性质</a:t>
            </a:r>
            <a:r>
              <a:rPr lang="en-US" altLang="zh-CN" dirty="0"/>
              <a:t>1</a:t>
            </a:r>
            <a:r>
              <a:rPr lang="zh-CN" altLang="en-US" dirty="0"/>
              <a:t>：把链分成两半，一半的边权设为</a:t>
            </a:r>
            <a:r>
              <a:rPr lang="en-US" altLang="zh-CN" dirty="0"/>
              <a:t>1</a:t>
            </a:r>
            <a:r>
              <a:rPr lang="zh-CN" altLang="en-US" dirty="0"/>
              <a:t>，剩下的边权设为</a:t>
            </a:r>
            <a:r>
              <a:rPr lang="en-US" altLang="zh-CN" dirty="0"/>
              <a:t>n/2</a:t>
            </a:r>
          </a:p>
          <a:p>
            <a:r>
              <a:rPr lang="zh-CN" altLang="en-US" dirty="0"/>
              <a:t>特殊性质</a:t>
            </a:r>
            <a:r>
              <a:rPr lang="en-US" altLang="zh-CN" dirty="0"/>
              <a:t>2</a:t>
            </a:r>
            <a:r>
              <a:rPr lang="zh-CN" altLang="en-US" dirty="0"/>
              <a:t>：等价于</a:t>
            </a:r>
            <a:r>
              <a:rPr lang="en-US" altLang="zh-CN" dirty="0"/>
              <a:t>n-1</a:t>
            </a:r>
            <a:r>
              <a:rPr lang="zh-CN" altLang="en-US" dirty="0"/>
              <a:t>个数两两之和包含</a:t>
            </a:r>
            <a:r>
              <a:rPr lang="en-US" altLang="zh-CN" dirty="0"/>
              <a:t>[2,(2*n^2)/9]</a:t>
            </a:r>
            <a:r>
              <a:rPr lang="zh-CN" altLang="en-US" dirty="0"/>
              <a:t>，因此考虑用进制的思想，一半的边设为</a:t>
            </a:r>
            <a:r>
              <a:rPr lang="en-US" altLang="zh-CN" dirty="0"/>
              <a:t>1</a:t>
            </a:r>
            <a:r>
              <a:rPr lang="zh-CN" altLang="en-US" dirty="0"/>
              <a:t>至</a:t>
            </a:r>
            <a:r>
              <a:rPr lang="en-US" altLang="zh-CN" dirty="0"/>
              <a:t>(n/2-1)</a:t>
            </a:r>
            <a:r>
              <a:rPr lang="zh-CN" altLang="en-US" dirty="0"/>
              <a:t>，另一半设为（</a:t>
            </a:r>
            <a:r>
              <a:rPr lang="en-US" altLang="zh-CN" dirty="0"/>
              <a:t>n/2</a:t>
            </a:r>
            <a:r>
              <a:rPr lang="zh-CN" altLang="en-US" dirty="0"/>
              <a:t>）的整数倍 （相当于</a:t>
            </a:r>
            <a:r>
              <a:rPr lang="en-US" altLang="zh-CN" dirty="0"/>
              <a:t>n/2</a:t>
            </a:r>
            <a:r>
              <a:rPr lang="zh-CN" altLang="en-US" dirty="0"/>
              <a:t>进制）</a:t>
            </a:r>
            <a:endParaRPr lang="en-US" altLang="zh-CN" dirty="0"/>
          </a:p>
          <a:p>
            <a:endParaRPr lang="en-US" altLang="zh-CN" dirty="0"/>
          </a:p>
        </p:txBody>
      </p:sp>
    </p:spTree>
    <p:extLst>
      <p:ext uri="{BB962C8B-B14F-4D97-AF65-F5344CB8AC3E}">
        <p14:creationId xmlns:p14="http://schemas.microsoft.com/office/powerpoint/2010/main" val="23274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77F32-4D86-9D7C-9F51-78BE8A8EA1F3}"/>
              </a:ext>
            </a:extLst>
          </p:cNvPr>
          <p:cNvSpPr>
            <a:spLocks noGrp="1"/>
          </p:cNvSpPr>
          <p:nvPr>
            <p:ph type="title"/>
          </p:nvPr>
        </p:nvSpPr>
        <p:spPr/>
        <p:txBody>
          <a:bodyPr/>
          <a:lstStyle/>
          <a:p>
            <a:r>
              <a:rPr lang="zh-CN" altLang="en-US" dirty="0"/>
              <a:t>杂题部分</a:t>
            </a:r>
          </a:p>
        </p:txBody>
      </p:sp>
      <p:sp>
        <p:nvSpPr>
          <p:cNvPr id="3" name="内容占位符 2">
            <a:extLst>
              <a:ext uri="{FF2B5EF4-FFF2-40B4-BE49-F238E27FC236}">
                <a16:creationId xmlns:a16="http://schemas.microsoft.com/office/drawing/2014/main" id="{9A1FECBF-1B4F-B023-8515-86D2606FBF9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41306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E31F2-5DF5-C152-AED0-E491D8A6B596}"/>
              </a:ext>
            </a:extLst>
          </p:cNvPr>
          <p:cNvSpPr>
            <a:spLocks noGrp="1"/>
          </p:cNvSpPr>
          <p:nvPr>
            <p:ph type="title"/>
          </p:nvPr>
        </p:nvSpPr>
        <p:spPr/>
        <p:txBody>
          <a:bodyPr/>
          <a:lstStyle/>
          <a:p>
            <a:r>
              <a:rPr lang="en-US" altLang="zh-CN" dirty="0"/>
              <a:t>[2016</a:t>
            </a:r>
            <a:r>
              <a:rPr lang="zh-CN" altLang="en-US" dirty="0"/>
              <a:t>省队集训</a:t>
            </a:r>
            <a:r>
              <a:rPr lang="en-US" altLang="zh-CN" dirty="0"/>
              <a:t>]</a:t>
            </a:r>
            <a:r>
              <a:rPr lang="en-US" altLang="zh-CN" dirty="0" err="1"/>
              <a:t>coldwar</a:t>
            </a:r>
            <a:endParaRPr lang="zh-CN" altLang="en-US" dirty="0"/>
          </a:p>
        </p:txBody>
      </p:sp>
      <p:pic>
        <p:nvPicPr>
          <p:cNvPr id="5" name="内容占位符 4">
            <a:extLst>
              <a:ext uri="{FF2B5EF4-FFF2-40B4-BE49-F238E27FC236}">
                <a16:creationId xmlns:a16="http://schemas.microsoft.com/office/drawing/2014/main" id="{4CBBFAF7-10BC-E7E8-0167-849836A42238}"/>
              </a:ext>
            </a:extLst>
          </p:cNvPr>
          <p:cNvPicPr>
            <a:picLocks noGrp="1" noChangeAspect="1"/>
          </p:cNvPicPr>
          <p:nvPr>
            <p:ph idx="1"/>
          </p:nvPr>
        </p:nvPicPr>
        <p:blipFill>
          <a:blip r:embed="rId2"/>
          <a:stretch>
            <a:fillRect/>
          </a:stretch>
        </p:blipFill>
        <p:spPr>
          <a:xfrm>
            <a:off x="645261" y="1690688"/>
            <a:ext cx="10901478" cy="3927625"/>
          </a:xfrm>
        </p:spPr>
      </p:pic>
    </p:spTree>
    <p:extLst>
      <p:ext uri="{BB962C8B-B14F-4D97-AF65-F5344CB8AC3E}">
        <p14:creationId xmlns:p14="http://schemas.microsoft.com/office/powerpoint/2010/main" val="81368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DA3C0-5094-FD89-233C-60FF825D29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DDE1A9-0AD9-1E28-A80E-4CFDD73F3CC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7AA180-D275-81FB-F7A1-B07BF9376F5C}"/>
              </a:ext>
            </a:extLst>
          </p:cNvPr>
          <p:cNvPicPr>
            <a:picLocks noChangeAspect="1"/>
          </p:cNvPicPr>
          <p:nvPr/>
        </p:nvPicPr>
        <p:blipFill>
          <a:blip r:embed="rId2"/>
          <a:stretch>
            <a:fillRect/>
          </a:stretch>
        </p:blipFill>
        <p:spPr>
          <a:xfrm>
            <a:off x="307612" y="1553698"/>
            <a:ext cx="11576776" cy="3750604"/>
          </a:xfrm>
          <a:prstGeom prst="rect">
            <a:avLst/>
          </a:prstGeom>
        </p:spPr>
      </p:pic>
    </p:spTree>
    <p:extLst>
      <p:ext uri="{BB962C8B-B14F-4D97-AF65-F5344CB8AC3E}">
        <p14:creationId xmlns:p14="http://schemas.microsoft.com/office/powerpoint/2010/main" val="326407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E6FAE-3449-0663-B062-95C48131569C}"/>
              </a:ext>
            </a:extLst>
          </p:cNvPr>
          <p:cNvSpPr>
            <a:spLocks noGrp="1"/>
          </p:cNvSpPr>
          <p:nvPr>
            <p:ph type="title"/>
          </p:nvPr>
        </p:nvSpPr>
        <p:spPr/>
        <p:txBody>
          <a:bodyPr/>
          <a:lstStyle/>
          <a:p>
            <a:r>
              <a:rPr lang="en-US" altLang="zh-CN" dirty="0"/>
              <a:t>[FJSC2017D8T1]</a:t>
            </a:r>
            <a:r>
              <a:rPr lang="zh-CN" altLang="en-US" dirty="0"/>
              <a:t>潜入苏拉玛</a:t>
            </a:r>
          </a:p>
        </p:txBody>
      </p:sp>
      <p:pic>
        <p:nvPicPr>
          <p:cNvPr id="5" name="内容占位符 4">
            <a:extLst>
              <a:ext uri="{FF2B5EF4-FFF2-40B4-BE49-F238E27FC236}">
                <a16:creationId xmlns:a16="http://schemas.microsoft.com/office/drawing/2014/main" id="{E5B1DD94-D2E7-5B8C-002C-C8689BCEE3BA}"/>
              </a:ext>
            </a:extLst>
          </p:cNvPr>
          <p:cNvPicPr>
            <a:picLocks noGrp="1" noChangeAspect="1"/>
          </p:cNvPicPr>
          <p:nvPr>
            <p:ph idx="1"/>
          </p:nvPr>
        </p:nvPicPr>
        <p:blipFill>
          <a:blip r:embed="rId2"/>
          <a:stretch>
            <a:fillRect/>
          </a:stretch>
        </p:blipFill>
        <p:spPr>
          <a:xfrm>
            <a:off x="379474" y="2315349"/>
            <a:ext cx="11433052" cy="2770226"/>
          </a:xfrm>
        </p:spPr>
      </p:pic>
    </p:spTree>
    <p:extLst>
      <p:ext uri="{BB962C8B-B14F-4D97-AF65-F5344CB8AC3E}">
        <p14:creationId xmlns:p14="http://schemas.microsoft.com/office/powerpoint/2010/main" val="450898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16F8F-4946-5F83-DC0B-7BA6DFD93B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A6494D-AB75-10E0-C19E-6572D4F076C4}"/>
              </a:ext>
            </a:extLst>
          </p:cNvPr>
          <p:cNvSpPr>
            <a:spLocks noGrp="1"/>
          </p:cNvSpPr>
          <p:nvPr>
            <p:ph idx="1"/>
          </p:nvPr>
        </p:nvSpPr>
        <p:spPr>
          <a:xfrm>
            <a:off x="838200" y="4343399"/>
            <a:ext cx="10515600" cy="1833563"/>
          </a:xfrm>
        </p:spPr>
        <p:txBody>
          <a:bodyPr/>
          <a:lstStyle/>
          <a:p>
            <a:r>
              <a:rPr lang="zh-CN" altLang="en-US" dirty="0"/>
              <a:t>具体实现需要把边拆成点</a:t>
            </a:r>
          </a:p>
        </p:txBody>
      </p:sp>
      <p:pic>
        <p:nvPicPr>
          <p:cNvPr id="5" name="图片 4">
            <a:extLst>
              <a:ext uri="{FF2B5EF4-FFF2-40B4-BE49-F238E27FC236}">
                <a16:creationId xmlns:a16="http://schemas.microsoft.com/office/drawing/2014/main" id="{583C188E-D067-F3D0-8518-98D4E5DAC4C1}"/>
              </a:ext>
            </a:extLst>
          </p:cNvPr>
          <p:cNvPicPr>
            <a:picLocks noChangeAspect="1"/>
          </p:cNvPicPr>
          <p:nvPr/>
        </p:nvPicPr>
        <p:blipFill>
          <a:blip r:embed="rId2"/>
          <a:stretch>
            <a:fillRect/>
          </a:stretch>
        </p:blipFill>
        <p:spPr>
          <a:xfrm>
            <a:off x="668397" y="1891902"/>
            <a:ext cx="10955218" cy="2374107"/>
          </a:xfrm>
          <a:prstGeom prst="rect">
            <a:avLst/>
          </a:prstGeom>
        </p:spPr>
      </p:pic>
    </p:spTree>
    <p:extLst>
      <p:ext uri="{BB962C8B-B14F-4D97-AF65-F5344CB8AC3E}">
        <p14:creationId xmlns:p14="http://schemas.microsoft.com/office/powerpoint/2010/main" val="89589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C5EEC-FD09-6570-3D09-E6DE956024E3}"/>
              </a:ext>
            </a:extLst>
          </p:cNvPr>
          <p:cNvSpPr>
            <a:spLocks noGrp="1"/>
          </p:cNvSpPr>
          <p:nvPr>
            <p:ph type="title"/>
          </p:nvPr>
        </p:nvSpPr>
        <p:spPr/>
        <p:txBody>
          <a:bodyPr/>
          <a:lstStyle/>
          <a:p>
            <a:r>
              <a:rPr lang="zh-CN" altLang="en-US" dirty="0"/>
              <a:t>一道简单题</a:t>
            </a:r>
          </a:p>
        </p:txBody>
      </p:sp>
      <p:pic>
        <p:nvPicPr>
          <p:cNvPr id="5" name="内容占位符 4">
            <a:extLst>
              <a:ext uri="{FF2B5EF4-FFF2-40B4-BE49-F238E27FC236}">
                <a16:creationId xmlns:a16="http://schemas.microsoft.com/office/drawing/2014/main" id="{40627D31-423E-4557-31AC-C93BEB08035F}"/>
              </a:ext>
            </a:extLst>
          </p:cNvPr>
          <p:cNvPicPr>
            <a:picLocks noGrp="1" noChangeAspect="1"/>
          </p:cNvPicPr>
          <p:nvPr>
            <p:ph idx="1"/>
          </p:nvPr>
        </p:nvPicPr>
        <p:blipFill>
          <a:blip r:embed="rId2"/>
          <a:stretch>
            <a:fillRect/>
          </a:stretch>
        </p:blipFill>
        <p:spPr>
          <a:xfrm>
            <a:off x="838200" y="1990089"/>
            <a:ext cx="6219088" cy="3109544"/>
          </a:xfrm>
        </p:spPr>
      </p:pic>
    </p:spTree>
    <p:extLst>
      <p:ext uri="{BB962C8B-B14F-4D97-AF65-F5344CB8AC3E}">
        <p14:creationId xmlns:p14="http://schemas.microsoft.com/office/powerpoint/2010/main" val="4071599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39AC0-7DC6-6DE0-F9BE-383803E4700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0D2BDB3-29D5-EA40-386B-D9D78E8821AC}"/>
              </a:ext>
            </a:extLst>
          </p:cNvPr>
          <p:cNvSpPr>
            <a:spLocks noGrp="1"/>
          </p:cNvSpPr>
          <p:nvPr>
            <p:ph idx="1"/>
          </p:nvPr>
        </p:nvSpPr>
        <p:spPr/>
        <p:txBody>
          <a:bodyPr/>
          <a:lstStyle/>
          <a:p>
            <a:r>
              <a:rPr lang="zh-CN" altLang="en-US" dirty="0"/>
              <a:t>解法多样，给出一种做法</a:t>
            </a:r>
          </a:p>
        </p:txBody>
      </p:sp>
      <p:pic>
        <p:nvPicPr>
          <p:cNvPr id="5" name="图片 4">
            <a:extLst>
              <a:ext uri="{FF2B5EF4-FFF2-40B4-BE49-F238E27FC236}">
                <a16:creationId xmlns:a16="http://schemas.microsoft.com/office/drawing/2014/main" id="{03936183-7C6D-928C-DEBD-896587DC0C57}"/>
              </a:ext>
            </a:extLst>
          </p:cNvPr>
          <p:cNvPicPr>
            <a:picLocks noChangeAspect="1"/>
          </p:cNvPicPr>
          <p:nvPr/>
        </p:nvPicPr>
        <p:blipFill>
          <a:blip r:embed="rId2"/>
          <a:stretch>
            <a:fillRect/>
          </a:stretch>
        </p:blipFill>
        <p:spPr>
          <a:xfrm>
            <a:off x="157731" y="2878763"/>
            <a:ext cx="11876537" cy="1100473"/>
          </a:xfrm>
          <a:prstGeom prst="rect">
            <a:avLst/>
          </a:prstGeom>
        </p:spPr>
      </p:pic>
    </p:spTree>
    <p:extLst>
      <p:ext uri="{BB962C8B-B14F-4D97-AF65-F5344CB8AC3E}">
        <p14:creationId xmlns:p14="http://schemas.microsoft.com/office/powerpoint/2010/main" val="1071396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4CD4-C1D2-F93C-7E60-397F7B7F93EB}"/>
              </a:ext>
            </a:extLst>
          </p:cNvPr>
          <p:cNvSpPr>
            <a:spLocks noGrp="1"/>
          </p:cNvSpPr>
          <p:nvPr>
            <p:ph type="title"/>
          </p:nvPr>
        </p:nvSpPr>
        <p:spPr/>
        <p:txBody>
          <a:bodyPr/>
          <a:lstStyle/>
          <a:p>
            <a:r>
              <a:rPr lang="en-US" altLang="zh-CN" dirty="0"/>
              <a:t>NOI2010day1 </a:t>
            </a:r>
            <a:r>
              <a:rPr lang="zh-CN" altLang="en-US" dirty="0"/>
              <a:t>超级钢琴</a:t>
            </a:r>
          </a:p>
        </p:txBody>
      </p:sp>
      <p:pic>
        <p:nvPicPr>
          <p:cNvPr id="5" name="内容占位符 4">
            <a:extLst>
              <a:ext uri="{FF2B5EF4-FFF2-40B4-BE49-F238E27FC236}">
                <a16:creationId xmlns:a16="http://schemas.microsoft.com/office/drawing/2014/main" id="{081A44AC-1280-0707-9E8E-968A5EBB410C}"/>
              </a:ext>
            </a:extLst>
          </p:cNvPr>
          <p:cNvPicPr>
            <a:picLocks noGrp="1" noChangeAspect="1"/>
          </p:cNvPicPr>
          <p:nvPr>
            <p:ph idx="1"/>
          </p:nvPr>
        </p:nvPicPr>
        <p:blipFill>
          <a:blip r:embed="rId2"/>
          <a:stretch>
            <a:fillRect/>
          </a:stretch>
        </p:blipFill>
        <p:spPr>
          <a:xfrm>
            <a:off x="988118" y="2249506"/>
            <a:ext cx="10215764" cy="2635277"/>
          </a:xfrm>
        </p:spPr>
      </p:pic>
    </p:spTree>
    <p:extLst>
      <p:ext uri="{BB962C8B-B14F-4D97-AF65-F5344CB8AC3E}">
        <p14:creationId xmlns:p14="http://schemas.microsoft.com/office/powerpoint/2010/main" val="191044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14736-78D9-81E0-FA75-CF0E907454D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1801260-30A8-7506-C4BD-34143AA9D0DA}"/>
              </a:ext>
            </a:extLst>
          </p:cNvPr>
          <p:cNvPicPr>
            <a:picLocks noGrp="1" noChangeAspect="1"/>
          </p:cNvPicPr>
          <p:nvPr>
            <p:ph idx="1"/>
          </p:nvPr>
        </p:nvPicPr>
        <p:blipFill>
          <a:blip r:embed="rId2"/>
          <a:stretch>
            <a:fillRect/>
          </a:stretch>
        </p:blipFill>
        <p:spPr>
          <a:xfrm>
            <a:off x="661513" y="1178470"/>
            <a:ext cx="10868974" cy="4501060"/>
          </a:xfrm>
        </p:spPr>
      </p:pic>
    </p:spTree>
    <p:extLst>
      <p:ext uri="{BB962C8B-B14F-4D97-AF65-F5344CB8AC3E}">
        <p14:creationId xmlns:p14="http://schemas.microsoft.com/office/powerpoint/2010/main" val="1158507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DA80B-C11D-A072-7AA3-91F380706D7A}"/>
              </a:ext>
            </a:extLst>
          </p:cNvPr>
          <p:cNvSpPr>
            <a:spLocks noGrp="1"/>
          </p:cNvSpPr>
          <p:nvPr>
            <p:ph type="title"/>
          </p:nvPr>
        </p:nvSpPr>
        <p:spPr/>
        <p:txBody>
          <a:bodyPr/>
          <a:lstStyle/>
          <a:p>
            <a:r>
              <a:rPr lang="zh-CN" altLang="en-US" dirty="0"/>
              <a:t>洛谷</a:t>
            </a:r>
            <a:r>
              <a:rPr lang="en-US" altLang="zh-CN" dirty="0"/>
              <a:t>P4135</a:t>
            </a:r>
            <a:endParaRPr lang="zh-CN" altLang="en-US" dirty="0"/>
          </a:p>
        </p:txBody>
      </p:sp>
      <p:pic>
        <p:nvPicPr>
          <p:cNvPr id="5" name="内容占位符 4">
            <a:extLst>
              <a:ext uri="{FF2B5EF4-FFF2-40B4-BE49-F238E27FC236}">
                <a16:creationId xmlns:a16="http://schemas.microsoft.com/office/drawing/2014/main" id="{6D1AE78C-2960-89A3-44C8-FB9008C30195}"/>
              </a:ext>
            </a:extLst>
          </p:cNvPr>
          <p:cNvPicPr>
            <a:picLocks noGrp="1" noChangeAspect="1"/>
          </p:cNvPicPr>
          <p:nvPr>
            <p:ph idx="1"/>
          </p:nvPr>
        </p:nvPicPr>
        <p:blipFill>
          <a:blip r:embed="rId2"/>
          <a:stretch>
            <a:fillRect/>
          </a:stretch>
        </p:blipFill>
        <p:spPr>
          <a:xfrm>
            <a:off x="733238" y="1689048"/>
            <a:ext cx="9374096" cy="2554339"/>
          </a:xfrm>
        </p:spPr>
      </p:pic>
      <p:pic>
        <p:nvPicPr>
          <p:cNvPr id="7" name="图片 6">
            <a:extLst>
              <a:ext uri="{FF2B5EF4-FFF2-40B4-BE49-F238E27FC236}">
                <a16:creationId xmlns:a16="http://schemas.microsoft.com/office/drawing/2014/main" id="{33189EC5-16BB-9F7A-8966-E1691A483E3B}"/>
              </a:ext>
            </a:extLst>
          </p:cNvPr>
          <p:cNvPicPr>
            <a:picLocks noChangeAspect="1"/>
          </p:cNvPicPr>
          <p:nvPr/>
        </p:nvPicPr>
        <p:blipFill>
          <a:blip r:embed="rId3"/>
          <a:stretch>
            <a:fillRect/>
          </a:stretch>
        </p:blipFill>
        <p:spPr>
          <a:xfrm>
            <a:off x="677334" y="5168952"/>
            <a:ext cx="3329474" cy="700941"/>
          </a:xfrm>
          <a:prstGeom prst="rect">
            <a:avLst/>
          </a:prstGeom>
        </p:spPr>
      </p:pic>
      <p:pic>
        <p:nvPicPr>
          <p:cNvPr id="9" name="图片 8">
            <a:extLst>
              <a:ext uri="{FF2B5EF4-FFF2-40B4-BE49-F238E27FC236}">
                <a16:creationId xmlns:a16="http://schemas.microsoft.com/office/drawing/2014/main" id="{72E02F47-4C2C-E394-3F36-96EAD3346E8F}"/>
              </a:ext>
            </a:extLst>
          </p:cNvPr>
          <p:cNvPicPr>
            <a:picLocks noChangeAspect="1"/>
          </p:cNvPicPr>
          <p:nvPr/>
        </p:nvPicPr>
        <p:blipFill>
          <a:blip r:embed="rId4"/>
          <a:stretch>
            <a:fillRect/>
          </a:stretch>
        </p:blipFill>
        <p:spPr>
          <a:xfrm>
            <a:off x="733238" y="4464857"/>
            <a:ext cx="5131064" cy="482625"/>
          </a:xfrm>
          <a:prstGeom prst="rect">
            <a:avLst/>
          </a:prstGeom>
        </p:spPr>
      </p:pic>
    </p:spTree>
    <p:extLst>
      <p:ext uri="{BB962C8B-B14F-4D97-AF65-F5344CB8AC3E}">
        <p14:creationId xmlns:p14="http://schemas.microsoft.com/office/powerpoint/2010/main" val="294061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D7DA-121D-DE0E-CAB9-DDA34C2BC67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CA575D7-4D1D-4D35-7360-696E7BF7302D}"/>
              </a:ext>
            </a:extLst>
          </p:cNvPr>
          <p:cNvSpPr>
            <a:spLocks noGrp="1"/>
          </p:cNvSpPr>
          <p:nvPr>
            <p:ph idx="1"/>
          </p:nvPr>
        </p:nvSpPr>
        <p:spPr/>
        <p:txBody>
          <a:bodyPr>
            <a:normAutofit/>
          </a:bodyPr>
          <a:lstStyle/>
          <a:p>
            <a:r>
              <a:rPr lang="zh-CN" altLang="en-US" dirty="0"/>
              <a:t>正解：</a:t>
            </a:r>
            <a:endParaRPr lang="en-US" altLang="zh-CN" dirty="0"/>
          </a:p>
          <a:p>
            <a:r>
              <a:rPr lang="zh-CN" altLang="en-US" dirty="0"/>
              <a:t>我们考虑类似特殊性质的做法，把树分成两半，用进制思想赋值。观察题目限制我们可以发现 （</a:t>
            </a:r>
            <a:r>
              <a:rPr lang="en-US" altLang="zh-CN" dirty="0"/>
              <a:t>2*n^2/9</a:t>
            </a:r>
            <a:r>
              <a:rPr lang="zh-CN" altLang="en-US" dirty="0"/>
              <a:t>）</a:t>
            </a:r>
            <a:r>
              <a:rPr lang="en-US" altLang="zh-CN" dirty="0"/>
              <a:t>=</a:t>
            </a:r>
            <a:r>
              <a:rPr lang="zh-CN" altLang="en-US" dirty="0"/>
              <a:t>（</a:t>
            </a:r>
            <a:r>
              <a:rPr lang="en-US" altLang="zh-CN" dirty="0"/>
              <a:t>2n/3</a:t>
            </a:r>
            <a:r>
              <a:rPr lang="zh-CN" altLang="en-US" dirty="0"/>
              <a:t>）</a:t>
            </a:r>
            <a:r>
              <a:rPr lang="en-US" altLang="zh-CN" dirty="0"/>
              <a:t>*(n/3)</a:t>
            </a:r>
            <a:r>
              <a:rPr lang="zh-CN" altLang="en-US" dirty="0"/>
              <a:t>。因此只要保证每一边的点数大于</a:t>
            </a:r>
            <a:r>
              <a:rPr lang="en-US" altLang="zh-CN" dirty="0"/>
              <a:t>n/3</a:t>
            </a:r>
            <a:r>
              <a:rPr lang="zh-CN" altLang="en-US" dirty="0"/>
              <a:t>就可以了。</a:t>
            </a:r>
            <a:endParaRPr lang="en-US" altLang="zh-CN" dirty="0"/>
          </a:p>
          <a:p>
            <a:r>
              <a:rPr lang="zh-CN" altLang="en-US" dirty="0"/>
              <a:t>我们可以找到树的重心，将其所有子树按结点数从小到大排序，可以发现一定能够找到一个分界点，使两堆子树点数均大于</a:t>
            </a:r>
            <a:r>
              <a:rPr lang="en-US" altLang="zh-CN" dirty="0"/>
              <a:t>n/3</a:t>
            </a:r>
          </a:p>
          <a:p>
            <a:r>
              <a:rPr lang="zh-CN" altLang="en-US" dirty="0"/>
              <a:t>然后我们分两边构造边权。</a:t>
            </a:r>
            <a:endParaRPr lang="en-US" altLang="zh-CN" dirty="0"/>
          </a:p>
          <a:p>
            <a:r>
              <a:rPr lang="zh-CN" altLang="en-US" dirty="0"/>
              <a:t>设其中一边结点数为</a:t>
            </a:r>
            <a:r>
              <a:rPr lang="en-US" altLang="zh-CN" dirty="0"/>
              <a:t>L</a:t>
            </a:r>
            <a:r>
              <a:rPr lang="zh-CN" altLang="en-US" dirty="0"/>
              <a:t>。先把重心作为根，把边一条条加入树中，使新加到已在树上的点的边的边权为该点子树中以该点为起点的最长链长度加一</a:t>
            </a:r>
            <a:r>
              <a:rPr lang="en-US" altLang="zh-CN" dirty="0"/>
              <a:t>(</a:t>
            </a:r>
            <a:r>
              <a:rPr lang="zh-CN" altLang="en-US" dirty="0"/>
              <a:t>如果是构造大步的那一块，则为加 </a:t>
            </a:r>
            <a:r>
              <a:rPr lang="en-US" altLang="zh-CN" dirty="0"/>
              <a:t>L+1)</a:t>
            </a:r>
            <a:r>
              <a:rPr lang="zh-CN" altLang="en-US" dirty="0"/>
              <a:t>。</a:t>
            </a:r>
            <a:endParaRPr lang="en-US" altLang="zh-CN" dirty="0"/>
          </a:p>
        </p:txBody>
      </p:sp>
    </p:spTree>
    <p:extLst>
      <p:ext uri="{BB962C8B-B14F-4D97-AF65-F5344CB8AC3E}">
        <p14:creationId xmlns:p14="http://schemas.microsoft.com/office/powerpoint/2010/main" val="2207056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4D225-6B81-7709-FFED-86358DD56E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9A07B7-5DA6-E615-CCBA-C18C577B8F6E}"/>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A2E57E8-E7BF-1FA4-B830-1683A15843A5}"/>
              </a:ext>
            </a:extLst>
          </p:cNvPr>
          <p:cNvPicPr>
            <a:picLocks noChangeAspect="1"/>
          </p:cNvPicPr>
          <p:nvPr/>
        </p:nvPicPr>
        <p:blipFill>
          <a:blip r:embed="rId2"/>
          <a:stretch>
            <a:fillRect/>
          </a:stretch>
        </p:blipFill>
        <p:spPr>
          <a:xfrm>
            <a:off x="437505" y="1535112"/>
            <a:ext cx="11316990" cy="3787775"/>
          </a:xfrm>
          <a:prstGeom prst="rect">
            <a:avLst/>
          </a:prstGeom>
        </p:spPr>
      </p:pic>
    </p:spTree>
    <p:extLst>
      <p:ext uri="{BB962C8B-B14F-4D97-AF65-F5344CB8AC3E}">
        <p14:creationId xmlns:p14="http://schemas.microsoft.com/office/powerpoint/2010/main" val="186794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F5EAD-C8B1-D464-DBBD-994D2AC6D332}"/>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744D2723-E194-BE6B-BE2F-3054C24FB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61652"/>
            <a:ext cx="12192000" cy="1534695"/>
          </a:xfrm>
        </p:spPr>
      </p:pic>
    </p:spTree>
    <p:extLst>
      <p:ext uri="{BB962C8B-B14F-4D97-AF65-F5344CB8AC3E}">
        <p14:creationId xmlns:p14="http://schemas.microsoft.com/office/powerpoint/2010/main" val="163823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A215D-970F-27EB-CBD3-C02EAF6D9E0A}"/>
              </a:ext>
            </a:extLst>
          </p:cNvPr>
          <p:cNvSpPr>
            <a:spLocks noGrp="1"/>
          </p:cNvSpPr>
          <p:nvPr>
            <p:ph type="title"/>
          </p:nvPr>
        </p:nvSpPr>
        <p:spPr/>
        <p:txBody>
          <a:bodyPr/>
          <a:lstStyle/>
          <a:p>
            <a:r>
              <a:rPr lang="zh-CN" altLang="en-US" dirty="0"/>
              <a:t>洛谷 </a:t>
            </a:r>
            <a:r>
              <a:rPr lang="en-US" altLang="zh-CN" dirty="0"/>
              <a:t>P7244</a:t>
            </a:r>
            <a:endParaRPr lang="zh-CN" altLang="en-US" dirty="0"/>
          </a:p>
        </p:txBody>
      </p:sp>
      <p:pic>
        <p:nvPicPr>
          <p:cNvPr id="5" name="内容占位符 4">
            <a:extLst>
              <a:ext uri="{FF2B5EF4-FFF2-40B4-BE49-F238E27FC236}">
                <a16:creationId xmlns:a16="http://schemas.microsoft.com/office/drawing/2014/main" id="{C63FCBB3-D99C-9A05-1FA0-0424BEE85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6558"/>
            <a:ext cx="10515600" cy="1852441"/>
          </a:xfrm>
        </p:spPr>
      </p:pic>
      <p:pic>
        <p:nvPicPr>
          <p:cNvPr id="7" name="图片 6">
            <a:extLst>
              <a:ext uri="{FF2B5EF4-FFF2-40B4-BE49-F238E27FC236}">
                <a16:creationId xmlns:a16="http://schemas.microsoft.com/office/drawing/2014/main" id="{D55C8B60-8089-B929-2081-211CDF792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834" y="3428999"/>
            <a:ext cx="4082332" cy="3369344"/>
          </a:xfrm>
          <a:prstGeom prst="rect">
            <a:avLst/>
          </a:prstGeom>
        </p:spPr>
      </p:pic>
    </p:spTree>
    <p:extLst>
      <p:ext uri="{BB962C8B-B14F-4D97-AF65-F5344CB8AC3E}">
        <p14:creationId xmlns:p14="http://schemas.microsoft.com/office/powerpoint/2010/main" val="82272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FAAB8-CE3F-8FCE-D3C4-5F397511CDA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78BE65E-26F7-B573-0690-EA797A4A8804}"/>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7E514C10-3708-34C2-FDF7-85775A6E228A}"/>
              </a:ext>
            </a:extLst>
          </p:cNvPr>
          <p:cNvPicPr>
            <a:picLocks noChangeAspect="1"/>
          </p:cNvPicPr>
          <p:nvPr/>
        </p:nvPicPr>
        <p:blipFill>
          <a:blip r:embed="rId2"/>
          <a:stretch>
            <a:fillRect/>
          </a:stretch>
        </p:blipFill>
        <p:spPr>
          <a:xfrm>
            <a:off x="896926" y="553719"/>
            <a:ext cx="10398148" cy="5750562"/>
          </a:xfrm>
          <a:prstGeom prst="rect">
            <a:avLst/>
          </a:prstGeom>
        </p:spPr>
      </p:pic>
    </p:spTree>
    <p:extLst>
      <p:ext uri="{BB962C8B-B14F-4D97-AF65-F5344CB8AC3E}">
        <p14:creationId xmlns:p14="http://schemas.microsoft.com/office/powerpoint/2010/main" val="141314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A3179-C0DC-CF11-1F2C-05D5195476CC}"/>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8161B6CE-53AB-286D-3719-02681C7E4F1E}"/>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2CBA7475-A97D-7972-26DE-1D13E0173B0C}"/>
              </a:ext>
            </a:extLst>
          </p:cNvPr>
          <p:cNvPicPr>
            <a:picLocks noChangeAspect="1"/>
          </p:cNvPicPr>
          <p:nvPr/>
        </p:nvPicPr>
        <p:blipFill>
          <a:blip r:embed="rId2"/>
          <a:stretch>
            <a:fillRect/>
          </a:stretch>
        </p:blipFill>
        <p:spPr>
          <a:xfrm>
            <a:off x="541447" y="1318777"/>
            <a:ext cx="11109106" cy="4220446"/>
          </a:xfrm>
          <a:prstGeom prst="rect">
            <a:avLst/>
          </a:prstGeom>
        </p:spPr>
      </p:pic>
    </p:spTree>
    <p:extLst>
      <p:ext uri="{BB962C8B-B14F-4D97-AF65-F5344CB8AC3E}">
        <p14:creationId xmlns:p14="http://schemas.microsoft.com/office/powerpoint/2010/main" val="153060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0E9F3-4D67-FA5D-F952-2CFB389DF823}"/>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FCB4D287-988A-6D29-AF74-87FA0563D1EA}"/>
              </a:ext>
            </a:extLst>
          </p:cNvPr>
          <p:cNvPicPr>
            <a:picLocks noGrp="1" noChangeAspect="1"/>
          </p:cNvPicPr>
          <p:nvPr>
            <p:ph idx="1"/>
          </p:nvPr>
        </p:nvPicPr>
        <p:blipFill>
          <a:blip r:embed="rId2"/>
          <a:stretch>
            <a:fillRect/>
          </a:stretch>
        </p:blipFill>
        <p:spPr>
          <a:xfrm>
            <a:off x="1494065" y="501102"/>
            <a:ext cx="9203870" cy="5855796"/>
          </a:xfrm>
        </p:spPr>
      </p:pic>
    </p:spTree>
    <p:extLst>
      <p:ext uri="{BB962C8B-B14F-4D97-AF65-F5344CB8AC3E}">
        <p14:creationId xmlns:p14="http://schemas.microsoft.com/office/powerpoint/2010/main" val="1999168017"/>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696</TotalTime>
  <Words>911</Words>
  <Application>Microsoft Office PowerPoint</Application>
  <PresentationFormat>宽屏</PresentationFormat>
  <Paragraphs>58</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helvetica neue</vt:lpstr>
      <vt:lpstr>Arial</vt:lpstr>
      <vt:lpstr>Times New Roman</vt:lpstr>
      <vt:lpstr>Trebuchet MS</vt:lpstr>
      <vt:lpstr>Wingdings 3</vt:lpstr>
      <vt:lpstr>平面</vt:lpstr>
      <vt:lpstr>动态规划常见优化 +数据结构+杂题</vt:lpstr>
      <vt:lpstr>CF1205D</vt:lpstr>
      <vt:lpstr>解法</vt:lpstr>
      <vt:lpstr>PowerPoint 演示文稿</vt:lpstr>
      <vt:lpstr>PowerPoint 演示文稿</vt:lpstr>
      <vt:lpstr>洛谷 P7244</vt:lpstr>
      <vt:lpstr>PowerPoint 演示文稿</vt:lpstr>
      <vt:lpstr>PowerPoint 演示文稿</vt:lpstr>
      <vt:lpstr>PowerPoint 演示文稿</vt:lpstr>
      <vt:lpstr>ARC037D</vt:lpstr>
      <vt:lpstr>PowerPoint 演示文稿</vt:lpstr>
      <vt:lpstr>PowerPoint 演示文稿</vt:lpstr>
      <vt:lpstr>先提一下平衡树</vt:lpstr>
      <vt:lpstr>PowerPoint 演示文稿</vt:lpstr>
      <vt:lpstr>[FJWC2017]最大价值</vt:lpstr>
      <vt:lpstr>PowerPoint 演示文稿</vt:lpstr>
      <vt:lpstr>PowerPoint 演示文稿</vt:lpstr>
      <vt:lpstr>决策单调性优化（IOI2014 holiday）</vt:lpstr>
      <vt:lpstr>PowerPoint 演示文稿</vt:lpstr>
      <vt:lpstr>PowerPoint 演示文稿</vt:lpstr>
      <vt:lpstr>斜率优化（FJOI2019D2T1超级计算机）</vt:lpstr>
      <vt:lpstr>PowerPoint 演示文稿</vt:lpstr>
      <vt:lpstr>HNOI2008 玩具装箱</vt:lpstr>
      <vt:lpstr>数据结构优化查找</vt:lpstr>
      <vt:lpstr>单调队列例题</vt:lpstr>
      <vt:lpstr>线段树</vt:lpstr>
      <vt:lpstr>平衡树</vt:lpstr>
      <vt:lpstr>PowerPoint 演示文稿</vt:lpstr>
      <vt:lpstr>PowerPoint 演示文稿</vt:lpstr>
      <vt:lpstr>杂题部分</vt:lpstr>
      <vt:lpstr>[2016省队集训]coldwar</vt:lpstr>
      <vt:lpstr>PowerPoint 演示文稿</vt:lpstr>
      <vt:lpstr>[FJSC2017D8T1]潜入苏拉玛</vt:lpstr>
      <vt:lpstr>PowerPoint 演示文稿</vt:lpstr>
      <vt:lpstr>一道简单题</vt:lpstr>
      <vt:lpstr>PowerPoint 演示文稿</vt:lpstr>
      <vt:lpstr>NOI2010day1 超级钢琴</vt:lpstr>
      <vt:lpstr>PowerPoint 演示文稿</vt:lpstr>
      <vt:lpstr>洛谷P4135</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动态规划常见优化</dc:title>
  <dc:creator>C A</dc:creator>
  <cp:lastModifiedBy>C A</cp:lastModifiedBy>
  <cp:revision>9</cp:revision>
  <dcterms:created xsi:type="dcterms:W3CDTF">2023-07-14T14:50:32Z</dcterms:created>
  <dcterms:modified xsi:type="dcterms:W3CDTF">2023-07-15T12:27:49Z</dcterms:modified>
</cp:coreProperties>
</file>