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620" r:id="rId3"/>
    <p:sldId id="615" r:id="rId4"/>
    <p:sldId id="618" r:id="rId5"/>
    <p:sldId id="478" r:id="rId6"/>
    <p:sldId id="617" r:id="rId7"/>
    <p:sldId id="621" r:id="rId8"/>
    <p:sldId id="622" r:id="rId9"/>
    <p:sldId id="667" r:id="rId10"/>
    <p:sldId id="668" r:id="rId11"/>
    <p:sldId id="669" r:id="rId12"/>
    <p:sldId id="700" r:id="rId13"/>
    <p:sldId id="623" r:id="rId14"/>
    <p:sldId id="624" r:id="rId15"/>
    <p:sldId id="625" r:id="rId16"/>
    <p:sldId id="616" r:id="rId17"/>
    <p:sldId id="628" r:id="rId18"/>
    <p:sldId id="627" r:id="rId19"/>
    <p:sldId id="631" r:id="rId20"/>
    <p:sldId id="632" r:id="rId21"/>
    <p:sldId id="633" r:id="rId22"/>
    <p:sldId id="634" r:id="rId23"/>
    <p:sldId id="635" r:id="rId24"/>
    <p:sldId id="636" r:id="rId25"/>
    <p:sldId id="637" r:id="rId26"/>
    <p:sldId id="638" r:id="rId27"/>
    <p:sldId id="640" r:id="rId28"/>
    <p:sldId id="641" r:id="rId29"/>
    <p:sldId id="642" r:id="rId30"/>
    <p:sldId id="643" r:id="rId31"/>
    <p:sldId id="644" r:id="rId32"/>
    <p:sldId id="645" r:id="rId33"/>
    <p:sldId id="646" r:id="rId34"/>
    <p:sldId id="647" r:id="rId35"/>
    <p:sldId id="648" r:id="rId36"/>
    <p:sldId id="630" r:id="rId37"/>
    <p:sldId id="650" r:id="rId38"/>
    <p:sldId id="651" r:id="rId39"/>
    <p:sldId id="653" r:id="rId40"/>
    <p:sldId id="652" r:id="rId41"/>
    <p:sldId id="670" r:id="rId42"/>
    <p:sldId id="701" r:id="rId43"/>
    <p:sldId id="686" r:id="rId44"/>
    <p:sldId id="654" r:id="rId45"/>
    <p:sldId id="655" r:id="rId46"/>
    <p:sldId id="612" r:id="rId47"/>
    <p:sldId id="613" r:id="rId48"/>
    <p:sldId id="657" r:id="rId49"/>
    <p:sldId id="658" r:id="rId50"/>
    <p:sldId id="659" r:id="rId51"/>
    <p:sldId id="660" r:id="rId52"/>
    <p:sldId id="661" r:id="rId53"/>
    <p:sldId id="663" r:id="rId54"/>
    <p:sldId id="664" r:id="rId55"/>
    <p:sldId id="656" r:id="rId56"/>
    <p:sldId id="287" r:id="rId57"/>
    <p:sldId id="666" r:id="rId58"/>
    <p:sldId id="671" r:id="rId59"/>
    <p:sldId id="665" r:id="rId60"/>
    <p:sldId id="672" r:id="rId61"/>
    <p:sldId id="673" r:id="rId62"/>
    <p:sldId id="675" r:id="rId63"/>
    <p:sldId id="676" r:id="rId64"/>
    <p:sldId id="677" r:id="rId65"/>
    <p:sldId id="678" r:id="rId66"/>
    <p:sldId id="674" r:id="rId67"/>
    <p:sldId id="679" r:id="rId68"/>
    <p:sldId id="680" r:id="rId69"/>
    <p:sldId id="683" r:id="rId70"/>
    <p:sldId id="684" r:id="rId71"/>
    <p:sldId id="685" r:id="rId72"/>
    <p:sldId id="682" r:id="rId73"/>
    <p:sldId id="687" r:id="rId74"/>
    <p:sldId id="688" r:id="rId75"/>
    <p:sldId id="689" r:id="rId76"/>
    <p:sldId id="690" r:id="rId77"/>
    <p:sldId id="691" r:id="rId78"/>
    <p:sldId id="692" r:id="rId79"/>
    <p:sldId id="693" r:id="rId80"/>
    <p:sldId id="694" r:id="rId81"/>
    <p:sldId id="695" r:id="rId82"/>
    <p:sldId id="696" r:id="rId83"/>
    <p:sldId id="697" r:id="rId84"/>
    <p:sldId id="699" r:id="rId85"/>
    <p:sldId id="698" r:id="rId86"/>
    <p:sldId id="26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showGuides="1">
      <p:cViewPr varScale="1">
        <p:scale>
          <a:sx n="88" d="100"/>
          <a:sy n="88" d="100"/>
        </p:scale>
        <p:origin x="168" y="5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7/7/2023</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luogu.com.cn/problem/UVA11987"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9144000" cy="2387600"/>
          </a:xfrm>
        </p:spPr>
        <p:txBody>
          <a:bodyPr>
            <a:normAutofit/>
          </a:bodyPr>
          <a:lstStyle/>
          <a:p>
            <a:r>
              <a:rPr lang="en-US" altLang="zh-CN" dirty="0">
                <a:latin typeface="华文楷体" panose="02010600040101010101" pitchFamily="2" charset="-122"/>
                <a:ea typeface="华文楷体" panose="02010600040101010101" pitchFamily="2" charset="-122"/>
              </a:rPr>
              <a:t>FOI2023</a:t>
            </a:r>
            <a:r>
              <a:rPr lang="zh-CN" altLang="en-US" dirty="0">
                <a:latin typeface="华文楷体" panose="02010600040101010101" pitchFamily="2" charset="-122"/>
                <a:ea typeface="华文楷体" panose="02010600040101010101" pitchFamily="2" charset="-122"/>
              </a:rPr>
              <a:t>算法夏令营</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班</a:t>
            </a:r>
            <a:br>
              <a:rPr lang="en-US" altLang="zh-CN" dirty="0"/>
            </a:br>
            <a:r>
              <a:rPr lang="zh-CN" altLang="en-US" dirty="0">
                <a:latin typeface="华文楷体" panose="02010600040101010101" pitchFamily="2" charset="-122"/>
                <a:ea typeface="华文楷体" panose="02010600040101010101" pitchFamily="2" charset="-122"/>
              </a:rPr>
              <a:t>第二讲</a:t>
            </a:r>
            <a:endParaRPr lang="en-HK" dirty="0">
              <a:latin typeface="华文楷体" panose="02010600040101010101" pitchFamily="2" charset="-122"/>
              <a:ea typeface="华文楷体" panose="02010600040101010101" pitchFamily="2" charset="-122"/>
            </a:endParaRPr>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02038"/>
            <a:ext cx="9144000" cy="1655762"/>
          </a:xfrm>
        </p:spPr>
        <p:txBody>
          <a:bodyPr/>
          <a:lstStyle/>
          <a:p>
            <a:r>
              <a:rPr lang="zh-CN" altLang="en-US" dirty="0"/>
              <a:t>南方科技大学 匡亮</a:t>
            </a:r>
            <a:endParaRPr lang="en-US" altLang="zh-CN" dirty="0"/>
          </a:p>
        </p:txBody>
      </p:sp>
    </p:spTree>
    <p:extLst>
      <p:ext uri="{BB962C8B-B14F-4D97-AF65-F5344CB8AC3E}">
        <p14:creationId xmlns:p14="http://schemas.microsoft.com/office/powerpoint/2010/main" val="2812898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55B2A-A27E-7A12-20A2-3A914F3B61C7}"/>
              </a:ext>
            </a:extLst>
          </p:cNvPr>
          <p:cNvSpPr>
            <a:spLocks noGrp="1"/>
          </p:cNvSpPr>
          <p:nvPr>
            <p:ph type="title"/>
          </p:nvPr>
        </p:nvSpPr>
        <p:spPr/>
        <p:txBody>
          <a:bodyPr/>
          <a:lstStyle/>
          <a:p>
            <a:r>
              <a:rPr lang="zh-CN" altLang="en-US" dirty="0"/>
              <a:t>链表在操作系统中的运用</a:t>
            </a:r>
          </a:p>
        </p:txBody>
      </p:sp>
      <p:sp>
        <p:nvSpPr>
          <p:cNvPr id="3" name="内容占位符 2">
            <a:extLst>
              <a:ext uri="{FF2B5EF4-FFF2-40B4-BE49-F238E27FC236}">
                <a16:creationId xmlns:a16="http://schemas.microsoft.com/office/drawing/2014/main" id="{9AA86F97-0A2D-15BF-2521-DDEAFF450F10}"/>
              </a:ext>
            </a:extLst>
          </p:cNvPr>
          <p:cNvSpPr>
            <a:spLocks noGrp="1"/>
          </p:cNvSpPr>
          <p:nvPr>
            <p:ph idx="1"/>
          </p:nvPr>
        </p:nvSpPr>
        <p:spPr/>
        <p:txBody>
          <a:bodyPr/>
          <a:lstStyle/>
          <a:p>
            <a:r>
              <a:rPr lang="zh-CN" altLang="en-US" dirty="0"/>
              <a:t>操作系统</a:t>
            </a:r>
            <a:r>
              <a:rPr lang="en-US" altLang="zh-CN" dirty="0" err="1"/>
              <a:t>uCore</a:t>
            </a:r>
            <a:r>
              <a:rPr lang="zh-CN" altLang="en-US" b="0" i="0" dirty="0">
                <a:solidFill>
                  <a:srgbClr val="1F2328"/>
                </a:solidFill>
                <a:effectLst/>
                <a:latin typeface="-apple-system"/>
              </a:rPr>
              <a:t>是用于清华大学计算机系本科操作系统课程的教学试验内容</a:t>
            </a:r>
            <a:endParaRPr lang="en-US" altLang="zh-CN" dirty="0"/>
          </a:p>
          <a:p>
            <a:r>
              <a:rPr lang="zh-CN" altLang="en-US" dirty="0"/>
              <a:t>在进程管理、内存分页等很多地方都需要用</a:t>
            </a:r>
            <a:r>
              <a:rPr lang="zh-CN" altLang="en-US" dirty="0">
                <a:solidFill>
                  <a:srgbClr val="FF0000"/>
                </a:solidFill>
              </a:rPr>
              <a:t>链表</a:t>
            </a:r>
            <a:r>
              <a:rPr lang="zh-CN" altLang="en-US" dirty="0"/>
              <a:t>来管理一个支持元素增删的集合</a:t>
            </a:r>
            <a:endParaRPr lang="en-US" altLang="zh-CN" dirty="0"/>
          </a:p>
          <a:p>
            <a:r>
              <a:rPr lang="zh-CN" altLang="en-US" dirty="0"/>
              <a:t>然而对每个不同的对象都定义一个</a:t>
            </a:r>
            <a:r>
              <a:rPr lang="en-US" altLang="zh-CN" dirty="0"/>
              <a:t>next</a:t>
            </a:r>
            <a:r>
              <a:rPr lang="zh-CN" altLang="en-US" dirty="0"/>
              <a:t>和</a:t>
            </a:r>
            <a:r>
              <a:rPr lang="en-US" altLang="zh-CN" dirty="0"/>
              <a:t>last</a:t>
            </a:r>
            <a:r>
              <a:rPr lang="zh-CN" altLang="en-US" dirty="0"/>
              <a:t>指针也太冗余了。设计操作系统的大神们是怎么做的呢？</a:t>
            </a:r>
          </a:p>
        </p:txBody>
      </p:sp>
    </p:spTree>
    <p:extLst>
      <p:ext uri="{BB962C8B-B14F-4D97-AF65-F5344CB8AC3E}">
        <p14:creationId xmlns:p14="http://schemas.microsoft.com/office/powerpoint/2010/main" val="343503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31801B-245A-1D3C-D656-8E96FB989323}"/>
              </a:ext>
            </a:extLst>
          </p:cNvPr>
          <p:cNvSpPr>
            <a:spLocks noGrp="1"/>
          </p:cNvSpPr>
          <p:nvPr>
            <p:ph type="title"/>
          </p:nvPr>
        </p:nvSpPr>
        <p:spPr/>
        <p:txBody>
          <a:bodyPr/>
          <a:lstStyle/>
          <a:p>
            <a:r>
              <a:rPr lang="zh-CN" altLang="en-US" dirty="0"/>
              <a:t>代码片段</a:t>
            </a:r>
          </a:p>
        </p:txBody>
      </p:sp>
      <p:sp>
        <p:nvSpPr>
          <p:cNvPr id="3" name="内容占位符 2">
            <a:extLst>
              <a:ext uri="{FF2B5EF4-FFF2-40B4-BE49-F238E27FC236}">
                <a16:creationId xmlns:a16="http://schemas.microsoft.com/office/drawing/2014/main" id="{EE3E9C64-CE89-7C38-BE99-3080AF98E01A}"/>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81F6729A-8980-5E60-2F75-07259805E5C7}"/>
              </a:ext>
            </a:extLst>
          </p:cNvPr>
          <p:cNvPicPr>
            <a:picLocks noChangeAspect="1"/>
          </p:cNvPicPr>
          <p:nvPr/>
        </p:nvPicPr>
        <p:blipFill>
          <a:blip r:embed="rId2"/>
          <a:stretch>
            <a:fillRect/>
          </a:stretch>
        </p:blipFill>
        <p:spPr>
          <a:xfrm>
            <a:off x="838200" y="1825625"/>
            <a:ext cx="3286149" cy="1833576"/>
          </a:xfrm>
          <a:prstGeom prst="rect">
            <a:avLst/>
          </a:prstGeom>
        </p:spPr>
      </p:pic>
      <p:pic>
        <p:nvPicPr>
          <p:cNvPr id="9" name="图片 8">
            <a:extLst>
              <a:ext uri="{FF2B5EF4-FFF2-40B4-BE49-F238E27FC236}">
                <a16:creationId xmlns:a16="http://schemas.microsoft.com/office/drawing/2014/main" id="{864EBF3A-B299-0BF4-7E35-9104BC9C8015}"/>
              </a:ext>
            </a:extLst>
          </p:cNvPr>
          <p:cNvPicPr>
            <a:picLocks noChangeAspect="1"/>
          </p:cNvPicPr>
          <p:nvPr/>
        </p:nvPicPr>
        <p:blipFill>
          <a:blip r:embed="rId3"/>
          <a:stretch>
            <a:fillRect/>
          </a:stretch>
        </p:blipFill>
        <p:spPr>
          <a:xfrm>
            <a:off x="4320587" y="1747042"/>
            <a:ext cx="5738854" cy="3248049"/>
          </a:xfrm>
          <a:prstGeom prst="rect">
            <a:avLst/>
          </a:prstGeom>
        </p:spPr>
      </p:pic>
      <p:pic>
        <p:nvPicPr>
          <p:cNvPr id="11" name="图片 10">
            <a:extLst>
              <a:ext uri="{FF2B5EF4-FFF2-40B4-BE49-F238E27FC236}">
                <a16:creationId xmlns:a16="http://schemas.microsoft.com/office/drawing/2014/main" id="{7C282450-F143-1803-93DE-F3B8D0DFB23B}"/>
              </a:ext>
            </a:extLst>
          </p:cNvPr>
          <p:cNvPicPr>
            <a:picLocks noChangeAspect="1"/>
          </p:cNvPicPr>
          <p:nvPr/>
        </p:nvPicPr>
        <p:blipFill>
          <a:blip r:embed="rId4"/>
          <a:stretch>
            <a:fillRect/>
          </a:stretch>
        </p:blipFill>
        <p:spPr>
          <a:xfrm>
            <a:off x="838200" y="3737782"/>
            <a:ext cx="3433788" cy="1257309"/>
          </a:xfrm>
          <a:prstGeom prst="rect">
            <a:avLst/>
          </a:prstGeom>
        </p:spPr>
      </p:pic>
    </p:spTree>
    <p:extLst>
      <p:ext uri="{BB962C8B-B14F-4D97-AF65-F5344CB8AC3E}">
        <p14:creationId xmlns:p14="http://schemas.microsoft.com/office/powerpoint/2010/main" val="568572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BB330-29DD-528C-F186-8A7692CE7FBB}"/>
              </a:ext>
            </a:extLst>
          </p:cNvPr>
          <p:cNvSpPr>
            <a:spLocks noGrp="1"/>
          </p:cNvSpPr>
          <p:nvPr>
            <p:ph type="title"/>
          </p:nvPr>
        </p:nvSpPr>
        <p:spPr/>
        <p:txBody>
          <a:bodyPr/>
          <a:lstStyle/>
          <a:p>
            <a:r>
              <a:rPr lang="zh-CN" altLang="en-US" dirty="0"/>
              <a:t>代码片段</a:t>
            </a:r>
          </a:p>
        </p:txBody>
      </p:sp>
      <p:sp>
        <p:nvSpPr>
          <p:cNvPr id="3" name="内容占位符 2">
            <a:extLst>
              <a:ext uri="{FF2B5EF4-FFF2-40B4-BE49-F238E27FC236}">
                <a16:creationId xmlns:a16="http://schemas.microsoft.com/office/drawing/2014/main" id="{CD22FDB9-856A-D401-99F4-215EFFC4DA65}"/>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10144629-C336-2260-E49F-08B0CB7B8800}"/>
              </a:ext>
            </a:extLst>
          </p:cNvPr>
          <p:cNvPicPr>
            <a:picLocks noChangeAspect="1"/>
          </p:cNvPicPr>
          <p:nvPr/>
        </p:nvPicPr>
        <p:blipFill>
          <a:blip r:embed="rId2"/>
          <a:stretch>
            <a:fillRect/>
          </a:stretch>
        </p:blipFill>
        <p:spPr>
          <a:xfrm>
            <a:off x="838200" y="1825625"/>
            <a:ext cx="4700622" cy="1862151"/>
          </a:xfrm>
          <a:prstGeom prst="rect">
            <a:avLst/>
          </a:prstGeom>
        </p:spPr>
      </p:pic>
      <p:pic>
        <p:nvPicPr>
          <p:cNvPr id="5" name="图片 4">
            <a:extLst>
              <a:ext uri="{FF2B5EF4-FFF2-40B4-BE49-F238E27FC236}">
                <a16:creationId xmlns:a16="http://schemas.microsoft.com/office/drawing/2014/main" id="{2F584518-C400-E0EF-7ABE-853CEF217640}"/>
              </a:ext>
            </a:extLst>
          </p:cNvPr>
          <p:cNvPicPr>
            <a:picLocks noChangeAspect="1"/>
          </p:cNvPicPr>
          <p:nvPr/>
        </p:nvPicPr>
        <p:blipFill>
          <a:blip r:embed="rId3"/>
          <a:stretch>
            <a:fillRect/>
          </a:stretch>
        </p:blipFill>
        <p:spPr>
          <a:xfrm>
            <a:off x="5812619" y="1825625"/>
            <a:ext cx="4233893" cy="2609869"/>
          </a:xfrm>
          <a:prstGeom prst="rect">
            <a:avLst/>
          </a:prstGeom>
        </p:spPr>
      </p:pic>
    </p:spTree>
    <p:extLst>
      <p:ext uri="{BB962C8B-B14F-4D97-AF65-F5344CB8AC3E}">
        <p14:creationId xmlns:p14="http://schemas.microsoft.com/office/powerpoint/2010/main" val="143092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605CAE-04DF-A655-6FEB-33AD5C321A49}"/>
              </a:ext>
            </a:extLst>
          </p:cNvPr>
          <p:cNvSpPr>
            <a:spLocks noGrp="1"/>
          </p:cNvSpPr>
          <p:nvPr>
            <p:ph type="title"/>
          </p:nvPr>
        </p:nvSpPr>
        <p:spPr/>
        <p:txBody>
          <a:bodyPr/>
          <a:lstStyle/>
          <a:p>
            <a:r>
              <a:rPr lang="zh-CN" altLang="en-US" dirty="0"/>
              <a:t>链表</a:t>
            </a:r>
          </a:p>
        </p:txBody>
      </p:sp>
      <p:sp>
        <p:nvSpPr>
          <p:cNvPr id="3" name="内容占位符 2">
            <a:extLst>
              <a:ext uri="{FF2B5EF4-FFF2-40B4-BE49-F238E27FC236}">
                <a16:creationId xmlns:a16="http://schemas.microsoft.com/office/drawing/2014/main" id="{27E0CE77-EF43-0F3C-8D63-E83955F024F4}"/>
              </a:ext>
            </a:extLst>
          </p:cNvPr>
          <p:cNvSpPr>
            <a:spLocks noGrp="1"/>
          </p:cNvSpPr>
          <p:nvPr>
            <p:ph idx="1"/>
          </p:nvPr>
        </p:nvSpPr>
        <p:spPr/>
        <p:txBody>
          <a:bodyPr/>
          <a:lstStyle/>
          <a:p>
            <a:r>
              <a:rPr lang="zh-CN" altLang="en-US" dirty="0"/>
              <a:t>访问复杂度：</a:t>
            </a:r>
            <a:r>
              <a:rPr lang="en-US" altLang="zh-CN" dirty="0"/>
              <a:t>O(N)</a:t>
            </a:r>
          </a:p>
          <a:p>
            <a:r>
              <a:rPr lang="zh-CN" altLang="en-US" dirty="0"/>
              <a:t>删除复杂度：</a:t>
            </a:r>
            <a:r>
              <a:rPr lang="en-US" altLang="zh-CN" dirty="0"/>
              <a:t>O(1)</a:t>
            </a:r>
            <a:r>
              <a:rPr lang="zh-CN" altLang="en-US" dirty="0"/>
              <a:t>（如果你知道要删哪个）</a:t>
            </a:r>
            <a:endParaRPr lang="en-US" altLang="zh-CN" dirty="0"/>
          </a:p>
          <a:p>
            <a:r>
              <a:rPr lang="zh-CN" altLang="en-US" dirty="0"/>
              <a:t>但是</a:t>
            </a:r>
            <a:r>
              <a:rPr lang="en-US" altLang="zh-CN" dirty="0"/>
              <a:t>……</a:t>
            </a:r>
            <a:r>
              <a:rPr lang="zh-CN" altLang="en-US" dirty="0"/>
              <a:t>往往我们都需要找到了再删，这下删也变成了</a:t>
            </a:r>
            <a:r>
              <a:rPr lang="en-US" altLang="zh-CN" dirty="0"/>
              <a:t>O(N)</a:t>
            </a:r>
            <a:r>
              <a:rPr lang="zh-CN" altLang="en-US" dirty="0"/>
              <a:t>，从竞赛来看不就废了</a:t>
            </a:r>
            <a:endParaRPr lang="en-US" altLang="zh-CN" dirty="0"/>
          </a:p>
          <a:p>
            <a:r>
              <a:rPr lang="zh-CN" altLang="en-US" dirty="0"/>
              <a:t>这时就需要一个常见的思路来辅助一下我们：把</a:t>
            </a:r>
            <a:r>
              <a:rPr lang="en-US" altLang="zh-CN" dirty="0"/>
              <a:t>n</a:t>
            </a:r>
            <a:r>
              <a:rPr lang="zh-CN" altLang="en-US" dirty="0"/>
              <a:t>个</a:t>
            </a:r>
            <a:r>
              <a:rPr lang="en-US" altLang="zh-CN" dirty="0"/>
              <a:t>O(n)</a:t>
            </a:r>
            <a:r>
              <a:rPr lang="zh-CN" altLang="en-US" dirty="0"/>
              <a:t>一起做，试着让它保持</a:t>
            </a:r>
            <a:r>
              <a:rPr lang="en-US" altLang="zh-CN" dirty="0"/>
              <a:t>O(n)</a:t>
            </a:r>
          </a:p>
          <a:p>
            <a:endParaRPr lang="zh-CN" altLang="en-US" dirty="0"/>
          </a:p>
        </p:txBody>
      </p:sp>
    </p:spTree>
    <p:extLst>
      <p:ext uri="{BB962C8B-B14F-4D97-AF65-F5344CB8AC3E}">
        <p14:creationId xmlns:p14="http://schemas.microsoft.com/office/powerpoint/2010/main" val="172799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A35FFA-CB7B-B817-C4B0-9A170322A34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8C05A51-3D57-AC59-2BC9-8F486476D2F7}"/>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77648A1A-F5E2-3CAA-F9A3-4638DFB72E24}"/>
              </a:ext>
            </a:extLst>
          </p:cNvPr>
          <p:cNvPicPr>
            <a:picLocks noChangeAspect="1"/>
          </p:cNvPicPr>
          <p:nvPr/>
        </p:nvPicPr>
        <p:blipFill>
          <a:blip r:embed="rId2"/>
          <a:stretch>
            <a:fillRect/>
          </a:stretch>
        </p:blipFill>
        <p:spPr>
          <a:xfrm>
            <a:off x="1624571" y="819476"/>
            <a:ext cx="8942857" cy="5219048"/>
          </a:xfrm>
          <a:prstGeom prst="rect">
            <a:avLst/>
          </a:prstGeom>
        </p:spPr>
      </p:pic>
      <p:pic>
        <p:nvPicPr>
          <p:cNvPr id="7" name="图片 6">
            <a:extLst>
              <a:ext uri="{FF2B5EF4-FFF2-40B4-BE49-F238E27FC236}">
                <a16:creationId xmlns:a16="http://schemas.microsoft.com/office/drawing/2014/main" id="{650FD0AD-6C34-E989-0F44-99E367EF2B50}"/>
              </a:ext>
            </a:extLst>
          </p:cNvPr>
          <p:cNvPicPr>
            <a:picLocks noChangeAspect="1"/>
          </p:cNvPicPr>
          <p:nvPr/>
        </p:nvPicPr>
        <p:blipFill>
          <a:blip r:embed="rId3"/>
          <a:stretch>
            <a:fillRect/>
          </a:stretch>
        </p:blipFill>
        <p:spPr>
          <a:xfrm>
            <a:off x="7153799" y="377157"/>
            <a:ext cx="4200000" cy="1323810"/>
          </a:xfrm>
          <a:prstGeom prst="rect">
            <a:avLst/>
          </a:prstGeom>
        </p:spPr>
      </p:pic>
    </p:spTree>
    <p:extLst>
      <p:ext uri="{BB962C8B-B14F-4D97-AF65-F5344CB8AC3E}">
        <p14:creationId xmlns:p14="http://schemas.microsoft.com/office/powerpoint/2010/main" val="2966559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356E3-F9CB-ACD1-9686-4A09B4216A73}"/>
              </a:ext>
            </a:extLst>
          </p:cNvPr>
          <p:cNvSpPr>
            <a:spLocks noGrp="1"/>
          </p:cNvSpPr>
          <p:nvPr>
            <p:ph type="title"/>
          </p:nvPr>
        </p:nvSpPr>
        <p:spPr/>
        <p:txBody>
          <a:bodyPr/>
          <a:lstStyle/>
          <a:p>
            <a:r>
              <a:rPr lang="zh-CN" altLang="en-US" dirty="0"/>
              <a:t>例题</a:t>
            </a:r>
          </a:p>
        </p:txBody>
      </p:sp>
      <p:sp>
        <p:nvSpPr>
          <p:cNvPr id="3" name="内容占位符 2">
            <a:extLst>
              <a:ext uri="{FF2B5EF4-FFF2-40B4-BE49-F238E27FC236}">
                <a16:creationId xmlns:a16="http://schemas.microsoft.com/office/drawing/2014/main" id="{E5D0736B-7310-A84E-0D0D-E2028EDF56BA}"/>
              </a:ext>
            </a:extLst>
          </p:cNvPr>
          <p:cNvSpPr>
            <a:spLocks noGrp="1"/>
          </p:cNvSpPr>
          <p:nvPr>
            <p:ph idx="1"/>
          </p:nvPr>
        </p:nvSpPr>
        <p:spPr/>
        <p:txBody>
          <a:bodyPr/>
          <a:lstStyle/>
          <a:p>
            <a:r>
              <a:rPr lang="zh-CN" altLang="en-US" dirty="0"/>
              <a:t>题意：对于每个数，找到在它</a:t>
            </a:r>
            <a:r>
              <a:rPr lang="zh-CN" altLang="en-US" dirty="0">
                <a:solidFill>
                  <a:srgbClr val="FF0000"/>
                </a:solidFill>
              </a:rPr>
              <a:t>之后</a:t>
            </a:r>
            <a:r>
              <a:rPr lang="zh-CN" altLang="en-US" dirty="0"/>
              <a:t>出现的差距最小的数</a:t>
            </a:r>
            <a:endParaRPr lang="en-US" altLang="zh-CN" dirty="0"/>
          </a:p>
          <a:p>
            <a:r>
              <a:rPr lang="zh-CN" altLang="en-US" dirty="0"/>
              <a:t>简单的思路：颠倒加入的顺序，变成在它</a:t>
            </a:r>
            <a:r>
              <a:rPr lang="zh-CN" altLang="en-US" dirty="0">
                <a:solidFill>
                  <a:srgbClr val="FF0000"/>
                </a:solidFill>
              </a:rPr>
              <a:t>之前</a:t>
            </a:r>
            <a:r>
              <a:rPr lang="zh-CN" altLang="en-US" dirty="0"/>
              <a:t>出现的差距最小的数，</a:t>
            </a:r>
            <a:r>
              <a:rPr lang="en-US" altLang="zh-CN" dirty="0"/>
              <a:t>set</a:t>
            </a:r>
            <a:r>
              <a:rPr lang="zh-CN" altLang="en-US" dirty="0"/>
              <a:t>即可</a:t>
            </a:r>
            <a:endParaRPr lang="en-US" altLang="zh-CN" dirty="0"/>
          </a:p>
          <a:p>
            <a:r>
              <a:rPr lang="zh-CN" altLang="en-US" dirty="0"/>
              <a:t>更好的思路：</a:t>
            </a:r>
            <a:endParaRPr lang="en-US" altLang="zh-CN" dirty="0"/>
          </a:p>
          <a:p>
            <a:pPr lvl="1"/>
            <a:r>
              <a:rPr lang="zh-CN" altLang="en-US" dirty="0"/>
              <a:t>排序，按照大小顺序，将 </a:t>
            </a:r>
            <a:r>
              <a:rPr lang="en-US" altLang="zh-CN" dirty="0"/>
              <a:t>&lt;</a:t>
            </a:r>
            <a:r>
              <a:rPr lang="zh-CN" altLang="en-US" dirty="0"/>
              <a:t>数值大小，在数组中的位置</a:t>
            </a:r>
            <a:r>
              <a:rPr lang="en-US" altLang="zh-CN" dirty="0"/>
              <a:t>&gt; </a:t>
            </a:r>
            <a:r>
              <a:rPr lang="zh-CN" altLang="en-US" dirty="0"/>
              <a:t>建成链表</a:t>
            </a:r>
            <a:endParaRPr lang="en-US" altLang="zh-CN" dirty="0"/>
          </a:p>
          <a:p>
            <a:pPr lvl="1"/>
            <a:r>
              <a:rPr lang="zh-CN" altLang="en-US" dirty="0"/>
              <a:t>访问一遍链表，记录下数组中的每个位置对应的链表节点在哪里（这一步将</a:t>
            </a:r>
            <a:r>
              <a:rPr lang="en-US" altLang="zh-CN" dirty="0"/>
              <a:t>n</a:t>
            </a:r>
            <a:r>
              <a:rPr lang="zh-CN" altLang="en-US" dirty="0"/>
              <a:t>次访问链表的时间压成了</a:t>
            </a:r>
            <a:r>
              <a:rPr lang="en-US" altLang="zh-CN" dirty="0"/>
              <a:t>O(n)</a:t>
            </a:r>
            <a:r>
              <a:rPr lang="zh-CN" altLang="en-US" dirty="0"/>
              <a:t>）</a:t>
            </a:r>
            <a:endParaRPr lang="en-US" altLang="zh-CN" dirty="0"/>
          </a:p>
          <a:p>
            <a:pPr lvl="1"/>
            <a:r>
              <a:rPr lang="zh-CN" altLang="en-US" dirty="0"/>
              <a:t>按从后往前的顺序，访问这个链表上的节点以及它左右的节点，得到最小的差值，然后删除这个节点</a:t>
            </a:r>
            <a:endParaRPr lang="en-US" altLang="zh-CN" dirty="0"/>
          </a:p>
          <a:p>
            <a:pPr lvl="1"/>
            <a:r>
              <a:rPr lang="zh-CN" altLang="en-US" dirty="0"/>
              <a:t>时间复杂度：</a:t>
            </a:r>
            <a:r>
              <a:rPr lang="en-US" altLang="zh-CN" dirty="0"/>
              <a:t>O(n+</a:t>
            </a:r>
            <a:r>
              <a:rPr lang="zh-CN" altLang="en-US" dirty="0"/>
              <a:t>√</a:t>
            </a:r>
            <a:r>
              <a:rPr lang="en-US" altLang="zh-CN" dirty="0"/>
              <a:t>a)</a:t>
            </a:r>
            <a:r>
              <a:rPr lang="zh-CN" altLang="en-US" dirty="0"/>
              <a:t>（基数排序）</a:t>
            </a:r>
          </a:p>
        </p:txBody>
      </p:sp>
    </p:spTree>
    <p:extLst>
      <p:ext uri="{BB962C8B-B14F-4D97-AF65-F5344CB8AC3E}">
        <p14:creationId xmlns:p14="http://schemas.microsoft.com/office/powerpoint/2010/main" val="655956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哈希表</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给你一些数，再多次问你某个数有没有出现过怎么做呢？</a:t>
            </a:r>
            <a:endParaRPr lang="en-US" altLang="zh-CN" dirty="0"/>
          </a:p>
          <a:p>
            <a:r>
              <a:rPr lang="zh-CN" altLang="en-US" dirty="0"/>
              <a:t>除了平衡树、字典树，还有一种综合表现优秀的做法：哈希表</a:t>
            </a:r>
            <a:endParaRPr lang="en-US" altLang="zh-CN" dirty="0"/>
          </a:p>
          <a:p>
            <a:r>
              <a:rPr lang="zh-CN" altLang="en-US" dirty="0"/>
              <a:t>假设这些数都是均匀随机的，我们有理由相信它们模一个大质数</a:t>
            </a:r>
            <a:r>
              <a:rPr lang="en-US" altLang="zh-CN" dirty="0"/>
              <a:t>P</a:t>
            </a:r>
            <a:r>
              <a:rPr lang="zh-CN" altLang="en-US" dirty="0"/>
              <a:t>以后应该还是均匀随机的，相同的不会太多</a:t>
            </a:r>
            <a:endParaRPr lang="en-US" altLang="zh-CN" dirty="0"/>
          </a:p>
          <a:p>
            <a:r>
              <a:rPr lang="zh-CN" altLang="en-US" dirty="0"/>
              <a:t>我们建</a:t>
            </a:r>
            <a:r>
              <a:rPr lang="en-US" altLang="zh-CN" dirty="0"/>
              <a:t>P</a:t>
            </a:r>
            <a:r>
              <a:rPr lang="zh-CN" altLang="en-US" dirty="0"/>
              <a:t>个链表，用来存模的结果相同的元素，查询的时候就可以查询期望少量个元素</a:t>
            </a:r>
            <a:endParaRPr lang="en-US" altLang="zh-CN" dirty="0"/>
          </a:p>
          <a:p>
            <a:r>
              <a:rPr lang="zh-CN" altLang="en-US" dirty="0"/>
              <a:t>好处在于，</a:t>
            </a:r>
            <a:r>
              <a:rPr lang="zh-CN" altLang="en-US" dirty="0">
                <a:solidFill>
                  <a:srgbClr val="FF0000"/>
                </a:solidFill>
              </a:rPr>
              <a:t>如果哈希函数优秀</a:t>
            </a:r>
            <a:r>
              <a:rPr lang="zh-CN" altLang="en-US" dirty="0"/>
              <a:t>，复杂度低，代码简单，在线，可删除</a:t>
            </a:r>
            <a:endParaRPr lang="en-US" altLang="zh-CN" dirty="0"/>
          </a:p>
          <a:p>
            <a:r>
              <a:rPr lang="zh-CN" altLang="en-US" dirty="0"/>
              <a:t>坏处在于</a:t>
            </a:r>
            <a:r>
              <a:rPr lang="en-US" altLang="zh-CN" dirty="0"/>
              <a:t>……</a:t>
            </a:r>
          </a:p>
        </p:txBody>
      </p:sp>
    </p:spTree>
    <p:extLst>
      <p:ext uri="{BB962C8B-B14F-4D97-AF65-F5344CB8AC3E}">
        <p14:creationId xmlns:p14="http://schemas.microsoft.com/office/powerpoint/2010/main" val="2873738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64B3AA-7BBF-C3D4-D966-B533E12FD2E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84FC54E-A191-F1A7-0F10-E193C8E9A8CB}"/>
              </a:ext>
            </a:extLst>
          </p:cNvPr>
          <p:cNvSpPr>
            <a:spLocks noGrp="1"/>
          </p:cNvSpPr>
          <p:nvPr>
            <p:ph idx="1"/>
          </p:nvPr>
        </p:nvSpPr>
        <p:spPr/>
        <p:txBody>
          <a:bodyPr/>
          <a:lstStyle/>
          <a:p>
            <a:r>
              <a:rPr lang="zh-CN" altLang="en-US" strike="sngStrike" dirty="0"/>
              <a:t>上一页实在放不下了</a:t>
            </a:r>
          </a:p>
        </p:txBody>
      </p:sp>
      <p:pic>
        <p:nvPicPr>
          <p:cNvPr id="5" name="图片 4">
            <a:extLst>
              <a:ext uri="{FF2B5EF4-FFF2-40B4-BE49-F238E27FC236}">
                <a16:creationId xmlns:a16="http://schemas.microsoft.com/office/drawing/2014/main" id="{0EC477F1-50D6-C871-A00B-4FC38F6A8834}"/>
              </a:ext>
            </a:extLst>
          </p:cNvPr>
          <p:cNvPicPr>
            <a:picLocks noChangeAspect="1"/>
          </p:cNvPicPr>
          <p:nvPr/>
        </p:nvPicPr>
        <p:blipFill>
          <a:blip r:embed="rId2"/>
          <a:stretch>
            <a:fillRect/>
          </a:stretch>
        </p:blipFill>
        <p:spPr>
          <a:xfrm>
            <a:off x="4928937" y="557630"/>
            <a:ext cx="5610726" cy="5364745"/>
          </a:xfrm>
          <a:prstGeom prst="rect">
            <a:avLst/>
          </a:prstGeom>
        </p:spPr>
      </p:pic>
    </p:spTree>
    <p:extLst>
      <p:ext uri="{BB962C8B-B14F-4D97-AF65-F5344CB8AC3E}">
        <p14:creationId xmlns:p14="http://schemas.microsoft.com/office/powerpoint/2010/main" val="596921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ST</a:t>
            </a:r>
            <a:r>
              <a:rPr lang="zh-CN" altLang="en-US" sz="4000" dirty="0">
                <a:solidFill>
                  <a:schemeClr val="bg1"/>
                </a:solidFill>
              </a:rPr>
              <a:t>表</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刚刚我们学习的数据结构，链表，相对来说比较泛用</a:t>
            </a:r>
            <a:endParaRPr lang="en-US" altLang="zh-CN" dirty="0"/>
          </a:p>
          <a:p>
            <a:r>
              <a:rPr lang="zh-CN" altLang="en-US" dirty="0"/>
              <a:t>接下来我们学习一种专门针对（静态）</a:t>
            </a:r>
            <a:r>
              <a:rPr lang="zh-CN" altLang="en-US" dirty="0">
                <a:solidFill>
                  <a:srgbClr val="FF0000"/>
                </a:solidFill>
              </a:rPr>
              <a:t>可重复贡献问题</a:t>
            </a:r>
            <a:r>
              <a:rPr lang="zh-CN" altLang="en-US" dirty="0"/>
              <a:t>的数据结构：</a:t>
            </a:r>
            <a:r>
              <a:rPr lang="en-US" altLang="zh-CN" dirty="0"/>
              <a:t>ST</a:t>
            </a:r>
            <a:r>
              <a:rPr lang="zh-CN" altLang="en-US" dirty="0"/>
              <a:t>表（</a:t>
            </a:r>
            <a:r>
              <a:rPr lang="en-US" altLang="zh-CN" dirty="0"/>
              <a:t>sparse table</a:t>
            </a:r>
            <a:r>
              <a:rPr lang="zh-CN" altLang="en-US" dirty="0"/>
              <a:t>，又称稀疏表）</a:t>
            </a:r>
            <a:endParaRPr lang="en-US" altLang="zh-CN" dirty="0"/>
          </a:p>
          <a:p>
            <a:r>
              <a:rPr lang="zh-CN" altLang="en-US" dirty="0"/>
              <a:t>那么首先，什么是可重复贡献问题呢？</a:t>
            </a:r>
            <a:endParaRPr lang="en-US" altLang="zh-CN" dirty="0"/>
          </a:p>
          <a:p>
            <a:r>
              <a:rPr lang="zh-CN" altLang="en-US" sz="1400" dirty="0"/>
              <a:t>（以下几页均参考</a:t>
            </a:r>
            <a:r>
              <a:rPr lang="en-US" altLang="zh-CN" sz="1400" dirty="0"/>
              <a:t> OI wiki</a:t>
            </a:r>
            <a:r>
              <a:rPr lang="zh-CN" altLang="en-US" sz="1400" dirty="0"/>
              <a:t>）</a:t>
            </a:r>
            <a:endParaRPr lang="en-US" altLang="zh-CN" sz="1400" dirty="0"/>
          </a:p>
        </p:txBody>
      </p:sp>
    </p:spTree>
    <p:extLst>
      <p:ext uri="{BB962C8B-B14F-4D97-AF65-F5344CB8AC3E}">
        <p14:creationId xmlns:p14="http://schemas.microsoft.com/office/powerpoint/2010/main" val="3161695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5097E9-5BC1-6D07-D3C1-30FF2C82C72F}"/>
              </a:ext>
            </a:extLst>
          </p:cNvPr>
          <p:cNvSpPr>
            <a:spLocks noGrp="1"/>
          </p:cNvSpPr>
          <p:nvPr>
            <p:ph type="title"/>
          </p:nvPr>
        </p:nvSpPr>
        <p:spPr/>
        <p:txBody>
          <a:bodyPr/>
          <a:lstStyle/>
          <a:p>
            <a:r>
              <a:rPr lang="zh-CN" altLang="en-US" dirty="0"/>
              <a:t>可重复贡献问题</a:t>
            </a:r>
          </a:p>
        </p:txBody>
      </p:sp>
      <p:sp>
        <p:nvSpPr>
          <p:cNvPr id="3" name="内容占位符 2">
            <a:extLst>
              <a:ext uri="{FF2B5EF4-FFF2-40B4-BE49-F238E27FC236}">
                <a16:creationId xmlns:a16="http://schemas.microsoft.com/office/drawing/2014/main" id="{CBF00878-9881-8453-0960-5CB09C2E027A}"/>
              </a:ext>
            </a:extLst>
          </p:cNvPr>
          <p:cNvSpPr>
            <a:spLocks noGrp="1"/>
          </p:cNvSpPr>
          <p:nvPr>
            <p:ph idx="1"/>
          </p:nvPr>
        </p:nvSpPr>
        <p:spPr/>
        <p:txBody>
          <a:bodyPr/>
          <a:lstStyle/>
          <a:p>
            <a:r>
              <a:rPr lang="zh-CN" altLang="en-US" dirty="0"/>
              <a:t>当一种运算 </a:t>
            </a:r>
            <a:r>
              <a:rPr lang="en-US" altLang="zh-CN" dirty="0"/>
              <a:t>opt </a:t>
            </a:r>
            <a:r>
              <a:rPr lang="zh-CN" altLang="en-US" dirty="0"/>
              <a:t>满足 </a:t>
            </a:r>
            <a:r>
              <a:rPr lang="zh-CN" altLang="en-US" dirty="0">
                <a:solidFill>
                  <a:srgbClr val="00B0F0"/>
                </a:solidFill>
              </a:rPr>
              <a:t>①结合律</a:t>
            </a:r>
            <a:r>
              <a:rPr lang="zh-CN" altLang="en-US" dirty="0"/>
              <a:t> </a:t>
            </a:r>
            <a:r>
              <a:rPr lang="zh-CN" altLang="en-US" dirty="0">
                <a:solidFill>
                  <a:srgbClr val="00B050"/>
                </a:solidFill>
              </a:rPr>
              <a:t>② </a:t>
            </a:r>
            <a:r>
              <a:rPr lang="en-US" altLang="zh-CN" dirty="0">
                <a:solidFill>
                  <a:srgbClr val="00B050"/>
                </a:solidFill>
              </a:rPr>
              <a:t>x opt x = x </a:t>
            </a:r>
            <a:r>
              <a:rPr lang="zh-CN" altLang="en-US" dirty="0"/>
              <a:t>时，它的区间询问就是一个</a:t>
            </a:r>
            <a:r>
              <a:rPr lang="zh-CN" altLang="en-US" dirty="0">
                <a:solidFill>
                  <a:srgbClr val="FF0000"/>
                </a:solidFill>
              </a:rPr>
              <a:t>可重复贡献问题</a:t>
            </a:r>
            <a:endParaRPr lang="en-US" altLang="zh-CN" dirty="0">
              <a:solidFill>
                <a:srgbClr val="FF0000"/>
              </a:solidFill>
            </a:endParaRPr>
          </a:p>
          <a:p>
            <a:r>
              <a:rPr lang="zh-CN" altLang="en-US" dirty="0"/>
              <a:t>结合上面的</a:t>
            </a:r>
            <a:r>
              <a:rPr lang="zh-CN" altLang="en-US" dirty="0">
                <a:solidFill>
                  <a:srgbClr val="00B0F0"/>
                </a:solidFill>
              </a:rPr>
              <a:t>①</a:t>
            </a:r>
            <a:r>
              <a:rPr lang="zh-CN" altLang="en-US" dirty="0"/>
              <a:t>和</a:t>
            </a:r>
            <a:r>
              <a:rPr lang="zh-CN" altLang="en-US" dirty="0">
                <a:solidFill>
                  <a:srgbClr val="00B050"/>
                </a:solidFill>
              </a:rPr>
              <a:t>②</a:t>
            </a:r>
            <a:r>
              <a:rPr lang="zh-CN" altLang="en-US" dirty="0"/>
              <a:t>，我们可以发现</a:t>
            </a:r>
            <a:endParaRPr lang="en-US" altLang="zh-CN" dirty="0"/>
          </a:p>
          <a:p>
            <a:r>
              <a:rPr lang="en-US" altLang="zh-CN" dirty="0"/>
              <a:t>a opt x opt x opt x … = a opt (x opt x…) = a opt x</a:t>
            </a:r>
          </a:p>
          <a:p>
            <a:r>
              <a:rPr lang="zh-CN" altLang="en-US" dirty="0"/>
              <a:t>简单来说，即对一个元素进行多次运算不会影响我们的结果</a:t>
            </a:r>
            <a:endParaRPr lang="en-US" altLang="zh-CN" dirty="0"/>
          </a:p>
          <a:p>
            <a:r>
              <a:rPr lang="zh-CN" altLang="en-US" dirty="0"/>
              <a:t>类似地还有 </a:t>
            </a:r>
            <a:r>
              <a:rPr lang="en-US" altLang="zh-CN" dirty="0"/>
              <a:t>a opt b opt c opt b opt c = a opt b opt c </a:t>
            </a:r>
            <a:r>
              <a:rPr lang="zh-CN" altLang="en-US" dirty="0"/>
              <a:t>（如何证明？）</a:t>
            </a:r>
            <a:endParaRPr lang="en-US" altLang="zh-CN" dirty="0"/>
          </a:p>
          <a:p>
            <a:r>
              <a:rPr lang="zh-CN" altLang="en-US" dirty="0"/>
              <a:t>求</a:t>
            </a:r>
            <a:r>
              <a:rPr lang="en-US" altLang="zh-CN" dirty="0" err="1"/>
              <a:t>gcd</a:t>
            </a:r>
            <a:r>
              <a:rPr lang="zh-CN" altLang="en-US" dirty="0"/>
              <a:t>、求按位或的和、求按位与的和等，都是常见的</a:t>
            </a:r>
            <a:r>
              <a:rPr lang="zh-CN" altLang="en-US" dirty="0">
                <a:solidFill>
                  <a:srgbClr val="FF0000"/>
                </a:solidFill>
              </a:rPr>
              <a:t>可重复贡献问题</a:t>
            </a:r>
            <a:endParaRPr lang="en-US" altLang="zh-CN" dirty="0">
              <a:solidFill>
                <a:srgbClr val="FF0000"/>
              </a:solidFill>
            </a:endParaRPr>
          </a:p>
        </p:txBody>
      </p:sp>
    </p:spTree>
    <p:extLst>
      <p:ext uri="{BB962C8B-B14F-4D97-AF65-F5344CB8AC3E}">
        <p14:creationId xmlns:p14="http://schemas.microsoft.com/office/powerpoint/2010/main" val="49147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今天的目标</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栈、队列、单调栈、单调队列</a:t>
            </a:r>
            <a:endParaRPr lang="en-US" altLang="zh-CN" dirty="0"/>
          </a:p>
          <a:p>
            <a:r>
              <a:rPr lang="zh-CN" altLang="en-US" dirty="0"/>
              <a:t>链表、哈希表、</a:t>
            </a:r>
            <a:r>
              <a:rPr lang="en-US" altLang="zh-CN" dirty="0"/>
              <a:t>ST</a:t>
            </a:r>
            <a:r>
              <a:rPr lang="zh-CN" altLang="en-US" dirty="0"/>
              <a:t>表</a:t>
            </a:r>
            <a:endParaRPr lang="en-US" altLang="zh-CN" dirty="0"/>
          </a:p>
          <a:p>
            <a:r>
              <a:rPr lang="zh-CN" altLang="en-US" dirty="0"/>
              <a:t>并查集</a:t>
            </a:r>
            <a:endParaRPr lang="en-US" altLang="zh-CN" dirty="0"/>
          </a:p>
          <a:p>
            <a:r>
              <a:rPr lang="zh-CN" altLang="en-US" dirty="0"/>
              <a:t>其他相关的数据结构或算法或技巧等等</a:t>
            </a:r>
            <a:endParaRPr lang="en-US" altLang="zh-CN" dirty="0"/>
          </a:p>
          <a:p>
            <a:r>
              <a:rPr lang="zh-CN" altLang="en-US" dirty="0"/>
              <a:t>提前讲一点明天的内容（明天的讲课人同意了）</a:t>
            </a:r>
            <a:endParaRPr lang="en-US" altLang="zh-CN" dirty="0"/>
          </a:p>
        </p:txBody>
      </p:sp>
    </p:spTree>
    <p:extLst>
      <p:ext uri="{BB962C8B-B14F-4D97-AF65-F5344CB8AC3E}">
        <p14:creationId xmlns:p14="http://schemas.microsoft.com/office/powerpoint/2010/main" val="1653803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4D207-CC6D-C017-1254-9D37D3A5BC7F}"/>
              </a:ext>
            </a:extLst>
          </p:cNvPr>
          <p:cNvSpPr>
            <a:spLocks noGrp="1"/>
          </p:cNvSpPr>
          <p:nvPr>
            <p:ph type="title"/>
          </p:nvPr>
        </p:nvSpPr>
        <p:spPr/>
        <p:txBody>
          <a:bodyPr/>
          <a:lstStyle/>
          <a:p>
            <a:r>
              <a:rPr lang="en-US" altLang="zh-CN" dirty="0"/>
              <a:t>RMQ </a:t>
            </a:r>
            <a:r>
              <a:rPr lang="zh-CN" altLang="en-US" dirty="0"/>
              <a:t>问题</a:t>
            </a:r>
          </a:p>
        </p:txBody>
      </p:sp>
      <p:sp>
        <p:nvSpPr>
          <p:cNvPr id="3" name="内容占位符 2">
            <a:extLst>
              <a:ext uri="{FF2B5EF4-FFF2-40B4-BE49-F238E27FC236}">
                <a16:creationId xmlns:a16="http://schemas.microsoft.com/office/drawing/2014/main" id="{30F91F42-3558-0C88-90B8-535683A754B1}"/>
              </a:ext>
            </a:extLst>
          </p:cNvPr>
          <p:cNvSpPr>
            <a:spLocks noGrp="1"/>
          </p:cNvSpPr>
          <p:nvPr>
            <p:ph idx="1"/>
          </p:nvPr>
        </p:nvSpPr>
        <p:spPr/>
        <p:txBody>
          <a:bodyPr/>
          <a:lstStyle/>
          <a:p>
            <a:r>
              <a:rPr lang="en-US" altLang="zh-CN" dirty="0">
                <a:solidFill>
                  <a:srgbClr val="00B0F0"/>
                </a:solidFill>
              </a:rPr>
              <a:t>RMQ</a:t>
            </a:r>
            <a:r>
              <a:rPr lang="zh-CN" altLang="en-US" dirty="0">
                <a:solidFill>
                  <a:srgbClr val="00B0F0"/>
                </a:solidFill>
              </a:rPr>
              <a:t>问题</a:t>
            </a:r>
            <a:r>
              <a:rPr lang="zh-CN" altLang="en-US" dirty="0"/>
              <a:t>，即</a:t>
            </a:r>
            <a:r>
              <a:rPr lang="en-US" altLang="zh-CN" dirty="0"/>
              <a:t>Range Maximum/Minimum Query</a:t>
            </a:r>
            <a:r>
              <a:rPr lang="zh-CN" altLang="en-US" dirty="0"/>
              <a:t>问题，即区间最大（最小）值问题，简称</a:t>
            </a:r>
            <a:r>
              <a:rPr lang="zh-CN" altLang="en-US" dirty="0">
                <a:solidFill>
                  <a:srgbClr val="00B0F0"/>
                </a:solidFill>
              </a:rPr>
              <a:t>区间极值问题</a:t>
            </a:r>
            <a:endParaRPr lang="en-US" altLang="zh-CN" dirty="0">
              <a:solidFill>
                <a:srgbClr val="00B0F0"/>
              </a:solidFill>
            </a:endParaRPr>
          </a:p>
          <a:p>
            <a:r>
              <a:rPr lang="zh-CN" altLang="en-US" dirty="0"/>
              <a:t>显然，</a:t>
            </a:r>
            <a:r>
              <a:rPr lang="en-US" altLang="zh-CN" dirty="0">
                <a:solidFill>
                  <a:srgbClr val="00B0F0"/>
                </a:solidFill>
              </a:rPr>
              <a:t>RMQ</a:t>
            </a:r>
            <a:r>
              <a:rPr lang="zh-CN" altLang="en-US" dirty="0">
                <a:solidFill>
                  <a:srgbClr val="00B0F0"/>
                </a:solidFill>
              </a:rPr>
              <a:t>问题</a:t>
            </a:r>
            <a:r>
              <a:rPr lang="zh-CN" altLang="en-US" dirty="0"/>
              <a:t>是一个</a:t>
            </a:r>
            <a:r>
              <a:rPr lang="zh-CN" altLang="en-US" dirty="0">
                <a:solidFill>
                  <a:srgbClr val="FF0000"/>
                </a:solidFill>
              </a:rPr>
              <a:t>可重复贡献问题</a:t>
            </a:r>
            <a:r>
              <a:rPr lang="zh-CN" altLang="en-US" dirty="0"/>
              <a:t>（准确地说应该是求极值是一个可重复贡献问题）</a:t>
            </a:r>
            <a:endParaRPr lang="en-US" altLang="zh-CN" dirty="0"/>
          </a:p>
          <a:p>
            <a:r>
              <a:rPr lang="zh-CN" altLang="en-US" dirty="0"/>
              <a:t>另一方面来说，其实很多</a:t>
            </a:r>
            <a:r>
              <a:rPr lang="zh-CN" altLang="en-US" dirty="0">
                <a:solidFill>
                  <a:srgbClr val="FF0000"/>
                </a:solidFill>
              </a:rPr>
              <a:t>可重复贡献问题</a:t>
            </a:r>
            <a:r>
              <a:rPr lang="zh-CN" altLang="en-US" dirty="0"/>
              <a:t>都是一个潜在的</a:t>
            </a:r>
            <a:r>
              <a:rPr lang="en-US" altLang="zh-CN" dirty="0">
                <a:solidFill>
                  <a:srgbClr val="00B0F0"/>
                </a:solidFill>
              </a:rPr>
              <a:t>RMQ</a:t>
            </a:r>
            <a:r>
              <a:rPr lang="zh-CN" altLang="en-US" dirty="0">
                <a:solidFill>
                  <a:srgbClr val="00B0F0"/>
                </a:solidFill>
              </a:rPr>
              <a:t>问题</a:t>
            </a:r>
            <a:endParaRPr lang="en-US" altLang="zh-CN" dirty="0"/>
          </a:p>
          <a:p>
            <a:r>
              <a:rPr lang="zh-CN" altLang="en-US" dirty="0"/>
              <a:t>比如求区间</a:t>
            </a:r>
            <a:r>
              <a:rPr lang="en-US" altLang="zh-CN" dirty="0" err="1"/>
              <a:t>gcd</a:t>
            </a:r>
            <a:r>
              <a:rPr lang="zh-CN" altLang="en-US" dirty="0"/>
              <a:t>，本质上是在求区间里各个质因子次数的最小值。</a:t>
            </a:r>
          </a:p>
        </p:txBody>
      </p:sp>
    </p:spTree>
    <p:extLst>
      <p:ext uri="{BB962C8B-B14F-4D97-AF65-F5344CB8AC3E}">
        <p14:creationId xmlns:p14="http://schemas.microsoft.com/office/powerpoint/2010/main" val="2369358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E1149-CC98-0DF8-EBD7-97F6564812C0}"/>
              </a:ext>
            </a:extLst>
          </p:cNvPr>
          <p:cNvSpPr>
            <a:spLocks noGrp="1"/>
          </p:cNvSpPr>
          <p:nvPr>
            <p:ph type="title"/>
          </p:nvPr>
        </p:nvSpPr>
        <p:spPr/>
        <p:txBody>
          <a:bodyPr/>
          <a:lstStyle/>
          <a:p>
            <a:r>
              <a:rPr lang="en-US" altLang="zh-CN" dirty="0"/>
              <a:t>ST</a:t>
            </a:r>
            <a:r>
              <a:rPr lang="zh-CN" altLang="en-US" dirty="0"/>
              <a:t>表</a:t>
            </a:r>
          </a:p>
        </p:txBody>
      </p:sp>
      <p:sp>
        <p:nvSpPr>
          <p:cNvPr id="3" name="内容占位符 2">
            <a:extLst>
              <a:ext uri="{FF2B5EF4-FFF2-40B4-BE49-F238E27FC236}">
                <a16:creationId xmlns:a16="http://schemas.microsoft.com/office/drawing/2014/main" id="{126A0D35-EF1B-BB81-DAFA-B04F5067EED8}"/>
              </a:ext>
            </a:extLst>
          </p:cNvPr>
          <p:cNvSpPr>
            <a:spLocks noGrp="1"/>
          </p:cNvSpPr>
          <p:nvPr>
            <p:ph idx="1"/>
          </p:nvPr>
        </p:nvSpPr>
        <p:spPr/>
        <p:txBody>
          <a:bodyPr/>
          <a:lstStyle/>
          <a:p>
            <a:r>
              <a:rPr lang="zh-CN" altLang="en-US" dirty="0"/>
              <a:t>理解了以上两个概念以后，我们来学习解决这种问题的一种数据结构：</a:t>
            </a:r>
            <a:r>
              <a:rPr lang="en-US" altLang="zh-CN" dirty="0"/>
              <a:t>ST</a:t>
            </a:r>
            <a:r>
              <a:rPr lang="zh-CN" altLang="en-US" dirty="0"/>
              <a:t>表</a:t>
            </a:r>
            <a:endParaRPr lang="en-US" altLang="zh-CN" dirty="0"/>
          </a:p>
          <a:p>
            <a:r>
              <a:rPr lang="zh-CN" altLang="en-US" dirty="0"/>
              <a:t>我们首先来解决一个最简单的</a:t>
            </a:r>
            <a:r>
              <a:rPr lang="en-US" altLang="zh-CN" dirty="0"/>
              <a:t>RMQ</a:t>
            </a:r>
            <a:r>
              <a:rPr lang="zh-CN" altLang="en-US" dirty="0"/>
              <a:t>问题：给定一个长度为</a:t>
            </a:r>
            <a:r>
              <a:rPr lang="en-US" altLang="zh-CN" dirty="0"/>
              <a:t>n</a:t>
            </a:r>
            <a:r>
              <a:rPr lang="zh-CN" altLang="en-US" dirty="0"/>
              <a:t>的序列，然后</a:t>
            </a:r>
            <a:r>
              <a:rPr lang="en-US" altLang="zh-CN" dirty="0"/>
              <a:t>m</a:t>
            </a:r>
            <a:r>
              <a:rPr lang="zh-CN" altLang="en-US" dirty="0"/>
              <a:t>次询问区间最大值</a:t>
            </a:r>
            <a:endParaRPr lang="en-US" altLang="zh-CN" dirty="0"/>
          </a:p>
          <a:p>
            <a:r>
              <a:rPr lang="zh-CN" altLang="en-US" dirty="0"/>
              <a:t>本题（以及之后任何没有特殊提及数据范围的题）默认</a:t>
            </a:r>
            <a:r>
              <a:rPr lang="en-US" altLang="zh-CN" dirty="0"/>
              <a:t>n</a:t>
            </a:r>
            <a:r>
              <a:rPr lang="zh-CN" altLang="en-US" dirty="0"/>
              <a:t>和</a:t>
            </a:r>
            <a:r>
              <a:rPr lang="en-US" altLang="zh-CN" dirty="0"/>
              <a:t>m</a:t>
            </a:r>
            <a:r>
              <a:rPr lang="zh-CN" altLang="en-US" dirty="0"/>
              <a:t>都是</a:t>
            </a:r>
            <a:r>
              <a:rPr lang="en-US" altLang="zh-CN" dirty="0"/>
              <a:t>10</a:t>
            </a:r>
            <a:r>
              <a:rPr lang="en-US" altLang="zh-CN" baseline="30000" dirty="0"/>
              <a:t>5</a:t>
            </a:r>
            <a:r>
              <a:rPr lang="zh-CN" altLang="en-US" dirty="0"/>
              <a:t>级别，即接受 </a:t>
            </a:r>
            <a:r>
              <a:rPr lang="en-US" altLang="zh-CN" dirty="0" err="1"/>
              <a:t>nlogn</a:t>
            </a:r>
            <a:r>
              <a:rPr lang="en-US" altLang="zh-CN" dirty="0"/>
              <a:t>, nlog</a:t>
            </a:r>
            <a:r>
              <a:rPr lang="en-US" altLang="zh-CN" baseline="30000" dirty="0"/>
              <a:t>2</a:t>
            </a:r>
            <a:r>
              <a:rPr lang="en-US" altLang="zh-CN" dirty="0"/>
              <a:t>n, n</a:t>
            </a:r>
            <a:r>
              <a:rPr lang="zh-CN" altLang="en-US" dirty="0"/>
              <a:t>√</a:t>
            </a:r>
            <a:r>
              <a:rPr lang="en-US" altLang="zh-CN" dirty="0"/>
              <a:t>n </a:t>
            </a:r>
            <a:r>
              <a:rPr lang="zh-CN" altLang="en-US" dirty="0"/>
              <a:t>等级别的做法</a:t>
            </a:r>
            <a:endParaRPr lang="en-US" altLang="zh-CN" baseline="30000" dirty="0"/>
          </a:p>
        </p:txBody>
      </p:sp>
    </p:spTree>
    <p:extLst>
      <p:ext uri="{BB962C8B-B14F-4D97-AF65-F5344CB8AC3E}">
        <p14:creationId xmlns:p14="http://schemas.microsoft.com/office/powerpoint/2010/main" val="4253283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3D8859-642D-D092-FE1E-C8AEE20ADAB3}"/>
              </a:ext>
            </a:extLst>
          </p:cNvPr>
          <p:cNvSpPr>
            <a:spLocks noGrp="1"/>
          </p:cNvSpPr>
          <p:nvPr>
            <p:ph type="title"/>
          </p:nvPr>
        </p:nvSpPr>
        <p:spPr/>
        <p:txBody>
          <a:bodyPr/>
          <a:lstStyle/>
          <a:p>
            <a:r>
              <a:rPr lang="en-US" altLang="zh-CN" dirty="0"/>
              <a:t>ST</a:t>
            </a:r>
            <a:r>
              <a:rPr lang="zh-CN" altLang="en-US" dirty="0"/>
              <a:t>表</a:t>
            </a:r>
          </a:p>
        </p:txBody>
      </p:sp>
      <p:sp>
        <p:nvSpPr>
          <p:cNvPr id="3" name="内容占位符 2">
            <a:extLst>
              <a:ext uri="{FF2B5EF4-FFF2-40B4-BE49-F238E27FC236}">
                <a16:creationId xmlns:a16="http://schemas.microsoft.com/office/drawing/2014/main" id="{117CC312-AF2B-0635-52DE-7AAB4E5EB9D8}"/>
              </a:ext>
            </a:extLst>
          </p:cNvPr>
          <p:cNvSpPr>
            <a:spLocks noGrp="1"/>
          </p:cNvSpPr>
          <p:nvPr>
            <p:ph idx="1"/>
          </p:nvPr>
        </p:nvSpPr>
        <p:spPr/>
        <p:txBody>
          <a:bodyPr/>
          <a:lstStyle/>
          <a:p>
            <a:r>
              <a:rPr lang="zh-CN" altLang="en-US" dirty="0"/>
              <a:t>做法</a:t>
            </a:r>
            <a:r>
              <a:rPr lang="en-US" altLang="zh-CN" dirty="0"/>
              <a:t>1</a:t>
            </a:r>
            <a:r>
              <a:rPr lang="zh-CN" altLang="en-US" dirty="0"/>
              <a:t>，我会暴力！每次询问暴力访问整个区间算出最大值，时间复杂度</a:t>
            </a:r>
            <a:r>
              <a:rPr lang="en-US" altLang="zh-CN" dirty="0"/>
              <a:t>O(</a:t>
            </a:r>
            <a:r>
              <a:rPr lang="en-US" altLang="zh-CN" dirty="0" err="1"/>
              <a:t>mn</a:t>
            </a:r>
            <a:r>
              <a:rPr lang="en-US" altLang="zh-CN" dirty="0"/>
              <a:t>)</a:t>
            </a:r>
          </a:p>
          <a:p>
            <a:r>
              <a:rPr lang="zh-CN" altLang="en-US" dirty="0"/>
              <a:t>解决简单的数据结构问题时的一个常见思路：看看我们重复做了哪些事情？</a:t>
            </a:r>
            <a:endParaRPr lang="en-US" altLang="zh-CN" dirty="0"/>
          </a:p>
          <a:p>
            <a:r>
              <a:rPr lang="zh-CN" altLang="en-US" dirty="0"/>
              <a:t>如果两次询问的区间分别是 </a:t>
            </a:r>
            <a:r>
              <a:rPr lang="en-US" altLang="zh-CN" dirty="0"/>
              <a:t>[</a:t>
            </a:r>
            <a:r>
              <a:rPr lang="en-US" altLang="zh-CN" dirty="0" err="1"/>
              <a:t>l,r</a:t>
            </a:r>
            <a:r>
              <a:rPr lang="en-US" altLang="zh-CN" dirty="0"/>
              <a:t>] [l-1,r+1]</a:t>
            </a:r>
            <a:r>
              <a:rPr lang="zh-CN" altLang="en-US" dirty="0"/>
              <a:t> ，那么暴力访问 </a:t>
            </a:r>
            <a:r>
              <a:rPr lang="en-US" altLang="zh-CN" dirty="0"/>
              <a:t>[</a:t>
            </a:r>
            <a:r>
              <a:rPr lang="en-US" altLang="zh-CN" dirty="0" err="1"/>
              <a:t>l,r</a:t>
            </a:r>
            <a:r>
              <a:rPr lang="en-US" altLang="zh-CN" dirty="0"/>
              <a:t>] </a:t>
            </a:r>
            <a:r>
              <a:rPr lang="zh-CN" altLang="en-US" dirty="0"/>
              <a:t>这件事就被做了两次</a:t>
            </a:r>
            <a:endParaRPr lang="en-US" altLang="zh-CN" dirty="0"/>
          </a:p>
        </p:txBody>
      </p:sp>
    </p:spTree>
    <p:extLst>
      <p:ext uri="{BB962C8B-B14F-4D97-AF65-F5344CB8AC3E}">
        <p14:creationId xmlns:p14="http://schemas.microsoft.com/office/powerpoint/2010/main" val="2670431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94239-61CE-A932-8203-7B4B79C7BCD3}"/>
              </a:ext>
            </a:extLst>
          </p:cNvPr>
          <p:cNvSpPr>
            <a:spLocks noGrp="1"/>
          </p:cNvSpPr>
          <p:nvPr>
            <p:ph type="title"/>
          </p:nvPr>
        </p:nvSpPr>
        <p:spPr/>
        <p:txBody>
          <a:bodyPr/>
          <a:lstStyle/>
          <a:p>
            <a:r>
              <a:rPr lang="en-US" altLang="zh-CN" dirty="0"/>
              <a:t>ST</a:t>
            </a:r>
            <a:r>
              <a:rPr lang="zh-CN" altLang="en-US" dirty="0"/>
              <a:t>表</a:t>
            </a:r>
          </a:p>
        </p:txBody>
      </p:sp>
      <p:sp>
        <p:nvSpPr>
          <p:cNvPr id="3" name="内容占位符 2">
            <a:extLst>
              <a:ext uri="{FF2B5EF4-FFF2-40B4-BE49-F238E27FC236}">
                <a16:creationId xmlns:a16="http://schemas.microsoft.com/office/drawing/2014/main" id="{63D85376-364A-2284-8FCC-960569C07D4E}"/>
              </a:ext>
            </a:extLst>
          </p:cNvPr>
          <p:cNvSpPr>
            <a:spLocks noGrp="1"/>
          </p:cNvSpPr>
          <p:nvPr>
            <p:ph idx="1"/>
          </p:nvPr>
        </p:nvSpPr>
        <p:spPr/>
        <p:txBody>
          <a:bodyPr/>
          <a:lstStyle/>
          <a:p>
            <a:r>
              <a:rPr lang="zh-CN" altLang="en-US" dirty="0"/>
              <a:t>于是，做法</a:t>
            </a:r>
            <a:r>
              <a:rPr lang="en-US" altLang="zh-CN" dirty="0"/>
              <a:t>2</a:t>
            </a:r>
            <a:r>
              <a:rPr lang="zh-CN" altLang="en-US" dirty="0"/>
              <a:t>，我会</a:t>
            </a:r>
            <a:r>
              <a:rPr lang="en-US" altLang="zh-CN" dirty="0"/>
              <a:t>DP</a:t>
            </a:r>
            <a:r>
              <a:rPr lang="zh-CN" altLang="en-US" dirty="0"/>
              <a:t>！</a:t>
            </a:r>
            <a:r>
              <a:rPr lang="en-US" altLang="zh-CN" dirty="0"/>
              <a:t>f[</a:t>
            </a:r>
            <a:r>
              <a:rPr lang="en-US" altLang="zh-CN" dirty="0" err="1"/>
              <a:t>i</a:t>
            </a:r>
            <a:r>
              <a:rPr lang="en-US" altLang="zh-CN" dirty="0"/>
              <a:t>][j] </a:t>
            </a:r>
            <a:r>
              <a:rPr lang="zh-CN" altLang="en-US" dirty="0"/>
              <a:t>表示区间</a:t>
            </a:r>
            <a:r>
              <a:rPr lang="en-US" altLang="zh-CN" dirty="0"/>
              <a:t> [</a:t>
            </a:r>
            <a:r>
              <a:rPr lang="en-US" altLang="zh-CN" dirty="0" err="1"/>
              <a:t>i,j</a:t>
            </a:r>
            <a:r>
              <a:rPr lang="en-US" altLang="zh-CN" dirty="0"/>
              <a:t>] </a:t>
            </a:r>
            <a:r>
              <a:rPr lang="zh-CN" altLang="en-US" dirty="0"/>
              <a:t>的极值，用方程 </a:t>
            </a:r>
            <a:r>
              <a:rPr lang="en-US" altLang="zh-CN" dirty="0"/>
              <a:t>f[</a:t>
            </a:r>
            <a:r>
              <a:rPr lang="en-US" altLang="zh-CN" dirty="0" err="1"/>
              <a:t>i</a:t>
            </a:r>
            <a:r>
              <a:rPr lang="en-US" altLang="zh-CN" dirty="0"/>
              <a:t>][j]=max(f[</a:t>
            </a:r>
            <a:r>
              <a:rPr lang="en-US" altLang="zh-CN" dirty="0" err="1"/>
              <a:t>i</a:t>
            </a:r>
            <a:r>
              <a:rPr lang="en-US" altLang="zh-CN" dirty="0"/>
              <a:t>][j-1], a[j]) </a:t>
            </a:r>
            <a:r>
              <a:rPr lang="zh-CN" altLang="en-US" dirty="0"/>
              <a:t>来</a:t>
            </a:r>
            <a:r>
              <a:rPr lang="en-US" altLang="zh-CN" dirty="0" err="1"/>
              <a:t>dp</a:t>
            </a:r>
            <a:r>
              <a:rPr lang="zh-CN" altLang="en-US" dirty="0"/>
              <a:t>即可</a:t>
            </a:r>
            <a:endParaRPr lang="en-US" altLang="zh-CN" dirty="0"/>
          </a:p>
          <a:p>
            <a:r>
              <a:rPr lang="zh-CN" altLang="en-US" dirty="0"/>
              <a:t>时间复杂度 </a:t>
            </a:r>
            <a:r>
              <a:rPr lang="en-US" altLang="zh-CN" dirty="0"/>
              <a:t>O(n</a:t>
            </a:r>
            <a:r>
              <a:rPr lang="en-US" altLang="zh-CN" baseline="30000" dirty="0"/>
              <a:t>2</a:t>
            </a:r>
            <a:r>
              <a:rPr lang="en-US" altLang="zh-CN" dirty="0"/>
              <a:t>+m)</a:t>
            </a:r>
            <a:r>
              <a:rPr lang="zh-CN" altLang="en-US" dirty="0"/>
              <a:t>，好但还不够</a:t>
            </a:r>
            <a:endParaRPr lang="en-US" altLang="zh-CN" dirty="0"/>
          </a:p>
          <a:p>
            <a:r>
              <a:rPr lang="zh-CN" altLang="en-US" dirty="0"/>
              <a:t>现在我们没有做重复的事，但我们做了很多多余的事：</a:t>
            </a:r>
            <a:r>
              <a:rPr lang="zh-CN" altLang="en-US" dirty="0">
                <a:solidFill>
                  <a:srgbClr val="00B0F0"/>
                </a:solidFill>
              </a:rPr>
              <a:t>我们真的需要那么多区间的答案吗</a:t>
            </a:r>
            <a:endParaRPr lang="en-US" altLang="zh-CN" dirty="0">
              <a:solidFill>
                <a:srgbClr val="00B0F0"/>
              </a:solidFill>
            </a:endParaRPr>
          </a:p>
          <a:p>
            <a:r>
              <a:rPr lang="zh-CN" altLang="en-US" dirty="0"/>
              <a:t>注意到这是一个</a:t>
            </a:r>
            <a:r>
              <a:rPr lang="zh-CN" altLang="en-US" dirty="0">
                <a:solidFill>
                  <a:srgbClr val="FF0000"/>
                </a:solidFill>
              </a:rPr>
              <a:t>可重复贡献问题</a:t>
            </a:r>
            <a:r>
              <a:rPr lang="zh-CN" altLang="en-US" dirty="0"/>
              <a:t>，我们似乎更应该取一些具有代表性的区间，然后每次询问拼出一个答案</a:t>
            </a:r>
            <a:endParaRPr lang="en-US" altLang="zh-CN" dirty="0"/>
          </a:p>
          <a:p>
            <a:endParaRPr lang="zh-CN" altLang="en-US" dirty="0"/>
          </a:p>
        </p:txBody>
      </p:sp>
    </p:spTree>
    <p:extLst>
      <p:ext uri="{BB962C8B-B14F-4D97-AF65-F5344CB8AC3E}">
        <p14:creationId xmlns:p14="http://schemas.microsoft.com/office/powerpoint/2010/main" val="1287163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631C6-E7DE-4B85-4012-CAFC15331746}"/>
              </a:ext>
            </a:extLst>
          </p:cNvPr>
          <p:cNvSpPr>
            <a:spLocks noGrp="1"/>
          </p:cNvSpPr>
          <p:nvPr>
            <p:ph type="title"/>
          </p:nvPr>
        </p:nvSpPr>
        <p:spPr/>
        <p:txBody>
          <a:bodyPr/>
          <a:lstStyle/>
          <a:p>
            <a:r>
              <a:rPr lang="en-US" altLang="zh-CN" dirty="0"/>
              <a:t>ST</a:t>
            </a:r>
            <a:r>
              <a:rPr lang="zh-CN" altLang="en-US" dirty="0"/>
              <a:t>表</a:t>
            </a:r>
          </a:p>
        </p:txBody>
      </p:sp>
      <p:sp>
        <p:nvSpPr>
          <p:cNvPr id="3" name="内容占位符 2">
            <a:extLst>
              <a:ext uri="{FF2B5EF4-FFF2-40B4-BE49-F238E27FC236}">
                <a16:creationId xmlns:a16="http://schemas.microsoft.com/office/drawing/2014/main" id="{DC4197D1-AFEC-5578-18E6-FEC648FC7B3B}"/>
              </a:ext>
            </a:extLst>
          </p:cNvPr>
          <p:cNvSpPr>
            <a:spLocks noGrp="1"/>
          </p:cNvSpPr>
          <p:nvPr>
            <p:ph idx="1"/>
          </p:nvPr>
        </p:nvSpPr>
        <p:spPr/>
        <p:txBody>
          <a:bodyPr/>
          <a:lstStyle/>
          <a:p>
            <a:r>
              <a:rPr lang="zh-CN" altLang="en-US" dirty="0"/>
              <a:t>于是，做法</a:t>
            </a:r>
            <a:r>
              <a:rPr lang="en-US" altLang="zh-CN" dirty="0"/>
              <a:t>3</a:t>
            </a:r>
            <a:r>
              <a:rPr lang="zh-CN" altLang="en-US" dirty="0"/>
              <a:t>：</a:t>
            </a:r>
            <a:r>
              <a:rPr lang="en-US" altLang="zh-CN" dirty="0"/>
              <a:t>ST</a:t>
            </a:r>
            <a:r>
              <a:rPr lang="zh-CN" altLang="en-US" dirty="0"/>
              <a:t>表！</a:t>
            </a:r>
            <a:endParaRPr lang="en-US" altLang="zh-CN" dirty="0"/>
          </a:p>
          <a:p>
            <a:r>
              <a:rPr lang="zh-CN" altLang="en-US" dirty="0"/>
              <a:t>我们用</a:t>
            </a:r>
            <a:r>
              <a:rPr lang="en-US" altLang="zh-CN" dirty="0"/>
              <a:t>f[</a:t>
            </a:r>
            <a:r>
              <a:rPr lang="en-US" altLang="zh-CN" dirty="0" err="1"/>
              <a:t>i</a:t>
            </a:r>
            <a:r>
              <a:rPr lang="en-US" altLang="zh-CN" dirty="0"/>
              <a:t>][j]</a:t>
            </a:r>
            <a:r>
              <a:rPr lang="zh-CN" altLang="en-US" dirty="0"/>
              <a:t>表示从</a:t>
            </a:r>
            <a:r>
              <a:rPr lang="en-US" altLang="zh-CN" dirty="0" err="1"/>
              <a:t>i</a:t>
            </a:r>
            <a:r>
              <a:rPr lang="zh-CN" altLang="en-US" dirty="0"/>
              <a:t>开始</a:t>
            </a:r>
            <a:r>
              <a:rPr lang="en-US" altLang="zh-CN" dirty="0"/>
              <a:t>2</a:t>
            </a:r>
            <a:r>
              <a:rPr lang="en-US" altLang="zh-CN" baseline="30000" dirty="0"/>
              <a:t>j</a:t>
            </a:r>
            <a:r>
              <a:rPr lang="zh-CN" altLang="en-US" dirty="0"/>
              <a:t>个元素的最大值，那么</a:t>
            </a:r>
            <a:r>
              <a:rPr lang="en-US" altLang="zh-CN" dirty="0"/>
              <a:t>j</a:t>
            </a:r>
            <a:r>
              <a:rPr lang="zh-CN" altLang="en-US" dirty="0"/>
              <a:t>的取值范围就只有</a:t>
            </a:r>
            <a:r>
              <a:rPr lang="en-US" altLang="zh-CN" dirty="0"/>
              <a:t>0</a:t>
            </a:r>
            <a:r>
              <a:rPr lang="zh-CN" altLang="en-US" dirty="0"/>
              <a:t>到</a:t>
            </a:r>
            <a:r>
              <a:rPr lang="en-US" altLang="zh-CN" dirty="0" err="1"/>
              <a:t>logn</a:t>
            </a:r>
            <a:endParaRPr lang="en-US" altLang="zh-CN" dirty="0"/>
          </a:p>
          <a:p>
            <a:r>
              <a:rPr lang="zh-CN" altLang="en-US" dirty="0"/>
              <a:t>并且</a:t>
            </a:r>
            <a:r>
              <a:rPr lang="en-US" altLang="zh-CN" dirty="0"/>
              <a:t>f</a:t>
            </a:r>
            <a:r>
              <a:rPr lang="zh-CN" altLang="en-US" dirty="0"/>
              <a:t>数组也很好求：</a:t>
            </a:r>
            <a:r>
              <a:rPr lang="en-US" altLang="zh-CN" dirty="0"/>
              <a:t>f[</a:t>
            </a:r>
            <a:r>
              <a:rPr lang="en-US" altLang="zh-CN" dirty="0" err="1"/>
              <a:t>i</a:t>
            </a:r>
            <a:r>
              <a:rPr lang="en-US" altLang="zh-CN" dirty="0"/>
              <a:t>][j]=max(f[</a:t>
            </a:r>
            <a:r>
              <a:rPr lang="en-US" altLang="zh-CN" dirty="0" err="1"/>
              <a:t>i</a:t>
            </a:r>
            <a:r>
              <a:rPr lang="en-US" altLang="zh-CN" dirty="0"/>
              <a:t>][j-1], f[i+2</a:t>
            </a:r>
            <a:r>
              <a:rPr lang="en-US" altLang="zh-CN" baseline="30000" dirty="0"/>
              <a:t>j-1</a:t>
            </a:r>
            <a:r>
              <a:rPr lang="en-US" altLang="zh-CN" dirty="0"/>
              <a:t>,j-1])</a:t>
            </a:r>
          </a:p>
          <a:p>
            <a:r>
              <a:rPr lang="zh-CN" altLang="en-US" dirty="0"/>
              <a:t>有了</a:t>
            </a:r>
            <a:r>
              <a:rPr lang="en-US" altLang="zh-CN" dirty="0"/>
              <a:t>f</a:t>
            </a:r>
            <a:r>
              <a:rPr lang="zh-CN" altLang="en-US" dirty="0"/>
              <a:t>数组后，询问 </a:t>
            </a:r>
            <a:r>
              <a:rPr lang="en-US" altLang="zh-CN" dirty="0"/>
              <a:t>[</a:t>
            </a:r>
            <a:r>
              <a:rPr lang="en-US" altLang="zh-CN" dirty="0" err="1"/>
              <a:t>l,r</a:t>
            </a:r>
            <a:r>
              <a:rPr lang="en-US" altLang="zh-CN" dirty="0"/>
              <a:t>] </a:t>
            </a:r>
            <a:r>
              <a:rPr lang="zh-CN" altLang="en-US" dirty="0"/>
              <a:t>的最大值时，令 </a:t>
            </a:r>
            <a:r>
              <a:rPr lang="en-US" altLang="zh-CN" dirty="0"/>
              <a:t>s=log(r-l+1) </a:t>
            </a:r>
            <a:r>
              <a:rPr lang="zh-CN" altLang="en-US" dirty="0"/>
              <a:t>下取整，则</a:t>
            </a:r>
            <a:r>
              <a:rPr lang="en-US" altLang="zh-CN" dirty="0" err="1"/>
              <a:t>ans</a:t>
            </a:r>
            <a:r>
              <a:rPr lang="en-US" altLang="zh-CN" dirty="0"/>
              <a:t>=max(f[</a:t>
            </a:r>
            <a:r>
              <a:rPr lang="en-US" altLang="zh-CN" dirty="0" err="1"/>
              <a:t>l,s</a:t>
            </a:r>
            <a:r>
              <a:rPr lang="en-US" altLang="zh-CN" dirty="0"/>
              <a:t>], f[r-2</a:t>
            </a:r>
            <a:r>
              <a:rPr lang="en-US" altLang="zh-CN" baseline="30000" dirty="0"/>
              <a:t>s</a:t>
            </a:r>
            <a:r>
              <a:rPr lang="en-US" altLang="zh-CN" dirty="0"/>
              <a:t>+1,s])</a:t>
            </a:r>
          </a:p>
          <a:p>
            <a:r>
              <a:rPr lang="zh-CN" altLang="en-US" dirty="0"/>
              <a:t>这样我们就得到了一个 </a:t>
            </a:r>
            <a:r>
              <a:rPr lang="en-US" altLang="zh-CN" dirty="0"/>
              <a:t>O(</a:t>
            </a:r>
            <a:r>
              <a:rPr lang="en-US" altLang="zh-CN" dirty="0" err="1"/>
              <a:t>nlogn+m</a:t>
            </a:r>
            <a:r>
              <a:rPr lang="en-US" altLang="zh-CN" dirty="0"/>
              <a:t>) </a:t>
            </a:r>
            <a:r>
              <a:rPr lang="zh-CN" altLang="en-US" dirty="0"/>
              <a:t>的做法</a:t>
            </a:r>
          </a:p>
        </p:txBody>
      </p:sp>
      <p:pic>
        <p:nvPicPr>
          <p:cNvPr id="5" name="图片 4">
            <a:extLst>
              <a:ext uri="{FF2B5EF4-FFF2-40B4-BE49-F238E27FC236}">
                <a16:creationId xmlns:a16="http://schemas.microsoft.com/office/drawing/2014/main" id="{D1B75DF0-2487-CC4D-2DFF-A9243BDA0DD8}"/>
              </a:ext>
            </a:extLst>
          </p:cNvPr>
          <p:cNvPicPr>
            <a:picLocks noChangeAspect="1"/>
          </p:cNvPicPr>
          <p:nvPr/>
        </p:nvPicPr>
        <p:blipFill>
          <a:blip r:embed="rId2"/>
          <a:stretch>
            <a:fillRect/>
          </a:stretch>
        </p:blipFill>
        <p:spPr>
          <a:xfrm>
            <a:off x="7805291" y="4471663"/>
            <a:ext cx="4047619" cy="1085714"/>
          </a:xfrm>
          <a:prstGeom prst="rect">
            <a:avLst/>
          </a:prstGeom>
        </p:spPr>
      </p:pic>
    </p:spTree>
    <p:extLst>
      <p:ext uri="{BB962C8B-B14F-4D97-AF65-F5344CB8AC3E}">
        <p14:creationId xmlns:p14="http://schemas.microsoft.com/office/powerpoint/2010/main" val="132767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91661-31B1-41C1-E5E2-B17377490D4B}"/>
              </a:ext>
            </a:extLst>
          </p:cNvPr>
          <p:cNvSpPr>
            <a:spLocks noGrp="1"/>
          </p:cNvSpPr>
          <p:nvPr>
            <p:ph type="title"/>
          </p:nvPr>
        </p:nvSpPr>
        <p:spPr/>
        <p:txBody>
          <a:bodyPr/>
          <a:lstStyle/>
          <a:p>
            <a:r>
              <a:rPr lang="zh-CN" altLang="en-US" dirty="0"/>
              <a:t>快问快答</a:t>
            </a:r>
          </a:p>
        </p:txBody>
      </p:sp>
      <p:sp>
        <p:nvSpPr>
          <p:cNvPr id="3" name="内容占位符 2">
            <a:extLst>
              <a:ext uri="{FF2B5EF4-FFF2-40B4-BE49-F238E27FC236}">
                <a16:creationId xmlns:a16="http://schemas.microsoft.com/office/drawing/2014/main" id="{816B4F17-EA86-443A-C368-FBABAB1C8E8D}"/>
              </a:ext>
            </a:extLst>
          </p:cNvPr>
          <p:cNvSpPr>
            <a:spLocks noGrp="1"/>
          </p:cNvSpPr>
          <p:nvPr>
            <p:ph idx="1"/>
          </p:nvPr>
        </p:nvSpPr>
        <p:spPr/>
        <p:txBody>
          <a:bodyPr/>
          <a:lstStyle/>
          <a:p>
            <a:r>
              <a:rPr lang="zh-CN" altLang="en-US" dirty="0"/>
              <a:t>现在我们已经学会</a:t>
            </a:r>
            <a:r>
              <a:rPr lang="en-US" altLang="zh-CN" dirty="0"/>
              <a:t>ST</a:t>
            </a:r>
            <a:r>
              <a:rPr lang="zh-CN" altLang="en-US" dirty="0"/>
              <a:t>表啦，可惜它是一个静态数据结构。那么我们如何解决下面这题呢？</a:t>
            </a:r>
            <a:endParaRPr lang="en-US" altLang="zh-CN" dirty="0"/>
          </a:p>
          <a:p>
            <a:r>
              <a:rPr lang="zh-CN" altLang="en-US" dirty="0"/>
              <a:t>给定一个初始长度为</a:t>
            </a:r>
            <a:r>
              <a:rPr lang="en-US" altLang="zh-CN" dirty="0"/>
              <a:t>n</a:t>
            </a:r>
            <a:r>
              <a:rPr lang="zh-CN" altLang="en-US" dirty="0"/>
              <a:t>的序列，</a:t>
            </a:r>
            <a:r>
              <a:rPr lang="en-US" altLang="zh-CN" dirty="0"/>
              <a:t>m</a:t>
            </a:r>
            <a:r>
              <a:rPr lang="zh-CN" altLang="en-US" dirty="0"/>
              <a:t>次询问或操作：询问</a:t>
            </a:r>
            <a:r>
              <a:rPr lang="en-US" altLang="zh-CN" dirty="0"/>
              <a:t> [</a:t>
            </a:r>
            <a:r>
              <a:rPr lang="en-US" altLang="zh-CN" dirty="0" err="1"/>
              <a:t>l,r</a:t>
            </a:r>
            <a:r>
              <a:rPr lang="en-US" altLang="zh-CN" dirty="0"/>
              <a:t>] </a:t>
            </a:r>
            <a:r>
              <a:rPr lang="zh-CN" altLang="en-US" dirty="0"/>
              <a:t>的最大值，或者</a:t>
            </a:r>
            <a:r>
              <a:rPr lang="zh-CN" altLang="en-US" dirty="0">
                <a:solidFill>
                  <a:srgbClr val="FF0000"/>
                </a:solidFill>
              </a:rPr>
              <a:t>在当前序列的末尾插入一个数，强制在线</a:t>
            </a:r>
            <a:endParaRPr lang="en-US" altLang="zh-CN" dirty="0">
              <a:solidFill>
                <a:srgbClr val="FF0000"/>
              </a:solidFill>
            </a:endParaRPr>
          </a:p>
        </p:txBody>
      </p:sp>
    </p:spTree>
    <p:extLst>
      <p:ext uri="{BB962C8B-B14F-4D97-AF65-F5344CB8AC3E}">
        <p14:creationId xmlns:p14="http://schemas.microsoft.com/office/powerpoint/2010/main" val="3241939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91661-31B1-41C1-E5E2-B17377490D4B}"/>
              </a:ext>
            </a:extLst>
          </p:cNvPr>
          <p:cNvSpPr>
            <a:spLocks noGrp="1"/>
          </p:cNvSpPr>
          <p:nvPr>
            <p:ph type="title"/>
          </p:nvPr>
        </p:nvSpPr>
        <p:spPr/>
        <p:txBody>
          <a:bodyPr/>
          <a:lstStyle/>
          <a:p>
            <a:r>
              <a:rPr lang="zh-CN" altLang="en-US" dirty="0"/>
              <a:t>快问快答</a:t>
            </a:r>
          </a:p>
        </p:txBody>
      </p:sp>
      <p:sp>
        <p:nvSpPr>
          <p:cNvPr id="3" name="内容占位符 2">
            <a:extLst>
              <a:ext uri="{FF2B5EF4-FFF2-40B4-BE49-F238E27FC236}">
                <a16:creationId xmlns:a16="http://schemas.microsoft.com/office/drawing/2014/main" id="{816B4F17-EA86-443A-C368-FBABAB1C8E8D}"/>
              </a:ext>
            </a:extLst>
          </p:cNvPr>
          <p:cNvSpPr>
            <a:spLocks noGrp="1"/>
          </p:cNvSpPr>
          <p:nvPr>
            <p:ph idx="1"/>
          </p:nvPr>
        </p:nvSpPr>
        <p:spPr/>
        <p:txBody>
          <a:bodyPr/>
          <a:lstStyle/>
          <a:p>
            <a:r>
              <a:rPr lang="zh-CN" altLang="en-US" dirty="0"/>
              <a:t>现在我们已经学会</a:t>
            </a:r>
            <a:r>
              <a:rPr lang="en-US" altLang="zh-CN" dirty="0"/>
              <a:t>ST</a:t>
            </a:r>
            <a:r>
              <a:rPr lang="zh-CN" altLang="en-US" dirty="0"/>
              <a:t>表啦，可惜它是一个静态数据结构。那么我们如何解决下面这题呢？</a:t>
            </a:r>
            <a:endParaRPr lang="en-US" altLang="zh-CN" dirty="0"/>
          </a:p>
          <a:p>
            <a:r>
              <a:rPr lang="zh-CN" altLang="en-US" dirty="0"/>
              <a:t>给定一个初始长度为</a:t>
            </a:r>
            <a:r>
              <a:rPr lang="en-US" altLang="zh-CN" dirty="0"/>
              <a:t>n</a:t>
            </a:r>
            <a:r>
              <a:rPr lang="zh-CN" altLang="en-US" dirty="0"/>
              <a:t>的序列，</a:t>
            </a:r>
            <a:r>
              <a:rPr lang="en-US" altLang="zh-CN" dirty="0"/>
              <a:t>m</a:t>
            </a:r>
            <a:r>
              <a:rPr lang="zh-CN" altLang="en-US" dirty="0"/>
              <a:t>次询问或操作：询问</a:t>
            </a:r>
            <a:r>
              <a:rPr lang="en-US" altLang="zh-CN" dirty="0"/>
              <a:t> [</a:t>
            </a:r>
            <a:r>
              <a:rPr lang="en-US" altLang="zh-CN" dirty="0" err="1"/>
              <a:t>l,r</a:t>
            </a:r>
            <a:r>
              <a:rPr lang="en-US" altLang="zh-CN" dirty="0"/>
              <a:t>] </a:t>
            </a:r>
            <a:r>
              <a:rPr lang="zh-CN" altLang="en-US" dirty="0"/>
              <a:t>的最大值，或者</a:t>
            </a:r>
            <a:r>
              <a:rPr lang="zh-CN" altLang="en-US" dirty="0">
                <a:solidFill>
                  <a:srgbClr val="FF0000"/>
                </a:solidFill>
              </a:rPr>
              <a:t>在当前序列的末尾插入一个数，强制在线</a:t>
            </a:r>
            <a:endParaRPr lang="en-US" altLang="zh-CN" dirty="0">
              <a:solidFill>
                <a:srgbClr val="FF0000"/>
              </a:solidFill>
            </a:endParaRPr>
          </a:p>
          <a:p>
            <a:r>
              <a:rPr lang="zh-CN" altLang="en-US" dirty="0"/>
              <a:t>答案非常简单：</a:t>
            </a:r>
            <a:r>
              <a:rPr lang="en-US" altLang="zh-CN" dirty="0"/>
              <a:t>ST</a:t>
            </a:r>
            <a:r>
              <a:rPr lang="zh-CN" altLang="en-US" dirty="0"/>
              <a:t>表显然是支持在最后插入一个数的，只要增加</a:t>
            </a:r>
            <a:r>
              <a:rPr lang="en-US" altLang="zh-CN" dirty="0"/>
              <a:t>log</a:t>
            </a:r>
            <a:r>
              <a:rPr lang="zh-CN" altLang="en-US" dirty="0"/>
              <a:t>个数据就好了（具体来说是</a:t>
            </a:r>
            <a:r>
              <a:rPr lang="en-US" altLang="zh-CN" dirty="0"/>
              <a:t>f[n-2</a:t>
            </a:r>
            <a:r>
              <a:rPr lang="en-US" altLang="zh-CN" baseline="30000" dirty="0"/>
              <a:t>s</a:t>
            </a:r>
            <a:r>
              <a:rPr lang="en-US" altLang="zh-CN" dirty="0"/>
              <a:t>+1,s]</a:t>
            </a:r>
            <a:r>
              <a:rPr lang="zh-CN" altLang="en-US" dirty="0"/>
              <a:t>，其中</a:t>
            </a:r>
            <a:r>
              <a:rPr lang="en-US" altLang="zh-CN" dirty="0"/>
              <a:t>n</a:t>
            </a:r>
            <a:r>
              <a:rPr lang="zh-CN" altLang="en-US" dirty="0"/>
              <a:t>是增加后的长度，</a:t>
            </a:r>
            <a:r>
              <a:rPr lang="en-US" altLang="zh-CN" dirty="0"/>
              <a:t>s</a:t>
            </a:r>
            <a:r>
              <a:rPr lang="zh-CN" altLang="en-US" dirty="0"/>
              <a:t>从</a:t>
            </a:r>
            <a:r>
              <a:rPr lang="en-US" altLang="zh-CN" dirty="0"/>
              <a:t>0</a:t>
            </a:r>
            <a:r>
              <a:rPr lang="zh-CN" altLang="en-US" dirty="0"/>
              <a:t>到</a:t>
            </a:r>
            <a:r>
              <a:rPr lang="en-US" altLang="zh-CN" dirty="0" err="1"/>
              <a:t>logn</a:t>
            </a:r>
            <a:r>
              <a:rPr lang="zh-CN" altLang="en-US" dirty="0"/>
              <a:t>）</a:t>
            </a:r>
            <a:endParaRPr lang="en-US" altLang="zh-CN" dirty="0"/>
          </a:p>
        </p:txBody>
      </p:sp>
    </p:spTree>
    <p:extLst>
      <p:ext uri="{BB962C8B-B14F-4D97-AF65-F5344CB8AC3E}">
        <p14:creationId xmlns:p14="http://schemas.microsoft.com/office/powerpoint/2010/main" val="179669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E94239-61CE-A932-8203-7B4B79C7BCD3}"/>
              </a:ext>
            </a:extLst>
          </p:cNvPr>
          <p:cNvSpPr>
            <a:spLocks noGrp="1"/>
          </p:cNvSpPr>
          <p:nvPr>
            <p:ph type="title"/>
          </p:nvPr>
        </p:nvSpPr>
        <p:spPr/>
        <p:txBody>
          <a:bodyPr/>
          <a:lstStyle/>
          <a:p>
            <a:r>
              <a:rPr lang="zh-CN" altLang="en-US" dirty="0"/>
              <a:t>另一种解题思路</a:t>
            </a:r>
            <a:r>
              <a:rPr lang="en-US" altLang="zh-CN" dirty="0"/>
              <a:t>……</a:t>
            </a:r>
            <a:endParaRPr lang="zh-CN" altLang="en-US" dirty="0"/>
          </a:p>
        </p:txBody>
      </p:sp>
      <p:sp>
        <p:nvSpPr>
          <p:cNvPr id="3" name="内容占位符 2">
            <a:extLst>
              <a:ext uri="{FF2B5EF4-FFF2-40B4-BE49-F238E27FC236}">
                <a16:creationId xmlns:a16="http://schemas.microsoft.com/office/drawing/2014/main" id="{63D85376-364A-2284-8FCC-960569C07D4E}"/>
              </a:ext>
            </a:extLst>
          </p:cNvPr>
          <p:cNvSpPr>
            <a:spLocks noGrp="1"/>
          </p:cNvSpPr>
          <p:nvPr>
            <p:ph idx="1"/>
          </p:nvPr>
        </p:nvSpPr>
        <p:spPr/>
        <p:txBody>
          <a:bodyPr/>
          <a:lstStyle/>
          <a:p>
            <a:r>
              <a:rPr lang="zh-CN" altLang="en-US" dirty="0"/>
              <a:t>于是，做法</a:t>
            </a:r>
            <a:r>
              <a:rPr lang="en-US" altLang="zh-CN" dirty="0"/>
              <a:t>2</a:t>
            </a:r>
            <a:r>
              <a:rPr lang="zh-CN" altLang="en-US" dirty="0"/>
              <a:t>，我会</a:t>
            </a:r>
            <a:r>
              <a:rPr lang="en-US" altLang="zh-CN" dirty="0"/>
              <a:t>DP</a:t>
            </a:r>
            <a:r>
              <a:rPr lang="zh-CN" altLang="en-US" dirty="0"/>
              <a:t>！</a:t>
            </a:r>
            <a:r>
              <a:rPr lang="en-US" altLang="zh-CN" dirty="0"/>
              <a:t>f[</a:t>
            </a:r>
            <a:r>
              <a:rPr lang="en-US" altLang="zh-CN" dirty="0" err="1"/>
              <a:t>i</a:t>
            </a:r>
            <a:r>
              <a:rPr lang="en-US" altLang="zh-CN" dirty="0"/>
              <a:t>][j] </a:t>
            </a:r>
            <a:r>
              <a:rPr lang="zh-CN" altLang="en-US" dirty="0"/>
              <a:t>表示区间</a:t>
            </a:r>
            <a:r>
              <a:rPr lang="en-US" altLang="zh-CN" dirty="0"/>
              <a:t> [</a:t>
            </a:r>
            <a:r>
              <a:rPr lang="en-US" altLang="zh-CN" dirty="0" err="1"/>
              <a:t>i,j</a:t>
            </a:r>
            <a:r>
              <a:rPr lang="en-US" altLang="zh-CN" dirty="0"/>
              <a:t>] </a:t>
            </a:r>
            <a:r>
              <a:rPr lang="zh-CN" altLang="en-US" dirty="0"/>
              <a:t>的极值，用方程 </a:t>
            </a:r>
            <a:r>
              <a:rPr lang="en-US" altLang="zh-CN" dirty="0"/>
              <a:t>f[</a:t>
            </a:r>
            <a:r>
              <a:rPr lang="en-US" altLang="zh-CN" dirty="0" err="1"/>
              <a:t>i</a:t>
            </a:r>
            <a:r>
              <a:rPr lang="en-US" altLang="zh-CN" dirty="0"/>
              <a:t>][j]=max(f[</a:t>
            </a:r>
            <a:r>
              <a:rPr lang="en-US" altLang="zh-CN" dirty="0" err="1"/>
              <a:t>i</a:t>
            </a:r>
            <a:r>
              <a:rPr lang="en-US" altLang="zh-CN" dirty="0"/>
              <a:t>][j-1], a[j]) </a:t>
            </a:r>
            <a:r>
              <a:rPr lang="zh-CN" altLang="en-US" dirty="0"/>
              <a:t>来</a:t>
            </a:r>
            <a:r>
              <a:rPr lang="en-US" altLang="zh-CN" dirty="0" err="1"/>
              <a:t>dp</a:t>
            </a:r>
            <a:r>
              <a:rPr lang="zh-CN" altLang="en-US" dirty="0"/>
              <a:t>即可</a:t>
            </a:r>
            <a:endParaRPr lang="en-US" altLang="zh-CN" dirty="0"/>
          </a:p>
          <a:p>
            <a:r>
              <a:rPr lang="zh-CN" altLang="en-US" dirty="0"/>
              <a:t>时间复杂度 </a:t>
            </a:r>
            <a:r>
              <a:rPr lang="en-US" altLang="zh-CN" dirty="0"/>
              <a:t>O(n</a:t>
            </a:r>
            <a:r>
              <a:rPr lang="en-US" altLang="zh-CN" baseline="30000" dirty="0"/>
              <a:t>2</a:t>
            </a:r>
            <a:r>
              <a:rPr lang="en-US" altLang="zh-CN" dirty="0"/>
              <a:t>+m)</a:t>
            </a:r>
            <a:r>
              <a:rPr lang="zh-CN" altLang="en-US" dirty="0"/>
              <a:t>，好但还不够</a:t>
            </a:r>
            <a:endParaRPr lang="en-US" altLang="zh-CN" dirty="0"/>
          </a:p>
          <a:p>
            <a:r>
              <a:rPr lang="zh-CN" altLang="en-US" dirty="0"/>
              <a:t>现在我们没有做重复的事，但我们做了很多多余的事：</a:t>
            </a:r>
            <a:r>
              <a:rPr lang="zh-CN" altLang="en-US" dirty="0">
                <a:solidFill>
                  <a:srgbClr val="00B0F0"/>
                </a:solidFill>
              </a:rPr>
              <a:t>我们真的需要那么多区间的答案吗</a:t>
            </a:r>
            <a:endParaRPr lang="en-US" altLang="zh-CN" dirty="0">
              <a:solidFill>
                <a:srgbClr val="00B0F0"/>
              </a:solidFill>
            </a:endParaRPr>
          </a:p>
          <a:p>
            <a:r>
              <a:rPr lang="zh-CN" altLang="en-US" dirty="0"/>
              <a:t>注意到这是一个</a:t>
            </a:r>
            <a:r>
              <a:rPr lang="zh-CN" altLang="en-US" dirty="0">
                <a:solidFill>
                  <a:srgbClr val="FF0000"/>
                </a:solidFill>
              </a:rPr>
              <a:t>可重复贡献问题</a:t>
            </a:r>
            <a:r>
              <a:rPr lang="zh-CN" altLang="en-US" dirty="0"/>
              <a:t>，我们似乎更应该取一些具有代表性的区间，然后每次询问拼出一个答案</a:t>
            </a:r>
            <a:endParaRPr lang="en-US" altLang="zh-CN" dirty="0"/>
          </a:p>
          <a:p>
            <a:endParaRPr lang="zh-CN" altLang="en-US" dirty="0"/>
          </a:p>
        </p:txBody>
      </p:sp>
      <p:pic>
        <p:nvPicPr>
          <p:cNvPr id="6" name="图片 5">
            <a:extLst>
              <a:ext uri="{FF2B5EF4-FFF2-40B4-BE49-F238E27FC236}">
                <a16:creationId xmlns:a16="http://schemas.microsoft.com/office/drawing/2014/main" id="{5C8F5BD5-96CC-E735-04C6-2C8BA0325D5A}"/>
              </a:ext>
            </a:extLst>
          </p:cNvPr>
          <p:cNvPicPr>
            <a:picLocks noChangeAspect="1"/>
          </p:cNvPicPr>
          <p:nvPr/>
        </p:nvPicPr>
        <p:blipFill>
          <a:blip r:embed="rId2"/>
          <a:stretch>
            <a:fillRect/>
          </a:stretch>
        </p:blipFill>
        <p:spPr>
          <a:xfrm>
            <a:off x="7454067" y="1384183"/>
            <a:ext cx="1423812" cy="1748812"/>
          </a:xfrm>
          <a:prstGeom prst="rect">
            <a:avLst/>
          </a:prstGeom>
        </p:spPr>
      </p:pic>
      <p:sp>
        <p:nvSpPr>
          <p:cNvPr id="7" name="矩形: 圆角 6">
            <a:extLst>
              <a:ext uri="{FF2B5EF4-FFF2-40B4-BE49-F238E27FC236}">
                <a16:creationId xmlns:a16="http://schemas.microsoft.com/office/drawing/2014/main" id="{1036FDF6-2D2E-7AD9-412D-4F87BF47CCE5}"/>
              </a:ext>
            </a:extLst>
          </p:cNvPr>
          <p:cNvSpPr/>
          <p:nvPr/>
        </p:nvSpPr>
        <p:spPr>
          <a:xfrm>
            <a:off x="926981" y="3132995"/>
            <a:ext cx="10515601" cy="10447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4216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C2F9AC-7E5C-CC24-83F8-4B91F55F0930}"/>
              </a:ext>
            </a:extLst>
          </p:cNvPr>
          <p:cNvSpPr>
            <a:spLocks noGrp="1"/>
          </p:cNvSpPr>
          <p:nvPr>
            <p:ph type="title"/>
          </p:nvPr>
        </p:nvSpPr>
        <p:spPr/>
        <p:txBody>
          <a:bodyPr/>
          <a:lstStyle/>
          <a:p>
            <a:r>
              <a:rPr lang="zh-CN" altLang="en-US" dirty="0"/>
              <a:t>另一种解题思路</a:t>
            </a:r>
            <a:r>
              <a:rPr lang="en-US" altLang="zh-CN" dirty="0"/>
              <a:t>……</a:t>
            </a:r>
            <a:endParaRPr lang="zh-CN" altLang="en-US" dirty="0"/>
          </a:p>
        </p:txBody>
      </p:sp>
      <p:sp>
        <p:nvSpPr>
          <p:cNvPr id="3" name="内容占位符 2">
            <a:extLst>
              <a:ext uri="{FF2B5EF4-FFF2-40B4-BE49-F238E27FC236}">
                <a16:creationId xmlns:a16="http://schemas.microsoft.com/office/drawing/2014/main" id="{01AAB17C-FA20-8046-B596-8FC28FACFBF0}"/>
              </a:ext>
            </a:extLst>
          </p:cNvPr>
          <p:cNvSpPr>
            <a:spLocks noGrp="1"/>
          </p:cNvSpPr>
          <p:nvPr>
            <p:ph idx="1"/>
          </p:nvPr>
        </p:nvSpPr>
        <p:spPr/>
        <p:txBody>
          <a:bodyPr/>
          <a:lstStyle/>
          <a:p>
            <a:r>
              <a:rPr lang="en-US" altLang="zh-CN" sz="2000" dirty="0"/>
              <a:t>——</a:t>
            </a:r>
            <a:r>
              <a:rPr lang="zh-CN" altLang="en-US" sz="2000" dirty="0"/>
              <a:t>现在我们没有做重复的事，但我们做了很多多余的事：</a:t>
            </a:r>
            <a:r>
              <a:rPr lang="zh-CN" altLang="en-US" sz="2000" dirty="0">
                <a:solidFill>
                  <a:srgbClr val="00B0F0"/>
                </a:solidFill>
              </a:rPr>
              <a:t>我们真的需要那么多区间的答案吗</a:t>
            </a:r>
            <a:endParaRPr lang="en-US" altLang="zh-CN" sz="2000" dirty="0"/>
          </a:p>
          <a:p>
            <a:r>
              <a:rPr lang="zh-CN" altLang="en-US" dirty="0"/>
              <a:t>我知道了，你在说</a:t>
            </a:r>
            <a:r>
              <a:rPr lang="zh-CN" altLang="en-US" dirty="0">
                <a:solidFill>
                  <a:srgbClr val="FF0000"/>
                </a:solidFill>
              </a:rPr>
              <a:t>分治</a:t>
            </a:r>
            <a:endParaRPr lang="en-US" altLang="zh-CN" dirty="0">
              <a:solidFill>
                <a:srgbClr val="FF0000"/>
              </a:solidFill>
            </a:endParaRPr>
          </a:p>
          <a:p>
            <a:r>
              <a:rPr lang="zh-CN" altLang="en-US" dirty="0"/>
              <a:t>我们用</a:t>
            </a:r>
            <a:r>
              <a:rPr lang="zh-CN" altLang="en-US" dirty="0">
                <a:solidFill>
                  <a:srgbClr val="FF0000"/>
                </a:solidFill>
              </a:rPr>
              <a:t>分治</a:t>
            </a:r>
            <a:r>
              <a:rPr lang="zh-CN" altLang="en-US" dirty="0"/>
              <a:t>来解决这个问题：</a:t>
            </a:r>
            <a:endParaRPr lang="en-US" altLang="zh-CN" dirty="0"/>
          </a:p>
          <a:p>
            <a:r>
              <a:rPr lang="zh-CN" altLang="en-US" dirty="0"/>
              <a:t>分治函数 </a:t>
            </a:r>
            <a:r>
              <a:rPr lang="en-US" altLang="zh-CN" dirty="0"/>
              <a:t>solve(</a:t>
            </a:r>
            <a:r>
              <a:rPr lang="en-US" altLang="zh-CN" dirty="0" err="1"/>
              <a:t>S,l,r</a:t>
            </a:r>
            <a:r>
              <a:rPr lang="en-US" altLang="zh-CN" dirty="0"/>
              <a:t>)</a:t>
            </a:r>
            <a:r>
              <a:rPr lang="zh-CN" altLang="en-US" dirty="0"/>
              <a:t>，其中</a:t>
            </a:r>
            <a:r>
              <a:rPr lang="en-US" altLang="zh-CN" dirty="0"/>
              <a:t>S</a:t>
            </a:r>
            <a:r>
              <a:rPr lang="zh-CN" altLang="en-US" dirty="0"/>
              <a:t>是当前需要解决的问题的集合，</a:t>
            </a:r>
            <a:r>
              <a:rPr lang="en-US" altLang="zh-CN" dirty="0"/>
              <a:t>[</a:t>
            </a:r>
            <a:r>
              <a:rPr lang="en-US" altLang="zh-CN" dirty="0" err="1"/>
              <a:t>l,r</a:t>
            </a:r>
            <a:r>
              <a:rPr lang="en-US" altLang="zh-CN" dirty="0"/>
              <a:t>]</a:t>
            </a:r>
            <a:r>
              <a:rPr lang="zh-CN" altLang="en-US" dirty="0"/>
              <a:t>是当前的分治区间，保证</a:t>
            </a:r>
            <a:r>
              <a:rPr lang="en-US" altLang="zh-CN" dirty="0"/>
              <a:t>S</a:t>
            </a:r>
            <a:r>
              <a:rPr lang="zh-CN" altLang="en-US" dirty="0"/>
              <a:t>中所有区间都属于</a:t>
            </a:r>
            <a:r>
              <a:rPr lang="en-US" altLang="zh-CN" dirty="0"/>
              <a:t>[</a:t>
            </a:r>
            <a:r>
              <a:rPr lang="en-US" altLang="zh-CN" dirty="0" err="1"/>
              <a:t>l,r</a:t>
            </a:r>
            <a:r>
              <a:rPr lang="en-US" altLang="zh-CN" dirty="0"/>
              <a:t>]</a:t>
            </a:r>
          </a:p>
          <a:p>
            <a:r>
              <a:rPr lang="zh-CN" altLang="en-US" dirty="0"/>
              <a:t>初始调用：</a:t>
            </a:r>
            <a:r>
              <a:rPr lang="en-US" altLang="zh-CN" dirty="0"/>
              <a:t>solve(Q,1,n) </a:t>
            </a:r>
            <a:r>
              <a:rPr lang="zh-CN" altLang="en-US" dirty="0"/>
              <a:t>，其中</a:t>
            </a:r>
            <a:r>
              <a:rPr lang="en-US" altLang="zh-CN" dirty="0"/>
              <a:t>Q</a:t>
            </a:r>
            <a:r>
              <a:rPr lang="zh-CN" altLang="en-US" dirty="0"/>
              <a:t>是所有问题</a:t>
            </a:r>
            <a:endParaRPr lang="en-US" altLang="zh-CN" dirty="0"/>
          </a:p>
          <a:p>
            <a:r>
              <a:rPr lang="zh-CN" altLang="en-US" dirty="0"/>
              <a:t>基本问题：</a:t>
            </a:r>
            <a:r>
              <a:rPr lang="en-US" altLang="zh-CN" dirty="0"/>
              <a:t>l=r</a:t>
            </a:r>
            <a:r>
              <a:rPr lang="zh-CN" altLang="en-US" dirty="0"/>
              <a:t> 时，</a:t>
            </a:r>
            <a:r>
              <a:rPr lang="en-US" altLang="zh-CN" dirty="0"/>
              <a:t>solve(</a:t>
            </a:r>
            <a:r>
              <a:rPr lang="en-US" altLang="zh-CN" dirty="0" err="1"/>
              <a:t>S,l,r</a:t>
            </a:r>
            <a:r>
              <a:rPr lang="en-US" altLang="zh-CN" dirty="0"/>
              <a:t>)</a:t>
            </a:r>
            <a:r>
              <a:rPr lang="zh-CN" altLang="en-US" dirty="0"/>
              <a:t> 将</a:t>
            </a:r>
            <a:r>
              <a:rPr lang="en-US" altLang="zh-CN" dirty="0"/>
              <a:t> S </a:t>
            </a:r>
            <a:r>
              <a:rPr lang="zh-CN" altLang="en-US" dirty="0"/>
              <a:t>中所有问题的答案设为 </a:t>
            </a:r>
            <a:r>
              <a:rPr lang="en-US" altLang="zh-CN" dirty="0"/>
              <a:t>a[l]</a:t>
            </a:r>
          </a:p>
          <a:p>
            <a:endParaRPr lang="zh-CN" altLang="en-US" dirty="0"/>
          </a:p>
        </p:txBody>
      </p:sp>
      <p:pic>
        <p:nvPicPr>
          <p:cNvPr id="7" name="图片 6">
            <a:extLst>
              <a:ext uri="{FF2B5EF4-FFF2-40B4-BE49-F238E27FC236}">
                <a16:creationId xmlns:a16="http://schemas.microsoft.com/office/drawing/2014/main" id="{7EB1CEA0-7D7A-528C-8299-A78F1B0AE587}"/>
              </a:ext>
            </a:extLst>
          </p:cNvPr>
          <p:cNvPicPr>
            <a:picLocks noChangeAspect="1"/>
          </p:cNvPicPr>
          <p:nvPr/>
        </p:nvPicPr>
        <p:blipFill>
          <a:blip r:embed="rId2"/>
          <a:stretch>
            <a:fillRect/>
          </a:stretch>
        </p:blipFill>
        <p:spPr>
          <a:xfrm>
            <a:off x="4778094" y="2181138"/>
            <a:ext cx="1477196" cy="824692"/>
          </a:xfrm>
          <a:prstGeom prst="rect">
            <a:avLst/>
          </a:prstGeom>
        </p:spPr>
      </p:pic>
    </p:spTree>
    <p:extLst>
      <p:ext uri="{BB962C8B-B14F-4D97-AF65-F5344CB8AC3E}">
        <p14:creationId xmlns:p14="http://schemas.microsoft.com/office/powerpoint/2010/main" val="932619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12D6A-8A1C-39AD-0373-B07BE78CE2D3}"/>
              </a:ext>
            </a:extLst>
          </p:cNvPr>
          <p:cNvSpPr>
            <a:spLocks noGrp="1"/>
          </p:cNvSpPr>
          <p:nvPr>
            <p:ph type="title"/>
          </p:nvPr>
        </p:nvSpPr>
        <p:spPr/>
        <p:txBody>
          <a:bodyPr/>
          <a:lstStyle/>
          <a:p>
            <a:r>
              <a:rPr lang="zh-CN" altLang="en-US" dirty="0"/>
              <a:t>另一种解题思路</a:t>
            </a:r>
            <a:r>
              <a:rPr lang="en-US" altLang="zh-CN" dirty="0"/>
              <a:t>……</a:t>
            </a:r>
            <a:endParaRPr lang="zh-CN" altLang="en-US" dirty="0"/>
          </a:p>
        </p:txBody>
      </p:sp>
      <p:sp>
        <p:nvSpPr>
          <p:cNvPr id="3" name="内容占位符 2">
            <a:extLst>
              <a:ext uri="{FF2B5EF4-FFF2-40B4-BE49-F238E27FC236}">
                <a16:creationId xmlns:a16="http://schemas.microsoft.com/office/drawing/2014/main" id="{81D4A5FD-D434-2463-E718-025EE8935DB7}"/>
              </a:ext>
            </a:extLst>
          </p:cNvPr>
          <p:cNvSpPr>
            <a:spLocks noGrp="1"/>
          </p:cNvSpPr>
          <p:nvPr>
            <p:ph idx="1"/>
          </p:nvPr>
        </p:nvSpPr>
        <p:spPr/>
        <p:txBody>
          <a:bodyPr/>
          <a:lstStyle/>
          <a:p>
            <a:r>
              <a:rPr lang="zh-CN" altLang="en-US" dirty="0"/>
              <a:t>那么，如何解决最重要的分治部分呢？</a:t>
            </a:r>
            <a:endParaRPr lang="en-US" altLang="zh-CN" dirty="0"/>
          </a:p>
          <a:p>
            <a:r>
              <a:rPr lang="zh-CN" altLang="en-US" dirty="0"/>
              <a:t>首先，对于某个问题，如果它完全属于 </a:t>
            </a:r>
            <a:r>
              <a:rPr lang="en-US" altLang="zh-CN" dirty="0"/>
              <a:t>[</a:t>
            </a:r>
            <a:r>
              <a:rPr lang="en-US" altLang="zh-CN" dirty="0" err="1"/>
              <a:t>l,mid</a:t>
            </a:r>
            <a:r>
              <a:rPr lang="en-US" altLang="zh-CN" dirty="0"/>
              <a:t>] </a:t>
            </a:r>
            <a:r>
              <a:rPr lang="zh-CN" altLang="en-US" dirty="0"/>
              <a:t>或 </a:t>
            </a:r>
            <a:r>
              <a:rPr lang="en-US" altLang="zh-CN" dirty="0"/>
              <a:t>[mid+1,r] </a:t>
            </a:r>
            <a:r>
              <a:rPr lang="zh-CN" altLang="en-US" dirty="0"/>
              <a:t>，直接塞进下一层的问题集合里</a:t>
            </a:r>
            <a:endParaRPr lang="en-US" altLang="zh-CN" dirty="0"/>
          </a:p>
          <a:p>
            <a:r>
              <a:rPr lang="zh-CN" altLang="en-US" dirty="0"/>
              <a:t>那么我们要解决的问题一定都至少包含</a:t>
            </a:r>
            <a:r>
              <a:rPr lang="en-US" altLang="zh-CN" dirty="0"/>
              <a:t>[mid,mid+1]</a:t>
            </a:r>
          </a:p>
          <a:p>
            <a:r>
              <a:rPr lang="zh-CN" altLang="en-US" dirty="0"/>
              <a:t>我们从</a:t>
            </a:r>
            <a:r>
              <a:rPr lang="en-US" altLang="zh-CN" dirty="0"/>
              <a:t>mid</a:t>
            </a:r>
            <a:r>
              <a:rPr lang="zh-CN" altLang="en-US" dirty="0">
                <a:solidFill>
                  <a:srgbClr val="FF0000"/>
                </a:solidFill>
              </a:rPr>
              <a:t>往左</a:t>
            </a:r>
            <a:r>
              <a:rPr lang="zh-CN" altLang="en-US" dirty="0"/>
              <a:t>算出一个</a:t>
            </a:r>
            <a:r>
              <a:rPr lang="zh-CN" altLang="en-US" dirty="0">
                <a:solidFill>
                  <a:srgbClr val="FF0000"/>
                </a:solidFill>
              </a:rPr>
              <a:t>后缀</a:t>
            </a:r>
            <a:r>
              <a:rPr lang="zh-CN" altLang="en-US" dirty="0"/>
              <a:t>最大值，即 </a:t>
            </a:r>
            <a:r>
              <a:rPr lang="en-US" altLang="zh-CN" dirty="0"/>
              <a:t>f1[x] </a:t>
            </a:r>
            <a:r>
              <a:rPr lang="zh-CN" altLang="en-US" dirty="0"/>
              <a:t>表示 </a:t>
            </a:r>
            <a:r>
              <a:rPr lang="en-US" altLang="zh-CN" dirty="0"/>
              <a:t>[</a:t>
            </a:r>
            <a:r>
              <a:rPr lang="en-US" altLang="zh-CN" dirty="0" err="1"/>
              <a:t>x,mid</a:t>
            </a:r>
            <a:r>
              <a:rPr lang="en-US" altLang="zh-CN" dirty="0"/>
              <a:t>] </a:t>
            </a:r>
            <a:r>
              <a:rPr lang="zh-CN" altLang="en-US" dirty="0"/>
              <a:t>的最大值；同样，从</a:t>
            </a:r>
            <a:r>
              <a:rPr lang="en-US" altLang="zh-CN" dirty="0"/>
              <a:t>mid+1</a:t>
            </a:r>
            <a:r>
              <a:rPr lang="zh-CN" altLang="en-US" dirty="0">
                <a:solidFill>
                  <a:srgbClr val="00B0F0"/>
                </a:solidFill>
              </a:rPr>
              <a:t>往右</a:t>
            </a:r>
            <a:r>
              <a:rPr lang="zh-CN" altLang="en-US" dirty="0"/>
              <a:t>算出一个</a:t>
            </a:r>
            <a:r>
              <a:rPr lang="zh-CN" altLang="en-US" dirty="0">
                <a:solidFill>
                  <a:srgbClr val="00B0F0"/>
                </a:solidFill>
              </a:rPr>
              <a:t>前缀</a:t>
            </a:r>
            <a:r>
              <a:rPr lang="zh-CN" altLang="en-US" dirty="0"/>
              <a:t>最大值，即 </a:t>
            </a:r>
            <a:r>
              <a:rPr lang="en-US" altLang="zh-CN" dirty="0"/>
              <a:t>f2[x] </a:t>
            </a:r>
            <a:r>
              <a:rPr lang="zh-CN" altLang="en-US" dirty="0"/>
              <a:t>表示 </a:t>
            </a:r>
            <a:r>
              <a:rPr lang="en-US" altLang="zh-CN" dirty="0"/>
              <a:t>[mid+1,x] </a:t>
            </a:r>
            <a:r>
              <a:rPr lang="zh-CN" altLang="en-US" dirty="0"/>
              <a:t>的最大值</a:t>
            </a:r>
            <a:endParaRPr lang="en-US" altLang="zh-CN" dirty="0"/>
          </a:p>
          <a:p>
            <a:r>
              <a:rPr lang="zh-CN" altLang="en-US" dirty="0"/>
              <a:t>那么对于一个询问 </a:t>
            </a:r>
            <a:r>
              <a:rPr lang="en-US" altLang="zh-CN" dirty="0"/>
              <a:t>[l0, r0] </a:t>
            </a:r>
            <a:r>
              <a:rPr lang="zh-CN" altLang="en-US" dirty="0"/>
              <a:t>，它的答案就是 </a:t>
            </a:r>
            <a:r>
              <a:rPr lang="en-US" altLang="zh-CN" dirty="0"/>
              <a:t>max(f1[l0], f2[r0]) </a:t>
            </a:r>
            <a:r>
              <a:rPr lang="zh-CN" altLang="en-US" dirty="0"/>
              <a:t>。</a:t>
            </a:r>
            <a:endParaRPr lang="en-US" altLang="zh-CN" dirty="0"/>
          </a:p>
          <a:p>
            <a:r>
              <a:rPr lang="zh-CN" altLang="en-US" dirty="0"/>
              <a:t>时间复杂度 </a:t>
            </a:r>
            <a:r>
              <a:rPr lang="en-US" altLang="zh-CN" dirty="0"/>
              <a:t>O((</a:t>
            </a:r>
            <a:r>
              <a:rPr lang="en-US" altLang="zh-CN" dirty="0" err="1"/>
              <a:t>n+m</a:t>
            </a:r>
            <a:r>
              <a:rPr lang="en-US" altLang="zh-CN" dirty="0"/>
              <a:t>)</a:t>
            </a:r>
            <a:r>
              <a:rPr lang="en-US" altLang="zh-CN" dirty="0" err="1"/>
              <a:t>logn</a:t>
            </a:r>
            <a:r>
              <a:rPr lang="en-US" altLang="zh-CN" dirty="0"/>
              <a:t>) </a:t>
            </a:r>
            <a:r>
              <a:rPr lang="zh-CN" altLang="en-US" dirty="0"/>
              <a:t>，空间复杂度 </a:t>
            </a:r>
            <a:r>
              <a:rPr lang="en-US" altLang="zh-CN" dirty="0"/>
              <a:t>O(</a:t>
            </a:r>
            <a:r>
              <a:rPr lang="en-US" altLang="zh-CN" dirty="0" err="1"/>
              <a:t>n+m</a:t>
            </a:r>
            <a:r>
              <a:rPr lang="en-US" altLang="zh-CN" dirty="0"/>
              <a:t>) </a:t>
            </a:r>
            <a:r>
              <a:rPr lang="zh-CN" altLang="en-US" dirty="0"/>
              <a:t>。</a:t>
            </a:r>
          </a:p>
        </p:txBody>
      </p:sp>
    </p:spTree>
    <p:extLst>
      <p:ext uri="{BB962C8B-B14F-4D97-AF65-F5344CB8AC3E}">
        <p14:creationId xmlns:p14="http://schemas.microsoft.com/office/powerpoint/2010/main" val="4095469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数据结构</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什么是数据结构？</a:t>
            </a:r>
            <a:endParaRPr lang="en-US" altLang="zh-CN" dirty="0"/>
          </a:p>
          <a:p>
            <a:r>
              <a:rPr lang="zh-CN" altLang="en-US" dirty="0"/>
              <a:t>数据结构是计算机存储、组织数据的方式。</a:t>
            </a:r>
            <a:endParaRPr lang="en-US" altLang="zh-CN" dirty="0"/>
          </a:p>
          <a:p>
            <a:r>
              <a:rPr lang="zh-CN" altLang="en-US" dirty="0"/>
              <a:t>数据结构是指相互之间存在一种或多种特定关系的数据元素的集合。</a:t>
            </a:r>
            <a:endParaRPr lang="en-US" altLang="zh-CN" dirty="0"/>
          </a:p>
          <a:p>
            <a:r>
              <a:rPr lang="zh-CN" altLang="en-US" dirty="0"/>
              <a:t>通常情况下，精心选择的数据结构可以带来更高的运行或者存储效率。</a:t>
            </a:r>
            <a:endParaRPr lang="en-US" altLang="zh-CN" dirty="0"/>
          </a:p>
          <a:p>
            <a:r>
              <a:rPr lang="zh-CN" altLang="en-US" dirty="0"/>
              <a:t>数据结构往往同高效的检索算法和索引技术有关。</a:t>
            </a:r>
            <a:endParaRPr lang="en-US" altLang="zh-CN" dirty="0"/>
          </a:p>
          <a:p>
            <a:r>
              <a:rPr lang="zh-CN" altLang="en-US" dirty="0"/>
              <a:t>（百度百科）</a:t>
            </a:r>
            <a:endParaRPr lang="en-US" altLang="zh-CN" dirty="0"/>
          </a:p>
        </p:txBody>
      </p:sp>
    </p:spTree>
    <p:extLst>
      <p:ext uri="{BB962C8B-B14F-4D97-AF65-F5344CB8AC3E}">
        <p14:creationId xmlns:p14="http://schemas.microsoft.com/office/powerpoint/2010/main" val="3573937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C92028-E4FD-AE89-F567-9E73E2337FA0}"/>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601A6261-8457-5BD3-3BDA-437B7B3831F7}"/>
              </a:ext>
            </a:extLst>
          </p:cNvPr>
          <p:cNvSpPr>
            <a:spLocks noGrp="1"/>
          </p:cNvSpPr>
          <p:nvPr>
            <p:ph idx="1"/>
          </p:nvPr>
        </p:nvSpPr>
        <p:spPr/>
        <p:txBody>
          <a:bodyPr/>
          <a:lstStyle/>
          <a:p>
            <a:r>
              <a:rPr lang="zh-CN" altLang="en-US" dirty="0"/>
              <a:t>等一下等一下，这个分治怎么把时间复杂度变坏了（本来</a:t>
            </a:r>
            <a:r>
              <a:rPr lang="en-US" altLang="zh-CN" dirty="0"/>
              <a:t>m</a:t>
            </a:r>
            <a:r>
              <a:rPr lang="zh-CN" altLang="en-US" dirty="0"/>
              <a:t>不需要乘</a:t>
            </a:r>
            <a:r>
              <a:rPr lang="en-US" altLang="zh-CN" dirty="0" err="1"/>
              <a:t>logn</a:t>
            </a:r>
            <a:r>
              <a:rPr lang="zh-CN" altLang="en-US" dirty="0"/>
              <a:t>），而且还是</a:t>
            </a:r>
            <a:r>
              <a:rPr lang="zh-CN" altLang="en-US" dirty="0">
                <a:solidFill>
                  <a:srgbClr val="7030A0"/>
                </a:solidFill>
              </a:rPr>
              <a:t>离线</a:t>
            </a:r>
            <a:r>
              <a:rPr lang="zh-CN" altLang="en-US" dirty="0"/>
              <a:t>算法</a:t>
            </a:r>
            <a:endParaRPr lang="en-US" altLang="zh-CN" dirty="0"/>
          </a:p>
          <a:p>
            <a:r>
              <a:rPr lang="zh-CN" altLang="en-US" dirty="0"/>
              <a:t>这是因为，我们不确定问题会在哪里被解决，从而每个问题会留在集合里一直递归到可以解决它的那层</a:t>
            </a:r>
            <a:endParaRPr lang="en-US" altLang="zh-CN" dirty="0"/>
          </a:p>
          <a:p>
            <a:r>
              <a:rPr lang="en-US" altLang="zh-CN" dirty="0"/>
              <a:t>——</a:t>
            </a:r>
            <a:r>
              <a:rPr lang="zh-CN" altLang="en-US" dirty="0"/>
              <a:t>但是，这个问题被解决的位置真的是不可预见的吗？</a:t>
            </a:r>
            <a:endParaRPr lang="en-US" altLang="zh-CN" dirty="0"/>
          </a:p>
          <a:p>
            <a:r>
              <a:rPr lang="zh-CN" altLang="en-US" dirty="0"/>
              <a:t>我们转变一下思路，在递归的过程中不考虑去解决问题，反而把每次求的 </a:t>
            </a:r>
            <a:r>
              <a:rPr lang="en-US" altLang="zh-CN" dirty="0"/>
              <a:t>f1 </a:t>
            </a:r>
            <a:r>
              <a:rPr lang="zh-CN" altLang="en-US" dirty="0"/>
              <a:t>和 </a:t>
            </a:r>
            <a:r>
              <a:rPr lang="en-US" altLang="zh-CN" dirty="0"/>
              <a:t>f2 </a:t>
            </a:r>
            <a:r>
              <a:rPr lang="zh-CN" altLang="en-US" dirty="0"/>
              <a:t>数组保留下来，然后试着</a:t>
            </a:r>
            <a:r>
              <a:rPr lang="zh-CN" altLang="en-US" dirty="0">
                <a:solidFill>
                  <a:srgbClr val="0070C0"/>
                </a:solidFill>
              </a:rPr>
              <a:t>在线</a:t>
            </a:r>
            <a:r>
              <a:rPr lang="zh-CN" altLang="en-US" dirty="0"/>
              <a:t>回答每个问题</a:t>
            </a:r>
            <a:endParaRPr lang="en-US" altLang="zh-CN" dirty="0"/>
          </a:p>
          <a:p>
            <a:r>
              <a:rPr lang="zh-CN" altLang="en-US" dirty="0"/>
              <a:t>为了方便，不妨假设</a:t>
            </a:r>
            <a:r>
              <a:rPr lang="en-US" altLang="zh-CN" dirty="0"/>
              <a:t>n</a:t>
            </a:r>
            <a:r>
              <a:rPr lang="zh-CN" altLang="en-US" dirty="0"/>
              <a:t>是</a:t>
            </a:r>
            <a:r>
              <a:rPr lang="en-US" altLang="zh-CN" dirty="0"/>
              <a:t>2</a:t>
            </a:r>
            <a:r>
              <a:rPr lang="zh-CN" altLang="en-US" dirty="0"/>
              <a:t>的整数次幂（不是就在末尾补</a:t>
            </a:r>
            <a:r>
              <a:rPr lang="en-US" altLang="zh-CN" dirty="0"/>
              <a:t>0</a:t>
            </a:r>
            <a:r>
              <a:rPr lang="zh-CN" altLang="en-US" dirty="0"/>
              <a:t>）</a:t>
            </a:r>
            <a:endParaRPr lang="en-US" altLang="zh-CN" dirty="0"/>
          </a:p>
        </p:txBody>
      </p:sp>
    </p:spTree>
    <p:extLst>
      <p:ext uri="{BB962C8B-B14F-4D97-AF65-F5344CB8AC3E}">
        <p14:creationId xmlns:p14="http://schemas.microsoft.com/office/powerpoint/2010/main" val="3505641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F9067-28A4-823D-5112-140C3BEEE093}"/>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FE1D51AC-BBE6-27C5-7842-9C7CB4AFC50D}"/>
              </a:ext>
            </a:extLst>
          </p:cNvPr>
          <p:cNvSpPr>
            <a:spLocks noGrp="1"/>
          </p:cNvSpPr>
          <p:nvPr>
            <p:ph idx="1"/>
          </p:nvPr>
        </p:nvSpPr>
        <p:spPr/>
        <p:txBody>
          <a:bodyPr/>
          <a:lstStyle/>
          <a:p>
            <a:r>
              <a:rPr lang="zh-CN" altLang="en-US" dirty="0"/>
              <a:t>先画一棵可爱的</a:t>
            </a:r>
            <a:r>
              <a:rPr lang="zh-CN" altLang="en-US" dirty="0">
                <a:solidFill>
                  <a:srgbClr val="7030A0"/>
                </a:solidFill>
              </a:rPr>
              <a:t>二叉树</a:t>
            </a:r>
            <a:r>
              <a:rPr lang="zh-CN" altLang="en-US" dirty="0"/>
              <a:t>，给它的每个节点打上编号</a:t>
            </a:r>
            <a:endParaRPr lang="en-US" altLang="zh-CN" dirty="0"/>
          </a:p>
          <a:p>
            <a:r>
              <a:rPr lang="zh-CN" altLang="en-US" dirty="0"/>
              <a:t>如果用这棵二叉树表示我们的分治过程，那么最下层有</a:t>
            </a:r>
            <a:r>
              <a:rPr lang="en-US" altLang="zh-CN" dirty="0"/>
              <a:t>n</a:t>
            </a:r>
            <a:r>
              <a:rPr lang="zh-CN" altLang="en-US" dirty="0"/>
              <a:t>个节点</a:t>
            </a:r>
            <a:endParaRPr lang="en-US" altLang="zh-CN" dirty="0"/>
          </a:p>
          <a:p>
            <a:r>
              <a:rPr lang="zh-CN" altLang="en-US" dirty="0"/>
              <a:t>我们的目标变成：给定两个</a:t>
            </a:r>
            <a:r>
              <a:rPr lang="zh-CN" altLang="en-US" dirty="0">
                <a:solidFill>
                  <a:srgbClr val="7030A0"/>
                </a:solidFill>
              </a:rPr>
              <a:t>最下层</a:t>
            </a:r>
            <a:r>
              <a:rPr lang="zh-CN" altLang="en-US" dirty="0"/>
              <a:t>的节点，找到它们的</a:t>
            </a:r>
            <a:r>
              <a:rPr lang="en-US" altLang="zh-CN" dirty="0"/>
              <a:t>LCA</a:t>
            </a:r>
            <a:endParaRPr lang="zh-CN" altLang="en-US" dirty="0"/>
          </a:p>
        </p:txBody>
      </p:sp>
      <p:pic>
        <p:nvPicPr>
          <p:cNvPr id="5" name="图片 4">
            <a:extLst>
              <a:ext uri="{FF2B5EF4-FFF2-40B4-BE49-F238E27FC236}">
                <a16:creationId xmlns:a16="http://schemas.microsoft.com/office/drawing/2014/main" id="{B31AF3D6-3522-446C-F611-EA26BD649F10}"/>
              </a:ext>
            </a:extLst>
          </p:cNvPr>
          <p:cNvPicPr>
            <a:picLocks noChangeAspect="1"/>
          </p:cNvPicPr>
          <p:nvPr/>
        </p:nvPicPr>
        <p:blipFill>
          <a:blip r:embed="rId2"/>
          <a:stretch>
            <a:fillRect/>
          </a:stretch>
        </p:blipFill>
        <p:spPr>
          <a:xfrm>
            <a:off x="1192275" y="3429000"/>
            <a:ext cx="4019048" cy="2657143"/>
          </a:xfrm>
          <a:prstGeom prst="rect">
            <a:avLst/>
          </a:prstGeom>
        </p:spPr>
      </p:pic>
    </p:spTree>
    <p:extLst>
      <p:ext uri="{BB962C8B-B14F-4D97-AF65-F5344CB8AC3E}">
        <p14:creationId xmlns:p14="http://schemas.microsoft.com/office/powerpoint/2010/main" val="3998298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FF9067-28A4-823D-5112-140C3BEEE093}"/>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FE1D51AC-BBE6-27C5-7842-9C7CB4AFC50D}"/>
              </a:ext>
            </a:extLst>
          </p:cNvPr>
          <p:cNvSpPr>
            <a:spLocks noGrp="1"/>
          </p:cNvSpPr>
          <p:nvPr>
            <p:ph idx="1"/>
          </p:nvPr>
        </p:nvSpPr>
        <p:spPr/>
        <p:txBody>
          <a:bodyPr/>
          <a:lstStyle/>
          <a:p>
            <a:r>
              <a:rPr lang="zh-CN" altLang="en-US" dirty="0"/>
              <a:t>答案貌似不是很明显？那么把它变成</a:t>
            </a:r>
            <a:r>
              <a:rPr lang="zh-CN" altLang="en-US" dirty="0">
                <a:solidFill>
                  <a:srgbClr val="0070C0"/>
                </a:solidFill>
              </a:rPr>
              <a:t>二进制</a:t>
            </a:r>
            <a:endParaRPr lang="en-US" altLang="zh-CN" dirty="0">
              <a:solidFill>
                <a:srgbClr val="0070C0"/>
              </a:solidFill>
            </a:endParaRPr>
          </a:p>
          <a:p>
            <a:r>
              <a:rPr lang="zh-CN" altLang="en-US" dirty="0"/>
              <a:t>原来</a:t>
            </a:r>
            <a:r>
              <a:rPr lang="en-US" altLang="zh-CN" dirty="0"/>
              <a:t>LCA</a:t>
            </a:r>
            <a:r>
              <a:rPr lang="zh-CN" altLang="en-US" dirty="0"/>
              <a:t>的编号就是两个底层节点的二进制的</a:t>
            </a:r>
            <a:r>
              <a:rPr lang="en-US" altLang="zh-CN" dirty="0"/>
              <a:t>LCP</a:t>
            </a:r>
            <a:r>
              <a:rPr lang="zh-CN" altLang="en-US" dirty="0"/>
              <a:t>（最长公共前缀）</a:t>
            </a:r>
            <a:endParaRPr lang="en-US" altLang="zh-CN" dirty="0"/>
          </a:p>
        </p:txBody>
      </p:sp>
      <p:pic>
        <p:nvPicPr>
          <p:cNvPr id="5" name="图片 4">
            <a:extLst>
              <a:ext uri="{FF2B5EF4-FFF2-40B4-BE49-F238E27FC236}">
                <a16:creationId xmlns:a16="http://schemas.microsoft.com/office/drawing/2014/main" id="{B31AF3D6-3522-446C-F611-EA26BD649F10}"/>
              </a:ext>
            </a:extLst>
          </p:cNvPr>
          <p:cNvPicPr>
            <a:picLocks noChangeAspect="1"/>
          </p:cNvPicPr>
          <p:nvPr/>
        </p:nvPicPr>
        <p:blipFill>
          <a:blip r:embed="rId2"/>
          <a:stretch>
            <a:fillRect/>
          </a:stretch>
        </p:blipFill>
        <p:spPr>
          <a:xfrm>
            <a:off x="1192275" y="3429000"/>
            <a:ext cx="4019048" cy="2657143"/>
          </a:xfrm>
          <a:prstGeom prst="rect">
            <a:avLst/>
          </a:prstGeom>
        </p:spPr>
      </p:pic>
      <p:pic>
        <p:nvPicPr>
          <p:cNvPr id="6" name="图片 5">
            <a:extLst>
              <a:ext uri="{FF2B5EF4-FFF2-40B4-BE49-F238E27FC236}">
                <a16:creationId xmlns:a16="http://schemas.microsoft.com/office/drawing/2014/main" id="{DBFB1369-E922-BB17-C1D8-890D2A19FCAB}"/>
              </a:ext>
            </a:extLst>
          </p:cNvPr>
          <p:cNvPicPr>
            <a:picLocks noChangeAspect="1"/>
          </p:cNvPicPr>
          <p:nvPr/>
        </p:nvPicPr>
        <p:blipFill>
          <a:blip r:embed="rId3"/>
          <a:stretch>
            <a:fillRect/>
          </a:stretch>
        </p:blipFill>
        <p:spPr>
          <a:xfrm>
            <a:off x="6633993" y="3481380"/>
            <a:ext cx="4276190" cy="2552381"/>
          </a:xfrm>
          <a:prstGeom prst="rect">
            <a:avLst/>
          </a:prstGeom>
        </p:spPr>
      </p:pic>
    </p:spTree>
    <p:extLst>
      <p:ext uri="{BB962C8B-B14F-4D97-AF65-F5344CB8AC3E}">
        <p14:creationId xmlns:p14="http://schemas.microsoft.com/office/powerpoint/2010/main" val="2606997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D099AB-7CD8-1862-6BBA-6FB0808BF093}"/>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173E462B-B69F-30E8-D531-F74FAECB1109}"/>
              </a:ext>
            </a:extLst>
          </p:cNvPr>
          <p:cNvSpPr>
            <a:spLocks noGrp="1"/>
          </p:cNvSpPr>
          <p:nvPr>
            <p:ph idx="1"/>
          </p:nvPr>
        </p:nvSpPr>
        <p:spPr/>
        <p:txBody>
          <a:bodyPr/>
          <a:lstStyle/>
          <a:p>
            <a:r>
              <a:rPr lang="zh-CN" altLang="en-US" dirty="0"/>
              <a:t>于是现在问题就简单了（询问特判</a:t>
            </a:r>
            <a:r>
              <a:rPr lang="en-US" altLang="zh-CN" dirty="0"/>
              <a:t>l=r</a:t>
            </a:r>
            <a:r>
              <a:rPr lang="zh-CN" altLang="en-US" dirty="0"/>
              <a:t>的情况）：</a:t>
            </a:r>
            <a:endParaRPr lang="en-US" altLang="zh-CN" dirty="0"/>
          </a:p>
          <a:p>
            <a:r>
              <a:rPr lang="zh-CN" altLang="en-US" dirty="0"/>
              <a:t>我们和刚刚分治一样计算 </a:t>
            </a:r>
            <a:r>
              <a:rPr lang="en-US" altLang="zh-CN" dirty="0"/>
              <a:t>f1 f2</a:t>
            </a:r>
            <a:r>
              <a:rPr lang="zh-CN" altLang="en-US" dirty="0"/>
              <a:t>，不过不处理问题，而是把它们存下来</a:t>
            </a:r>
            <a:endParaRPr lang="en-US" altLang="zh-CN" dirty="0"/>
          </a:p>
          <a:p>
            <a:r>
              <a:rPr lang="zh-CN" altLang="en-US" dirty="0"/>
              <a:t>他们可以存在一个</a:t>
            </a:r>
            <a:r>
              <a:rPr lang="en-US" altLang="zh-CN" dirty="0" err="1"/>
              <a:t>logn</a:t>
            </a:r>
            <a:r>
              <a:rPr lang="zh-CN" altLang="en-US" dirty="0"/>
              <a:t>行</a:t>
            </a:r>
            <a:r>
              <a:rPr lang="en-US" altLang="zh-CN" dirty="0"/>
              <a:t>n</a:t>
            </a:r>
            <a:r>
              <a:rPr lang="zh-CN" altLang="en-US" dirty="0"/>
              <a:t>列的数组里，而不用分成两个数组（见下一页的图）</a:t>
            </a:r>
            <a:endParaRPr lang="en-US" altLang="zh-CN" dirty="0"/>
          </a:p>
          <a:p>
            <a:r>
              <a:rPr lang="zh-CN" altLang="en-US" dirty="0"/>
              <a:t>数组中</a:t>
            </a:r>
            <a:r>
              <a:rPr lang="en-US" altLang="zh-CN" dirty="0" err="1"/>
              <a:t>i</a:t>
            </a:r>
            <a:r>
              <a:rPr lang="zh-CN" altLang="en-US" dirty="0"/>
              <a:t>位置对应的底层树节点编号</a:t>
            </a:r>
            <a:r>
              <a:rPr lang="en-US" altLang="zh-CN" dirty="0"/>
              <a:t>pos(</a:t>
            </a:r>
            <a:r>
              <a:rPr lang="en-US" altLang="zh-CN" dirty="0" err="1"/>
              <a:t>i</a:t>
            </a:r>
            <a:r>
              <a:rPr lang="en-US" altLang="zh-CN" dirty="0"/>
              <a:t>)=i+n-1</a:t>
            </a:r>
          </a:p>
          <a:p>
            <a:r>
              <a:rPr lang="zh-CN" altLang="en-US" dirty="0"/>
              <a:t>节点</a:t>
            </a:r>
            <a:r>
              <a:rPr lang="en-US" altLang="zh-CN" dirty="0"/>
              <a:t>l</a:t>
            </a:r>
            <a:r>
              <a:rPr lang="zh-CN" altLang="en-US" dirty="0"/>
              <a:t>和</a:t>
            </a:r>
            <a:r>
              <a:rPr lang="en-US" altLang="zh-CN" dirty="0"/>
              <a:t>r</a:t>
            </a:r>
            <a:r>
              <a:rPr lang="zh-CN" altLang="en-US" dirty="0"/>
              <a:t>的</a:t>
            </a:r>
            <a:r>
              <a:rPr lang="en-US" altLang="zh-CN" dirty="0"/>
              <a:t>LCA</a:t>
            </a:r>
            <a:r>
              <a:rPr lang="zh-CN" altLang="en-US" dirty="0"/>
              <a:t>的深度为</a:t>
            </a:r>
            <a:r>
              <a:rPr lang="en-US" altLang="zh-CN" dirty="0"/>
              <a:t>logn-1-log2(pos(l) </a:t>
            </a:r>
            <a:r>
              <a:rPr lang="en-US" altLang="zh-CN" dirty="0" err="1"/>
              <a:t>xor</a:t>
            </a:r>
            <a:r>
              <a:rPr lang="en-US" altLang="zh-CN" dirty="0"/>
              <a:t> pos(r))</a:t>
            </a:r>
            <a:r>
              <a:rPr lang="zh-CN" altLang="en-US" dirty="0"/>
              <a:t>，</a:t>
            </a:r>
            <a:r>
              <a:rPr lang="en-US" altLang="zh-CN" dirty="0"/>
              <a:t>log2</a:t>
            </a:r>
            <a:r>
              <a:rPr lang="zh-CN" altLang="en-US" dirty="0"/>
              <a:t>为下取整，可以线性时间预处理</a:t>
            </a:r>
          </a:p>
        </p:txBody>
      </p:sp>
    </p:spTree>
    <p:extLst>
      <p:ext uri="{BB962C8B-B14F-4D97-AF65-F5344CB8AC3E}">
        <p14:creationId xmlns:p14="http://schemas.microsoft.com/office/powerpoint/2010/main" val="1309578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54F33-9046-27F3-91A1-2AA525B21C5D}"/>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26DD1571-7B50-DD27-A5C0-C8E360A734C9}"/>
              </a:ext>
            </a:extLst>
          </p:cNvPr>
          <p:cNvSpPr>
            <a:spLocks noGrp="1"/>
          </p:cNvSpPr>
          <p:nvPr>
            <p:ph idx="1"/>
          </p:nvPr>
        </p:nvSpPr>
        <p:spPr/>
        <p:txBody>
          <a:bodyPr/>
          <a:lstStyle/>
          <a:p>
            <a:r>
              <a:rPr lang="zh-CN" altLang="en-US" dirty="0"/>
              <a:t>一棵建好的猫树</a:t>
            </a:r>
            <a:r>
              <a:rPr lang="en-US" altLang="zh-CN" dirty="0"/>
              <a:t>(n=8)</a:t>
            </a:r>
            <a:r>
              <a:rPr lang="zh-CN" altLang="en-US" dirty="0"/>
              <a:t>大概长这样</a:t>
            </a:r>
            <a:endParaRPr lang="en-US" altLang="zh-CN" dirty="0"/>
          </a:p>
          <a:p>
            <a:r>
              <a:rPr lang="zh-CN" altLang="en-US" dirty="0">
                <a:solidFill>
                  <a:srgbClr val="FF0000"/>
                </a:solidFill>
              </a:rPr>
              <a:t>红色</a:t>
            </a:r>
            <a:r>
              <a:rPr lang="zh-CN" altLang="en-US" dirty="0"/>
              <a:t>表示数组存的是</a:t>
            </a:r>
            <a:r>
              <a:rPr lang="zh-CN" altLang="en-US" dirty="0">
                <a:solidFill>
                  <a:srgbClr val="FF0000"/>
                </a:solidFill>
              </a:rPr>
              <a:t>后缀</a:t>
            </a:r>
            <a:r>
              <a:rPr lang="zh-CN" altLang="en-US" dirty="0"/>
              <a:t>最大值，</a:t>
            </a:r>
            <a:r>
              <a:rPr lang="zh-CN" altLang="en-US" dirty="0">
                <a:solidFill>
                  <a:srgbClr val="00B050"/>
                </a:solidFill>
              </a:rPr>
              <a:t>绿色</a:t>
            </a:r>
            <a:r>
              <a:rPr lang="zh-CN" altLang="en-US" dirty="0"/>
              <a:t>表示数组存的是</a:t>
            </a:r>
            <a:r>
              <a:rPr lang="zh-CN" altLang="en-US" dirty="0">
                <a:solidFill>
                  <a:srgbClr val="00B050"/>
                </a:solidFill>
              </a:rPr>
              <a:t>前缀</a:t>
            </a:r>
            <a:r>
              <a:rPr lang="zh-CN" altLang="en-US" dirty="0"/>
              <a:t>最大值，用一用就会发现它可以</a:t>
            </a:r>
            <a:r>
              <a:rPr lang="en-US" altLang="zh-CN" dirty="0"/>
              <a:t>O(1)</a:t>
            </a:r>
            <a:r>
              <a:rPr lang="zh-CN" altLang="en-US" dirty="0"/>
              <a:t>回答</a:t>
            </a:r>
            <a:r>
              <a:rPr lang="en-US" altLang="zh-CN" dirty="0"/>
              <a:t>RMQ</a:t>
            </a:r>
            <a:r>
              <a:rPr lang="zh-CN" altLang="en-US" dirty="0"/>
              <a:t>问题</a:t>
            </a:r>
            <a:endParaRPr lang="en-US" altLang="zh-CN" dirty="0"/>
          </a:p>
          <a:p>
            <a:r>
              <a:rPr lang="zh-CN" altLang="en-US" dirty="0"/>
              <a:t>预处理时间复杂度为</a:t>
            </a:r>
            <a:r>
              <a:rPr lang="en-US" altLang="zh-CN" dirty="0"/>
              <a:t>O(</a:t>
            </a:r>
            <a:r>
              <a:rPr lang="en-US" altLang="zh-CN" dirty="0" err="1"/>
              <a:t>nlogn</a:t>
            </a:r>
            <a:r>
              <a:rPr lang="en-US" altLang="zh-CN" dirty="0"/>
              <a:t>)</a:t>
            </a:r>
            <a:r>
              <a:rPr lang="zh-CN" altLang="en-US" dirty="0"/>
              <a:t>，猫树的空间复杂度为</a:t>
            </a:r>
            <a:r>
              <a:rPr lang="en-US" altLang="zh-CN" dirty="0"/>
              <a:t>O(</a:t>
            </a:r>
            <a:r>
              <a:rPr lang="en-US" altLang="zh-CN" dirty="0" err="1"/>
              <a:t>nlogn</a:t>
            </a:r>
            <a:r>
              <a:rPr lang="en-US" altLang="zh-CN" dirty="0"/>
              <a:t>)</a:t>
            </a:r>
            <a:r>
              <a:rPr lang="zh-CN" altLang="en-US" dirty="0"/>
              <a:t>，和</a:t>
            </a:r>
            <a:r>
              <a:rPr lang="en-US" altLang="zh-CN" dirty="0"/>
              <a:t>ST</a:t>
            </a:r>
            <a:r>
              <a:rPr lang="zh-CN" altLang="en-US" dirty="0"/>
              <a:t>表没有区别。那我们费这么大劲是为了什么呢？？？</a:t>
            </a:r>
            <a:endParaRPr lang="en-US" altLang="zh-CN" dirty="0"/>
          </a:p>
        </p:txBody>
      </p:sp>
      <p:pic>
        <p:nvPicPr>
          <p:cNvPr id="6" name="图片 5">
            <a:extLst>
              <a:ext uri="{FF2B5EF4-FFF2-40B4-BE49-F238E27FC236}">
                <a16:creationId xmlns:a16="http://schemas.microsoft.com/office/drawing/2014/main" id="{43BA4C08-DC03-0D83-C37F-9359863307BD}"/>
              </a:ext>
            </a:extLst>
          </p:cNvPr>
          <p:cNvPicPr>
            <a:picLocks noChangeAspect="1"/>
          </p:cNvPicPr>
          <p:nvPr/>
        </p:nvPicPr>
        <p:blipFill>
          <a:blip r:embed="rId2"/>
          <a:stretch>
            <a:fillRect/>
          </a:stretch>
        </p:blipFill>
        <p:spPr>
          <a:xfrm>
            <a:off x="6527283" y="4393191"/>
            <a:ext cx="4493494" cy="1918709"/>
          </a:xfrm>
          <a:prstGeom prst="rect">
            <a:avLst/>
          </a:prstGeom>
        </p:spPr>
      </p:pic>
    </p:spTree>
    <p:extLst>
      <p:ext uri="{BB962C8B-B14F-4D97-AF65-F5344CB8AC3E}">
        <p14:creationId xmlns:p14="http://schemas.microsoft.com/office/powerpoint/2010/main" val="230304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54F33-9046-27F3-91A1-2AA525B21C5D}"/>
              </a:ext>
            </a:extLst>
          </p:cNvPr>
          <p:cNvSpPr>
            <a:spLocks noGrp="1"/>
          </p:cNvSpPr>
          <p:nvPr>
            <p:ph type="title"/>
          </p:nvPr>
        </p:nvSpPr>
        <p:spPr/>
        <p:txBody>
          <a:bodyPr/>
          <a:lstStyle/>
          <a:p>
            <a:r>
              <a:rPr lang="zh-CN" altLang="en-US" dirty="0"/>
              <a:t>猫树</a:t>
            </a:r>
          </a:p>
        </p:txBody>
      </p:sp>
      <p:sp>
        <p:nvSpPr>
          <p:cNvPr id="3" name="内容占位符 2">
            <a:extLst>
              <a:ext uri="{FF2B5EF4-FFF2-40B4-BE49-F238E27FC236}">
                <a16:creationId xmlns:a16="http://schemas.microsoft.com/office/drawing/2014/main" id="{26DD1571-7B50-DD27-A5C0-C8E360A734C9}"/>
              </a:ext>
            </a:extLst>
          </p:cNvPr>
          <p:cNvSpPr>
            <a:spLocks noGrp="1"/>
          </p:cNvSpPr>
          <p:nvPr>
            <p:ph idx="1"/>
          </p:nvPr>
        </p:nvSpPr>
        <p:spPr/>
        <p:txBody>
          <a:bodyPr/>
          <a:lstStyle/>
          <a:p>
            <a:r>
              <a:rPr lang="zh-CN" altLang="en-US" dirty="0"/>
              <a:t>仔细看！猫树处理区间询问的时候</a:t>
            </a:r>
            <a:r>
              <a:rPr lang="zh-CN" altLang="en-US" dirty="0">
                <a:solidFill>
                  <a:srgbClr val="FF0000"/>
                </a:solidFill>
              </a:rPr>
              <a:t>没有用到重复的元素</a:t>
            </a:r>
            <a:endParaRPr lang="en-US" altLang="zh-CN" dirty="0">
              <a:solidFill>
                <a:srgbClr val="FF0000"/>
              </a:solidFill>
            </a:endParaRPr>
          </a:p>
          <a:p>
            <a:r>
              <a:rPr lang="zh-CN" altLang="en-US" dirty="0"/>
              <a:t>也就是我们</a:t>
            </a:r>
            <a:r>
              <a:rPr lang="zh-CN" altLang="en-US" dirty="0">
                <a:solidFill>
                  <a:srgbClr val="0070C0"/>
                </a:solidFill>
              </a:rPr>
              <a:t>不再有</a:t>
            </a:r>
            <a:r>
              <a:rPr lang="zh-CN" altLang="en-US" dirty="0"/>
              <a:t>“</a:t>
            </a:r>
            <a:r>
              <a:rPr lang="zh-CN" altLang="en-US" dirty="0">
                <a:solidFill>
                  <a:srgbClr val="FF0000"/>
                </a:solidFill>
              </a:rPr>
              <a:t>可重复贡献问题</a:t>
            </a:r>
            <a:r>
              <a:rPr lang="zh-CN" altLang="en-US" dirty="0"/>
              <a:t>”这个约束了！！！</a:t>
            </a:r>
            <a:endParaRPr lang="en-US" altLang="zh-CN" dirty="0"/>
          </a:p>
          <a:p>
            <a:r>
              <a:rPr lang="zh-CN" altLang="en-US" dirty="0"/>
              <a:t>比如猫树可以用来做查询</a:t>
            </a:r>
            <a:r>
              <a:rPr lang="zh-CN" altLang="en-US" dirty="0">
                <a:solidFill>
                  <a:srgbClr val="0070C0"/>
                </a:solidFill>
              </a:rPr>
              <a:t>最大子段和</a:t>
            </a:r>
            <a:r>
              <a:rPr lang="zh-CN" altLang="en-US" dirty="0"/>
              <a:t>，</a:t>
            </a:r>
            <a:r>
              <a:rPr lang="en-US" altLang="zh-CN" dirty="0"/>
              <a:t>ST</a:t>
            </a:r>
            <a:r>
              <a:rPr lang="zh-CN" altLang="en-US" dirty="0"/>
              <a:t>表则不行</a:t>
            </a:r>
            <a:endParaRPr lang="en-US" altLang="zh-CN" dirty="0"/>
          </a:p>
          <a:p>
            <a:r>
              <a:rPr lang="zh-CN" altLang="en-US" dirty="0"/>
              <a:t>这样我们没有付出任何时空代价删掉了</a:t>
            </a:r>
            <a:r>
              <a:rPr lang="en-US" altLang="zh-CN" dirty="0"/>
              <a:t>ST</a:t>
            </a:r>
            <a:r>
              <a:rPr lang="zh-CN" altLang="en-US" dirty="0"/>
              <a:t>表的一个限制条件</a:t>
            </a:r>
            <a:endParaRPr lang="en-US" altLang="zh-CN" dirty="0"/>
          </a:p>
          <a:p>
            <a:r>
              <a:rPr lang="zh-CN" altLang="en-US" dirty="0"/>
              <a:t>再见了，</a:t>
            </a:r>
            <a:r>
              <a:rPr lang="en-US" altLang="zh-CN" dirty="0"/>
              <a:t>ST</a:t>
            </a:r>
            <a:r>
              <a:rPr lang="zh-CN" altLang="en-US" dirty="0"/>
              <a:t>表！</a:t>
            </a:r>
            <a:r>
              <a:rPr lang="zh-CN" altLang="en-US" strike="sngStrike" dirty="0"/>
              <a:t>哦不过猫树不支持</a:t>
            </a:r>
            <a:r>
              <a:rPr lang="zh-CN" altLang="en-US" strike="sngStrike" dirty="0">
                <a:solidFill>
                  <a:srgbClr val="0070C0"/>
                </a:solidFill>
              </a:rPr>
              <a:t>在线末端插入</a:t>
            </a:r>
            <a:r>
              <a:rPr lang="zh-CN" altLang="en-US" strike="sngStrike" dirty="0"/>
              <a:t>这种神秘操作</a:t>
            </a:r>
            <a:endParaRPr lang="en-US" altLang="zh-CN" strike="sngStrike" dirty="0"/>
          </a:p>
        </p:txBody>
      </p:sp>
      <p:pic>
        <p:nvPicPr>
          <p:cNvPr id="5" name="图片 4">
            <a:extLst>
              <a:ext uri="{FF2B5EF4-FFF2-40B4-BE49-F238E27FC236}">
                <a16:creationId xmlns:a16="http://schemas.microsoft.com/office/drawing/2014/main" id="{C7C4D6A0-D0E8-AB49-DA4A-A1CDD4F8E41F}"/>
              </a:ext>
            </a:extLst>
          </p:cNvPr>
          <p:cNvPicPr>
            <a:picLocks noChangeAspect="1"/>
          </p:cNvPicPr>
          <p:nvPr/>
        </p:nvPicPr>
        <p:blipFill>
          <a:blip r:embed="rId2"/>
          <a:stretch>
            <a:fillRect/>
          </a:stretch>
        </p:blipFill>
        <p:spPr>
          <a:xfrm>
            <a:off x="6527283" y="4393191"/>
            <a:ext cx="4493494" cy="1918709"/>
          </a:xfrm>
          <a:prstGeom prst="rect">
            <a:avLst/>
          </a:prstGeom>
        </p:spPr>
      </p:pic>
    </p:spTree>
    <p:extLst>
      <p:ext uri="{BB962C8B-B14F-4D97-AF65-F5344CB8AC3E}">
        <p14:creationId xmlns:p14="http://schemas.microsoft.com/office/powerpoint/2010/main" val="1080944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大家猜猜</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我们先做一道简单清新的数据结构题热热身。</a:t>
            </a:r>
          </a:p>
          <a:p>
            <a:r>
              <a:rPr lang="zh-CN" altLang="en-US" dirty="0"/>
              <a:t>有一个长度为</a:t>
            </a:r>
            <a:r>
              <a:rPr lang="en-US" altLang="zh-CN" dirty="0"/>
              <a:t> N </a:t>
            </a:r>
            <a:r>
              <a:rPr lang="zh-CN" altLang="en-US" dirty="0"/>
              <a:t>的</a:t>
            </a:r>
            <a:r>
              <a:rPr lang="en-US" altLang="zh-CN" dirty="0"/>
              <a:t> 01 </a:t>
            </a:r>
            <a:r>
              <a:rPr lang="zh-CN" altLang="en-US" dirty="0"/>
              <a:t>序列，初始每个位置都是</a:t>
            </a:r>
            <a:r>
              <a:rPr lang="en-US" altLang="zh-CN" dirty="0"/>
              <a:t> 1 </a:t>
            </a:r>
            <a:r>
              <a:rPr lang="zh-CN" altLang="en-US" dirty="0"/>
              <a:t>。有</a:t>
            </a:r>
            <a:r>
              <a:rPr lang="en-US" altLang="zh-CN" dirty="0"/>
              <a:t> M </a:t>
            </a:r>
            <a:r>
              <a:rPr lang="zh-CN" altLang="en-US" dirty="0"/>
              <a:t>次操作，每次给一个区间</a:t>
            </a:r>
            <a:r>
              <a:rPr lang="en-US" altLang="zh-CN" dirty="0"/>
              <a:t> [L,R] </a:t>
            </a:r>
            <a:r>
              <a:rPr lang="zh-CN" altLang="en-US" dirty="0"/>
              <a:t>，问</a:t>
            </a:r>
            <a:r>
              <a:rPr lang="en-US" altLang="zh-CN" dirty="0"/>
              <a:t> [L,R] </a:t>
            </a:r>
            <a:r>
              <a:rPr lang="zh-CN" altLang="en-US" dirty="0"/>
              <a:t>中有多少个</a:t>
            </a:r>
            <a:r>
              <a:rPr lang="en-US" altLang="zh-CN" dirty="0"/>
              <a:t> 1 </a:t>
            </a:r>
            <a:r>
              <a:rPr lang="zh-CN" altLang="en-US" dirty="0"/>
              <a:t>，问完之后请你把他们全改成</a:t>
            </a:r>
            <a:r>
              <a:rPr lang="en-US" altLang="zh-CN" dirty="0"/>
              <a:t> 0 </a:t>
            </a:r>
            <a:r>
              <a:rPr lang="zh-CN" altLang="en-US" dirty="0"/>
              <a:t>。</a:t>
            </a:r>
          </a:p>
          <a:p>
            <a:r>
              <a:rPr lang="zh-CN" altLang="en-US"/>
              <a:t>假设输入输出不</a:t>
            </a:r>
            <a:r>
              <a:rPr lang="zh-CN" altLang="en-US" dirty="0"/>
              <a:t>占时间，强制在线，</a:t>
            </a:r>
            <a:r>
              <a:rPr lang="en-US" altLang="zh-CN" dirty="0"/>
              <a:t> N </a:t>
            </a:r>
            <a:r>
              <a:rPr lang="zh-CN" altLang="en-US" dirty="0"/>
              <a:t>和</a:t>
            </a:r>
            <a:r>
              <a:rPr lang="en-US" altLang="zh-CN" dirty="0"/>
              <a:t> M </a:t>
            </a:r>
            <a:r>
              <a:rPr lang="zh-CN" altLang="en-US" dirty="0"/>
              <a:t>均为</a:t>
            </a:r>
            <a:r>
              <a:rPr lang="en-US" altLang="zh-CN" dirty="0"/>
              <a:t>10</a:t>
            </a:r>
            <a:r>
              <a:rPr lang="en-US" altLang="zh-CN" baseline="30000" dirty="0">
                <a:sym typeface="+mn-ea"/>
              </a:rPr>
              <a:t>7</a:t>
            </a:r>
            <a:r>
              <a:rPr lang="zh-CN" altLang="en-US" dirty="0"/>
              <a:t>。</a:t>
            </a:r>
          </a:p>
        </p:txBody>
      </p:sp>
    </p:spTree>
    <p:extLst>
      <p:ext uri="{BB962C8B-B14F-4D97-AF65-F5344CB8AC3E}">
        <p14:creationId xmlns:p14="http://schemas.microsoft.com/office/powerpoint/2010/main" val="2096522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并查集</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在讲刚刚那道题之前，我们先介绍另一种简单的数据结构：并查集</a:t>
            </a:r>
            <a:endParaRPr lang="en-US" altLang="zh-CN" dirty="0"/>
          </a:p>
          <a:p>
            <a:r>
              <a:rPr lang="zh-CN" altLang="en-US" dirty="0"/>
              <a:t>并查集可以支持元素间的两种操作：把两个集合合并成一个集合、查询两个元素是不是在同一个集合</a:t>
            </a:r>
            <a:endParaRPr lang="en-US" altLang="zh-CN" dirty="0"/>
          </a:p>
          <a:p>
            <a:r>
              <a:rPr lang="zh-CN" altLang="en-US" dirty="0"/>
              <a:t>并查集的实现是一种特殊的森林，每个节点只关心自己和父亲的连边，这使得它的空间复杂度很低且常数很小</a:t>
            </a:r>
            <a:endParaRPr lang="en-US" altLang="zh-CN" dirty="0"/>
          </a:p>
        </p:txBody>
      </p:sp>
    </p:spTree>
    <p:extLst>
      <p:ext uri="{BB962C8B-B14F-4D97-AF65-F5344CB8AC3E}">
        <p14:creationId xmlns:p14="http://schemas.microsoft.com/office/powerpoint/2010/main" val="1924320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72478B-B544-86B4-3101-F41D9CAEA7CE}"/>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5DB2BD02-1D22-99BD-8B8B-501B60144C8E}"/>
              </a:ext>
            </a:extLst>
          </p:cNvPr>
          <p:cNvSpPr>
            <a:spLocks noGrp="1"/>
          </p:cNvSpPr>
          <p:nvPr>
            <p:ph idx="1"/>
          </p:nvPr>
        </p:nvSpPr>
        <p:spPr/>
        <p:txBody>
          <a:bodyPr/>
          <a:lstStyle/>
          <a:p>
            <a:r>
              <a:rPr lang="zh-CN" altLang="en-US" dirty="0"/>
              <a:t>先来实现</a:t>
            </a:r>
            <a:r>
              <a:rPr lang="zh-CN" altLang="en-US" dirty="0">
                <a:solidFill>
                  <a:srgbClr val="0070C0"/>
                </a:solidFill>
              </a:rPr>
              <a:t>查询</a:t>
            </a:r>
            <a:r>
              <a:rPr lang="zh-CN" altLang="en-US" dirty="0"/>
              <a:t>操作</a:t>
            </a:r>
            <a:endParaRPr lang="en-US" altLang="zh-CN" dirty="0"/>
          </a:p>
          <a:p>
            <a:r>
              <a:rPr lang="zh-CN" altLang="en-US" dirty="0"/>
              <a:t>显然，并查集中，每个集合对应着一棵树</a:t>
            </a:r>
            <a:endParaRPr lang="en-US" altLang="zh-CN" dirty="0"/>
          </a:p>
          <a:p>
            <a:r>
              <a:rPr lang="zh-CN" altLang="en-US" dirty="0"/>
              <a:t>两个元素在不在同一个集合</a:t>
            </a:r>
            <a:r>
              <a:rPr lang="en-US" altLang="zh-CN" dirty="0"/>
              <a:t>=</a:t>
            </a:r>
            <a:r>
              <a:rPr lang="zh-CN" altLang="en-US" dirty="0"/>
              <a:t>两个点在不在同一棵树</a:t>
            </a:r>
            <a:r>
              <a:rPr lang="en-US" altLang="zh-CN" dirty="0"/>
              <a:t>=</a:t>
            </a:r>
            <a:r>
              <a:rPr lang="zh-CN" altLang="en-US" dirty="0"/>
              <a:t>两个点在的树的树根是不是一样的</a:t>
            </a:r>
            <a:endParaRPr lang="en-US" altLang="zh-CN" dirty="0"/>
          </a:p>
          <a:p>
            <a:r>
              <a:rPr lang="zh-CN" altLang="en-US" dirty="0"/>
              <a:t>于是我们要做的就是快速帮树上的点找到它们的树根</a:t>
            </a:r>
            <a:endParaRPr lang="en-US" altLang="zh-CN" dirty="0"/>
          </a:p>
          <a:p>
            <a:r>
              <a:rPr lang="zh-CN" altLang="en-US" dirty="0"/>
              <a:t>在查询一个点的时候，我们先暴力递归到它的树根；接着，对于路上经过的所有点，显然它们的树根都是一样的，我们直接把它们的父亲设为树根</a:t>
            </a:r>
            <a:endParaRPr lang="en-US" altLang="zh-CN" dirty="0"/>
          </a:p>
          <a:p>
            <a:r>
              <a:rPr lang="zh-CN" altLang="en-US" dirty="0"/>
              <a:t>这种优化叫做</a:t>
            </a:r>
            <a:r>
              <a:rPr lang="zh-CN" altLang="en-US" dirty="0">
                <a:solidFill>
                  <a:srgbClr val="0070C0"/>
                </a:solidFill>
              </a:rPr>
              <a:t>路径压缩</a:t>
            </a:r>
            <a:endParaRPr lang="zh-CN" altLang="en-US" dirty="0"/>
          </a:p>
        </p:txBody>
      </p:sp>
    </p:spTree>
    <p:extLst>
      <p:ext uri="{BB962C8B-B14F-4D97-AF65-F5344CB8AC3E}">
        <p14:creationId xmlns:p14="http://schemas.microsoft.com/office/powerpoint/2010/main" val="34216633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2E7C1-639F-C486-8D79-01900269022B}"/>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2733236B-AC27-6D5E-8F22-41C6EE01351D}"/>
              </a:ext>
            </a:extLst>
          </p:cNvPr>
          <p:cNvSpPr>
            <a:spLocks noGrp="1"/>
          </p:cNvSpPr>
          <p:nvPr>
            <p:ph idx="1"/>
          </p:nvPr>
        </p:nvSpPr>
        <p:spPr/>
        <p:txBody>
          <a:bodyPr/>
          <a:lstStyle/>
          <a:p>
            <a:r>
              <a:rPr lang="zh-CN" altLang="en-US" dirty="0"/>
              <a:t>接下来实现</a:t>
            </a:r>
            <a:r>
              <a:rPr lang="zh-CN" altLang="en-US" dirty="0">
                <a:solidFill>
                  <a:srgbClr val="FF0000"/>
                </a:solidFill>
              </a:rPr>
              <a:t>合并</a:t>
            </a:r>
            <a:r>
              <a:rPr lang="zh-CN" altLang="en-US" dirty="0"/>
              <a:t>操作</a:t>
            </a:r>
            <a:endParaRPr lang="en-US" altLang="zh-CN" dirty="0"/>
          </a:p>
          <a:p>
            <a:r>
              <a:rPr lang="zh-CN" altLang="en-US" dirty="0"/>
              <a:t>合并两个集合</a:t>
            </a:r>
            <a:r>
              <a:rPr lang="en-US" altLang="zh-CN" dirty="0"/>
              <a:t>=</a:t>
            </a:r>
            <a:r>
              <a:rPr lang="zh-CN" altLang="en-US" dirty="0"/>
              <a:t>让两棵树变成一棵树</a:t>
            </a:r>
            <a:r>
              <a:rPr lang="en-US" altLang="zh-CN" dirty="0"/>
              <a:t>=</a:t>
            </a:r>
            <a:r>
              <a:rPr lang="zh-CN" altLang="en-US" dirty="0"/>
              <a:t>将其中一棵树接到另一棵树上</a:t>
            </a:r>
            <a:endParaRPr lang="en-US" altLang="zh-CN" dirty="0"/>
          </a:p>
          <a:p>
            <a:r>
              <a:rPr lang="zh-CN" altLang="en-US" dirty="0"/>
              <a:t>显然我们首先得判断一下它们是不是同一棵树，判断的过程中我们一定会得到两棵树的树根，于是接下来把一个树根接到另一个树根上即可（当然比接到叶子上好）</a:t>
            </a:r>
            <a:endParaRPr lang="en-US" altLang="zh-CN" dirty="0"/>
          </a:p>
          <a:p>
            <a:r>
              <a:rPr lang="zh-CN" altLang="en-US" dirty="0"/>
              <a:t>当然，我们应该把点数少的树接到点数大的树上，这样所有点的深度之和比较小</a:t>
            </a:r>
            <a:endParaRPr lang="en-US" altLang="zh-CN" dirty="0"/>
          </a:p>
          <a:p>
            <a:r>
              <a:rPr lang="zh-CN" altLang="en-US" dirty="0"/>
              <a:t>这种优化叫做</a:t>
            </a:r>
            <a:r>
              <a:rPr lang="zh-CN" altLang="en-US" dirty="0">
                <a:solidFill>
                  <a:srgbClr val="FF0000"/>
                </a:solidFill>
              </a:rPr>
              <a:t>按秩合并</a:t>
            </a:r>
            <a:endParaRPr lang="zh-CN" altLang="en-US" dirty="0"/>
          </a:p>
        </p:txBody>
      </p:sp>
    </p:spTree>
    <p:extLst>
      <p:ext uri="{BB962C8B-B14F-4D97-AF65-F5344CB8AC3E}">
        <p14:creationId xmlns:p14="http://schemas.microsoft.com/office/powerpoint/2010/main" val="233769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B1FB2-ED26-1DBB-C51E-A5DF7EB65DE1}"/>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4FA5FBF5-9555-A87E-63C9-BBDE35CA3D6D}"/>
              </a:ext>
            </a:extLst>
          </p:cNvPr>
          <p:cNvSpPr>
            <a:spLocks noGrp="1"/>
          </p:cNvSpPr>
          <p:nvPr>
            <p:ph idx="1"/>
          </p:nvPr>
        </p:nvSpPr>
        <p:spPr/>
        <p:txBody>
          <a:bodyPr/>
          <a:lstStyle/>
          <a:p>
            <a:r>
              <a:rPr lang="zh-CN" altLang="en-US" dirty="0"/>
              <a:t>算法竞赛中的数据结构和计算机科学中的数据结构并不完全是一个概念</a:t>
            </a:r>
            <a:endParaRPr lang="en-US" altLang="zh-CN" dirty="0"/>
          </a:p>
          <a:p>
            <a:r>
              <a:rPr lang="zh-CN" altLang="en-US" dirty="0"/>
              <a:t>今天讲座中的内容当然会以算法竞赛为主，但同时也会涉及到一些计算机科学的观念，为的是帮大家做到对原理有更深入的理解</a:t>
            </a:r>
            <a:endParaRPr lang="en-US" altLang="zh-CN" dirty="0"/>
          </a:p>
        </p:txBody>
      </p:sp>
    </p:spTree>
    <p:extLst>
      <p:ext uri="{BB962C8B-B14F-4D97-AF65-F5344CB8AC3E}">
        <p14:creationId xmlns:p14="http://schemas.microsoft.com/office/powerpoint/2010/main" val="1525635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B04DE-CAE8-D1D0-5651-6AE44E7A68D3}"/>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2274B6EC-D020-F7EA-032A-1C0AF42BD7FF}"/>
              </a:ext>
            </a:extLst>
          </p:cNvPr>
          <p:cNvSpPr>
            <a:spLocks noGrp="1"/>
          </p:cNvSpPr>
          <p:nvPr>
            <p:ph idx="1"/>
          </p:nvPr>
        </p:nvSpPr>
        <p:spPr>
          <a:xfrm>
            <a:off x="838200" y="1825625"/>
            <a:ext cx="10515600" cy="4444546"/>
          </a:xfrm>
        </p:spPr>
        <p:txBody>
          <a:bodyPr>
            <a:normAutofit/>
          </a:bodyPr>
          <a:lstStyle/>
          <a:p>
            <a:r>
              <a:rPr lang="zh-CN" altLang="en-US" dirty="0">
                <a:solidFill>
                  <a:srgbClr val="0070C0"/>
                </a:solidFill>
              </a:rPr>
              <a:t>路径压缩</a:t>
            </a:r>
            <a:r>
              <a:rPr lang="zh-CN" altLang="en-US" dirty="0"/>
              <a:t>优化是并查集最常用、最好写的优化，很多时候我写并查集也只写这一种优化，但理论上来说，要达到最优的复杂度，必须同时写</a:t>
            </a:r>
            <a:r>
              <a:rPr lang="zh-CN" altLang="en-US" dirty="0">
                <a:solidFill>
                  <a:srgbClr val="FF0000"/>
                </a:solidFill>
              </a:rPr>
              <a:t>按秩合并</a:t>
            </a:r>
            <a:r>
              <a:rPr lang="zh-CN" altLang="en-US" dirty="0"/>
              <a:t>优化</a:t>
            </a:r>
            <a:endParaRPr lang="en-US" altLang="zh-CN" dirty="0"/>
          </a:p>
          <a:p>
            <a:r>
              <a:rPr lang="zh-CN" altLang="en-US" dirty="0"/>
              <a:t>结合了两种优化以后，并查集的复杂度是传说中的反阿克曼函数乘</a:t>
            </a:r>
            <a:r>
              <a:rPr lang="en-US" altLang="zh-CN" dirty="0"/>
              <a:t>n</a:t>
            </a:r>
            <a:r>
              <a:rPr lang="zh-CN" altLang="en-US" dirty="0"/>
              <a:t>，在竞赛的范围内，可以认为就是一种线性算法</a:t>
            </a:r>
            <a:endParaRPr lang="en-US" altLang="zh-CN" dirty="0"/>
          </a:p>
          <a:p>
            <a:r>
              <a:rPr lang="zh-CN" altLang="en-US" dirty="0"/>
              <a:t>但是，非常现实的问题是</a:t>
            </a:r>
            <a:r>
              <a:rPr lang="en-US" altLang="zh-CN" dirty="0"/>
              <a:t>……</a:t>
            </a:r>
            <a:r>
              <a:rPr lang="zh-CN" altLang="en-US" dirty="0">
                <a:solidFill>
                  <a:srgbClr val="FF0000"/>
                </a:solidFill>
              </a:rPr>
              <a:t>按秩合并</a:t>
            </a:r>
            <a:r>
              <a:rPr lang="zh-CN" altLang="en-US" dirty="0"/>
              <a:t>比</a:t>
            </a:r>
            <a:r>
              <a:rPr lang="zh-CN" altLang="en-US" dirty="0">
                <a:solidFill>
                  <a:srgbClr val="0070C0"/>
                </a:solidFill>
              </a:rPr>
              <a:t>路径压缩</a:t>
            </a:r>
            <a:r>
              <a:rPr lang="zh-CN" altLang="en-US" dirty="0"/>
              <a:t>难写多了（本来我们根本不需要记</a:t>
            </a:r>
            <a:r>
              <a:rPr lang="en-US" altLang="zh-CN" dirty="0"/>
              <a:t>size</a:t>
            </a:r>
            <a:r>
              <a:rPr lang="zh-CN" altLang="en-US" dirty="0"/>
              <a:t>的）</a:t>
            </a:r>
            <a:endParaRPr lang="en-US" altLang="zh-CN" dirty="0"/>
          </a:p>
          <a:p>
            <a:r>
              <a:rPr lang="zh-CN" altLang="en-US" dirty="0"/>
              <a:t>好消息是，</a:t>
            </a:r>
            <a:r>
              <a:rPr lang="en-US" altLang="zh-CN" dirty="0" err="1"/>
              <a:t>Tarjan</a:t>
            </a:r>
            <a:r>
              <a:rPr lang="zh-CN" altLang="en-US" dirty="0"/>
              <a:t>老爷子经过一番研究发现：其实随机情况下，只写</a:t>
            </a:r>
            <a:r>
              <a:rPr lang="zh-CN" altLang="en-US" dirty="0">
                <a:solidFill>
                  <a:srgbClr val="0070C0"/>
                </a:solidFill>
              </a:rPr>
              <a:t>路径压缩</a:t>
            </a:r>
            <a:r>
              <a:rPr lang="zh-CN" altLang="en-US" dirty="0"/>
              <a:t>就已经是线性的了</a:t>
            </a:r>
            <a:endParaRPr lang="en-US" altLang="zh-CN" dirty="0"/>
          </a:p>
          <a:p>
            <a:r>
              <a:rPr lang="zh-CN" altLang="en-US" dirty="0"/>
              <a:t>下一页提供的代码就只写了</a:t>
            </a:r>
            <a:r>
              <a:rPr lang="zh-CN" altLang="en-US" dirty="0">
                <a:solidFill>
                  <a:srgbClr val="0070C0"/>
                </a:solidFill>
              </a:rPr>
              <a:t>路径压缩</a:t>
            </a:r>
            <a:endParaRPr lang="zh-CN" altLang="en-US" dirty="0"/>
          </a:p>
        </p:txBody>
      </p:sp>
    </p:spTree>
    <p:extLst>
      <p:ext uri="{BB962C8B-B14F-4D97-AF65-F5344CB8AC3E}">
        <p14:creationId xmlns:p14="http://schemas.microsoft.com/office/powerpoint/2010/main" val="21625947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2F6138-562C-FC94-6337-14B1488CD1BB}"/>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027955B8-A87D-4426-5C20-55354B3A6022}"/>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415A6E2-BF8C-070C-8DAF-7D6E2AD1D3FE}"/>
              </a:ext>
            </a:extLst>
          </p:cNvPr>
          <p:cNvPicPr>
            <a:picLocks noChangeAspect="1"/>
          </p:cNvPicPr>
          <p:nvPr/>
        </p:nvPicPr>
        <p:blipFill>
          <a:blip r:embed="rId2"/>
          <a:stretch>
            <a:fillRect/>
          </a:stretch>
        </p:blipFill>
        <p:spPr>
          <a:xfrm>
            <a:off x="758915" y="292875"/>
            <a:ext cx="8249014" cy="6365239"/>
          </a:xfrm>
          <a:prstGeom prst="rect">
            <a:avLst/>
          </a:prstGeom>
        </p:spPr>
      </p:pic>
    </p:spTree>
    <p:extLst>
      <p:ext uri="{BB962C8B-B14F-4D97-AF65-F5344CB8AC3E}">
        <p14:creationId xmlns:p14="http://schemas.microsoft.com/office/powerpoint/2010/main" val="56666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D685E-5583-732E-2AA1-6C94DFDA0DBE}"/>
              </a:ext>
            </a:extLst>
          </p:cNvPr>
          <p:cNvSpPr>
            <a:spLocks noGrp="1"/>
          </p:cNvSpPr>
          <p:nvPr>
            <p:ph type="title"/>
          </p:nvPr>
        </p:nvSpPr>
        <p:spPr/>
        <p:txBody>
          <a:bodyPr/>
          <a:lstStyle/>
          <a:p>
            <a:r>
              <a:rPr lang="zh-CN" altLang="en-US" dirty="0"/>
              <a:t>答案</a:t>
            </a:r>
          </a:p>
        </p:txBody>
      </p:sp>
      <p:sp>
        <p:nvSpPr>
          <p:cNvPr id="3" name="内容占位符 2">
            <a:extLst>
              <a:ext uri="{FF2B5EF4-FFF2-40B4-BE49-F238E27FC236}">
                <a16:creationId xmlns:a16="http://schemas.microsoft.com/office/drawing/2014/main" id="{009FBD11-0649-7184-CCF0-B9EB0430E275}"/>
              </a:ext>
            </a:extLst>
          </p:cNvPr>
          <p:cNvSpPr>
            <a:spLocks noGrp="1"/>
          </p:cNvSpPr>
          <p:nvPr>
            <p:ph idx="1"/>
          </p:nvPr>
        </p:nvSpPr>
        <p:spPr/>
        <p:txBody>
          <a:bodyPr/>
          <a:lstStyle/>
          <a:p>
            <a:r>
              <a:rPr lang="zh-CN" altLang="en-US" dirty="0"/>
              <a:t>（主要是怕我自己忘了）错错对对对</a:t>
            </a:r>
          </a:p>
        </p:txBody>
      </p:sp>
    </p:spTree>
    <p:extLst>
      <p:ext uri="{BB962C8B-B14F-4D97-AF65-F5344CB8AC3E}">
        <p14:creationId xmlns:p14="http://schemas.microsoft.com/office/powerpoint/2010/main" val="10858165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5990-F6AD-6FD0-CBF8-6C1E620B7814}"/>
              </a:ext>
            </a:extLst>
          </p:cNvPr>
          <p:cNvSpPr>
            <a:spLocks noGrp="1"/>
          </p:cNvSpPr>
          <p:nvPr>
            <p:ph type="title"/>
          </p:nvPr>
        </p:nvSpPr>
        <p:spPr/>
        <p:txBody>
          <a:bodyPr/>
          <a:lstStyle/>
          <a:p>
            <a:r>
              <a:rPr lang="zh-CN" altLang="en-US" dirty="0"/>
              <a:t>并查集</a:t>
            </a:r>
          </a:p>
        </p:txBody>
      </p:sp>
      <p:sp>
        <p:nvSpPr>
          <p:cNvPr id="3" name="内容占位符 2">
            <a:extLst>
              <a:ext uri="{FF2B5EF4-FFF2-40B4-BE49-F238E27FC236}">
                <a16:creationId xmlns:a16="http://schemas.microsoft.com/office/drawing/2014/main" id="{D2BA34BA-EA7D-EAB0-D206-AA427E6DD2A8}"/>
              </a:ext>
            </a:extLst>
          </p:cNvPr>
          <p:cNvSpPr>
            <a:spLocks noGrp="1"/>
          </p:cNvSpPr>
          <p:nvPr>
            <p:ph idx="1"/>
          </p:nvPr>
        </p:nvSpPr>
        <p:spPr/>
        <p:txBody>
          <a:bodyPr/>
          <a:lstStyle/>
          <a:p>
            <a:r>
              <a:rPr lang="zh-CN" altLang="en-US" dirty="0"/>
              <a:t>有没有按秩合并比路径压缩好的时候呢？当然也是有的，那就是我们不希望这个并查集森林结构变化太剧烈的时候，例如，当我们需要</a:t>
            </a:r>
            <a:r>
              <a:rPr lang="zh-CN" altLang="en-US" dirty="0">
                <a:solidFill>
                  <a:srgbClr val="FF0000"/>
                </a:solidFill>
              </a:rPr>
              <a:t>可持久化或者可撤销</a:t>
            </a:r>
            <a:r>
              <a:rPr lang="zh-CN" altLang="en-US" dirty="0"/>
              <a:t>的时候</a:t>
            </a:r>
            <a:endParaRPr lang="en-US" altLang="zh-CN" dirty="0"/>
          </a:p>
          <a:p>
            <a:r>
              <a:rPr lang="zh-CN" altLang="en-US" dirty="0"/>
              <a:t>由于和今天的主题不太相关就不过多展开了</a:t>
            </a:r>
            <a:endParaRPr lang="en-US" altLang="zh-CN" dirty="0"/>
          </a:p>
        </p:txBody>
      </p:sp>
    </p:spTree>
    <p:extLst>
      <p:ext uri="{BB962C8B-B14F-4D97-AF65-F5344CB8AC3E}">
        <p14:creationId xmlns:p14="http://schemas.microsoft.com/office/powerpoint/2010/main" val="3309421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C6C7A-8B1A-6ACE-890A-7469F5B4FB27}"/>
              </a:ext>
            </a:extLst>
          </p:cNvPr>
          <p:cNvSpPr>
            <a:spLocks noGrp="1"/>
          </p:cNvSpPr>
          <p:nvPr>
            <p:ph type="title"/>
          </p:nvPr>
        </p:nvSpPr>
        <p:spPr/>
        <p:txBody>
          <a:bodyPr/>
          <a:lstStyle/>
          <a:p>
            <a:r>
              <a:rPr lang="en-US" altLang="zh-CN" dirty="0"/>
              <a:t>UVA11987 Almost Union-Find</a:t>
            </a:r>
            <a:endParaRPr lang="zh-CN" altLang="en-US" dirty="0"/>
          </a:p>
        </p:txBody>
      </p:sp>
      <p:sp>
        <p:nvSpPr>
          <p:cNvPr id="3" name="内容占位符 2">
            <a:extLst>
              <a:ext uri="{FF2B5EF4-FFF2-40B4-BE49-F238E27FC236}">
                <a16:creationId xmlns:a16="http://schemas.microsoft.com/office/drawing/2014/main" id="{D92463C9-4BBF-5BC7-0DDC-D20845EA91AD}"/>
              </a:ext>
            </a:extLst>
          </p:cNvPr>
          <p:cNvSpPr>
            <a:spLocks noGrp="1"/>
          </p:cNvSpPr>
          <p:nvPr>
            <p:ph idx="1"/>
          </p:nvPr>
        </p:nvSpPr>
        <p:spPr/>
        <p:txBody>
          <a:bodyPr/>
          <a:lstStyle/>
          <a:p>
            <a:r>
              <a:rPr lang="en-US" altLang="zh-CN" dirty="0">
                <a:hlinkClick r:id="rId2"/>
              </a:rPr>
              <a:t>https://www.luogu.com.cn/problem/UVA11987</a:t>
            </a:r>
            <a:endParaRPr lang="en-US" altLang="zh-CN" dirty="0"/>
          </a:p>
          <a:p>
            <a:endParaRPr lang="zh-CN" altLang="en-US" dirty="0"/>
          </a:p>
        </p:txBody>
      </p:sp>
      <p:pic>
        <p:nvPicPr>
          <p:cNvPr id="5" name="图片 4">
            <a:extLst>
              <a:ext uri="{FF2B5EF4-FFF2-40B4-BE49-F238E27FC236}">
                <a16:creationId xmlns:a16="http://schemas.microsoft.com/office/drawing/2014/main" id="{EA20893F-9525-2147-92A7-3A491C2F7927}"/>
              </a:ext>
            </a:extLst>
          </p:cNvPr>
          <p:cNvPicPr>
            <a:picLocks noChangeAspect="1"/>
          </p:cNvPicPr>
          <p:nvPr/>
        </p:nvPicPr>
        <p:blipFill>
          <a:blip r:embed="rId3"/>
          <a:stretch>
            <a:fillRect/>
          </a:stretch>
        </p:blipFill>
        <p:spPr>
          <a:xfrm>
            <a:off x="999441" y="2258437"/>
            <a:ext cx="8381674" cy="2498121"/>
          </a:xfrm>
          <a:prstGeom prst="rect">
            <a:avLst/>
          </a:prstGeom>
        </p:spPr>
      </p:pic>
      <p:pic>
        <p:nvPicPr>
          <p:cNvPr id="7" name="图片 6">
            <a:extLst>
              <a:ext uri="{FF2B5EF4-FFF2-40B4-BE49-F238E27FC236}">
                <a16:creationId xmlns:a16="http://schemas.microsoft.com/office/drawing/2014/main" id="{E04D8D82-96F8-8150-867F-E044EDCD4E24}"/>
              </a:ext>
            </a:extLst>
          </p:cNvPr>
          <p:cNvPicPr>
            <a:picLocks noChangeAspect="1"/>
          </p:cNvPicPr>
          <p:nvPr/>
        </p:nvPicPr>
        <p:blipFill>
          <a:blip r:embed="rId4"/>
          <a:stretch>
            <a:fillRect/>
          </a:stretch>
        </p:blipFill>
        <p:spPr>
          <a:xfrm>
            <a:off x="1078987" y="4794131"/>
            <a:ext cx="4396697" cy="1262719"/>
          </a:xfrm>
          <a:prstGeom prst="rect">
            <a:avLst/>
          </a:prstGeom>
        </p:spPr>
      </p:pic>
    </p:spTree>
    <p:extLst>
      <p:ext uri="{BB962C8B-B14F-4D97-AF65-F5344CB8AC3E}">
        <p14:creationId xmlns:p14="http://schemas.microsoft.com/office/powerpoint/2010/main" val="2673518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DE71A-1C3F-44BF-065B-91DA373374B2}"/>
              </a:ext>
            </a:extLst>
          </p:cNvPr>
          <p:cNvSpPr>
            <a:spLocks noGrp="1"/>
          </p:cNvSpPr>
          <p:nvPr>
            <p:ph type="title"/>
          </p:nvPr>
        </p:nvSpPr>
        <p:spPr/>
        <p:txBody>
          <a:bodyPr/>
          <a:lstStyle/>
          <a:p>
            <a:r>
              <a:rPr lang="en-US" altLang="zh-CN" dirty="0"/>
              <a:t>UVA11987 Almost Union-Find</a:t>
            </a:r>
            <a:endParaRPr lang="zh-CN" altLang="en-US" dirty="0"/>
          </a:p>
        </p:txBody>
      </p:sp>
      <p:sp>
        <p:nvSpPr>
          <p:cNvPr id="3" name="内容占位符 2">
            <a:extLst>
              <a:ext uri="{FF2B5EF4-FFF2-40B4-BE49-F238E27FC236}">
                <a16:creationId xmlns:a16="http://schemas.microsoft.com/office/drawing/2014/main" id="{05164B59-971F-0790-C188-DBC56ABA0E8F}"/>
              </a:ext>
            </a:extLst>
          </p:cNvPr>
          <p:cNvSpPr>
            <a:spLocks noGrp="1"/>
          </p:cNvSpPr>
          <p:nvPr>
            <p:ph idx="1"/>
          </p:nvPr>
        </p:nvSpPr>
        <p:spPr>
          <a:xfrm>
            <a:off x="838200" y="1825625"/>
            <a:ext cx="10515600" cy="4667250"/>
          </a:xfrm>
        </p:spPr>
        <p:txBody>
          <a:bodyPr>
            <a:normAutofit/>
          </a:bodyPr>
          <a:lstStyle/>
          <a:p>
            <a:r>
              <a:rPr lang="zh-CN" altLang="en-US" dirty="0"/>
              <a:t>操作</a:t>
            </a:r>
            <a:r>
              <a:rPr lang="en-US" altLang="zh-CN" dirty="0"/>
              <a:t>1</a:t>
            </a:r>
            <a:r>
              <a:rPr lang="zh-CN" altLang="en-US" dirty="0"/>
              <a:t>和</a:t>
            </a:r>
            <a:r>
              <a:rPr lang="en-US" altLang="zh-CN" dirty="0"/>
              <a:t>3</a:t>
            </a:r>
            <a:r>
              <a:rPr lang="zh-CN" altLang="en-US" dirty="0"/>
              <a:t>非常常规</a:t>
            </a:r>
            <a:r>
              <a:rPr lang="en-US" altLang="zh-CN" dirty="0"/>
              <a:t>——</a:t>
            </a:r>
            <a:r>
              <a:rPr lang="zh-CN" altLang="en-US" dirty="0"/>
              <a:t>既然</a:t>
            </a:r>
            <a:r>
              <a:rPr lang="zh-CN" altLang="en-US" dirty="0">
                <a:solidFill>
                  <a:srgbClr val="00B050"/>
                </a:solidFill>
              </a:rPr>
              <a:t>树根</a:t>
            </a:r>
            <a:r>
              <a:rPr lang="zh-CN" altLang="en-US" dirty="0"/>
              <a:t>是一个集合的代表点，我们就用它来存集合点数和集合元素和，合并的时候直接更新</a:t>
            </a:r>
            <a:r>
              <a:rPr lang="zh-CN" altLang="en-US" dirty="0">
                <a:solidFill>
                  <a:srgbClr val="00B050"/>
                </a:solidFill>
              </a:rPr>
              <a:t>树根</a:t>
            </a:r>
            <a:r>
              <a:rPr lang="zh-CN" altLang="en-US" dirty="0"/>
              <a:t>（不是树根的点上存的信息统一无视）</a:t>
            </a:r>
            <a:endParaRPr lang="en-US" altLang="zh-CN" dirty="0"/>
          </a:p>
          <a:p>
            <a:r>
              <a:rPr lang="zh-CN" altLang="en-US" dirty="0"/>
              <a:t>可是操作</a:t>
            </a:r>
            <a:r>
              <a:rPr lang="en-US" altLang="zh-CN" dirty="0"/>
              <a:t>2</a:t>
            </a:r>
            <a:r>
              <a:rPr lang="zh-CN" altLang="en-US" dirty="0">
                <a:solidFill>
                  <a:srgbClr val="FF0000"/>
                </a:solidFill>
              </a:rPr>
              <a:t>删除</a:t>
            </a:r>
            <a:r>
              <a:rPr lang="zh-CN" altLang="en-US" dirty="0"/>
              <a:t>元素？我可没听说过这种操作啊</a:t>
            </a:r>
            <a:r>
              <a:rPr lang="en-US" altLang="zh-CN" dirty="0"/>
              <a:t>……</a:t>
            </a:r>
          </a:p>
          <a:p>
            <a:r>
              <a:rPr lang="zh-CN" altLang="en-US" dirty="0"/>
              <a:t>有一个非常经典的技巧：</a:t>
            </a:r>
            <a:r>
              <a:rPr lang="zh-CN" altLang="en-US" dirty="0">
                <a:solidFill>
                  <a:srgbClr val="0070C0"/>
                </a:solidFill>
              </a:rPr>
              <a:t>给节点打上废除标记</a:t>
            </a:r>
            <a:r>
              <a:rPr lang="zh-CN" altLang="en-US" dirty="0"/>
              <a:t>代替</a:t>
            </a:r>
            <a:r>
              <a:rPr lang="zh-CN" altLang="en-US" dirty="0">
                <a:solidFill>
                  <a:srgbClr val="FF0000"/>
                </a:solidFill>
              </a:rPr>
              <a:t>删除</a:t>
            </a:r>
            <a:endParaRPr lang="en-US" altLang="zh-CN" dirty="0">
              <a:solidFill>
                <a:srgbClr val="FF0000"/>
              </a:solidFill>
            </a:endParaRPr>
          </a:p>
          <a:p>
            <a:r>
              <a:rPr lang="zh-CN" altLang="en-US" dirty="0"/>
              <a:t>我们用一个数组来维护每个元素在并查集中的节点编号（没有被任何元素认领的节点就是被废除的节点），进行</a:t>
            </a:r>
            <a:r>
              <a:rPr lang="en-US" altLang="zh-CN" dirty="0"/>
              <a:t>2</a:t>
            </a:r>
            <a:r>
              <a:rPr lang="zh-CN" altLang="en-US" dirty="0"/>
              <a:t>操作的时候，设置一个新的节点作为</a:t>
            </a:r>
            <a:r>
              <a:rPr lang="en-US" altLang="zh-CN" dirty="0"/>
              <a:t>p</a:t>
            </a:r>
            <a:r>
              <a:rPr lang="zh-CN" altLang="en-US" dirty="0"/>
              <a:t>元素的节点（原先的节点就被自动废除了）并连进</a:t>
            </a:r>
            <a:r>
              <a:rPr lang="en-US" altLang="zh-CN" dirty="0"/>
              <a:t>q</a:t>
            </a:r>
            <a:r>
              <a:rPr lang="zh-CN" altLang="en-US" dirty="0"/>
              <a:t>所在的树，修改</a:t>
            </a:r>
            <a:r>
              <a:rPr lang="en-US" altLang="zh-CN" dirty="0"/>
              <a:t>p</a:t>
            </a:r>
            <a:r>
              <a:rPr lang="zh-CN" altLang="en-US" dirty="0"/>
              <a:t>和</a:t>
            </a:r>
            <a:r>
              <a:rPr lang="en-US" altLang="zh-CN" dirty="0"/>
              <a:t>q</a:t>
            </a:r>
            <a:r>
              <a:rPr lang="zh-CN" altLang="en-US" dirty="0"/>
              <a:t>所在</a:t>
            </a:r>
            <a:r>
              <a:rPr lang="zh-CN" altLang="en-US" dirty="0">
                <a:solidFill>
                  <a:srgbClr val="00B050"/>
                </a:solidFill>
              </a:rPr>
              <a:t>树根</a:t>
            </a:r>
            <a:r>
              <a:rPr lang="zh-CN" altLang="en-US" dirty="0"/>
              <a:t>的信息即可</a:t>
            </a:r>
            <a:endParaRPr lang="en-US" altLang="zh-CN" dirty="0"/>
          </a:p>
          <a:p>
            <a:r>
              <a:rPr lang="zh-CN" altLang="en-US" dirty="0"/>
              <a:t>时间复杂度</a:t>
            </a:r>
            <a:r>
              <a:rPr lang="en-US" altLang="zh-CN" dirty="0"/>
              <a:t>O(n)</a:t>
            </a:r>
            <a:endParaRPr lang="zh-CN" altLang="en-US" dirty="0"/>
          </a:p>
        </p:txBody>
      </p:sp>
    </p:spTree>
    <p:extLst>
      <p:ext uri="{BB962C8B-B14F-4D97-AF65-F5344CB8AC3E}">
        <p14:creationId xmlns:p14="http://schemas.microsoft.com/office/powerpoint/2010/main" val="3098537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E2EA-F1E1-2E8A-72C0-243B05911DAE}"/>
              </a:ext>
            </a:extLst>
          </p:cNvPr>
          <p:cNvSpPr>
            <a:spLocks noGrp="1"/>
          </p:cNvSpPr>
          <p:nvPr>
            <p:ph type="title"/>
          </p:nvPr>
        </p:nvSpPr>
        <p:spPr/>
        <p:txBody>
          <a:bodyPr/>
          <a:lstStyle/>
          <a:p>
            <a:r>
              <a:rPr lang="zh-CN" altLang="en-US" dirty="0"/>
              <a:t>扩展域并查集</a:t>
            </a:r>
          </a:p>
        </p:txBody>
      </p:sp>
      <p:pic>
        <p:nvPicPr>
          <p:cNvPr id="5" name="内容占位符 4">
            <a:extLst>
              <a:ext uri="{FF2B5EF4-FFF2-40B4-BE49-F238E27FC236}">
                <a16:creationId xmlns:a16="http://schemas.microsoft.com/office/drawing/2014/main" id="{9B7EEAC0-7C40-5440-89AD-2BE33F588208}"/>
              </a:ext>
            </a:extLst>
          </p:cNvPr>
          <p:cNvPicPr>
            <a:picLocks noGrp="1" noChangeAspect="1"/>
          </p:cNvPicPr>
          <p:nvPr>
            <p:ph idx="1"/>
          </p:nvPr>
        </p:nvPicPr>
        <p:blipFill>
          <a:blip r:embed="rId2"/>
          <a:stretch>
            <a:fillRect/>
          </a:stretch>
        </p:blipFill>
        <p:spPr>
          <a:xfrm>
            <a:off x="838200" y="1577879"/>
            <a:ext cx="8961647" cy="4914995"/>
          </a:xfrm>
        </p:spPr>
      </p:pic>
    </p:spTree>
    <p:extLst>
      <p:ext uri="{BB962C8B-B14F-4D97-AF65-F5344CB8AC3E}">
        <p14:creationId xmlns:p14="http://schemas.microsoft.com/office/powerpoint/2010/main" val="1218286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25747-E541-B883-E406-AB2DC2C61152}"/>
              </a:ext>
            </a:extLst>
          </p:cNvPr>
          <p:cNvSpPr>
            <a:spLocks noGrp="1"/>
          </p:cNvSpPr>
          <p:nvPr>
            <p:ph type="title"/>
          </p:nvPr>
        </p:nvSpPr>
        <p:spPr/>
        <p:txBody>
          <a:bodyPr/>
          <a:lstStyle/>
          <a:p>
            <a:r>
              <a:rPr lang="zh-CN" altLang="en-US" dirty="0"/>
              <a:t>扩展域并查集</a:t>
            </a:r>
          </a:p>
        </p:txBody>
      </p:sp>
      <p:sp>
        <p:nvSpPr>
          <p:cNvPr id="3" name="内容占位符 2">
            <a:extLst>
              <a:ext uri="{FF2B5EF4-FFF2-40B4-BE49-F238E27FC236}">
                <a16:creationId xmlns:a16="http://schemas.microsoft.com/office/drawing/2014/main" id="{5C77475C-66AD-3438-F29B-F65BD2AD2CCF}"/>
              </a:ext>
            </a:extLst>
          </p:cNvPr>
          <p:cNvSpPr>
            <a:spLocks noGrp="1"/>
          </p:cNvSpPr>
          <p:nvPr>
            <p:ph idx="1"/>
          </p:nvPr>
        </p:nvSpPr>
        <p:spPr/>
        <p:txBody>
          <a:bodyPr/>
          <a:lstStyle/>
          <a:p>
            <a:r>
              <a:rPr lang="zh-CN" altLang="en-US" dirty="0"/>
              <a:t>我们将并查集开成点数的三倍，链接关系相当于说：“如果我是</a:t>
            </a:r>
            <a:r>
              <a:rPr lang="en-US" altLang="zh-CN" dirty="0"/>
              <a:t>A</a:t>
            </a:r>
            <a:r>
              <a:rPr lang="zh-CN" altLang="en-US" dirty="0"/>
              <a:t>，那么你是</a:t>
            </a:r>
            <a:r>
              <a:rPr lang="en-US" altLang="zh-CN" dirty="0"/>
              <a:t>B</a:t>
            </a:r>
            <a:r>
              <a:rPr lang="zh-CN" altLang="en-US" dirty="0"/>
              <a:t>（反之亦然）”。</a:t>
            </a:r>
            <a:endParaRPr lang="en-US" altLang="zh-CN" dirty="0"/>
          </a:p>
          <a:p>
            <a:r>
              <a:rPr lang="zh-CN" altLang="en-US" dirty="0"/>
              <a:t>下图分别对应：</a:t>
            </a:r>
            <a:r>
              <a:rPr lang="en-US" altLang="zh-CN" dirty="0"/>
              <a:t>1</a:t>
            </a:r>
            <a:r>
              <a:rPr lang="zh-CN" altLang="en-US" dirty="0"/>
              <a:t>和</a:t>
            </a:r>
            <a:r>
              <a:rPr lang="en-US" altLang="zh-CN" dirty="0"/>
              <a:t>3</a:t>
            </a:r>
            <a:r>
              <a:rPr lang="zh-CN" altLang="en-US" dirty="0"/>
              <a:t>是同类、</a:t>
            </a:r>
            <a:r>
              <a:rPr lang="en-US" altLang="zh-CN" dirty="0"/>
              <a:t>2</a:t>
            </a:r>
            <a:r>
              <a:rPr lang="zh-CN" altLang="en-US" dirty="0"/>
              <a:t>吃</a:t>
            </a:r>
            <a:r>
              <a:rPr lang="en-US" altLang="zh-CN" dirty="0"/>
              <a:t>4</a:t>
            </a:r>
            <a:r>
              <a:rPr lang="zh-CN" altLang="en-US" dirty="0"/>
              <a:t>、</a:t>
            </a:r>
            <a:r>
              <a:rPr lang="en-US" altLang="zh-CN" dirty="0"/>
              <a:t>3</a:t>
            </a:r>
            <a:r>
              <a:rPr lang="zh-CN" altLang="en-US" dirty="0"/>
              <a:t>吃</a:t>
            </a:r>
            <a:r>
              <a:rPr lang="en-US" altLang="zh-CN" dirty="0"/>
              <a:t>2</a:t>
            </a:r>
          </a:p>
          <a:p>
            <a:r>
              <a:rPr lang="zh-CN" altLang="en-US" dirty="0"/>
              <a:t>当一句话试图连接自己和自己的替身时就是假话。</a:t>
            </a:r>
            <a:endParaRPr lang="en-US" altLang="zh-CN" dirty="0"/>
          </a:p>
        </p:txBody>
      </p:sp>
      <p:pic>
        <p:nvPicPr>
          <p:cNvPr id="6" name="Picture 2">
            <a:extLst>
              <a:ext uri="{FF2B5EF4-FFF2-40B4-BE49-F238E27FC236}">
                <a16:creationId xmlns:a16="http://schemas.microsoft.com/office/drawing/2014/main" id="{7D529825-C831-7387-B7B3-611052E851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610" y="3673677"/>
            <a:ext cx="3019425" cy="232860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FDFA6033-9D5F-D4C4-F5E2-ED93A0619F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3697" y="3673677"/>
            <a:ext cx="3019425" cy="23286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a:extLst>
              <a:ext uri="{FF2B5EF4-FFF2-40B4-BE49-F238E27FC236}">
                <a16:creationId xmlns:a16="http://schemas.microsoft.com/office/drawing/2014/main" id="{834BBF70-E316-75F4-4CE0-C34306631E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4375" y="3673677"/>
            <a:ext cx="3019425" cy="2328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2817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DE9671-FF04-CF00-616E-257813F2435F}"/>
              </a:ext>
            </a:extLst>
          </p:cNvPr>
          <p:cNvSpPr>
            <a:spLocks noGrp="1"/>
          </p:cNvSpPr>
          <p:nvPr>
            <p:ph type="title"/>
          </p:nvPr>
        </p:nvSpPr>
        <p:spPr/>
        <p:txBody>
          <a:bodyPr/>
          <a:lstStyle/>
          <a:p>
            <a:r>
              <a:rPr lang="zh-CN" altLang="en-US" dirty="0"/>
              <a:t>带权并查集</a:t>
            </a:r>
            <a:endParaRPr lang="zh-CN" altLang="en-US" sz="1200" dirty="0"/>
          </a:p>
        </p:txBody>
      </p:sp>
      <p:sp>
        <p:nvSpPr>
          <p:cNvPr id="3" name="内容占位符 2">
            <a:extLst>
              <a:ext uri="{FF2B5EF4-FFF2-40B4-BE49-F238E27FC236}">
                <a16:creationId xmlns:a16="http://schemas.microsoft.com/office/drawing/2014/main" id="{53799FF8-607A-5718-1487-0F8472F59B5A}"/>
              </a:ext>
            </a:extLst>
          </p:cNvPr>
          <p:cNvSpPr>
            <a:spLocks noGrp="1"/>
          </p:cNvSpPr>
          <p:nvPr>
            <p:ph idx="1"/>
          </p:nvPr>
        </p:nvSpPr>
        <p:spPr/>
        <p:txBody>
          <a:bodyPr/>
          <a:lstStyle/>
          <a:p>
            <a:r>
              <a:rPr lang="en-US" altLang="zh-CN" b="1" i="0" dirty="0">
                <a:effectLst/>
                <a:latin typeface="-apple-system"/>
              </a:rPr>
              <a:t>P1196 [NOI2002] </a:t>
            </a:r>
            <a:r>
              <a:rPr lang="zh-CN" altLang="en-US" b="1" i="0" dirty="0">
                <a:effectLst/>
                <a:latin typeface="-apple-system"/>
              </a:rPr>
              <a:t>银河英雄传说</a:t>
            </a:r>
          </a:p>
          <a:p>
            <a:endParaRPr lang="zh-CN" altLang="en-US" dirty="0"/>
          </a:p>
        </p:txBody>
      </p:sp>
      <p:pic>
        <p:nvPicPr>
          <p:cNvPr id="7" name="图片 6">
            <a:extLst>
              <a:ext uri="{FF2B5EF4-FFF2-40B4-BE49-F238E27FC236}">
                <a16:creationId xmlns:a16="http://schemas.microsoft.com/office/drawing/2014/main" id="{4CB273F8-9C7A-CE6C-6CC7-3F2E1C399AAF}"/>
              </a:ext>
            </a:extLst>
          </p:cNvPr>
          <p:cNvPicPr>
            <a:picLocks noChangeAspect="1"/>
          </p:cNvPicPr>
          <p:nvPr/>
        </p:nvPicPr>
        <p:blipFill>
          <a:blip r:embed="rId2"/>
          <a:stretch>
            <a:fillRect/>
          </a:stretch>
        </p:blipFill>
        <p:spPr>
          <a:xfrm>
            <a:off x="927927" y="2302376"/>
            <a:ext cx="7400000" cy="4009524"/>
          </a:xfrm>
          <a:prstGeom prst="rect">
            <a:avLst/>
          </a:prstGeom>
        </p:spPr>
      </p:pic>
    </p:spTree>
    <p:extLst>
      <p:ext uri="{BB962C8B-B14F-4D97-AF65-F5344CB8AC3E}">
        <p14:creationId xmlns:p14="http://schemas.microsoft.com/office/powerpoint/2010/main" val="1390001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8F63F-F88E-EB1D-5900-F5CDD77298B3}"/>
              </a:ext>
            </a:extLst>
          </p:cNvPr>
          <p:cNvSpPr>
            <a:spLocks noGrp="1"/>
          </p:cNvSpPr>
          <p:nvPr>
            <p:ph type="title"/>
          </p:nvPr>
        </p:nvSpPr>
        <p:spPr/>
        <p:txBody>
          <a:bodyPr/>
          <a:lstStyle/>
          <a:p>
            <a:r>
              <a:rPr lang="zh-CN" altLang="en-US" dirty="0"/>
              <a:t>带权并查集</a:t>
            </a:r>
          </a:p>
        </p:txBody>
      </p:sp>
      <p:sp>
        <p:nvSpPr>
          <p:cNvPr id="3" name="内容占位符 2">
            <a:extLst>
              <a:ext uri="{FF2B5EF4-FFF2-40B4-BE49-F238E27FC236}">
                <a16:creationId xmlns:a16="http://schemas.microsoft.com/office/drawing/2014/main" id="{8EE1C1B6-76A7-7C78-5977-58A4EB18A6E8}"/>
              </a:ext>
            </a:extLst>
          </p:cNvPr>
          <p:cNvSpPr>
            <a:spLocks noGrp="1"/>
          </p:cNvSpPr>
          <p:nvPr>
            <p:ph idx="1"/>
          </p:nvPr>
        </p:nvSpPr>
        <p:spPr/>
        <p:txBody>
          <a:bodyPr/>
          <a:lstStyle/>
          <a:p>
            <a:r>
              <a:rPr lang="zh-CN" altLang="en-US" dirty="0"/>
              <a:t>看上去，如果我们要模拟题意的话，就得维护这个树的结构了，这和我们的路径压缩和按秩合并都是背道而驰的</a:t>
            </a:r>
            <a:endParaRPr lang="en-US" altLang="zh-CN" dirty="0"/>
          </a:p>
          <a:p>
            <a:r>
              <a:rPr lang="zh-CN" altLang="en-US" dirty="0"/>
              <a:t>但仔细一看，其实树（链）的</a:t>
            </a:r>
            <a:r>
              <a:rPr lang="zh-CN" altLang="en-US" dirty="0">
                <a:solidFill>
                  <a:srgbClr val="0070C0"/>
                </a:solidFill>
              </a:rPr>
              <a:t>结构</a:t>
            </a:r>
            <a:r>
              <a:rPr lang="zh-CN" altLang="en-US" dirty="0"/>
              <a:t>我们也没那么关心</a:t>
            </a:r>
            <a:endParaRPr lang="en-US" altLang="zh-CN" dirty="0"/>
          </a:p>
          <a:p>
            <a:r>
              <a:rPr lang="zh-CN" altLang="en-US" dirty="0"/>
              <a:t>对于两个点，我们无非就关心：它们</a:t>
            </a:r>
            <a:r>
              <a:rPr lang="zh-CN" altLang="en-US" dirty="0">
                <a:solidFill>
                  <a:srgbClr val="FF0000"/>
                </a:solidFill>
              </a:rPr>
              <a:t>是不是一棵树上</a:t>
            </a:r>
            <a:r>
              <a:rPr lang="zh-CN" altLang="en-US" dirty="0"/>
              <a:t>的；它们的</a:t>
            </a:r>
            <a:r>
              <a:rPr lang="zh-CN" altLang="en-US" dirty="0">
                <a:solidFill>
                  <a:srgbClr val="FF0000"/>
                </a:solidFill>
              </a:rPr>
              <a:t>深度</a:t>
            </a:r>
            <a:r>
              <a:rPr lang="zh-CN" altLang="en-US" dirty="0"/>
              <a:t>分别是多少</a:t>
            </a:r>
            <a:endParaRPr lang="en-US" altLang="zh-CN" dirty="0"/>
          </a:p>
          <a:p>
            <a:r>
              <a:rPr lang="zh-CN" altLang="en-US" dirty="0"/>
              <a:t>因此我们真正在意的其实只有</a:t>
            </a:r>
            <a:r>
              <a:rPr lang="zh-CN" altLang="en-US" dirty="0">
                <a:solidFill>
                  <a:srgbClr val="0070C0"/>
                </a:solidFill>
              </a:rPr>
              <a:t>边权</a:t>
            </a:r>
            <a:r>
              <a:rPr lang="zh-CN" altLang="en-US" dirty="0"/>
              <a:t>，这也就是为什么这个数据结构叫做带权并查集</a:t>
            </a:r>
            <a:endParaRPr lang="en-US" altLang="zh-CN" dirty="0"/>
          </a:p>
        </p:txBody>
      </p:sp>
    </p:spTree>
    <p:extLst>
      <p:ext uri="{BB962C8B-B14F-4D97-AF65-F5344CB8AC3E}">
        <p14:creationId xmlns:p14="http://schemas.microsoft.com/office/powerpoint/2010/main" val="144480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大家猜猜</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如果现在要存储若干多项式（次数都是非负整数），最适合用哪种数据结构？</a:t>
            </a:r>
            <a:endParaRPr lang="en-US" altLang="zh-CN" dirty="0"/>
          </a:p>
        </p:txBody>
      </p:sp>
    </p:spTree>
    <p:extLst>
      <p:ext uri="{BB962C8B-B14F-4D97-AF65-F5344CB8AC3E}">
        <p14:creationId xmlns:p14="http://schemas.microsoft.com/office/powerpoint/2010/main" val="30936229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D8FF4-6E78-9E66-459A-D07DBF6CA9A2}"/>
              </a:ext>
            </a:extLst>
          </p:cNvPr>
          <p:cNvSpPr>
            <a:spLocks noGrp="1"/>
          </p:cNvSpPr>
          <p:nvPr>
            <p:ph type="title"/>
          </p:nvPr>
        </p:nvSpPr>
        <p:spPr/>
        <p:txBody>
          <a:bodyPr/>
          <a:lstStyle/>
          <a:p>
            <a:r>
              <a:rPr lang="zh-CN" altLang="en-US" dirty="0"/>
              <a:t>带权并查集</a:t>
            </a:r>
          </a:p>
        </p:txBody>
      </p:sp>
      <p:sp>
        <p:nvSpPr>
          <p:cNvPr id="3" name="内容占位符 2">
            <a:extLst>
              <a:ext uri="{FF2B5EF4-FFF2-40B4-BE49-F238E27FC236}">
                <a16:creationId xmlns:a16="http://schemas.microsoft.com/office/drawing/2014/main" id="{2696AE96-C047-DC4A-A944-1CD47BB43FD4}"/>
              </a:ext>
            </a:extLst>
          </p:cNvPr>
          <p:cNvSpPr>
            <a:spLocks noGrp="1"/>
          </p:cNvSpPr>
          <p:nvPr>
            <p:ph idx="1"/>
          </p:nvPr>
        </p:nvSpPr>
        <p:spPr/>
        <p:txBody>
          <a:bodyPr/>
          <a:lstStyle/>
          <a:p>
            <a:r>
              <a:rPr lang="zh-CN" altLang="en-US" dirty="0"/>
              <a:t>首先还是思考：哪个元素作为整个队列的</a:t>
            </a:r>
            <a:r>
              <a:rPr lang="zh-CN" altLang="en-US" dirty="0">
                <a:solidFill>
                  <a:srgbClr val="FF0000"/>
                </a:solidFill>
              </a:rPr>
              <a:t>代表</a:t>
            </a:r>
            <a:r>
              <a:rPr lang="zh-CN" altLang="en-US" dirty="0"/>
              <a:t>？果然还是</a:t>
            </a:r>
            <a:r>
              <a:rPr lang="zh-CN" altLang="en-US" dirty="0">
                <a:solidFill>
                  <a:srgbClr val="FF0000"/>
                </a:solidFill>
              </a:rPr>
              <a:t>队首</a:t>
            </a:r>
            <a:r>
              <a:rPr lang="zh-CN" altLang="en-US" dirty="0"/>
              <a:t>的元素最合适</a:t>
            </a:r>
            <a:r>
              <a:rPr lang="en-US" altLang="zh-CN" dirty="0"/>
              <a:t>——</a:t>
            </a:r>
            <a:r>
              <a:rPr lang="zh-CN" altLang="en-US" dirty="0"/>
              <a:t>被合并的时候，它不会变；合并到别人的时候，它的答案最好计算</a:t>
            </a:r>
            <a:endParaRPr lang="en-US" altLang="zh-CN" dirty="0"/>
          </a:p>
          <a:p>
            <a:r>
              <a:rPr lang="zh-CN" altLang="en-US" dirty="0"/>
              <a:t>接着思考：</a:t>
            </a:r>
            <a:r>
              <a:rPr lang="zh-CN" altLang="en-US" dirty="0">
                <a:solidFill>
                  <a:srgbClr val="FF0000"/>
                </a:solidFill>
              </a:rPr>
              <a:t>代表</a:t>
            </a:r>
            <a:r>
              <a:rPr lang="zh-CN" altLang="en-US" dirty="0"/>
              <a:t>元素需要保存哪些信息？由于树的结构是不稳定的，我们得保存这棵树</a:t>
            </a:r>
            <a:r>
              <a:rPr lang="zh-CN" altLang="en-US" dirty="0">
                <a:solidFill>
                  <a:srgbClr val="0070C0"/>
                </a:solidFill>
              </a:rPr>
              <a:t>一共有多少个节点</a:t>
            </a:r>
            <a:r>
              <a:rPr lang="zh-CN" altLang="en-US" dirty="0"/>
              <a:t>，这样被别人合并进来的时候才能更新别人的答案</a:t>
            </a:r>
            <a:endParaRPr lang="en-US" altLang="zh-CN" dirty="0"/>
          </a:p>
          <a:p>
            <a:r>
              <a:rPr lang="zh-CN" altLang="en-US" dirty="0"/>
              <a:t>那么对于其他元素，自然就需要保存</a:t>
            </a:r>
            <a:r>
              <a:rPr lang="zh-CN" altLang="en-US" dirty="0">
                <a:solidFill>
                  <a:srgbClr val="0070C0"/>
                </a:solidFill>
              </a:rPr>
              <a:t>自己和根节点的距离</a:t>
            </a:r>
            <a:r>
              <a:rPr lang="zh-CN" altLang="en-US" dirty="0"/>
              <a:t>（对于代表元素，这个值是</a:t>
            </a:r>
            <a:r>
              <a:rPr lang="en-US" altLang="zh-CN" dirty="0"/>
              <a:t>0</a:t>
            </a:r>
            <a:r>
              <a:rPr lang="zh-CN" altLang="en-US" dirty="0"/>
              <a:t>）</a:t>
            </a:r>
          </a:p>
        </p:txBody>
      </p:sp>
    </p:spTree>
    <p:extLst>
      <p:ext uri="{BB962C8B-B14F-4D97-AF65-F5344CB8AC3E}">
        <p14:creationId xmlns:p14="http://schemas.microsoft.com/office/powerpoint/2010/main" val="2435154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EA56D0-460B-ED4F-5406-9B151DC8EA0D}"/>
              </a:ext>
            </a:extLst>
          </p:cNvPr>
          <p:cNvSpPr>
            <a:spLocks noGrp="1"/>
          </p:cNvSpPr>
          <p:nvPr>
            <p:ph type="title"/>
          </p:nvPr>
        </p:nvSpPr>
        <p:spPr/>
        <p:txBody>
          <a:bodyPr/>
          <a:lstStyle/>
          <a:p>
            <a:r>
              <a:rPr lang="zh-CN" altLang="en-US" dirty="0"/>
              <a:t>带权并查集</a:t>
            </a:r>
          </a:p>
        </p:txBody>
      </p:sp>
      <p:sp>
        <p:nvSpPr>
          <p:cNvPr id="3" name="内容占位符 2">
            <a:extLst>
              <a:ext uri="{FF2B5EF4-FFF2-40B4-BE49-F238E27FC236}">
                <a16:creationId xmlns:a16="http://schemas.microsoft.com/office/drawing/2014/main" id="{4E2180D5-853E-0C66-8CDF-7A960D7E9DF4}"/>
              </a:ext>
            </a:extLst>
          </p:cNvPr>
          <p:cNvSpPr>
            <a:spLocks noGrp="1"/>
          </p:cNvSpPr>
          <p:nvPr>
            <p:ph idx="1"/>
          </p:nvPr>
        </p:nvSpPr>
        <p:spPr>
          <a:xfrm>
            <a:off x="838200" y="1825625"/>
            <a:ext cx="6505876" cy="4351338"/>
          </a:xfrm>
        </p:spPr>
        <p:txBody>
          <a:bodyPr/>
          <a:lstStyle/>
          <a:p>
            <a:r>
              <a:rPr lang="zh-CN" altLang="en-US" dirty="0"/>
              <a:t>那么如何更新答案呢？</a:t>
            </a:r>
            <a:endParaRPr lang="en-US" altLang="zh-CN" dirty="0"/>
          </a:p>
          <a:p>
            <a:r>
              <a:rPr lang="zh-CN" altLang="en-US" dirty="0"/>
              <a:t>合并的时候比较简单：</a:t>
            </a:r>
            <a:r>
              <a:rPr lang="en-US" altLang="zh-CN" dirty="0" err="1"/>
              <a:t>i</a:t>
            </a:r>
            <a:r>
              <a:rPr lang="zh-CN" altLang="en-US" dirty="0"/>
              <a:t>的</a:t>
            </a:r>
            <a:r>
              <a:rPr lang="en-US" altLang="zh-CN" dirty="0"/>
              <a:t>dis</a:t>
            </a:r>
            <a:r>
              <a:rPr lang="zh-CN" altLang="en-US" dirty="0"/>
              <a:t>设为</a:t>
            </a:r>
            <a:r>
              <a:rPr lang="en-US" altLang="zh-CN" dirty="0"/>
              <a:t>j</a:t>
            </a:r>
            <a:r>
              <a:rPr lang="zh-CN" altLang="en-US" dirty="0"/>
              <a:t>的</a:t>
            </a:r>
            <a:r>
              <a:rPr lang="en-US" altLang="zh-CN" dirty="0"/>
              <a:t>num</a:t>
            </a:r>
            <a:r>
              <a:rPr lang="zh-CN" altLang="en-US" dirty="0"/>
              <a:t>，然后</a:t>
            </a:r>
            <a:r>
              <a:rPr lang="en-US" altLang="zh-CN" dirty="0"/>
              <a:t>j</a:t>
            </a:r>
            <a:r>
              <a:rPr lang="zh-CN" altLang="en-US" dirty="0"/>
              <a:t>的</a:t>
            </a:r>
            <a:r>
              <a:rPr lang="en-US" altLang="zh-CN" dirty="0"/>
              <a:t>num</a:t>
            </a:r>
            <a:r>
              <a:rPr lang="zh-CN" altLang="en-US" dirty="0"/>
              <a:t>加上</a:t>
            </a:r>
            <a:r>
              <a:rPr lang="en-US" altLang="zh-CN" dirty="0" err="1"/>
              <a:t>i</a:t>
            </a:r>
            <a:r>
              <a:rPr lang="zh-CN" altLang="en-US" dirty="0"/>
              <a:t>的</a:t>
            </a:r>
            <a:r>
              <a:rPr lang="en-US" altLang="zh-CN" dirty="0"/>
              <a:t>num</a:t>
            </a:r>
            <a:r>
              <a:rPr lang="zh-CN" altLang="en-US" dirty="0"/>
              <a:t>（洛谷题解的这两步是多余的，</a:t>
            </a:r>
            <a:r>
              <a:rPr lang="en-US" altLang="zh-CN" dirty="0"/>
              <a:t>dis[r2]</a:t>
            </a:r>
            <a:r>
              <a:rPr lang="zh-CN" altLang="en-US" dirty="0"/>
              <a:t>此时一定是</a:t>
            </a:r>
            <a:r>
              <a:rPr lang="en-US" altLang="zh-CN" dirty="0"/>
              <a:t>0</a:t>
            </a:r>
            <a:r>
              <a:rPr lang="zh-CN" altLang="en-US" dirty="0"/>
              <a:t>）</a:t>
            </a:r>
            <a:endParaRPr lang="en-US" altLang="zh-CN" dirty="0"/>
          </a:p>
          <a:p>
            <a:r>
              <a:rPr lang="zh-CN" altLang="en-US" dirty="0"/>
              <a:t>查询的时候，相当于做了一次</a:t>
            </a:r>
            <a:r>
              <a:rPr lang="zh-CN" altLang="en-US" dirty="0">
                <a:solidFill>
                  <a:srgbClr val="FF0000"/>
                </a:solidFill>
              </a:rPr>
              <a:t>惰性更新</a:t>
            </a:r>
            <a:r>
              <a:rPr lang="zh-CN" altLang="en-US" dirty="0"/>
              <a:t>：如果自己的父亲不再是集合的代表，就把自己的</a:t>
            </a:r>
            <a:r>
              <a:rPr lang="en-US" altLang="zh-CN" dirty="0"/>
              <a:t>dis</a:t>
            </a:r>
            <a:r>
              <a:rPr lang="zh-CN" altLang="en-US" dirty="0"/>
              <a:t>加上原本父亲的</a:t>
            </a:r>
            <a:r>
              <a:rPr lang="en-US" altLang="zh-CN" dirty="0"/>
              <a:t>dis</a:t>
            </a:r>
            <a:r>
              <a:rPr lang="zh-CN" altLang="en-US" dirty="0"/>
              <a:t>，再把自己的父亲设为集合的代表</a:t>
            </a:r>
            <a:endParaRPr lang="en-US" altLang="zh-CN" dirty="0"/>
          </a:p>
          <a:p>
            <a:r>
              <a:rPr lang="zh-CN" altLang="en-US" dirty="0"/>
              <a:t>时间复杂度</a:t>
            </a:r>
            <a:r>
              <a:rPr lang="en-US" altLang="zh-CN" dirty="0"/>
              <a:t>O(T+N)</a:t>
            </a:r>
            <a:endParaRPr lang="zh-CN" altLang="en-US" dirty="0"/>
          </a:p>
        </p:txBody>
      </p:sp>
      <p:pic>
        <p:nvPicPr>
          <p:cNvPr id="5" name="图片 4">
            <a:extLst>
              <a:ext uri="{FF2B5EF4-FFF2-40B4-BE49-F238E27FC236}">
                <a16:creationId xmlns:a16="http://schemas.microsoft.com/office/drawing/2014/main" id="{AF4EC496-4B36-348A-312E-FD868035863F}"/>
              </a:ext>
            </a:extLst>
          </p:cNvPr>
          <p:cNvPicPr>
            <a:picLocks noChangeAspect="1"/>
          </p:cNvPicPr>
          <p:nvPr/>
        </p:nvPicPr>
        <p:blipFill>
          <a:blip r:embed="rId2"/>
          <a:stretch>
            <a:fillRect/>
          </a:stretch>
        </p:blipFill>
        <p:spPr>
          <a:xfrm>
            <a:off x="7442360" y="681037"/>
            <a:ext cx="4504299" cy="5113371"/>
          </a:xfrm>
          <a:prstGeom prst="rect">
            <a:avLst/>
          </a:prstGeom>
        </p:spPr>
      </p:pic>
      <p:cxnSp>
        <p:nvCxnSpPr>
          <p:cNvPr id="9" name="直接连接符 8">
            <a:extLst>
              <a:ext uri="{FF2B5EF4-FFF2-40B4-BE49-F238E27FC236}">
                <a16:creationId xmlns:a16="http://schemas.microsoft.com/office/drawing/2014/main" id="{2CB7CBAE-11C2-AE6F-7923-EC94A8F95052}"/>
              </a:ext>
            </a:extLst>
          </p:cNvPr>
          <p:cNvCxnSpPr/>
          <p:nvPr/>
        </p:nvCxnSpPr>
        <p:spPr>
          <a:xfrm>
            <a:off x="10184235" y="4253218"/>
            <a:ext cx="671119" cy="33556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A8DA234-297A-92AD-C767-4DFD353548A0}"/>
              </a:ext>
            </a:extLst>
          </p:cNvPr>
          <p:cNvCxnSpPr/>
          <p:nvPr/>
        </p:nvCxnSpPr>
        <p:spPr>
          <a:xfrm>
            <a:off x="8338657" y="4832059"/>
            <a:ext cx="1845578" cy="352337"/>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6085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FB35D0-6645-C0E0-673C-3F4A13453DC7}"/>
              </a:ext>
            </a:extLst>
          </p:cNvPr>
          <p:cNvSpPr>
            <a:spLocks noGrp="1"/>
          </p:cNvSpPr>
          <p:nvPr>
            <p:ph type="title"/>
          </p:nvPr>
        </p:nvSpPr>
        <p:spPr/>
        <p:txBody>
          <a:bodyPr/>
          <a:lstStyle/>
          <a:p>
            <a:r>
              <a:rPr lang="zh-CN" altLang="en-US" dirty="0"/>
              <a:t>我的实现</a:t>
            </a:r>
          </a:p>
        </p:txBody>
      </p:sp>
      <p:sp>
        <p:nvSpPr>
          <p:cNvPr id="3" name="内容占位符 2">
            <a:extLst>
              <a:ext uri="{FF2B5EF4-FFF2-40B4-BE49-F238E27FC236}">
                <a16:creationId xmlns:a16="http://schemas.microsoft.com/office/drawing/2014/main" id="{8BE8C5DE-EA81-A9D4-810D-0A48C8840EE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BEC3AA07-56AA-7AA7-29FE-B0DFBCCFD752}"/>
              </a:ext>
            </a:extLst>
          </p:cNvPr>
          <p:cNvPicPr>
            <a:picLocks noChangeAspect="1"/>
          </p:cNvPicPr>
          <p:nvPr/>
        </p:nvPicPr>
        <p:blipFill>
          <a:blip r:embed="rId2"/>
          <a:stretch>
            <a:fillRect/>
          </a:stretch>
        </p:blipFill>
        <p:spPr>
          <a:xfrm>
            <a:off x="921000" y="1693420"/>
            <a:ext cx="6771705" cy="4529909"/>
          </a:xfrm>
          <a:prstGeom prst="rect">
            <a:avLst/>
          </a:prstGeom>
        </p:spPr>
      </p:pic>
    </p:spTree>
    <p:extLst>
      <p:ext uri="{BB962C8B-B14F-4D97-AF65-F5344CB8AC3E}">
        <p14:creationId xmlns:p14="http://schemas.microsoft.com/office/powerpoint/2010/main" val="27869526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BE2EA-F1E1-2E8A-72C0-243B05911DAE}"/>
              </a:ext>
            </a:extLst>
          </p:cNvPr>
          <p:cNvSpPr>
            <a:spLocks noGrp="1"/>
          </p:cNvSpPr>
          <p:nvPr>
            <p:ph type="title"/>
          </p:nvPr>
        </p:nvSpPr>
        <p:spPr/>
        <p:txBody>
          <a:bodyPr/>
          <a:lstStyle/>
          <a:p>
            <a:r>
              <a:rPr lang="zh-CN" altLang="en-US" dirty="0"/>
              <a:t>回到这题</a:t>
            </a:r>
          </a:p>
        </p:txBody>
      </p:sp>
      <p:pic>
        <p:nvPicPr>
          <p:cNvPr id="5" name="内容占位符 4">
            <a:extLst>
              <a:ext uri="{FF2B5EF4-FFF2-40B4-BE49-F238E27FC236}">
                <a16:creationId xmlns:a16="http://schemas.microsoft.com/office/drawing/2014/main" id="{9B7EEAC0-7C40-5440-89AD-2BE33F588208}"/>
              </a:ext>
            </a:extLst>
          </p:cNvPr>
          <p:cNvPicPr>
            <a:picLocks noGrp="1" noChangeAspect="1"/>
          </p:cNvPicPr>
          <p:nvPr>
            <p:ph idx="1"/>
          </p:nvPr>
        </p:nvPicPr>
        <p:blipFill>
          <a:blip r:embed="rId2"/>
          <a:stretch>
            <a:fillRect/>
          </a:stretch>
        </p:blipFill>
        <p:spPr>
          <a:xfrm>
            <a:off x="838200" y="1577879"/>
            <a:ext cx="8961647" cy="4914995"/>
          </a:xfrm>
        </p:spPr>
      </p:pic>
    </p:spTree>
    <p:extLst>
      <p:ext uri="{BB962C8B-B14F-4D97-AF65-F5344CB8AC3E}">
        <p14:creationId xmlns:p14="http://schemas.microsoft.com/office/powerpoint/2010/main" val="969079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6A86C-F2B6-81CD-A0A0-D43C1791DA30}"/>
              </a:ext>
            </a:extLst>
          </p:cNvPr>
          <p:cNvSpPr>
            <a:spLocks noGrp="1"/>
          </p:cNvSpPr>
          <p:nvPr>
            <p:ph type="title"/>
          </p:nvPr>
        </p:nvSpPr>
        <p:spPr/>
        <p:txBody>
          <a:bodyPr/>
          <a:lstStyle/>
          <a:p>
            <a:r>
              <a:rPr lang="zh-CN" altLang="en-US" dirty="0"/>
              <a:t>带权并查集</a:t>
            </a:r>
          </a:p>
        </p:txBody>
      </p:sp>
      <p:sp>
        <p:nvSpPr>
          <p:cNvPr id="3" name="内容占位符 2">
            <a:extLst>
              <a:ext uri="{FF2B5EF4-FFF2-40B4-BE49-F238E27FC236}">
                <a16:creationId xmlns:a16="http://schemas.microsoft.com/office/drawing/2014/main" id="{7099D621-714F-E1B7-8817-84AC25D692A7}"/>
              </a:ext>
            </a:extLst>
          </p:cNvPr>
          <p:cNvSpPr>
            <a:spLocks noGrp="1"/>
          </p:cNvSpPr>
          <p:nvPr>
            <p:ph idx="1"/>
          </p:nvPr>
        </p:nvSpPr>
        <p:spPr/>
        <p:txBody>
          <a:bodyPr/>
          <a:lstStyle/>
          <a:p>
            <a:r>
              <a:rPr lang="zh-CN" altLang="en-US" dirty="0"/>
              <a:t>这题也可以用带权并查集做，互吃关系的运算本质上是模</a:t>
            </a:r>
            <a:r>
              <a:rPr lang="en-US" altLang="zh-CN" dirty="0"/>
              <a:t>3</a:t>
            </a:r>
            <a:r>
              <a:rPr lang="zh-CN" altLang="en-US" dirty="0"/>
              <a:t>的加法群，用于边权的运算即可，不多赘述</a:t>
            </a:r>
          </a:p>
        </p:txBody>
      </p:sp>
    </p:spTree>
    <p:extLst>
      <p:ext uri="{BB962C8B-B14F-4D97-AF65-F5344CB8AC3E}">
        <p14:creationId xmlns:p14="http://schemas.microsoft.com/office/powerpoint/2010/main" val="18243272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回到这题</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我们先做一道简单清新的数据结构题热热身。</a:t>
            </a:r>
          </a:p>
          <a:p>
            <a:r>
              <a:rPr lang="zh-CN" altLang="en-US" dirty="0"/>
              <a:t>有一个长度为</a:t>
            </a:r>
            <a:r>
              <a:rPr lang="en-US" altLang="zh-CN" dirty="0"/>
              <a:t> N </a:t>
            </a:r>
            <a:r>
              <a:rPr lang="zh-CN" altLang="en-US" dirty="0"/>
              <a:t>的</a:t>
            </a:r>
            <a:r>
              <a:rPr lang="en-US" altLang="zh-CN" dirty="0"/>
              <a:t> 01 </a:t>
            </a:r>
            <a:r>
              <a:rPr lang="zh-CN" altLang="en-US" dirty="0"/>
              <a:t>序列，初始每个位置都是</a:t>
            </a:r>
            <a:r>
              <a:rPr lang="en-US" altLang="zh-CN" dirty="0"/>
              <a:t> 1 </a:t>
            </a:r>
            <a:r>
              <a:rPr lang="zh-CN" altLang="en-US" dirty="0"/>
              <a:t>。有</a:t>
            </a:r>
            <a:r>
              <a:rPr lang="en-US" altLang="zh-CN" dirty="0"/>
              <a:t> M </a:t>
            </a:r>
            <a:r>
              <a:rPr lang="zh-CN" altLang="en-US" dirty="0"/>
              <a:t>次操作，每次给一个区间</a:t>
            </a:r>
            <a:r>
              <a:rPr lang="en-US" altLang="zh-CN" dirty="0"/>
              <a:t> [L,R] </a:t>
            </a:r>
            <a:r>
              <a:rPr lang="zh-CN" altLang="en-US" dirty="0"/>
              <a:t>，问</a:t>
            </a:r>
            <a:r>
              <a:rPr lang="en-US" altLang="zh-CN" dirty="0"/>
              <a:t> [L,R] </a:t>
            </a:r>
            <a:r>
              <a:rPr lang="zh-CN" altLang="en-US" dirty="0"/>
              <a:t>中有多少个</a:t>
            </a:r>
            <a:r>
              <a:rPr lang="en-US" altLang="zh-CN" dirty="0"/>
              <a:t> 1 </a:t>
            </a:r>
            <a:r>
              <a:rPr lang="zh-CN" altLang="en-US" dirty="0"/>
              <a:t>，问完之后请你把他们全改成</a:t>
            </a:r>
            <a:r>
              <a:rPr lang="en-US" altLang="zh-CN" dirty="0"/>
              <a:t> 0 </a:t>
            </a:r>
            <a:r>
              <a:rPr lang="zh-CN" altLang="en-US" dirty="0"/>
              <a:t>。</a:t>
            </a:r>
          </a:p>
          <a:p>
            <a:r>
              <a:rPr lang="zh-CN" altLang="en-US"/>
              <a:t>假设输入输出不</a:t>
            </a:r>
            <a:r>
              <a:rPr lang="zh-CN" altLang="en-US" dirty="0"/>
              <a:t>占时间，强制在线，</a:t>
            </a:r>
            <a:r>
              <a:rPr lang="en-US" altLang="zh-CN" dirty="0"/>
              <a:t> N </a:t>
            </a:r>
            <a:r>
              <a:rPr lang="zh-CN" altLang="en-US" dirty="0"/>
              <a:t>和</a:t>
            </a:r>
            <a:r>
              <a:rPr lang="en-US" altLang="zh-CN" dirty="0"/>
              <a:t> M </a:t>
            </a:r>
            <a:r>
              <a:rPr lang="zh-CN" altLang="en-US" dirty="0"/>
              <a:t>均为</a:t>
            </a:r>
            <a:r>
              <a:rPr lang="en-US" altLang="zh-CN" dirty="0"/>
              <a:t>10</a:t>
            </a:r>
            <a:r>
              <a:rPr lang="en-US" altLang="zh-CN" baseline="30000" dirty="0">
                <a:sym typeface="+mn-ea"/>
              </a:rPr>
              <a:t>7</a:t>
            </a:r>
            <a:r>
              <a:rPr lang="zh-CN" altLang="en-US" dirty="0"/>
              <a:t>。</a:t>
            </a:r>
          </a:p>
        </p:txBody>
      </p:sp>
    </p:spTree>
    <p:extLst>
      <p:ext uri="{BB962C8B-B14F-4D97-AF65-F5344CB8AC3E}">
        <p14:creationId xmlns:p14="http://schemas.microsoft.com/office/powerpoint/2010/main" val="5037514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并查集</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a:xfrm>
            <a:off x="838200" y="1825625"/>
            <a:ext cx="10515600" cy="4536674"/>
          </a:xfrm>
        </p:spPr>
        <p:txBody>
          <a:bodyPr>
            <a:normAutofit fontScale="92500" lnSpcReduction="10000"/>
          </a:bodyPr>
          <a:lstStyle/>
          <a:p>
            <a:r>
              <a:rPr lang="zh-CN" altLang="en-US" dirty="0"/>
              <a:t>单次操作</a:t>
            </a:r>
            <a:r>
              <a:rPr lang="en-US" altLang="zh-CN" dirty="0"/>
              <a:t> O(1) </a:t>
            </a:r>
            <a:r>
              <a:rPr lang="zh-CN" altLang="en-US" dirty="0"/>
              <a:t>遥不可及、</a:t>
            </a:r>
            <a:r>
              <a:rPr lang="en-US" altLang="zh-CN" dirty="0"/>
              <a:t> O(log) T </a:t>
            </a:r>
            <a:r>
              <a:rPr lang="zh-CN" altLang="en-US" dirty="0"/>
              <a:t>的飞起，但我们发现，每个</a:t>
            </a:r>
            <a:r>
              <a:rPr lang="en-US" altLang="zh-CN" dirty="0"/>
              <a:t> 1 </a:t>
            </a:r>
            <a:r>
              <a:rPr lang="zh-CN" altLang="en-US" dirty="0"/>
              <a:t>只会被改成</a:t>
            </a:r>
            <a:r>
              <a:rPr lang="en-US" altLang="zh-CN" dirty="0"/>
              <a:t> 0 </a:t>
            </a:r>
            <a:r>
              <a:rPr lang="zh-CN" altLang="en-US" dirty="0"/>
              <a:t>一次，我们能否想办法把复杂度架在</a:t>
            </a:r>
            <a:r>
              <a:rPr lang="en-US" altLang="zh-CN" dirty="0"/>
              <a:t>“</a:t>
            </a:r>
            <a:r>
              <a:rPr lang="zh-CN" altLang="en-US" dirty="0"/>
              <a:t>区间中剩余的</a:t>
            </a:r>
            <a:r>
              <a:rPr lang="en-US" altLang="zh-CN" dirty="0"/>
              <a:t> 1 </a:t>
            </a:r>
            <a:r>
              <a:rPr lang="zh-CN" altLang="en-US" dirty="0"/>
              <a:t>的数量</a:t>
            </a:r>
            <a:r>
              <a:rPr lang="en-US" altLang="zh-CN" dirty="0"/>
              <a:t>”</a:t>
            </a:r>
            <a:r>
              <a:rPr lang="zh-CN" altLang="en-US" dirty="0"/>
              <a:t>上。</a:t>
            </a:r>
          </a:p>
          <a:p>
            <a:r>
              <a:rPr lang="zh-CN" altLang="en-US" dirty="0"/>
              <a:t>正确答案是</a:t>
            </a:r>
            <a:r>
              <a:rPr lang="zh-CN" altLang="en-US" dirty="0">
                <a:solidFill>
                  <a:srgbClr val="FF0000"/>
                </a:solidFill>
              </a:rPr>
              <a:t>并查集</a:t>
            </a:r>
            <a:r>
              <a:rPr lang="zh-CN" altLang="en-US" dirty="0"/>
              <a:t>。将每个点建成一个并查集，初始时每个点就是一个集合。每次操作暴力循环</a:t>
            </a:r>
            <a:r>
              <a:rPr lang="en-US" altLang="zh-CN" dirty="0"/>
              <a:t> [L,R] </a:t>
            </a:r>
            <a:r>
              <a:rPr lang="zh-CN" altLang="en-US" dirty="0"/>
              <a:t>，遇到</a:t>
            </a:r>
            <a:r>
              <a:rPr lang="en-US" altLang="zh-CN" dirty="0"/>
              <a:t> 1 </a:t>
            </a:r>
            <a:r>
              <a:rPr lang="zh-CN" altLang="en-US" dirty="0"/>
              <a:t>（假设在位置</a:t>
            </a:r>
            <a:r>
              <a:rPr lang="en-US" altLang="zh-CN" dirty="0"/>
              <a:t> </a:t>
            </a:r>
            <a:r>
              <a:rPr lang="en-US" altLang="zh-CN" dirty="0" err="1"/>
              <a:t>i</a:t>
            </a:r>
            <a:r>
              <a:rPr lang="en-US" altLang="zh-CN" dirty="0"/>
              <a:t> </a:t>
            </a:r>
            <a:r>
              <a:rPr lang="zh-CN" altLang="en-US" dirty="0"/>
              <a:t>）就将答案</a:t>
            </a:r>
            <a:r>
              <a:rPr lang="en-US" altLang="zh-CN" dirty="0"/>
              <a:t> +1 </a:t>
            </a:r>
            <a:r>
              <a:rPr lang="zh-CN" altLang="en-US" dirty="0"/>
              <a:t>，并将这个</a:t>
            </a:r>
            <a:r>
              <a:rPr lang="en-US" altLang="zh-CN" dirty="0"/>
              <a:t> 1 </a:t>
            </a:r>
            <a:r>
              <a:rPr lang="zh-CN" altLang="en-US" dirty="0"/>
              <a:t>挪出序列，具体操作是把</a:t>
            </a:r>
            <a:r>
              <a:rPr lang="en-US" altLang="zh-CN" dirty="0"/>
              <a:t> </a:t>
            </a:r>
            <a:r>
              <a:rPr lang="en-US" altLang="zh-CN" dirty="0" err="1"/>
              <a:t>i</a:t>
            </a:r>
            <a:r>
              <a:rPr lang="en-US" altLang="zh-CN" dirty="0"/>
              <a:t> </a:t>
            </a:r>
            <a:r>
              <a:rPr lang="zh-CN" altLang="en-US" dirty="0"/>
              <a:t>的父亲指向</a:t>
            </a:r>
            <a:r>
              <a:rPr lang="en-US" altLang="zh-CN" dirty="0"/>
              <a:t> i+1 </a:t>
            </a:r>
            <a:r>
              <a:rPr lang="zh-CN" altLang="en-US" dirty="0"/>
              <a:t>。</a:t>
            </a:r>
          </a:p>
          <a:p>
            <a:r>
              <a:rPr lang="zh-CN" altLang="en-US" dirty="0"/>
              <a:t>这样访问到一坨</a:t>
            </a:r>
            <a:r>
              <a:rPr lang="en-US" altLang="zh-CN" dirty="0"/>
              <a:t> 0 </a:t>
            </a:r>
            <a:r>
              <a:rPr lang="zh-CN" altLang="en-US" dirty="0"/>
              <a:t>的某个时，直接跳到它的祖先，也就是下一个</a:t>
            </a:r>
            <a:r>
              <a:rPr lang="en-US" altLang="zh-CN" dirty="0"/>
              <a:t> 1 </a:t>
            </a:r>
            <a:r>
              <a:rPr lang="zh-CN" altLang="en-US" dirty="0"/>
              <a:t>的位置。</a:t>
            </a:r>
          </a:p>
          <a:p>
            <a:r>
              <a:rPr lang="zh-CN" altLang="en-US" dirty="0"/>
              <a:t>等一下，这样好像只能路径压缩不能按秩合并</a:t>
            </a:r>
            <a:r>
              <a:rPr lang="en-US" altLang="zh-CN" dirty="0"/>
              <a:t>……</a:t>
            </a:r>
            <a:r>
              <a:rPr lang="zh-CN" altLang="en-US" dirty="0"/>
              <a:t>？不过数据随机的话还是够快的。还可以想一些卡常的损招，比如可以在挪出</a:t>
            </a:r>
            <a:r>
              <a:rPr lang="en-US" altLang="zh-CN" dirty="0"/>
              <a:t> 1 </a:t>
            </a:r>
            <a:r>
              <a:rPr lang="zh-CN" altLang="en-US" dirty="0"/>
              <a:t>的时候记录一下被挪出的位置，直接把它们的父亲指向 </a:t>
            </a:r>
            <a:r>
              <a:rPr lang="en-US" altLang="zh-CN" dirty="0"/>
              <a:t>R </a:t>
            </a:r>
            <a:r>
              <a:rPr lang="zh-CN" altLang="en-US" dirty="0"/>
              <a:t>。</a:t>
            </a:r>
            <a:endParaRPr lang="en-US" altLang="zh-CN" dirty="0"/>
          </a:p>
          <a:p>
            <a:r>
              <a:rPr lang="zh-CN" altLang="en-US" dirty="0"/>
              <a:t>时间复杂度</a:t>
            </a:r>
            <a:r>
              <a:rPr lang="en-US" altLang="zh-CN" dirty="0">
                <a:solidFill>
                  <a:schemeClr val="tx1">
                    <a:lumMod val="65000"/>
                    <a:lumOff val="35000"/>
                  </a:schemeClr>
                </a:solidFill>
                <a:uFillTx/>
              </a:rPr>
              <a:t>O(N)</a:t>
            </a:r>
            <a:r>
              <a:rPr lang="zh-CN" altLang="en-US" dirty="0">
                <a:solidFill>
                  <a:schemeClr val="tx1">
                    <a:lumMod val="65000"/>
                    <a:lumOff val="35000"/>
                  </a:schemeClr>
                </a:solidFill>
                <a:uFillTx/>
              </a:rPr>
              <a:t>。</a:t>
            </a:r>
          </a:p>
        </p:txBody>
      </p:sp>
    </p:spTree>
    <p:extLst>
      <p:ext uri="{BB962C8B-B14F-4D97-AF65-F5344CB8AC3E}">
        <p14:creationId xmlns:p14="http://schemas.microsoft.com/office/powerpoint/2010/main" val="5523725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栈</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接下来是两种比较简单的数据结构：栈和队列，我们先来讲栈</a:t>
            </a:r>
            <a:endParaRPr lang="en-US" altLang="zh-CN" dirty="0"/>
          </a:p>
          <a:p>
            <a:r>
              <a:rPr lang="zh-CN" altLang="en-US" dirty="0"/>
              <a:t>使用栈就像在日常生活中使用木桶：</a:t>
            </a:r>
            <a:endParaRPr lang="en-US" altLang="zh-CN" dirty="0"/>
          </a:p>
          <a:p>
            <a:pPr lvl="1"/>
            <a:r>
              <a:rPr lang="en-US" altLang="zh-CN" dirty="0"/>
              <a:t>0</a:t>
            </a:r>
            <a:r>
              <a:rPr lang="zh-CN" altLang="en-US" dirty="0"/>
              <a:t>，桶里一层只能放一个东西（栈是一维数据结构）</a:t>
            </a:r>
            <a:endParaRPr lang="en-US" altLang="zh-CN" dirty="0"/>
          </a:p>
          <a:p>
            <a:pPr lvl="1"/>
            <a:r>
              <a:rPr lang="en-US" altLang="zh-CN" dirty="0"/>
              <a:t>1</a:t>
            </a:r>
            <a:r>
              <a:rPr lang="zh-CN" altLang="en-US" dirty="0"/>
              <a:t>，当你放入东西时，只能放在桶里的最上面（只能放在栈顶）</a:t>
            </a:r>
            <a:endParaRPr lang="en-US" altLang="zh-CN" dirty="0"/>
          </a:p>
          <a:p>
            <a:pPr lvl="1"/>
            <a:r>
              <a:rPr lang="en-US" altLang="zh-CN" dirty="0"/>
              <a:t>2</a:t>
            </a:r>
            <a:r>
              <a:rPr lang="zh-CN" altLang="en-US" dirty="0"/>
              <a:t>，当你取出东西时，只能取出桶里最上面的（只能弹出栈顶）</a:t>
            </a:r>
            <a:endParaRPr lang="en-US" altLang="zh-CN" dirty="0"/>
          </a:p>
          <a:p>
            <a:r>
              <a:rPr lang="zh-CN" altLang="en-US" dirty="0"/>
              <a:t>可以发现，栈是先进后出（</a:t>
            </a:r>
            <a:r>
              <a:rPr lang="en-US" altLang="zh-CN" dirty="0"/>
              <a:t>FILO</a:t>
            </a:r>
            <a:r>
              <a:rPr lang="zh-CN" altLang="en-US" dirty="0"/>
              <a:t>）的数据结构</a:t>
            </a:r>
            <a:endParaRPr lang="en-US" altLang="zh-CN" dirty="0"/>
          </a:p>
          <a:p>
            <a:r>
              <a:rPr lang="zh-CN" altLang="en-US" dirty="0"/>
              <a:t>很多人容易把</a:t>
            </a:r>
            <a:r>
              <a:rPr lang="zh-CN" altLang="en-US" dirty="0">
                <a:solidFill>
                  <a:srgbClr val="FF0000"/>
                </a:solidFill>
              </a:rPr>
              <a:t>栈和堆这两种数据结构</a:t>
            </a:r>
            <a:r>
              <a:rPr lang="zh-CN" altLang="en-US" dirty="0"/>
              <a:t>和</a:t>
            </a:r>
            <a:r>
              <a:rPr lang="zh-CN" altLang="en-US" dirty="0">
                <a:solidFill>
                  <a:srgbClr val="0070C0"/>
                </a:solidFill>
              </a:rPr>
              <a:t>操作系统中的堆栈概念</a:t>
            </a:r>
            <a:r>
              <a:rPr lang="zh-CN" altLang="en-US" dirty="0"/>
              <a:t>搞混，这里必须点明他们是完全独立的概念，我们今天只讨论数据结构方面的概念</a:t>
            </a:r>
          </a:p>
        </p:txBody>
      </p:sp>
    </p:spTree>
    <p:extLst>
      <p:ext uri="{BB962C8B-B14F-4D97-AF65-F5344CB8AC3E}">
        <p14:creationId xmlns:p14="http://schemas.microsoft.com/office/powerpoint/2010/main" val="34159082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9C6DBA-BAA1-3B29-4AD6-94FC5C6B89DE}"/>
              </a:ext>
            </a:extLst>
          </p:cNvPr>
          <p:cNvSpPr>
            <a:spLocks noGrp="1"/>
          </p:cNvSpPr>
          <p:nvPr>
            <p:ph type="title"/>
          </p:nvPr>
        </p:nvSpPr>
        <p:spPr/>
        <p:txBody>
          <a:bodyPr/>
          <a:lstStyle/>
          <a:p>
            <a:r>
              <a:rPr lang="zh-CN" altLang="en-US" dirty="0"/>
              <a:t>栈</a:t>
            </a:r>
          </a:p>
        </p:txBody>
      </p:sp>
      <p:sp>
        <p:nvSpPr>
          <p:cNvPr id="3" name="内容占位符 2">
            <a:extLst>
              <a:ext uri="{FF2B5EF4-FFF2-40B4-BE49-F238E27FC236}">
                <a16:creationId xmlns:a16="http://schemas.microsoft.com/office/drawing/2014/main" id="{402A70DF-4215-322F-929F-A89EA061AB35}"/>
              </a:ext>
            </a:extLst>
          </p:cNvPr>
          <p:cNvSpPr>
            <a:spLocks noGrp="1"/>
          </p:cNvSpPr>
          <p:nvPr>
            <p:ph idx="1"/>
          </p:nvPr>
        </p:nvSpPr>
        <p:spPr/>
        <p:txBody>
          <a:bodyPr/>
          <a:lstStyle/>
          <a:p>
            <a:r>
              <a:rPr lang="zh-CN" altLang="en-US" dirty="0"/>
              <a:t>你也许会好奇：我本来是好端端支持随机访问的数组，为什么要给自己套上枷锁，变得只支持访问其中一位这么愚笨</a:t>
            </a:r>
            <a:endParaRPr lang="en-US" altLang="zh-CN" dirty="0"/>
          </a:p>
          <a:p>
            <a:r>
              <a:rPr lang="zh-CN" altLang="en-US" dirty="0"/>
              <a:t>这是因为，栈这种数据结构非常好地抽象出了一种计算机中的常见场景：递归（例如深度优先搜索）</a:t>
            </a:r>
            <a:endParaRPr lang="en-US" altLang="zh-CN" dirty="0"/>
          </a:p>
          <a:p>
            <a:r>
              <a:rPr lang="zh-CN" altLang="en-US" dirty="0"/>
              <a:t>打一个不恰当的比方：如果不在地上画停车位，或许车可以停得更密；但往往在地上画了停车位，才能停更多车（好吧这个例子听起来更像内存管理里的分页</a:t>
            </a:r>
            <a:r>
              <a:rPr lang="en-US" altLang="zh-CN" dirty="0"/>
              <a:t>……</a:t>
            </a:r>
            <a:r>
              <a:rPr lang="zh-CN" altLang="en-US" dirty="0"/>
              <a:t>）</a:t>
            </a:r>
            <a:endParaRPr lang="en-US" altLang="zh-CN" dirty="0"/>
          </a:p>
          <a:p>
            <a:r>
              <a:rPr lang="zh-CN" altLang="en-US" dirty="0"/>
              <a:t>一定程度的规则限制，让我们的数据结构功能明确、效率更高</a:t>
            </a:r>
            <a:endParaRPr lang="en-US" altLang="zh-CN" dirty="0"/>
          </a:p>
          <a:p>
            <a:r>
              <a:rPr lang="zh-CN" altLang="en-US" dirty="0"/>
              <a:t>当然我们是竞赛生，很多时候也要灵活地打破规则</a:t>
            </a:r>
          </a:p>
        </p:txBody>
      </p:sp>
    </p:spTree>
    <p:extLst>
      <p:ext uri="{BB962C8B-B14F-4D97-AF65-F5344CB8AC3E}">
        <p14:creationId xmlns:p14="http://schemas.microsoft.com/office/powerpoint/2010/main" val="39916138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F5A39-7C34-306E-F7E3-FE5B39214F74}"/>
              </a:ext>
            </a:extLst>
          </p:cNvPr>
          <p:cNvSpPr>
            <a:spLocks noGrp="1"/>
          </p:cNvSpPr>
          <p:nvPr>
            <p:ph type="title"/>
          </p:nvPr>
        </p:nvSpPr>
        <p:spPr/>
        <p:txBody>
          <a:bodyPr/>
          <a:lstStyle/>
          <a:p>
            <a:r>
              <a:rPr lang="zh-CN" altLang="en-US" dirty="0"/>
              <a:t>栈</a:t>
            </a:r>
          </a:p>
        </p:txBody>
      </p:sp>
      <p:sp>
        <p:nvSpPr>
          <p:cNvPr id="3" name="内容占位符 2">
            <a:extLst>
              <a:ext uri="{FF2B5EF4-FFF2-40B4-BE49-F238E27FC236}">
                <a16:creationId xmlns:a16="http://schemas.microsoft.com/office/drawing/2014/main" id="{19EAF74E-7C77-A387-1EB2-68EE09CCB925}"/>
              </a:ext>
            </a:extLst>
          </p:cNvPr>
          <p:cNvSpPr>
            <a:spLocks noGrp="1"/>
          </p:cNvSpPr>
          <p:nvPr>
            <p:ph idx="1"/>
          </p:nvPr>
        </p:nvSpPr>
        <p:spPr/>
        <p:txBody>
          <a:bodyPr/>
          <a:lstStyle/>
          <a:p>
            <a:r>
              <a:rPr lang="zh-CN" altLang="en-US" dirty="0"/>
              <a:t>做一个简单的例题：给一棵有根树，对于每个叶子节点，输出从根到它的路径经过的所有节点的编号</a:t>
            </a:r>
            <a:endParaRPr lang="en-US" altLang="zh-CN" dirty="0"/>
          </a:p>
          <a:p>
            <a:r>
              <a:rPr lang="zh-CN" altLang="en-US" dirty="0"/>
              <a:t>最适合这题的数据结构就是栈：维护一个初始为空的栈，从树根开始</a:t>
            </a:r>
            <a:r>
              <a:rPr lang="en-US" altLang="zh-CN" dirty="0" err="1"/>
              <a:t>dfs</a:t>
            </a:r>
            <a:r>
              <a:rPr lang="zh-CN" altLang="en-US" dirty="0"/>
              <a:t>，访问一个节点时将它放入栈，如果是叶子就输出栈，访问过它所有孩子后，弹出栈顶（此时栈顶正好是这个节点）</a:t>
            </a:r>
            <a:endParaRPr lang="en-US" altLang="zh-CN" dirty="0"/>
          </a:p>
          <a:p>
            <a:r>
              <a:rPr lang="zh-CN" altLang="en-US" dirty="0"/>
              <a:t>输出栈时，我们倒也不必遵守栈的规则，直接访问一遍栈内的元素即可（如果严格按照栈的规则来，得把所有元素弹出来再塞回去，太多余了）</a:t>
            </a:r>
            <a:endParaRPr lang="en-US" altLang="zh-CN" dirty="0"/>
          </a:p>
          <a:p>
            <a:r>
              <a:rPr lang="zh-CN" altLang="en-US" dirty="0"/>
              <a:t>从这个例子也可以看出栈对深搜的天然支持</a:t>
            </a:r>
          </a:p>
        </p:txBody>
      </p:sp>
    </p:spTree>
    <p:extLst>
      <p:ext uri="{BB962C8B-B14F-4D97-AF65-F5344CB8AC3E}">
        <p14:creationId xmlns:p14="http://schemas.microsoft.com/office/powerpoint/2010/main" val="6359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链表</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什么链表？我会数组！</a:t>
            </a:r>
            <a:endParaRPr lang="en-US" altLang="zh-CN" dirty="0"/>
          </a:p>
          <a:p>
            <a:r>
              <a:rPr lang="zh-CN" altLang="en-US" dirty="0"/>
              <a:t>下标代表次数</a:t>
            </a:r>
            <a:r>
              <a:rPr lang="en-US" altLang="zh-CN" dirty="0"/>
              <a:t>……</a:t>
            </a:r>
            <a:r>
              <a:rPr lang="zh-CN" altLang="en-US" dirty="0"/>
              <a:t>如果只有两项，但是次数一百万呢</a:t>
            </a:r>
            <a:endParaRPr lang="en-US" altLang="zh-CN" dirty="0"/>
          </a:p>
          <a:p>
            <a:r>
              <a:rPr lang="zh-CN" altLang="en-US" dirty="0"/>
              <a:t>那就下标代表项数</a:t>
            </a:r>
            <a:r>
              <a:rPr lang="en-US" altLang="zh-CN" dirty="0"/>
              <a:t>……</a:t>
            </a:r>
            <a:r>
              <a:rPr lang="zh-CN" altLang="en-US" dirty="0"/>
              <a:t>如果要对两个多项式做加减法呢</a:t>
            </a:r>
            <a:endParaRPr lang="en-US" altLang="zh-CN" dirty="0"/>
          </a:p>
        </p:txBody>
      </p:sp>
    </p:spTree>
    <p:extLst>
      <p:ext uri="{BB962C8B-B14F-4D97-AF65-F5344CB8AC3E}">
        <p14:creationId xmlns:p14="http://schemas.microsoft.com/office/powerpoint/2010/main" val="64018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队列</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接下来是队列</a:t>
            </a:r>
            <a:endParaRPr lang="en-US" altLang="zh-CN" dirty="0"/>
          </a:p>
          <a:p>
            <a:r>
              <a:rPr lang="zh-CN" altLang="en-US" dirty="0"/>
              <a:t>使用队列就像在日常生活中排队：</a:t>
            </a:r>
            <a:endParaRPr lang="en-US" altLang="zh-CN" dirty="0"/>
          </a:p>
          <a:p>
            <a:pPr lvl="1"/>
            <a:r>
              <a:rPr lang="en-US" altLang="zh-CN" dirty="0"/>
              <a:t>0</a:t>
            </a:r>
            <a:r>
              <a:rPr lang="zh-CN" altLang="en-US" dirty="0"/>
              <a:t>，所有人排成一队（队列是一维数据结构）</a:t>
            </a:r>
            <a:endParaRPr lang="en-US" altLang="zh-CN" dirty="0"/>
          </a:p>
          <a:p>
            <a:pPr lvl="1"/>
            <a:r>
              <a:rPr lang="en-US" altLang="zh-CN" dirty="0"/>
              <a:t>1</a:t>
            </a:r>
            <a:r>
              <a:rPr lang="zh-CN" altLang="en-US" dirty="0"/>
              <a:t>，人来排队的时候只能站在队尾（只能在队尾插入元素）</a:t>
            </a:r>
            <a:endParaRPr lang="en-US" altLang="zh-CN" dirty="0"/>
          </a:p>
          <a:p>
            <a:pPr lvl="1"/>
            <a:r>
              <a:rPr lang="en-US" altLang="zh-CN" dirty="0"/>
              <a:t>2</a:t>
            </a:r>
            <a:r>
              <a:rPr lang="zh-CN" altLang="en-US" dirty="0"/>
              <a:t>，只有队首的人会离开队列（只能弹出队首的元素）</a:t>
            </a:r>
            <a:endParaRPr lang="en-US" altLang="zh-CN" dirty="0"/>
          </a:p>
          <a:p>
            <a:r>
              <a:rPr lang="zh-CN" altLang="en-US" dirty="0"/>
              <a:t>可以看出，队列是先进先出（</a:t>
            </a:r>
            <a:r>
              <a:rPr lang="en-US" altLang="zh-CN" dirty="0"/>
              <a:t>FIFO</a:t>
            </a:r>
            <a:r>
              <a:rPr lang="zh-CN" altLang="en-US" dirty="0"/>
              <a:t>）的数据结构</a:t>
            </a:r>
            <a:endParaRPr lang="en-US" altLang="zh-CN" dirty="0"/>
          </a:p>
          <a:p>
            <a:r>
              <a:rPr lang="zh-CN" altLang="en-US" dirty="0"/>
              <a:t>虽然工程上优先队列经常被放在一些名为</a:t>
            </a:r>
            <a:r>
              <a:rPr lang="en-US" altLang="zh-CN" dirty="0"/>
              <a:t>queue</a:t>
            </a:r>
            <a:r>
              <a:rPr lang="zh-CN" altLang="en-US" dirty="0"/>
              <a:t>的头文件里，但我不太认为它是一种队列，因此今天也不讲</a:t>
            </a:r>
          </a:p>
        </p:txBody>
      </p:sp>
    </p:spTree>
    <p:extLst>
      <p:ext uri="{BB962C8B-B14F-4D97-AF65-F5344CB8AC3E}">
        <p14:creationId xmlns:p14="http://schemas.microsoft.com/office/powerpoint/2010/main" val="3832654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A19D1-C81C-CCF7-5550-7ABC23BCB421}"/>
              </a:ext>
            </a:extLst>
          </p:cNvPr>
          <p:cNvSpPr>
            <a:spLocks noGrp="1"/>
          </p:cNvSpPr>
          <p:nvPr>
            <p:ph type="title"/>
          </p:nvPr>
        </p:nvSpPr>
        <p:spPr/>
        <p:txBody>
          <a:bodyPr/>
          <a:lstStyle/>
          <a:p>
            <a:r>
              <a:rPr lang="zh-CN" altLang="en-US" dirty="0"/>
              <a:t>队列</a:t>
            </a:r>
          </a:p>
        </p:txBody>
      </p:sp>
      <p:sp>
        <p:nvSpPr>
          <p:cNvPr id="3" name="内容占位符 2">
            <a:extLst>
              <a:ext uri="{FF2B5EF4-FFF2-40B4-BE49-F238E27FC236}">
                <a16:creationId xmlns:a16="http://schemas.microsoft.com/office/drawing/2014/main" id="{0FDC0073-1CA8-9406-8612-77093C10D125}"/>
              </a:ext>
            </a:extLst>
          </p:cNvPr>
          <p:cNvSpPr>
            <a:spLocks noGrp="1"/>
          </p:cNvSpPr>
          <p:nvPr>
            <p:ph idx="1"/>
          </p:nvPr>
        </p:nvSpPr>
        <p:spPr/>
        <p:txBody>
          <a:bodyPr/>
          <a:lstStyle/>
          <a:p>
            <a:r>
              <a:rPr lang="zh-CN" altLang="en-US" dirty="0"/>
              <a:t>和栈类似，队列也是一种优秀的抽象</a:t>
            </a:r>
            <a:endParaRPr lang="en-US" altLang="zh-CN" dirty="0"/>
          </a:p>
          <a:p>
            <a:r>
              <a:rPr lang="zh-CN" altLang="en-US" dirty="0"/>
              <a:t>不过它比栈更直观一点：它抽象的就是“排队”的过程</a:t>
            </a:r>
            <a:endParaRPr lang="en-US" altLang="zh-CN" dirty="0"/>
          </a:p>
          <a:p>
            <a:r>
              <a:rPr lang="zh-CN" altLang="en-US" dirty="0"/>
              <a:t>因此在操作系统的进程调度等场景中很常见（怎么今天一直在讲操作系统）</a:t>
            </a:r>
            <a:endParaRPr lang="en-US" altLang="zh-CN" dirty="0"/>
          </a:p>
          <a:p>
            <a:r>
              <a:rPr lang="zh-CN" altLang="en-US" dirty="0"/>
              <a:t>同时，正如栈天然地支持了深搜一样，队列天然地支持了广搜</a:t>
            </a:r>
            <a:endParaRPr lang="en-US" altLang="zh-CN" dirty="0"/>
          </a:p>
        </p:txBody>
      </p:sp>
    </p:spTree>
    <p:extLst>
      <p:ext uri="{BB962C8B-B14F-4D97-AF65-F5344CB8AC3E}">
        <p14:creationId xmlns:p14="http://schemas.microsoft.com/office/powerpoint/2010/main" val="25698492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BF8660-5ECC-8E85-A2D6-4DD3C44928B8}"/>
              </a:ext>
            </a:extLst>
          </p:cNvPr>
          <p:cNvSpPr>
            <a:spLocks noGrp="1"/>
          </p:cNvSpPr>
          <p:nvPr>
            <p:ph type="title"/>
          </p:nvPr>
        </p:nvSpPr>
        <p:spPr/>
        <p:txBody>
          <a:bodyPr/>
          <a:lstStyle/>
          <a:p>
            <a:r>
              <a:rPr lang="zh-CN" altLang="en-US" dirty="0"/>
              <a:t>循环队列</a:t>
            </a:r>
          </a:p>
        </p:txBody>
      </p:sp>
      <p:sp>
        <p:nvSpPr>
          <p:cNvPr id="3" name="内容占位符 2">
            <a:extLst>
              <a:ext uri="{FF2B5EF4-FFF2-40B4-BE49-F238E27FC236}">
                <a16:creationId xmlns:a16="http://schemas.microsoft.com/office/drawing/2014/main" id="{AEC84918-BE1C-6D0C-9C6B-B068AD6039F1}"/>
              </a:ext>
            </a:extLst>
          </p:cNvPr>
          <p:cNvSpPr>
            <a:spLocks noGrp="1"/>
          </p:cNvSpPr>
          <p:nvPr>
            <p:ph idx="1"/>
          </p:nvPr>
        </p:nvSpPr>
        <p:spPr/>
        <p:txBody>
          <a:bodyPr/>
          <a:lstStyle/>
          <a:p>
            <a:r>
              <a:rPr lang="zh-CN" altLang="en-US" dirty="0"/>
              <a:t>如果用一个数组来存放栈，数组的大小就是栈的极限大小，这没有问题</a:t>
            </a:r>
            <a:endParaRPr lang="en-US" altLang="zh-CN" dirty="0"/>
          </a:p>
          <a:p>
            <a:r>
              <a:rPr lang="zh-CN" altLang="en-US" dirty="0"/>
              <a:t>但如果用一个数组来存放队列，在多次入队出队后，实际被使用的内存空间会越来越右移，数组的大小是极限入队次数</a:t>
            </a:r>
            <a:endParaRPr lang="en-US" altLang="zh-CN" dirty="0"/>
          </a:p>
          <a:p>
            <a:r>
              <a:rPr lang="zh-CN" altLang="en-US" dirty="0"/>
              <a:t>这样就会出现明明占了很多内存，但队列使用空间却很有限的情况</a:t>
            </a:r>
            <a:endParaRPr lang="en-US" altLang="zh-CN" dirty="0"/>
          </a:p>
          <a:p>
            <a:r>
              <a:rPr lang="zh-CN" altLang="en-US" dirty="0"/>
              <a:t>为了解决这种情况，我们采用循环数组的形式来记录队列，可以简称之为循环队列</a:t>
            </a:r>
          </a:p>
        </p:txBody>
      </p:sp>
    </p:spTree>
    <p:extLst>
      <p:ext uri="{BB962C8B-B14F-4D97-AF65-F5344CB8AC3E}">
        <p14:creationId xmlns:p14="http://schemas.microsoft.com/office/powerpoint/2010/main" val="404790426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249A61-3CD7-FF5E-FB6A-1C8A20BC8891}"/>
              </a:ext>
            </a:extLst>
          </p:cNvPr>
          <p:cNvSpPr>
            <a:spLocks noGrp="1"/>
          </p:cNvSpPr>
          <p:nvPr>
            <p:ph type="title"/>
          </p:nvPr>
        </p:nvSpPr>
        <p:spPr/>
        <p:txBody>
          <a:bodyPr/>
          <a:lstStyle/>
          <a:p>
            <a:r>
              <a:rPr lang="zh-CN" altLang="en-US" dirty="0"/>
              <a:t>循环队列</a:t>
            </a:r>
          </a:p>
        </p:txBody>
      </p:sp>
      <p:sp>
        <p:nvSpPr>
          <p:cNvPr id="3" name="内容占位符 2">
            <a:extLst>
              <a:ext uri="{FF2B5EF4-FFF2-40B4-BE49-F238E27FC236}">
                <a16:creationId xmlns:a16="http://schemas.microsoft.com/office/drawing/2014/main" id="{C9628045-67FF-8A61-EA06-44F929B8547B}"/>
              </a:ext>
            </a:extLst>
          </p:cNvPr>
          <p:cNvSpPr>
            <a:spLocks noGrp="1"/>
          </p:cNvSpPr>
          <p:nvPr>
            <p:ph idx="1"/>
          </p:nvPr>
        </p:nvSpPr>
        <p:spPr/>
        <p:txBody>
          <a:bodyPr/>
          <a:lstStyle/>
          <a:p>
            <a:r>
              <a:rPr lang="zh-CN" altLang="en-US" dirty="0"/>
              <a:t>在长度为</a:t>
            </a:r>
            <a:r>
              <a:rPr lang="en-US" altLang="zh-CN" dirty="0"/>
              <a:t>n</a:t>
            </a:r>
            <a:r>
              <a:rPr lang="zh-CN" altLang="en-US" dirty="0"/>
              <a:t>的循环队列中，</a:t>
            </a:r>
            <a:r>
              <a:rPr lang="en-US" altLang="zh-CN" dirty="0" err="1"/>
              <a:t>i</a:t>
            </a:r>
            <a:r>
              <a:rPr lang="zh-CN" altLang="en-US" dirty="0"/>
              <a:t>的下一个元素为</a:t>
            </a:r>
            <a:r>
              <a:rPr lang="en-US" altLang="zh-CN" dirty="0"/>
              <a:t>(i+1)mod n</a:t>
            </a:r>
          </a:p>
          <a:p>
            <a:r>
              <a:rPr lang="zh-CN" altLang="en-US" dirty="0"/>
              <a:t>这是一个很好的解决方案，但有一个微小却不可忽视的缺陷：用长度为</a:t>
            </a:r>
            <a:r>
              <a:rPr lang="en-US" altLang="zh-CN" dirty="0"/>
              <a:t>n</a:t>
            </a:r>
            <a:r>
              <a:rPr lang="zh-CN" altLang="en-US" dirty="0"/>
              <a:t>的数组存储循环队列，队列中的元素不能超过</a:t>
            </a:r>
            <a:r>
              <a:rPr lang="en-US" altLang="zh-CN" dirty="0"/>
              <a:t>n-1</a:t>
            </a:r>
            <a:r>
              <a:rPr lang="zh-CN" altLang="en-US" dirty="0"/>
              <a:t>个</a:t>
            </a:r>
            <a:endParaRPr lang="en-US" altLang="zh-CN" dirty="0"/>
          </a:p>
          <a:p>
            <a:r>
              <a:rPr lang="zh-CN" altLang="en-US" dirty="0"/>
              <a:t>这是因为，队列中存放</a:t>
            </a:r>
            <a:r>
              <a:rPr lang="en-US" altLang="zh-CN" dirty="0"/>
              <a:t>0</a:t>
            </a:r>
            <a:r>
              <a:rPr lang="zh-CN" altLang="en-US" dirty="0"/>
              <a:t>个和</a:t>
            </a:r>
            <a:r>
              <a:rPr lang="en-US" altLang="zh-CN" dirty="0"/>
              <a:t>n</a:t>
            </a:r>
            <a:r>
              <a:rPr lang="zh-CN" altLang="en-US" dirty="0"/>
              <a:t>个元素的时候，都有</a:t>
            </a:r>
            <a:r>
              <a:rPr lang="en-US" altLang="zh-CN" dirty="0"/>
              <a:t>head=tail</a:t>
            </a:r>
            <a:r>
              <a:rPr lang="zh-CN" altLang="en-US" dirty="0"/>
              <a:t>，这两种情况无法区分，我们当然是舍弃</a:t>
            </a:r>
            <a:r>
              <a:rPr lang="en-US" altLang="zh-CN" dirty="0"/>
              <a:t>n</a:t>
            </a:r>
            <a:r>
              <a:rPr lang="zh-CN" altLang="en-US" dirty="0"/>
              <a:t>个元素的情况，默认为</a:t>
            </a:r>
            <a:r>
              <a:rPr lang="en-US" altLang="zh-CN" dirty="0"/>
              <a:t>0</a:t>
            </a:r>
            <a:r>
              <a:rPr lang="zh-CN" altLang="en-US" dirty="0"/>
              <a:t>个元素</a:t>
            </a:r>
          </a:p>
        </p:txBody>
      </p:sp>
    </p:spTree>
    <p:extLst>
      <p:ext uri="{BB962C8B-B14F-4D97-AF65-F5344CB8AC3E}">
        <p14:creationId xmlns:p14="http://schemas.microsoft.com/office/powerpoint/2010/main" val="391106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C491E-5221-5161-B9EA-8A72C4794DE8}"/>
              </a:ext>
            </a:extLst>
          </p:cNvPr>
          <p:cNvSpPr>
            <a:spLocks noGrp="1"/>
          </p:cNvSpPr>
          <p:nvPr>
            <p:ph type="title"/>
          </p:nvPr>
        </p:nvSpPr>
        <p:spPr/>
        <p:txBody>
          <a:bodyPr/>
          <a:lstStyle/>
          <a:p>
            <a:r>
              <a:rPr lang="zh-CN" altLang="en-US" dirty="0"/>
              <a:t>队列</a:t>
            </a:r>
          </a:p>
        </p:txBody>
      </p:sp>
      <p:sp>
        <p:nvSpPr>
          <p:cNvPr id="3" name="内容占位符 2">
            <a:extLst>
              <a:ext uri="{FF2B5EF4-FFF2-40B4-BE49-F238E27FC236}">
                <a16:creationId xmlns:a16="http://schemas.microsoft.com/office/drawing/2014/main" id="{90698E1E-5D93-2CE3-93EC-78709684DD5B}"/>
              </a:ext>
            </a:extLst>
          </p:cNvPr>
          <p:cNvSpPr>
            <a:spLocks noGrp="1"/>
          </p:cNvSpPr>
          <p:nvPr>
            <p:ph idx="1"/>
          </p:nvPr>
        </p:nvSpPr>
        <p:spPr/>
        <p:txBody>
          <a:bodyPr>
            <a:normAutofit/>
          </a:bodyPr>
          <a:lstStyle/>
          <a:p>
            <a:r>
              <a:rPr lang="zh-CN" altLang="en-US" dirty="0"/>
              <a:t>做一个简单的例题：给一张图，边的长度均为</a:t>
            </a:r>
            <a:r>
              <a:rPr lang="en-US" altLang="zh-CN" dirty="0"/>
              <a:t>1</a:t>
            </a:r>
            <a:r>
              <a:rPr lang="zh-CN" altLang="en-US" dirty="0"/>
              <a:t>，有一个点是起点，输出从它出发到其他各点最短的路径的长度</a:t>
            </a:r>
            <a:endParaRPr lang="en-US" altLang="zh-CN" dirty="0"/>
          </a:p>
          <a:p>
            <a:r>
              <a:rPr lang="zh-CN" altLang="en-US" dirty="0"/>
              <a:t>我们用一个队列存储目前</a:t>
            </a:r>
            <a:r>
              <a:rPr lang="zh-CN" altLang="en-US" dirty="0">
                <a:solidFill>
                  <a:srgbClr val="0070C0"/>
                </a:solidFill>
              </a:rPr>
              <a:t>有用的</a:t>
            </a:r>
            <a:r>
              <a:rPr lang="zh-CN" altLang="en-US" dirty="0"/>
              <a:t>点，每次取出队首的点，把它连向的点中</a:t>
            </a:r>
            <a:r>
              <a:rPr lang="zh-CN" altLang="en-US" dirty="0">
                <a:solidFill>
                  <a:srgbClr val="FF0000"/>
                </a:solidFill>
              </a:rPr>
              <a:t>没有进入过队列的</a:t>
            </a:r>
            <a:r>
              <a:rPr lang="zh-CN" altLang="en-US" dirty="0"/>
              <a:t>点加入队尾（访问过它周围所有点后，这个点就变成了没用的）</a:t>
            </a:r>
            <a:endParaRPr lang="en-US" altLang="zh-CN" dirty="0"/>
          </a:p>
          <a:p>
            <a:r>
              <a:rPr lang="zh-CN" altLang="en-US" dirty="0"/>
              <a:t>初始化时，队列为空，将起点的距离设为</a:t>
            </a:r>
            <a:r>
              <a:rPr lang="en-US" altLang="zh-CN" dirty="0"/>
              <a:t>0</a:t>
            </a:r>
            <a:r>
              <a:rPr lang="zh-CN" altLang="en-US" dirty="0"/>
              <a:t>并放入队列</a:t>
            </a:r>
            <a:endParaRPr lang="en-US" altLang="zh-CN" dirty="0"/>
          </a:p>
          <a:p>
            <a:r>
              <a:rPr lang="zh-CN" altLang="en-US" dirty="0"/>
              <a:t>当队列再次变为空时，结束整个过程</a:t>
            </a:r>
            <a:endParaRPr lang="en-US" altLang="zh-CN" dirty="0"/>
          </a:p>
        </p:txBody>
      </p:sp>
    </p:spTree>
    <p:extLst>
      <p:ext uri="{BB962C8B-B14F-4D97-AF65-F5344CB8AC3E}">
        <p14:creationId xmlns:p14="http://schemas.microsoft.com/office/powerpoint/2010/main" val="31988603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FAA51-4DC9-155C-4B3B-23955D6B10A6}"/>
              </a:ext>
            </a:extLst>
          </p:cNvPr>
          <p:cNvSpPr>
            <a:spLocks noGrp="1"/>
          </p:cNvSpPr>
          <p:nvPr>
            <p:ph type="title"/>
          </p:nvPr>
        </p:nvSpPr>
        <p:spPr/>
        <p:txBody>
          <a:bodyPr/>
          <a:lstStyle/>
          <a:p>
            <a:r>
              <a:rPr lang="zh-CN" altLang="en-US" dirty="0"/>
              <a:t>队列</a:t>
            </a:r>
          </a:p>
        </p:txBody>
      </p:sp>
      <p:sp>
        <p:nvSpPr>
          <p:cNvPr id="3" name="内容占位符 2">
            <a:extLst>
              <a:ext uri="{FF2B5EF4-FFF2-40B4-BE49-F238E27FC236}">
                <a16:creationId xmlns:a16="http://schemas.microsoft.com/office/drawing/2014/main" id="{ACC6484F-BB2E-3A0F-6EA9-EFCEBBF1F018}"/>
              </a:ext>
            </a:extLst>
          </p:cNvPr>
          <p:cNvSpPr>
            <a:spLocks noGrp="1"/>
          </p:cNvSpPr>
          <p:nvPr>
            <p:ph idx="1"/>
          </p:nvPr>
        </p:nvSpPr>
        <p:spPr>
          <a:xfrm>
            <a:off x="838200" y="1825625"/>
            <a:ext cx="10515600" cy="4520746"/>
          </a:xfrm>
        </p:spPr>
        <p:txBody>
          <a:bodyPr>
            <a:normAutofit/>
          </a:bodyPr>
          <a:lstStyle/>
          <a:p>
            <a:r>
              <a:rPr lang="zh-CN" altLang="en-US" dirty="0"/>
              <a:t>我们来简单说明一下为什么这样做是对的</a:t>
            </a:r>
            <a:endParaRPr lang="en-US" altLang="zh-CN" dirty="0"/>
          </a:p>
          <a:p>
            <a:r>
              <a:rPr lang="zh-CN" altLang="en-US" dirty="0"/>
              <a:t>首先，这个做法如果记录下每个点被谁选中，可以导出一条合法的路径。因此，它不会把距离算得偏小</a:t>
            </a:r>
          </a:p>
          <a:p>
            <a:r>
              <a:rPr lang="zh-CN" altLang="en-US" dirty="0"/>
              <a:t>接下来，这个做法可以正确找到所有距离为</a:t>
            </a:r>
            <a:r>
              <a:rPr lang="en-US" altLang="zh-CN" dirty="0"/>
              <a:t>0</a:t>
            </a:r>
            <a:r>
              <a:rPr lang="zh-CN" altLang="en-US" dirty="0"/>
              <a:t>的点（即将起点放入空队列这一步）</a:t>
            </a:r>
            <a:endParaRPr lang="en-US" altLang="zh-CN" dirty="0"/>
          </a:p>
          <a:p>
            <a:r>
              <a:rPr lang="zh-CN" altLang="en-US" dirty="0"/>
              <a:t>接下来，假设这个做法找到了所有距离为</a:t>
            </a:r>
            <a:r>
              <a:rPr lang="en-US" altLang="zh-CN" dirty="0" err="1"/>
              <a:t>i</a:t>
            </a:r>
            <a:r>
              <a:rPr lang="zh-CN" altLang="en-US" dirty="0"/>
              <a:t>的点，那么，直到所有距离为</a:t>
            </a:r>
            <a:r>
              <a:rPr lang="en-US" altLang="zh-CN" dirty="0" err="1"/>
              <a:t>i</a:t>
            </a:r>
            <a:r>
              <a:rPr lang="zh-CN" altLang="en-US" dirty="0"/>
              <a:t>的点被弹出队列以前，这个做法一定找到了所有距离为</a:t>
            </a:r>
            <a:r>
              <a:rPr lang="en-US" altLang="zh-CN" dirty="0"/>
              <a:t>i+1</a:t>
            </a:r>
            <a:r>
              <a:rPr lang="zh-CN" altLang="en-US" dirty="0"/>
              <a:t>的点并补在了队尾（它们之前一定没被找到过，否则它们的距离就不是</a:t>
            </a:r>
            <a:r>
              <a:rPr lang="en-US" altLang="zh-CN" dirty="0"/>
              <a:t>i+1</a:t>
            </a:r>
            <a:r>
              <a:rPr lang="zh-CN" altLang="en-US" dirty="0"/>
              <a:t>了，并且它们至少和一个距离为</a:t>
            </a:r>
            <a:r>
              <a:rPr lang="en-US" altLang="zh-CN" dirty="0" err="1"/>
              <a:t>i</a:t>
            </a:r>
            <a:r>
              <a:rPr lang="zh-CN" altLang="en-US" dirty="0"/>
              <a:t>的点有连边），于是这个做法也能找到所有距离为</a:t>
            </a:r>
            <a:r>
              <a:rPr lang="en-US" altLang="zh-CN" dirty="0"/>
              <a:t>i+1</a:t>
            </a:r>
            <a:r>
              <a:rPr lang="zh-CN" altLang="en-US" dirty="0"/>
              <a:t>的点</a:t>
            </a:r>
            <a:endParaRPr lang="en-US" altLang="zh-CN" dirty="0"/>
          </a:p>
        </p:txBody>
      </p:sp>
    </p:spTree>
    <p:extLst>
      <p:ext uri="{BB962C8B-B14F-4D97-AF65-F5344CB8AC3E}">
        <p14:creationId xmlns:p14="http://schemas.microsoft.com/office/powerpoint/2010/main" val="16510461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0D9DA-DB6E-9503-CD5B-38CC0A166FFF}"/>
              </a:ext>
            </a:extLst>
          </p:cNvPr>
          <p:cNvSpPr>
            <a:spLocks noGrp="1"/>
          </p:cNvSpPr>
          <p:nvPr>
            <p:ph type="title"/>
          </p:nvPr>
        </p:nvSpPr>
        <p:spPr/>
        <p:txBody>
          <a:bodyPr/>
          <a:lstStyle/>
          <a:p>
            <a:r>
              <a:rPr lang="en-US" altLang="zh-CN" dirty="0"/>
              <a:t>0-1BFS</a:t>
            </a:r>
            <a:endParaRPr lang="zh-CN" altLang="en-US" dirty="0"/>
          </a:p>
        </p:txBody>
      </p:sp>
      <p:sp>
        <p:nvSpPr>
          <p:cNvPr id="3" name="内容占位符 2">
            <a:extLst>
              <a:ext uri="{FF2B5EF4-FFF2-40B4-BE49-F238E27FC236}">
                <a16:creationId xmlns:a16="http://schemas.microsoft.com/office/drawing/2014/main" id="{396ED319-0831-07E1-D061-9184F22FF10A}"/>
              </a:ext>
            </a:extLst>
          </p:cNvPr>
          <p:cNvSpPr>
            <a:spLocks noGrp="1"/>
          </p:cNvSpPr>
          <p:nvPr>
            <p:ph idx="1"/>
          </p:nvPr>
        </p:nvSpPr>
        <p:spPr/>
        <p:txBody>
          <a:bodyPr/>
          <a:lstStyle/>
          <a:p>
            <a:r>
              <a:rPr lang="zh-CN" altLang="en-US" dirty="0"/>
              <a:t>稍微修改一下上面这道题：给定一张图，所有边的边权不是</a:t>
            </a:r>
            <a:r>
              <a:rPr lang="en-US" altLang="zh-CN" dirty="0"/>
              <a:t>0</a:t>
            </a:r>
            <a:r>
              <a:rPr lang="zh-CN" altLang="en-US" dirty="0"/>
              <a:t>就是</a:t>
            </a:r>
            <a:r>
              <a:rPr lang="en-US" altLang="zh-CN" dirty="0"/>
              <a:t>1</a:t>
            </a:r>
            <a:r>
              <a:rPr lang="zh-CN" altLang="en-US" dirty="0"/>
              <a:t>，有一个点是起点，求所有点的最短路</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2940549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D0D9DA-DB6E-9503-CD5B-38CC0A166FFF}"/>
              </a:ext>
            </a:extLst>
          </p:cNvPr>
          <p:cNvSpPr>
            <a:spLocks noGrp="1"/>
          </p:cNvSpPr>
          <p:nvPr>
            <p:ph type="title"/>
          </p:nvPr>
        </p:nvSpPr>
        <p:spPr/>
        <p:txBody>
          <a:bodyPr/>
          <a:lstStyle/>
          <a:p>
            <a:r>
              <a:rPr lang="en-US" altLang="zh-CN" dirty="0"/>
              <a:t>0-1BFS</a:t>
            </a:r>
            <a:endParaRPr lang="zh-CN" altLang="en-US" dirty="0"/>
          </a:p>
        </p:txBody>
      </p:sp>
      <p:sp>
        <p:nvSpPr>
          <p:cNvPr id="3" name="内容占位符 2">
            <a:extLst>
              <a:ext uri="{FF2B5EF4-FFF2-40B4-BE49-F238E27FC236}">
                <a16:creationId xmlns:a16="http://schemas.microsoft.com/office/drawing/2014/main" id="{396ED319-0831-07E1-D061-9184F22FF10A}"/>
              </a:ext>
            </a:extLst>
          </p:cNvPr>
          <p:cNvSpPr>
            <a:spLocks noGrp="1"/>
          </p:cNvSpPr>
          <p:nvPr>
            <p:ph idx="1"/>
          </p:nvPr>
        </p:nvSpPr>
        <p:spPr/>
        <p:txBody>
          <a:bodyPr/>
          <a:lstStyle/>
          <a:p>
            <a:r>
              <a:rPr lang="zh-CN" altLang="en-US" dirty="0"/>
              <a:t>稍微修改一下上面这道题：给定一张图，所有边的边权不是</a:t>
            </a:r>
            <a:r>
              <a:rPr lang="en-US" altLang="zh-CN" dirty="0"/>
              <a:t>0</a:t>
            </a:r>
            <a:r>
              <a:rPr lang="zh-CN" altLang="en-US" dirty="0"/>
              <a:t>就是</a:t>
            </a:r>
            <a:r>
              <a:rPr lang="en-US" altLang="zh-CN" dirty="0"/>
              <a:t>1</a:t>
            </a:r>
            <a:r>
              <a:rPr lang="zh-CN" altLang="en-US" dirty="0"/>
              <a:t>，有一个点是起点，求所有点的最短路</a:t>
            </a:r>
            <a:endParaRPr lang="en-US" altLang="zh-CN" dirty="0"/>
          </a:p>
          <a:p>
            <a:r>
              <a:rPr lang="zh-CN" altLang="en-US" dirty="0"/>
              <a:t>聪明的小朋友可能想到：边权为</a:t>
            </a:r>
            <a:r>
              <a:rPr lang="en-US" altLang="zh-CN" dirty="0"/>
              <a:t>0</a:t>
            </a:r>
            <a:r>
              <a:rPr lang="zh-CN" altLang="en-US" dirty="0"/>
              <a:t>，他们的最短路答案一定相同，用并查集把它们缩成一个点，重建这个图，跑上一问的</a:t>
            </a:r>
            <a:r>
              <a:rPr lang="en-US" altLang="zh-CN" dirty="0" err="1"/>
              <a:t>bfs</a:t>
            </a:r>
            <a:r>
              <a:rPr lang="zh-CN" altLang="en-US" dirty="0"/>
              <a:t>算法即可</a:t>
            </a:r>
            <a:endParaRPr lang="en-US" altLang="zh-CN" dirty="0"/>
          </a:p>
          <a:p>
            <a:r>
              <a:rPr lang="zh-CN" altLang="en-US" dirty="0"/>
              <a:t>这种做法挺好的，但我们还有一种只需要队列的更好的做法，只不过我们要再次打破规则</a:t>
            </a:r>
            <a:endParaRPr lang="en-US" altLang="zh-CN" dirty="0"/>
          </a:p>
          <a:p>
            <a:pPr marL="0" indent="0">
              <a:buNone/>
            </a:pPr>
            <a:endParaRPr lang="en-US" altLang="zh-CN" dirty="0"/>
          </a:p>
          <a:p>
            <a:endParaRPr lang="zh-CN" altLang="en-US" dirty="0"/>
          </a:p>
        </p:txBody>
      </p:sp>
    </p:spTree>
    <p:extLst>
      <p:ext uri="{BB962C8B-B14F-4D97-AF65-F5344CB8AC3E}">
        <p14:creationId xmlns:p14="http://schemas.microsoft.com/office/powerpoint/2010/main" val="13595155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5D92F-BE8B-BE0C-53E4-8580280C4B02}"/>
              </a:ext>
            </a:extLst>
          </p:cNvPr>
          <p:cNvSpPr>
            <a:spLocks noGrp="1"/>
          </p:cNvSpPr>
          <p:nvPr>
            <p:ph type="title"/>
          </p:nvPr>
        </p:nvSpPr>
        <p:spPr/>
        <p:txBody>
          <a:bodyPr/>
          <a:lstStyle/>
          <a:p>
            <a:r>
              <a:rPr lang="en-US" altLang="zh-CN" dirty="0"/>
              <a:t>0-1BFS</a:t>
            </a:r>
            <a:endParaRPr lang="zh-CN" altLang="en-US" dirty="0"/>
          </a:p>
        </p:txBody>
      </p:sp>
      <p:sp>
        <p:nvSpPr>
          <p:cNvPr id="3" name="内容占位符 2">
            <a:extLst>
              <a:ext uri="{FF2B5EF4-FFF2-40B4-BE49-F238E27FC236}">
                <a16:creationId xmlns:a16="http://schemas.microsoft.com/office/drawing/2014/main" id="{BEAFD61E-1A3D-04FB-63ED-3F8763C5CF08}"/>
              </a:ext>
            </a:extLst>
          </p:cNvPr>
          <p:cNvSpPr>
            <a:spLocks noGrp="1"/>
          </p:cNvSpPr>
          <p:nvPr>
            <p:ph idx="1"/>
          </p:nvPr>
        </p:nvSpPr>
        <p:spPr/>
        <p:txBody>
          <a:bodyPr/>
          <a:lstStyle/>
          <a:p>
            <a:r>
              <a:rPr lang="zh-CN" altLang="en-US" dirty="0"/>
              <a:t>如果大家有仔细思考上一问的证明过程，或许会发现一个好玩的性质：不论何时，队列中的点的距离大小只有</a:t>
            </a:r>
            <a:r>
              <a:rPr lang="en-US" altLang="zh-CN" dirty="0"/>
              <a:t>2</a:t>
            </a:r>
            <a:r>
              <a:rPr lang="zh-CN" altLang="en-US" dirty="0"/>
              <a:t>种，靠近队尾的一半是</a:t>
            </a:r>
            <a:r>
              <a:rPr lang="en-US" altLang="zh-CN" dirty="0"/>
              <a:t>d+1</a:t>
            </a:r>
            <a:r>
              <a:rPr lang="zh-CN" altLang="en-US" dirty="0"/>
              <a:t>，靠近队首的一半是</a:t>
            </a:r>
            <a:r>
              <a:rPr lang="en-US" altLang="zh-CN" dirty="0"/>
              <a:t>d</a:t>
            </a:r>
          </a:p>
          <a:p>
            <a:r>
              <a:rPr lang="zh-CN" altLang="en-US" dirty="0"/>
              <a:t>在上一问，我们的边权都是</a:t>
            </a:r>
            <a:r>
              <a:rPr lang="en-US" altLang="zh-CN" dirty="0"/>
              <a:t>1</a:t>
            </a:r>
            <a:r>
              <a:rPr lang="zh-CN" altLang="en-US" dirty="0"/>
              <a:t>，因此新的点的距离是</a:t>
            </a:r>
            <a:r>
              <a:rPr lang="en-US" altLang="zh-CN" dirty="0"/>
              <a:t>d+1</a:t>
            </a:r>
            <a:r>
              <a:rPr lang="zh-CN" altLang="en-US" dirty="0"/>
              <a:t>，我们自然地将它放进了队尾</a:t>
            </a:r>
            <a:endParaRPr lang="en-US" altLang="zh-CN" dirty="0"/>
          </a:p>
          <a:p>
            <a:r>
              <a:rPr lang="zh-CN" altLang="en-US" dirty="0"/>
              <a:t>这一问中，如果我们通过长度为</a:t>
            </a:r>
            <a:r>
              <a:rPr lang="en-US" altLang="zh-CN" dirty="0"/>
              <a:t>0</a:t>
            </a:r>
            <a:r>
              <a:rPr lang="zh-CN" altLang="en-US" dirty="0"/>
              <a:t>的边访问到了没访问过的点，说明它的距离就是</a:t>
            </a:r>
            <a:r>
              <a:rPr lang="en-US" altLang="zh-CN" dirty="0"/>
              <a:t>d</a:t>
            </a:r>
            <a:r>
              <a:rPr lang="zh-CN" altLang="en-US" dirty="0"/>
              <a:t>，那么我们打破队列的规则，给它开个特权，直接插入队首就好了</a:t>
            </a:r>
            <a:endParaRPr lang="en-US" altLang="zh-CN" dirty="0"/>
          </a:p>
          <a:p>
            <a:r>
              <a:rPr lang="zh-CN" altLang="en-US" dirty="0"/>
              <a:t>证明和上一问的证明方法类似，时间复杂度依旧是线性</a:t>
            </a:r>
            <a:endParaRPr lang="en-US" altLang="zh-CN" dirty="0"/>
          </a:p>
        </p:txBody>
      </p:sp>
    </p:spTree>
    <p:extLst>
      <p:ext uri="{BB962C8B-B14F-4D97-AF65-F5344CB8AC3E}">
        <p14:creationId xmlns:p14="http://schemas.microsoft.com/office/powerpoint/2010/main" val="23252660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9DB30E-FB09-B469-14D6-D5FCF77C71CD}"/>
              </a:ext>
            </a:extLst>
          </p:cNvPr>
          <p:cNvSpPr>
            <a:spLocks noGrp="1"/>
          </p:cNvSpPr>
          <p:nvPr>
            <p:ph type="title"/>
          </p:nvPr>
        </p:nvSpPr>
        <p:spPr/>
        <p:txBody>
          <a:bodyPr/>
          <a:lstStyle/>
          <a:p>
            <a:r>
              <a:rPr lang="zh-CN" altLang="en-US" dirty="0"/>
              <a:t>栈和队列 小结</a:t>
            </a:r>
          </a:p>
        </p:txBody>
      </p:sp>
      <p:sp>
        <p:nvSpPr>
          <p:cNvPr id="3" name="内容占位符 2">
            <a:extLst>
              <a:ext uri="{FF2B5EF4-FFF2-40B4-BE49-F238E27FC236}">
                <a16:creationId xmlns:a16="http://schemas.microsoft.com/office/drawing/2014/main" id="{79A6D5AA-0C7B-EC08-49F1-9C68E4389EE4}"/>
              </a:ext>
            </a:extLst>
          </p:cNvPr>
          <p:cNvSpPr>
            <a:spLocks noGrp="1"/>
          </p:cNvSpPr>
          <p:nvPr>
            <p:ph idx="1"/>
          </p:nvPr>
        </p:nvSpPr>
        <p:spPr/>
        <p:txBody>
          <a:bodyPr/>
          <a:lstStyle/>
          <a:p>
            <a:r>
              <a:rPr lang="zh-CN" altLang="en-US" dirty="0"/>
              <a:t>栈和队列是两种非常重要的基本数据结构，虽然它们的原理和实现都非常简单，但是有很多值得深挖的地方，希望大家可以借助各种方法来加深对它们的理解</a:t>
            </a:r>
            <a:endParaRPr lang="en-US" altLang="zh-CN" dirty="0"/>
          </a:p>
          <a:p>
            <a:r>
              <a:rPr lang="zh-CN" altLang="en-US" dirty="0"/>
              <a:t>队列的实现要注意可以进行循环化（竞赛中并不太常用，你往往可以把数组开到足够大）以及双端化</a:t>
            </a:r>
            <a:endParaRPr lang="en-US" altLang="zh-CN" dirty="0"/>
          </a:p>
          <a:p>
            <a:r>
              <a:rPr lang="zh-CN" altLang="en-US" dirty="0"/>
              <a:t>最重要的就是理解这两种数据结构分别在深搜和广搜中使用</a:t>
            </a:r>
            <a:endParaRPr lang="en-US" altLang="zh-CN" dirty="0"/>
          </a:p>
          <a:p>
            <a:r>
              <a:rPr lang="zh-CN" altLang="en-US" dirty="0"/>
              <a:t>比如可以结合一些基本问题的不同角度分析，例如，对于走迷宫问题，深搜找的是走出迷宫的所有方法，广搜找的是走出迷宫的最短路径</a:t>
            </a:r>
            <a:endParaRPr lang="en-US" altLang="zh-CN" dirty="0"/>
          </a:p>
        </p:txBody>
      </p:sp>
    </p:spTree>
    <p:extLst>
      <p:ext uri="{BB962C8B-B14F-4D97-AF65-F5344CB8AC3E}">
        <p14:creationId xmlns:p14="http://schemas.microsoft.com/office/powerpoint/2010/main" val="36142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292974-E2F3-AE23-4958-D311743018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90E2AC-D260-5A92-8EDF-F70DA8E86D1D}"/>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F95A61DE-7398-3559-75C0-26A7A3F0637A}"/>
              </a:ext>
            </a:extLst>
          </p:cNvPr>
          <p:cNvPicPr>
            <a:picLocks noChangeAspect="1"/>
          </p:cNvPicPr>
          <p:nvPr/>
        </p:nvPicPr>
        <p:blipFill>
          <a:blip r:embed="rId2"/>
          <a:stretch>
            <a:fillRect/>
          </a:stretch>
        </p:blipFill>
        <p:spPr>
          <a:xfrm>
            <a:off x="1715047" y="476619"/>
            <a:ext cx="8761905" cy="5904762"/>
          </a:xfrm>
          <a:prstGeom prst="rect">
            <a:avLst/>
          </a:prstGeom>
        </p:spPr>
      </p:pic>
      <p:sp>
        <p:nvSpPr>
          <p:cNvPr id="6" name="文本框 5">
            <a:extLst>
              <a:ext uri="{FF2B5EF4-FFF2-40B4-BE49-F238E27FC236}">
                <a16:creationId xmlns:a16="http://schemas.microsoft.com/office/drawing/2014/main" id="{8CA3BE28-57E3-3F94-F360-0BE3D416A165}"/>
              </a:ext>
            </a:extLst>
          </p:cNvPr>
          <p:cNvSpPr txBox="1"/>
          <p:nvPr/>
        </p:nvSpPr>
        <p:spPr>
          <a:xfrm>
            <a:off x="10318282" y="5807631"/>
            <a:ext cx="1530417" cy="369332"/>
          </a:xfrm>
          <a:prstGeom prst="rect">
            <a:avLst/>
          </a:prstGeom>
          <a:noFill/>
        </p:spPr>
        <p:txBody>
          <a:bodyPr wrap="square" rtlCol="0">
            <a:spAutoFit/>
          </a:bodyPr>
          <a:lstStyle/>
          <a:p>
            <a:r>
              <a:rPr lang="en-US" altLang="zh-CN" dirty="0"/>
              <a:t>Author</a:t>
            </a:r>
            <a:r>
              <a:rPr lang="zh-CN" altLang="en-US" dirty="0"/>
              <a:t>：唐博</a:t>
            </a:r>
          </a:p>
        </p:txBody>
      </p:sp>
    </p:spTree>
    <p:extLst>
      <p:ext uri="{BB962C8B-B14F-4D97-AF65-F5344CB8AC3E}">
        <p14:creationId xmlns:p14="http://schemas.microsoft.com/office/powerpoint/2010/main" val="56294777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42EA2-D67B-37CA-99C9-61D762273C59}"/>
              </a:ext>
            </a:extLst>
          </p:cNvPr>
          <p:cNvSpPr>
            <a:spLocks noGrp="1"/>
          </p:cNvSpPr>
          <p:nvPr>
            <p:ph type="title"/>
          </p:nvPr>
        </p:nvSpPr>
        <p:spPr/>
        <p:txBody>
          <a:bodyPr/>
          <a:lstStyle/>
          <a:p>
            <a:r>
              <a:rPr lang="zh-CN" altLang="en-US" dirty="0"/>
              <a:t>双栈模拟队列</a:t>
            </a:r>
          </a:p>
        </p:txBody>
      </p:sp>
      <p:sp>
        <p:nvSpPr>
          <p:cNvPr id="3" name="内容占位符 2">
            <a:extLst>
              <a:ext uri="{FF2B5EF4-FFF2-40B4-BE49-F238E27FC236}">
                <a16:creationId xmlns:a16="http://schemas.microsoft.com/office/drawing/2014/main" id="{6FA0AB0C-5A8D-C2F8-9D52-4C8C6ACC93DB}"/>
              </a:ext>
            </a:extLst>
          </p:cNvPr>
          <p:cNvSpPr>
            <a:spLocks noGrp="1"/>
          </p:cNvSpPr>
          <p:nvPr>
            <p:ph idx="1"/>
          </p:nvPr>
        </p:nvSpPr>
        <p:spPr/>
        <p:txBody>
          <a:bodyPr/>
          <a:lstStyle/>
          <a:p>
            <a:r>
              <a:rPr lang="zh-CN" altLang="en-US" dirty="0"/>
              <a:t>这是一个跟竞赛不太有关（当然，也可以出成交互题</a:t>
            </a:r>
            <a:r>
              <a:rPr lang="en-US" altLang="zh-CN" dirty="0"/>
              <a:t>……</a:t>
            </a:r>
            <a:r>
              <a:rPr lang="zh-CN" altLang="en-US" dirty="0"/>
              <a:t>）的经典题：如何只用两个栈来模拟一个队列</a:t>
            </a:r>
          </a:p>
        </p:txBody>
      </p:sp>
    </p:spTree>
    <p:extLst>
      <p:ext uri="{BB962C8B-B14F-4D97-AF65-F5344CB8AC3E}">
        <p14:creationId xmlns:p14="http://schemas.microsoft.com/office/powerpoint/2010/main" val="14948067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42EA2-D67B-37CA-99C9-61D762273C59}"/>
              </a:ext>
            </a:extLst>
          </p:cNvPr>
          <p:cNvSpPr>
            <a:spLocks noGrp="1"/>
          </p:cNvSpPr>
          <p:nvPr>
            <p:ph type="title"/>
          </p:nvPr>
        </p:nvSpPr>
        <p:spPr/>
        <p:txBody>
          <a:bodyPr/>
          <a:lstStyle/>
          <a:p>
            <a:r>
              <a:rPr lang="zh-CN" altLang="en-US" dirty="0"/>
              <a:t>双栈模拟队列</a:t>
            </a:r>
          </a:p>
        </p:txBody>
      </p:sp>
      <p:sp>
        <p:nvSpPr>
          <p:cNvPr id="3" name="内容占位符 2">
            <a:extLst>
              <a:ext uri="{FF2B5EF4-FFF2-40B4-BE49-F238E27FC236}">
                <a16:creationId xmlns:a16="http://schemas.microsoft.com/office/drawing/2014/main" id="{6FA0AB0C-5A8D-C2F8-9D52-4C8C6ACC93DB}"/>
              </a:ext>
            </a:extLst>
          </p:cNvPr>
          <p:cNvSpPr>
            <a:spLocks noGrp="1"/>
          </p:cNvSpPr>
          <p:nvPr>
            <p:ph idx="1"/>
          </p:nvPr>
        </p:nvSpPr>
        <p:spPr/>
        <p:txBody>
          <a:bodyPr/>
          <a:lstStyle/>
          <a:p>
            <a:r>
              <a:rPr lang="zh-CN" altLang="en-US" dirty="0"/>
              <a:t>这是一个跟竞赛不太有关（当然，也可以出成交互题</a:t>
            </a:r>
            <a:r>
              <a:rPr lang="en-US" altLang="zh-CN" dirty="0"/>
              <a:t>……</a:t>
            </a:r>
            <a:r>
              <a:rPr lang="zh-CN" altLang="en-US" dirty="0"/>
              <a:t>）的经典题：如何只用两个栈来模拟一个队列</a:t>
            </a:r>
            <a:endParaRPr lang="en-US" altLang="zh-CN" dirty="0"/>
          </a:p>
          <a:p>
            <a:r>
              <a:rPr lang="zh-CN" altLang="en-US" dirty="0"/>
              <a:t>入队：入栈</a:t>
            </a:r>
            <a:r>
              <a:rPr lang="en-US" altLang="zh-CN" dirty="0"/>
              <a:t>A</a:t>
            </a:r>
          </a:p>
          <a:p>
            <a:r>
              <a:rPr lang="zh-CN" altLang="en-US" dirty="0"/>
              <a:t>出队：如果栈</a:t>
            </a:r>
            <a:r>
              <a:rPr lang="en-US" altLang="zh-CN" dirty="0"/>
              <a:t>B</a:t>
            </a:r>
            <a:r>
              <a:rPr lang="zh-CN" altLang="en-US" dirty="0"/>
              <a:t>空，循环执行：出栈</a:t>
            </a:r>
            <a:r>
              <a:rPr lang="en-US" altLang="zh-CN" dirty="0"/>
              <a:t>A</a:t>
            </a:r>
            <a:r>
              <a:rPr lang="zh-CN" altLang="en-US" dirty="0"/>
              <a:t>，并将出栈元素入栈</a:t>
            </a:r>
            <a:r>
              <a:rPr lang="en-US" altLang="zh-CN" dirty="0"/>
              <a:t>B</a:t>
            </a:r>
            <a:r>
              <a:rPr lang="zh-CN" altLang="en-US" dirty="0"/>
              <a:t>，直到栈</a:t>
            </a:r>
            <a:r>
              <a:rPr lang="en-US" altLang="zh-CN" dirty="0"/>
              <a:t>A</a:t>
            </a:r>
            <a:r>
              <a:rPr lang="zh-CN" altLang="en-US" dirty="0"/>
              <a:t>空。出栈</a:t>
            </a:r>
            <a:r>
              <a:rPr lang="en-US" altLang="zh-CN" dirty="0"/>
              <a:t>B</a:t>
            </a:r>
          </a:p>
          <a:p>
            <a:r>
              <a:rPr lang="zh-CN" altLang="en-US" dirty="0"/>
              <a:t>时间复杂度证明：每个元素恰好进出</a:t>
            </a:r>
            <a:r>
              <a:rPr lang="en-US" altLang="zh-CN" dirty="0"/>
              <a:t>AB</a:t>
            </a:r>
            <a:r>
              <a:rPr lang="zh-CN" altLang="en-US" dirty="0"/>
              <a:t>栈各一次，复杂度线性</a:t>
            </a:r>
            <a:endParaRPr lang="en-US" altLang="zh-CN" dirty="0"/>
          </a:p>
          <a:p>
            <a:r>
              <a:rPr lang="zh-CN" altLang="en-US" dirty="0"/>
              <a:t>正确性证明：越早进入栈</a:t>
            </a:r>
            <a:r>
              <a:rPr lang="en-US" altLang="zh-CN" dirty="0"/>
              <a:t>A</a:t>
            </a:r>
            <a:r>
              <a:rPr lang="zh-CN" altLang="en-US" dirty="0"/>
              <a:t>的元素，越晚弹出栈</a:t>
            </a:r>
            <a:r>
              <a:rPr lang="en-US" altLang="zh-CN" dirty="0"/>
              <a:t>A</a:t>
            </a:r>
            <a:r>
              <a:rPr lang="zh-CN" altLang="en-US" dirty="0"/>
              <a:t>，越晚进入栈</a:t>
            </a:r>
            <a:r>
              <a:rPr lang="en-US" altLang="zh-CN" dirty="0"/>
              <a:t>B</a:t>
            </a:r>
            <a:r>
              <a:rPr lang="zh-CN" altLang="en-US" dirty="0"/>
              <a:t>，越早弹出栈</a:t>
            </a:r>
            <a:r>
              <a:rPr lang="en-US" altLang="zh-CN" dirty="0"/>
              <a:t>B</a:t>
            </a:r>
            <a:r>
              <a:rPr lang="zh-CN" altLang="en-US" dirty="0"/>
              <a:t>，因此整个过程是</a:t>
            </a:r>
            <a:r>
              <a:rPr lang="en-US" altLang="zh-CN" dirty="0"/>
              <a:t>FIFO</a:t>
            </a:r>
            <a:r>
              <a:rPr lang="zh-CN" altLang="en-US" dirty="0"/>
              <a:t>的</a:t>
            </a:r>
            <a:endParaRPr lang="en-US" altLang="zh-CN" dirty="0"/>
          </a:p>
        </p:txBody>
      </p:sp>
    </p:spTree>
    <p:extLst>
      <p:ext uri="{BB962C8B-B14F-4D97-AF65-F5344CB8AC3E}">
        <p14:creationId xmlns:p14="http://schemas.microsoft.com/office/powerpoint/2010/main" val="18993840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单调栈</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普通的栈和队列果然还是不太能满足我们的需求，接下来来介绍基于它们衍生的两种强大的数据结构：单调栈和单调队列</a:t>
            </a:r>
            <a:endParaRPr lang="en-US" altLang="zh-CN" dirty="0"/>
          </a:p>
          <a:p>
            <a:r>
              <a:rPr lang="zh-CN" altLang="en-US" dirty="0"/>
              <a:t>单调栈本质上就是一个栈，只不过我们通过设置特殊的出入栈规则，使得栈里的元素的某个性质是单调的</a:t>
            </a:r>
            <a:endParaRPr lang="en-US" altLang="zh-CN" dirty="0"/>
          </a:p>
          <a:p>
            <a:r>
              <a:rPr lang="zh-CN" altLang="en-US" dirty="0"/>
              <a:t>单调栈经常和二分结合使用，但也别把自己骗进去了，有些时候需要的不是在单调栈上二分，而是弹出无用的元素（具体看例题）</a:t>
            </a:r>
          </a:p>
        </p:txBody>
      </p:sp>
    </p:spTree>
    <p:extLst>
      <p:ext uri="{BB962C8B-B14F-4D97-AF65-F5344CB8AC3E}">
        <p14:creationId xmlns:p14="http://schemas.microsoft.com/office/powerpoint/2010/main" val="16273341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1D585-83F9-32E9-E366-5BBAD958B161}"/>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AC7E6476-33A5-1444-770D-BE5F6C15C9FA}"/>
              </a:ext>
            </a:extLst>
          </p:cNvPr>
          <p:cNvSpPr>
            <a:spLocks noGrp="1"/>
          </p:cNvSpPr>
          <p:nvPr>
            <p:ph idx="1"/>
          </p:nvPr>
        </p:nvSpPr>
        <p:spPr/>
        <p:txBody>
          <a:bodyPr/>
          <a:lstStyle/>
          <a:p>
            <a:r>
              <a:rPr lang="zh-CN" altLang="en-US" dirty="0"/>
              <a:t>有</a:t>
            </a:r>
            <a:r>
              <a:rPr lang="en-US" altLang="zh-CN" dirty="0"/>
              <a:t>n</a:t>
            </a:r>
            <a:r>
              <a:rPr lang="zh-CN" altLang="en-US" dirty="0"/>
              <a:t>位同学，第</a:t>
            </a:r>
            <a:r>
              <a:rPr lang="en-US" altLang="zh-CN" dirty="0" err="1"/>
              <a:t>i</a:t>
            </a:r>
            <a:r>
              <a:rPr lang="zh-CN" altLang="en-US" dirty="0"/>
              <a:t>位同学的座号为</a:t>
            </a:r>
            <a:r>
              <a:rPr lang="en-US" altLang="zh-CN" dirty="0" err="1"/>
              <a:t>i</a:t>
            </a:r>
            <a:r>
              <a:rPr lang="zh-CN" altLang="en-US" dirty="0"/>
              <a:t>，成绩为</a:t>
            </a:r>
            <a:r>
              <a:rPr lang="en-US" altLang="zh-CN" dirty="0"/>
              <a:t>a</a:t>
            </a:r>
            <a:r>
              <a:rPr lang="en-US" altLang="zh-CN" baseline="-25000" dirty="0"/>
              <a:t>i</a:t>
            </a:r>
          </a:p>
          <a:p>
            <a:r>
              <a:rPr lang="zh-CN" altLang="en-US" dirty="0"/>
              <a:t>做作业的时候，第</a:t>
            </a:r>
            <a:r>
              <a:rPr lang="en-US" altLang="zh-CN" dirty="0" err="1"/>
              <a:t>i</a:t>
            </a:r>
            <a:r>
              <a:rPr lang="zh-CN" altLang="en-US" dirty="0"/>
              <a:t>位同学会选择一个成绩比自己好、座号比自己小、座号尽可能大的同学来抄</a:t>
            </a:r>
            <a:endParaRPr lang="en-US" altLang="zh-CN" dirty="0"/>
          </a:p>
          <a:p>
            <a:r>
              <a:rPr lang="zh-CN" altLang="en-US" dirty="0"/>
              <a:t>输出每个同学会抄到谁的作业，或者</a:t>
            </a:r>
            <a:r>
              <a:rPr lang="en-US" altLang="zh-CN" dirty="0"/>
              <a:t>-1</a:t>
            </a:r>
            <a:r>
              <a:rPr lang="zh-CN" altLang="en-US" dirty="0"/>
              <a:t>（抄不到任何人的作业）</a:t>
            </a:r>
          </a:p>
        </p:txBody>
      </p:sp>
    </p:spTree>
    <p:extLst>
      <p:ext uri="{BB962C8B-B14F-4D97-AF65-F5344CB8AC3E}">
        <p14:creationId xmlns:p14="http://schemas.microsoft.com/office/powerpoint/2010/main" val="2707617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CC062-D15B-0426-B8B2-2824B405527B}"/>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B753224C-4B98-267D-9F93-258050DDE799}"/>
              </a:ext>
            </a:extLst>
          </p:cNvPr>
          <p:cNvSpPr>
            <a:spLocks noGrp="1"/>
          </p:cNvSpPr>
          <p:nvPr>
            <p:ph idx="1"/>
          </p:nvPr>
        </p:nvSpPr>
        <p:spPr/>
        <p:txBody>
          <a:bodyPr/>
          <a:lstStyle/>
          <a:p>
            <a:r>
              <a:rPr lang="zh-CN" altLang="en-US" dirty="0"/>
              <a:t>我们考虑用一个栈来维护“对后面的同学有价值”的同学</a:t>
            </a:r>
            <a:endParaRPr lang="en-US" altLang="zh-CN" dirty="0"/>
          </a:p>
          <a:p>
            <a:r>
              <a:rPr lang="zh-CN" altLang="en-US" dirty="0"/>
              <a:t>一个同学有价值，要么是他的座号比较大，要么他的成绩比较好</a:t>
            </a:r>
            <a:endParaRPr lang="en-US" altLang="zh-CN" dirty="0"/>
          </a:p>
          <a:p>
            <a:r>
              <a:rPr lang="zh-CN" altLang="en-US" dirty="0"/>
              <a:t>显然越往栈顶座号越大，于是越往栈顶成绩越差</a:t>
            </a:r>
            <a:endParaRPr lang="en-US" altLang="zh-CN" dirty="0"/>
          </a:p>
          <a:p>
            <a:r>
              <a:rPr lang="zh-CN" altLang="en-US" dirty="0"/>
              <a:t>考虑到一个新的同学的时候，我们在单调栈上二分，找到第一个成绩比他好的同学，抄他的作业</a:t>
            </a:r>
            <a:endParaRPr lang="en-US" altLang="zh-CN" dirty="0"/>
          </a:p>
          <a:p>
            <a:r>
              <a:rPr lang="zh-CN" altLang="en-US" dirty="0"/>
              <a:t>之后，如果栈顶的同学（座号比自己小）成绩比自己差，他就从此失去了价值，可以弹出栈</a:t>
            </a:r>
            <a:endParaRPr lang="en-US" altLang="zh-CN" dirty="0"/>
          </a:p>
          <a:p>
            <a:r>
              <a:rPr lang="zh-CN" altLang="en-US" dirty="0"/>
              <a:t>循环上一步，直到栈顶的同学成绩比自己好，此时把自己加入栈（自己成为座号最大、成绩最差的）</a:t>
            </a:r>
          </a:p>
        </p:txBody>
      </p:sp>
    </p:spTree>
    <p:extLst>
      <p:ext uri="{BB962C8B-B14F-4D97-AF65-F5344CB8AC3E}">
        <p14:creationId xmlns:p14="http://schemas.microsoft.com/office/powerpoint/2010/main" val="38864531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039DF-4FFD-28C8-6E97-E352682E623C}"/>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04B307C5-FFFC-7A27-FA8F-3C58DB4231BD}"/>
              </a:ext>
            </a:extLst>
          </p:cNvPr>
          <p:cNvSpPr>
            <a:spLocks noGrp="1"/>
          </p:cNvSpPr>
          <p:nvPr>
            <p:ph idx="1"/>
          </p:nvPr>
        </p:nvSpPr>
        <p:spPr/>
        <p:txBody>
          <a:bodyPr>
            <a:normAutofit/>
          </a:bodyPr>
          <a:lstStyle/>
          <a:p>
            <a:r>
              <a:rPr lang="zh-CN" altLang="en-US" dirty="0"/>
              <a:t>考虑到一个新的同学的时候，我们在单调栈上二分，找到第一个成绩比他好的同学，抄他的作业</a:t>
            </a:r>
            <a:endParaRPr lang="en-US" altLang="zh-CN" dirty="0"/>
          </a:p>
          <a:p>
            <a:r>
              <a:rPr lang="zh-CN" altLang="en-US" dirty="0"/>
              <a:t>之后，如果栈顶的同学（座号比自己小）成绩比自己差，他就从此失去了价值，可以弹出栈</a:t>
            </a:r>
            <a:endParaRPr lang="en-US" altLang="zh-CN" dirty="0"/>
          </a:p>
          <a:p>
            <a:endParaRPr lang="en-US" altLang="zh-CN" dirty="0"/>
          </a:p>
          <a:p>
            <a:r>
              <a:rPr lang="en-US" altLang="zh-CN" dirty="0"/>
              <a:t>……</a:t>
            </a:r>
            <a:r>
              <a:rPr lang="zh-CN" altLang="en-US" dirty="0"/>
              <a:t>以上是我在南方科技大学</a:t>
            </a:r>
            <a:r>
              <a:rPr lang="en-US" altLang="zh-CN" dirty="0"/>
              <a:t>2022-2023</a:t>
            </a:r>
            <a:r>
              <a:rPr lang="zh-CN" altLang="en-US" dirty="0"/>
              <a:t>秋季学期数据结构与算法分析课期中考中的答案，时间复杂度</a:t>
            </a:r>
            <a:r>
              <a:rPr lang="en-US" altLang="zh-CN" dirty="0"/>
              <a:t>O(</a:t>
            </a:r>
            <a:r>
              <a:rPr lang="en-US" altLang="zh-CN" dirty="0" err="1"/>
              <a:t>nlogn</a:t>
            </a:r>
            <a:r>
              <a:rPr lang="en-US" altLang="zh-CN" dirty="0"/>
              <a:t>)</a:t>
            </a:r>
          </a:p>
          <a:p>
            <a:r>
              <a:rPr lang="zh-CN" altLang="en-US" dirty="0"/>
              <a:t>当时得出这个答案，凭借的就是我不知道从哪里听来的口诀：在单调栈上二分</a:t>
            </a:r>
            <a:endParaRPr lang="en-US" altLang="zh-CN" dirty="0"/>
          </a:p>
        </p:txBody>
      </p:sp>
    </p:spTree>
    <p:extLst>
      <p:ext uri="{BB962C8B-B14F-4D97-AF65-F5344CB8AC3E}">
        <p14:creationId xmlns:p14="http://schemas.microsoft.com/office/powerpoint/2010/main" val="2837070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C039DF-4FFD-28C8-6E97-E352682E623C}"/>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04B307C5-FFFC-7A27-FA8F-3C58DB4231BD}"/>
              </a:ext>
            </a:extLst>
          </p:cNvPr>
          <p:cNvSpPr>
            <a:spLocks noGrp="1"/>
          </p:cNvSpPr>
          <p:nvPr>
            <p:ph idx="1"/>
          </p:nvPr>
        </p:nvSpPr>
        <p:spPr/>
        <p:txBody>
          <a:bodyPr/>
          <a:lstStyle/>
          <a:p>
            <a:r>
              <a:rPr lang="zh-CN" altLang="en-US" dirty="0"/>
              <a:t>考虑到一个新的同学的时候，我们在单调栈上二分，找到第一个成绩比他好的同学，抄他的作业</a:t>
            </a:r>
            <a:endParaRPr lang="en-US" altLang="zh-CN" dirty="0"/>
          </a:p>
          <a:p>
            <a:r>
              <a:rPr lang="zh-CN" altLang="en-US" dirty="0"/>
              <a:t>之后，如果栈顶的同学（座号比自己小）成绩比自己差，他就从此失去了价值，可以弹出栈</a:t>
            </a:r>
            <a:endParaRPr lang="en-US" altLang="zh-CN" dirty="0"/>
          </a:p>
          <a:p>
            <a:endParaRPr lang="en-US" altLang="zh-CN" dirty="0"/>
          </a:p>
          <a:p>
            <a:r>
              <a:rPr lang="zh-CN" altLang="en-US" dirty="0"/>
              <a:t>仔细一看这个做法就是纯扯淡啊，下面这步弹掉了所有成绩比自己差的同学，那上面这步在二分什么东西？？？</a:t>
            </a:r>
          </a:p>
        </p:txBody>
      </p:sp>
    </p:spTree>
    <p:extLst>
      <p:ext uri="{BB962C8B-B14F-4D97-AF65-F5344CB8AC3E}">
        <p14:creationId xmlns:p14="http://schemas.microsoft.com/office/powerpoint/2010/main" val="35733256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7CC062-D15B-0426-B8B2-2824B405527B}"/>
              </a:ext>
            </a:extLst>
          </p:cNvPr>
          <p:cNvSpPr>
            <a:spLocks noGrp="1"/>
          </p:cNvSpPr>
          <p:nvPr>
            <p:ph type="title"/>
          </p:nvPr>
        </p:nvSpPr>
        <p:spPr/>
        <p:txBody>
          <a:bodyPr/>
          <a:lstStyle/>
          <a:p>
            <a:r>
              <a:rPr lang="zh-CN" altLang="en-US" dirty="0"/>
              <a:t>单调栈</a:t>
            </a:r>
          </a:p>
        </p:txBody>
      </p:sp>
      <p:sp>
        <p:nvSpPr>
          <p:cNvPr id="3" name="内容占位符 2">
            <a:extLst>
              <a:ext uri="{FF2B5EF4-FFF2-40B4-BE49-F238E27FC236}">
                <a16:creationId xmlns:a16="http://schemas.microsoft.com/office/drawing/2014/main" id="{B753224C-4B98-267D-9F93-258050DDE799}"/>
              </a:ext>
            </a:extLst>
          </p:cNvPr>
          <p:cNvSpPr>
            <a:spLocks noGrp="1"/>
          </p:cNvSpPr>
          <p:nvPr>
            <p:ph idx="1"/>
          </p:nvPr>
        </p:nvSpPr>
        <p:spPr/>
        <p:txBody>
          <a:bodyPr/>
          <a:lstStyle/>
          <a:p>
            <a:r>
              <a:rPr lang="zh-CN" altLang="en-US" dirty="0"/>
              <a:t>我们考虑用一个栈来维护“对后面的同学有价值”的同学</a:t>
            </a:r>
            <a:endParaRPr lang="en-US" altLang="zh-CN" dirty="0"/>
          </a:p>
          <a:p>
            <a:r>
              <a:rPr lang="zh-CN" altLang="en-US" dirty="0"/>
              <a:t>一个同学有价值，要么是他的座号比较大，要么他的成绩比较好</a:t>
            </a:r>
            <a:endParaRPr lang="en-US" altLang="zh-CN" dirty="0"/>
          </a:p>
          <a:p>
            <a:r>
              <a:rPr lang="zh-CN" altLang="en-US" dirty="0"/>
              <a:t>显然越往栈顶座号越大，于是越往栈顶成绩越差</a:t>
            </a:r>
            <a:endParaRPr lang="en-US" altLang="zh-CN" dirty="0"/>
          </a:p>
          <a:p>
            <a:r>
              <a:rPr lang="zh-CN" altLang="en-US" dirty="0"/>
              <a:t>考虑到一个新的同学的时候，</a:t>
            </a:r>
            <a:r>
              <a:rPr lang="zh-CN" altLang="en-US" dirty="0">
                <a:solidFill>
                  <a:srgbClr val="FF0000"/>
                </a:solidFill>
              </a:rPr>
              <a:t>如果栈顶的同学（座号比自己小）成绩比自己差，他就从此失去了价值（我不能抄，后面的同学不如抄我的），可以弹出栈</a:t>
            </a:r>
            <a:endParaRPr lang="en-US" altLang="zh-CN" dirty="0">
              <a:solidFill>
                <a:srgbClr val="FF0000"/>
              </a:solidFill>
            </a:endParaRPr>
          </a:p>
          <a:p>
            <a:r>
              <a:rPr lang="zh-CN" altLang="en-US" dirty="0"/>
              <a:t>循环上一步，直到栈顶的同学成绩比自己好，此时</a:t>
            </a:r>
            <a:r>
              <a:rPr lang="zh-CN" altLang="en-US" dirty="0">
                <a:solidFill>
                  <a:srgbClr val="FF0000"/>
                </a:solidFill>
              </a:rPr>
              <a:t>抄他的作业，然后</a:t>
            </a:r>
            <a:r>
              <a:rPr lang="zh-CN" altLang="en-US" dirty="0"/>
              <a:t>把自己加入栈（自己成为座号最大、成绩最差的）</a:t>
            </a:r>
            <a:endParaRPr lang="en-US" altLang="zh-CN" dirty="0"/>
          </a:p>
          <a:p>
            <a:r>
              <a:rPr lang="zh-CN" altLang="en-US" dirty="0"/>
              <a:t>时间复杂度</a:t>
            </a:r>
            <a:r>
              <a:rPr lang="en-US" altLang="zh-CN" dirty="0"/>
              <a:t>O(n)</a:t>
            </a:r>
            <a:endParaRPr lang="zh-CN" altLang="en-US" dirty="0"/>
          </a:p>
        </p:txBody>
      </p:sp>
    </p:spTree>
    <p:extLst>
      <p:ext uri="{BB962C8B-B14F-4D97-AF65-F5344CB8AC3E}">
        <p14:creationId xmlns:p14="http://schemas.microsoft.com/office/powerpoint/2010/main" val="39659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单调队列</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r>
              <a:rPr lang="zh-CN" altLang="en-US" dirty="0"/>
              <a:t>理解了单调栈的话，单调队列也并不困难</a:t>
            </a:r>
            <a:endParaRPr lang="en-US" altLang="zh-CN" dirty="0"/>
          </a:p>
          <a:p>
            <a:r>
              <a:rPr lang="zh-CN" altLang="en-US" dirty="0"/>
              <a:t>单调队列本质上就是一个</a:t>
            </a:r>
            <a:r>
              <a:rPr lang="zh-CN" altLang="en-US" dirty="0">
                <a:solidFill>
                  <a:srgbClr val="FF0000"/>
                </a:solidFill>
              </a:rPr>
              <a:t>双端</a:t>
            </a:r>
            <a:r>
              <a:rPr lang="zh-CN" altLang="en-US" dirty="0"/>
              <a:t>队列，只不过我们通过设置特殊的出入队规则，使得队列里的元素的某个性质是单调的</a:t>
            </a:r>
            <a:endParaRPr lang="en-US" altLang="zh-CN" dirty="0"/>
          </a:p>
          <a:p>
            <a:r>
              <a:rPr lang="zh-CN" altLang="en-US" dirty="0"/>
              <a:t>单调队列和单调栈都可以用来优化</a:t>
            </a:r>
            <a:r>
              <a:rPr lang="en-US" altLang="zh-CN" dirty="0" err="1"/>
              <a:t>dp</a:t>
            </a:r>
            <a:r>
              <a:rPr lang="zh-CN" altLang="en-US" dirty="0"/>
              <a:t>，其中单调队列还可以摇身一变升级成斜率优化来优化</a:t>
            </a:r>
            <a:r>
              <a:rPr lang="en-US" altLang="zh-CN" dirty="0" err="1"/>
              <a:t>dp</a:t>
            </a:r>
            <a:r>
              <a:rPr lang="zh-CN" altLang="en-US" dirty="0"/>
              <a:t>，但不是今天的重点</a:t>
            </a:r>
            <a:endParaRPr lang="en-US" altLang="zh-CN" dirty="0"/>
          </a:p>
          <a:p>
            <a:endParaRPr lang="en-US" altLang="zh-CN" dirty="0"/>
          </a:p>
        </p:txBody>
      </p:sp>
    </p:spTree>
    <p:extLst>
      <p:ext uri="{BB962C8B-B14F-4D97-AF65-F5344CB8AC3E}">
        <p14:creationId xmlns:p14="http://schemas.microsoft.com/office/powerpoint/2010/main" val="39434753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1D585-83F9-32E9-E366-5BBAD958B161}"/>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AC7E6476-33A5-1444-770D-BE5F6C15C9FA}"/>
              </a:ext>
            </a:extLst>
          </p:cNvPr>
          <p:cNvSpPr>
            <a:spLocks noGrp="1"/>
          </p:cNvSpPr>
          <p:nvPr>
            <p:ph idx="1"/>
          </p:nvPr>
        </p:nvSpPr>
        <p:spPr/>
        <p:txBody>
          <a:bodyPr/>
          <a:lstStyle/>
          <a:p>
            <a:r>
              <a:rPr lang="zh-CN" altLang="en-US" dirty="0"/>
              <a:t>有</a:t>
            </a:r>
            <a:r>
              <a:rPr lang="en-US" altLang="zh-CN" dirty="0"/>
              <a:t>n</a:t>
            </a:r>
            <a:r>
              <a:rPr lang="zh-CN" altLang="en-US" dirty="0"/>
              <a:t>位同学，有一个固定的抄作业距离限制</a:t>
            </a:r>
            <a:r>
              <a:rPr lang="en-US" altLang="zh-CN" dirty="0"/>
              <a:t>d</a:t>
            </a:r>
            <a:r>
              <a:rPr lang="zh-CN" altLang="en-US" dirty="0"/>
              <a:t>，第</a:t>
            </a:r>
            <a:r>
              <a:rPr lang="en-US" altLang="zh-CN" dirty="0" err="1"/>
              <a:t>i</a:t>
            </a:r>
            <a:r>
              <a:rPr lang="zh-CN" altLang="en-US" dirty="0"/>
              <a:t>位同学的座号为</a:t>
            </a:r>
            <a:r>
              <a:rPr lang="en-US" altLang="zh-CN" dirty="0" err="1"/>
              <a:t>i</a:t>
            </a:r>
            <a:r>
              <a:rPr lang="zh-CN" altLang="en-US" dirty="0"/>
              <a:t>，成绩为</a:t>
            </a:r>
            <a:r>
              <a:rPr lang="en-US" altLang="zh-CN" dirty="0"/>
              <a:t>a</a:t>
            </a:r>
            <a:r>
              <a:rPr lang="en-US" altLang="zh-CN" baseline="-25000" dirty="0"/>
              <a:t>i</a:t>
            </a:r>
          </a:p>
          <a:p>
            <a:r>
              <a:rPr lang="zh-CN" altLang="en-US" dirty="0"/>
              <a:t>做作业的时候，第</a:t>
            </a:r>
            <a:r>
              <a:rPr lang="en-US" altLang="zh-CN" dirty="0" err="1"/>
              <a:t>i</a:t>
            </a:r>
            <a:r>
              <a:rPr lang="zh-CN" altLang="en-US" dirty="0"/>
              <a:t>位同学会选择一个成绩</a:t>
            </a:r>
            <a:r>
              <a:rPr lang="zh-CN" altLang="en-US" dirty="0">
                <a:solidFill>
                  <a:srgbClr val="FF0000"/>
                </a:solidFill>
              </a:rPr>
              <a:t>尽可能</a:t>
            </a:r>
            <a:r>
              <a:rPr lang="zh-CN" altLang="en-US" dirty="0"/>
              <a:t>好、座号比自己小、</a:t>
            </a:r>
            <a:r>
              <a:rPr lang="zh-CN" altLang="en-US" dirty="0">
                <a:solidFill>
                  <a:srgbClr val="FF0000"/>
                </a:solidFill>
              </a:rPr>
              <a:t>座号和自己距离不超过</a:t>
            </a:r>
            <a:r>
              <a:rPr lang="en-US" altLang="zh-CN" dirty="0">
                <a:solidFill>
                  <a:srgbClr val="FF0000"/>
                </a:solidFill>
              </a:rPr>
              <a:t>d</a:t>
            </a:r>
            <a:r>
              <a:rPr lang="zh-CN" altLang="en-US" dirty="0">
                <a:solidFill>
                  <a:srgbClr val="FF0000"/>
                </a:solidFill>
              </a:rPr>
              <a:t>的</a:t>
            </a:r>
            <a:r>
              <a:rPr lang="zh-CN" altLang="en-US" dirty="0"/>
              <a:t>同学来抄</a:t>
            </a:r>
            <a:endParaRPr lang="en-US" altLang="zh-CN" dirty="0"/>
          </a:p>
          <a:p>
            <a:r>
              <a:rPr lang="zh-CN" altLang="en-US" dirty="0"/>
              <a:t>输出每个同学会抄到谁的作业</a:t>
            </a:r>
          </a:p>
        </p:txBody>
      </p:sp>
    </p:spTree>
    <p:extLst>
      <p:ext uri="{BB962C8B-B14F-4D97-AF65-F5344CB8AC3E}">
        <p14:creationId xmlns:p14="http://schemas.microsoft.com/office/powerpoint/2010/main" val="20982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4979-71BC-8DE3-415C-D639B4C7BD6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AF8B9F3-7AFB-6E1C-573E-9A6955EFEC09}"/>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5F3CF75-7DDC-EFB4-D98F-8506F71D4067}"/>
              </a:ext>
            </a:extLst>
          </p:cNvPr>
          <p:cNvPicPr>
            <a:picLocks noChangeAspect="1"/>
          </p:cNvPicPr>
          <p:nvPr/>
        </p:nvPicPr>
        <p:blipFill>
          <a:blip r:embed="rId2"/>
          <a:stretch>
            <a:fillRect/>
          </a:stretch>
        </p:blipFill>
        <p:spPr>
          <a:xfrm>
            <a:off x="1976952" y="367095"/>
            <a:ext cx="8238095" cy="6123809"/>
          </a:xfrm>
          <a:prstGeom prst="rect">
            <a:avLst/>
          </a:prstGeom>
        </p:spPr>
      </p:pic>
      <p:sp>
        <p:nvSpPr>
          <p:cNvPr id="6" name="文本框 5">
            <a:extLst>
              <a:ext uri="{FF2B5EF4-FFF2-40B4-BE49-F238E27FC236}">
                <a16:creationId xmlns:a16="http://schemas.microsoft.com/office/drawing/2014/main" id="{7113C731-D2C7-73C4-C22E-535155287990}"/>
              </a:ext>
            </a:extLst>
          </p:cNvPr>
          <p:cNvSpPr txBox="1"/>
          <p:nvPr/>
        </p:nvSpPr>
        <p:spPr>
          <a:xfrm>
            <a:off x="10318282" y="5807631"/>
            <a:ext cx="1530417" cy="369332"/>
          </a:xfrm>
          <a:prstGeom prst="rect">
            <a:avLst/>
          </a:prstGeom>
          <a:noFill/>
        </p:spPr>
        <p:txBody>
          <a:bodyPr wrap="square" rtlCol="0">
            <a:spAutoFit/>
          </a:bodyPr>
          <a:lstStyle/>
          <a:p>
            <a:r>
              <a:rPr lang="en-US" altLang="zh-CN" dirty="0"/>
              <a:t>Author</a:t>
            </a:r>
            <a:r>
              <a:rPr lang="zh-CN" altLang="en-US" dirty="0"/>
              <a:t>：唐博</a:t>
            </a:r>
          </a:p>
        </p:txBody>
      </p:sp>
    </p:spTree>
    <p:extLst>
      <p:ext uri="{BB962C8B-B14F-4D97-AF65-F5344CB8AC3E}">
        <p14:creationId xmlns:p14="http://schemas.microsoft.com/office/powerpoint/2010/main" val="11707833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7E9CE-211F-A59D-608D-CC0F69A1DDF9}"/>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001287A5-13B1-829A-9046-42DE3C3EE659}"/>
              </a:ext>
            </a:extLst>
          </p:cNvPr>
          <p:cNvSpPr>
            <a:spLocks noGrp="1"/>
          </p:cNvSpPr>
          <p:nvPr>
            <p:ph idx="1"/>
          </p:nvPr>
        </p:nvSpPr>
        <p:spPr/>
        <p:txBody>
          <a:bodyPr>
            <a:normAutofit/>
          </a:bodyPr>
          <a:lstStyle/>
          <a:p>
            <a:r>
              <a:rPr lang="zh-CN" altLang="en-US" dirty="0"/>
              <a:t>这题和上一题有什么变化呢？我们想要极化的量从下标变成了值</a:t>
            </a:r>
            <a:endParaRPr lang="en-US" altLang="zh-CN" dirty="0"/>
          </a:p>
          <a:p>
            <a:r>
              <a:rPr lang="zh-CN" altLang="en-US" dirty="0"/>
              <a:t>如果不考虑距离</a:t>
            </a:r>
            <a:r>
              <a:rPr lang="en-US" altLang="zh-CN" dirty="0"/>
              <a:t>d</a:t>
            </a:r>
            <a:r>
              <a:rPr lang="zh-CN" altLang="en-US" dirty="0"/>
              <a:t>，那么问题很简单：记录当前成绩最好的同学就好了</a:t>
            </a:r>
            <a:endParaRPr lang="en-US" altLang="zh-CN" dirty="0"/>
          </a:p>
          <a:p>
            <a:r>
              <a:rPr lang="zh-CN" altLang="en-US" dirty="0"/>
              <a:t>然而考虑了距离</a:t>
            </a:r>
            <a:r>
              <a:rPr lang="en-US" altLang="zh-CN" dirty="0"/>
              <a:t>d</a:t>
            </a:r>
            <a:r>
              <a:rPr lang="zh-CN" altLang="en-US" dirty="0"/>
              <a:t>以后，每个同学提供的价值都有了一个过期的时间</a:t>
            </a:r>
            <a:endParaRPr lang="en-US" altLang="zh-CN" dirty="0"/>
          </a:p>
          <a:p>
            <a:r>
              <a:rPr lang="zh-CN" altLang="en-US" dirty="0"/>
              <a:t>因此，我们用一个队列来维护当前还没过期的有价值的同学们</a:t>
            </a:r>
            <a:endParaRPr lang="en-US" altLang="zh-CN" dirty="0"/>
          </a:p>
          <a:p>
            <a:r>
              <a:rPr lang="zh-CN" altLang="en-US" dirty="0"/>
              <a:t>由于</a:t>
            </a:r>
            <a:r>
              <a:rPr lang="en-US" altLang="zh-CN" dirty="0"/>
              <a:t>d</a:t>
            </a:r>
            <a:r>
              <a:rPr lang="zh-CN" altLang="en-US" dirty="0"/>
              <a:t>是定值，先出现的同学一定先过期，这也符合队列</a:t>
            </a:r>
            <a:r>
              <a:rPr lang="en-US" altLang="zh-CN" dirty="0"/>
              <a:t>FIFO</a:t>
            </a:r>
            <a:r>
              <a:rPr lang="zh-CN" altLang="en-US" dirty="0"/>
              <a:t>的特点</a:t>
            </a:r>
            <a:endParaRPr lang="en-US" altLang="zh-CN" dirty="0"/>
          </a:p>
        </p:txBody>
      </p:sp>
    </p:spTree>
    <p:extLst>
      <p:ext uri="{BB962C8B-B14F-4D97-AF65-F5344CB8AC3E}">
        <p14:creationId xmlns:p14="http://schemas.microsoft.com/office/powerpoint/2010/main" val="4056200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7EC5FC-2AA9-D948-2A80-DA8DA8DA4B1A}"/>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2AAFFFA3-ECC8-3BAD-4754-E2835F70DE04}"/>
              </a:ext>
            </a:extLst>
          </p:cNvPr>
          <p:cNvSpPr>
            <a:spLocks noGrp="1"/>
          </p:cNvSpPr>
          <p:nvPr>
            <p:ph idx="1"/>
          </p:nvPr>
        </p:nvSpPr>
        <p:spPr/>
        <p:txBody>
          <a:bodyPr/>
          <a:lstStyle/>
          <a:p>
            <a:r>
              <a:rPr lang="zh-CN" altLang="en-US" dirty="0"/>
              <a:t>那么，对于队列内的同学们，由于他们都没有过期，他们之间就有优劣之分了：</a:t>
            </a:r>
            <a:endParaRPr lang="en-US" altLang="zh-CN" dirty="0"/>
          </a:p>
          <a:p>
            <a:r>
              <a:rPr lang="zh-CN" altLang="en-US" dirty="0"/>
              <a:t>一个同学有价值，要么是座号比较大，要么是成绩比较好</a:t>
            </a:r>
            <a:endParaRPr lang="en-US" altLang="zh-CN" dirty="0"/>
          </a:p>
          <a:p>
            <a:r>
              <a:rPr lang="zh-CN" altLang="en-US" dirty="0"/>
              <a:t>因此，由于我们的单调队列里从队首到队尾是座号越来越大的，成绩应当是越来越差的</a:t>
            </a:r>
            <a:endParaRPr lang="en-US" altLang="zh-CN" dirty="0"/>
          </a:p>
          <a:p>
            <a:r>
              <a:rPr lang="zh-CN" altLang="en-US" dirty="0"/>
              <a:t>如果我们新加入的同学成绩比</a:t>
            </a:r>
            <a:r>
              <a:rPr lang="zh-CN" altLang="en-US" dirty="0">
                <a:solidFill>
                  <a:srgbClr val="FF0000"/>
                </a:solidFill>
              </a:rPr>
              <a:t>队尾</a:t>
            </a:r>
            <a:r>
              <a:rPr lang="zh-CN" altLang="en-US" dirty="0"/>
              <a:t>的同学好，队尾的同学就失去了价值，我们应当不断弹出队尾，然后将新同学放在队尾</a:t>
            </a:r>
            <a:endParaRPr lang="en-US" altLang="zh-CN" dirty="0"/>
          </a:p>
          <a:p>
            <a:r>
              <a:rPr lang="zh-CN" altLang="en-US" dirty="0"/>
              <a:t>同时，如果</a:t>
            </a:r>
            <a:r>
              <a:rPr lang="zh-CN" altLang="en-US" dirty="0">
                <a:solidFill>
                  <a:srgbClr val="FF0000"/>
                </a:solidFill>
              </a:rPr>
              <a:t>队首</a:t>
            </a:r>
            <a:r>
              <a:rPr lang="zh-CN" altLang="en-US" dirty="0"/>
              <a:t>的同学超出了抄作业的距离限制，我们就弹出队首</a:t>
            </a:r>
            <a:endParaRPr lang="en-US" altLang="zh-CN" dirty="0"/>
          </a:p>
          <a:p>
            <a:endParaRPr lang="zh-CN" altLang="en-US" dirty="0"/>
          </a:p>
        </p:txBody>
      </p:sp>
    </p:spTree>
    <p:extLst>
      <p:ext uri="{BB962C8B-B14F-4D97-AF65-F5344CB8AC3E}">
        <p14:creationId xmlns:p14="http://schemas.microsoft.com/office/powerpoint/2010/main" val="10427400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269C89-BC83-8DC9-E0EA-4DE5DD5FBBCB}"/>
              </a:ext>
            </a:extLst>
          </p:cNvPr>
          <p:cNvSpPr>
            <a:spLocks noGrp="1"/>
          </p:cNvSpPr>
          <p:nvPr>
            <p:ph type="title"/>
          </p:nvPr>
        </p:nvSpPr>
        <p:spPr/>
        <p:txBody>
          <a:bodyPr/>
          <a:lstStyle/>
          <a:p>
            <a:r>
              <a:rPr lang="zh-CN" altLang="en-US" dirty="0"/>
              <a:t>单调队列</a:t>
            </a:r>
          </a:p>
        </p:txBody>
      </p:sp>
      <p:sp>
        <p:nvSpPr>
          <p:cNvPr id="3" name="内容占位符 2">
            <a:extLst>
              <a:ext uri="{FF2B5EF4-FFF2-40B4-BE49-F238E27FC236}">
                <a16:creationId xmlns:a16="http://schemas.microsoft.com/office/drawing/2014/main" id="{DFEC917C-22E0-4ADF-DBFA-6990BE878F82}"/>
              </a:ext>
            </a:extLst>
          </p:cNvPr>
          <p:cNvSpPr>
            <a:spLocks noGrp="1"/>
          </p:cNvSpPr>
          <p:nvPr>
            <p:ph idx="1"/>
          </p:nvPr>
        </p:nvSpPr>
        <p:spPr/>
        <p:txBody>
          <a:bodyPr/>
          <a:lstStyle/>
          <a:p>
            <a:r>
              <a:rPr lang="zh-CN" altLang="en-US" dirty="0"/>
              <a:t>总结一下，单调队列里，越靠近队首的元素值越好，但同时他也容易过期；越靠近队尾的元素值越差，但说不定它有机会等到队首的值过期以后自己发挥作用</a:t>
            </a:r>
            <a:endParaRPr lang="en-US" altLang="zh-CN" dirty="0"/>
          </a:p>
          <a:p>
            <a:r>
              <a:rPr lang="zh-CN" altLang="en-US" dirty="0"/>
              <a:t>从单调队列里取值的时候，应该不断弹出队首过期的元素，然后取队首的值</a:t>
            </a:r>
            <a:endParaRPr lang="en-US" altLang="zh-CN" dirty="0"/>
          </a:p>
          <a:p>
            <a:r>
              <a:rPr lang="zh-CN" altLang="en-US" dirty="0"/>
              <a:t>把当前的元素加入单调队列的时候，应该不断弹出队尾不如自己的元素，然后加入队尾</a:t>
            </a:r>
            <a:endParaRPr lang="en-US" altLang="zh-CN" dirty="0"/>
          </a:p>
          <a:p>
            <a:r>
              <a:rPr lang="zh-CN" altLang="en-US" dirty="0"/>
              <a:t>时间复杂度</a:t>
            </a:r>
            <a:r>
              <a:rPr lang="en-US" altLang="zh-CN" dirty="0"/>
              <a:t>O(n)</a:t>
            </a:r>
            <a:endParaRPr lang="zh-CN" altLang="en-US" dirty="0"/>
          </a:p>
        </p:txBody>
      </p:sp>
    </p:spTree>
    <p:extLst>
      <p:ext uri="{BB962C8B-B14F-4D97-AF65-F5344CB8AC3E}">
        <p14:creationId xmlns:p14="http://schemas.microsoft.com/office/powerpoint/2010/main" val="3379952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EA866-3317-E8B0-7238-B9578B2D2819}"/>
              </a:ext>
            </a:extLst>
          </p:cNvPr>
          <p:cNvSpPr>
            <a:spLocks noGrp="1"/>
          </p:cNvSpPr>
          <p:nvPr>
            <p:ph type="title"/>
          </p:nvPr>
        </p:nvSpPr>
        <p:spPr/>
        <p:txBody>
          <a:bodyPr/>
          <a:lstStyle/>
          <a:p>
            <a:r>
              <a:rPr lang="zh-CN" altLang="en-US" dirty="0"/>
              <a:t>单调栈和单调队列 小结</a:t>
            </a:r>
          </a:p>
        </p:txBody>
      </p:sp>
      <p:sp>
        <p:nvSpPr>
          <p:cNvPr id="3" name="内容占位符 2">
            <a:extLst>
              <a:ext uri="{FF2B5EF4-FFF2-40B4-BE49-F238E27FC236}">
                <a16:creationId xmlns:a16="http://schemas.microsoft.com/office/drawing/2014/main" id="{FD45888A-8CAA-D6D2-D123-7D87118D4D97}"/>
              </a:ext>
            </a:extLst>
          </p:cNvPr>
          <p:cNvSpPr>
            <a:spLocks noGrp="1"/>
          </p:cNvSpPr>
          <p:nvPr>
            <p:ph idx="1"/>
          </p:nvPr>
        </p:nvSpPr>
        <p:spPr/>
        <p:txBody>
          <a:bodyPr/>
          <a:lstStyle/>
          <a:p>
            <a:r>
              <a:rPr lang="zh-CN" altLang="en-US" dirty="0"/>
              <a:t>第一题：做作业的时候，第</a:t>
            </a:r>
            <a:r>
              <a:rPr lang="en-US" altLang="zh-CN" dirty="0" err="1"/>
              <a:t>i</a:t>
            </a:r>
            <a:r>
              <a:rPr lang="zh-CN" altLang="en-US" dirty="0"/>
              <a:t>位同学会选择一个</a:t>
            </a:r>
            <a:r>
              <a:rPr lang="zh-CN" altLang="en-US" dirty="0">
                <a:solidFill>
                  <a:srgbClr val="0070C0"/>
                </a:solidFill>
              </a:rPr>
              <a:t>成绩比自己好</a:t>
            </a:r>
            <a:r>
              <a:rPr lang="zh-CN" altLang="en-US" dirty="0"/>
              <a:t>、座号比自己小、</a:t>
            </a:r>
            <a:r>
              <a:rPr lang="zh-CN" altLang="en-US" dirty="0">
                <a:solidFill>
                  <a:srgbClr val="FF0000"/>
                </a:solidFill>
              </a:rPr>
              <a:t>座号尽可能大</a:t>
            </a:r>
            <a:r>
              <a:rPr lang="zh-CN" altLang="en-US" dirty="0"/>
              <a:t>的同学来抄</a:t>
            </a:r>
            <a:endParaRPr lang="en-US" altLang="zh-CN" dirty="0"/>
          </a:p>
          <a:p>
            <a:pPr lvl="1"/>
            <a:r>
              <a:rPr lang="zh-CN" altLang="en-US" dirty="0"/>
              <a:t>限制条件是元素的值，极化对象是下标</a:t>
            </a:r>
            <a:endParaRPr lang="en-US" altLang="zh-CN" dirty="0"/>
          </a:p>
          <a:p>
            <a:pPr lvl="1"/>
            <a:r>
              <a:rPr lang="zh-CN" altLang="en-US" dirty="0"/>
              <a:t>座号越大的同学成绩应该越差</a:t>
            </a:r>
            <a:endParaRPr lang="en-US" altLang="zh-CN" dirty="0"/>
          </a:p>
          <a:p>
            <a:r>
              <a:rPr lang="zh-CN" altLang="en-US" dirty="0"/>
              <a:t>第二题：做作业的时候，第</a:t>
            </a:r>
            <a:r>
              <a:rPr lang="en-US" altLang="zh-CN" dirty="0" err="1"/>
              <a:t>i</a:t>
            </a:r>
            <a:r>
              <a:rPr lang="zh-CN" altLang="en-US" dirty="0"/>
              <a:t>位同学会选择一个成绩</a:t>
            </a:r>
            <a:r>
              <a:rPr lang="zh-CN" altLang="en-US" dirty="0">
                <a:solidFill>
                  <a:srgbClr val="FF0000"/>
                </a:solidFill>
              </a:rPr>
              <a:t>尽可能</a:t>
            </a:r>
            <a:r>
              <a:rPr lang="zh-CN" altLang="en-US" dirty="0"/>
              <a:t>好、座号比自己小、</a:t>
            </a:r>
            <a:r>
              <a:rPr lang="zh-CN" altLang="en-US" dirty="0">
                <a:solidFill>
                  <a:srgbClr val="0070C0"/>
                </a:solidFill>
              </a:rPr>
              <a:t>座号和自己距离不超过</a:t>
            </a:r>
            <a:r>
              <a:rPr lang="en-US" altLang="zh-CN" dirty="0">
                <a:solidFill>
                  <a:srgbClr val="0070C0"/>
                </a:solidFill>
              </a:rPr>
              <a:t>d</a:t>
            </a:r>
            <a:r>
              <a:rPr lang="zh-CN" altLang="en-US" dirty="0">
                <a:solidFill>
                  <a:srgbClr val="0070C0"/>
                </a:solidFill>
              </a:rPr>
              <a:t>的</a:t>
            </a:r>
            <a:r>
              <a:rPr lang="zh-CN" altLang="en-US" dirty="0"/>
              <a:t>同学来抄</a:t>
            </a:r>
            <a:endParaRPr lang="en-US" altLang="zh-CN" dirty="0"/>
          </a:p>
          <a:p>
            <a:pPr lvl="1"/>
            <a:r>
              <a:rPr lang="zh-CN" altLang="en-US" dirty="0"/>
              <a:t>限制条件是下标，极化对象是元素的值</a:t>
            </a:r>
            <a:endParaRPr lang="en-US" altLang="zh-CN" dirty="0"/>
          </a:p>
          <a:p>
            <a:pPr lvl="1"/>
            <a:r>
              <a:rPr lang="zh-CN" altLang="en-US" dirty="0"/>
              <a:t>座号越大的同学成绩应该越差</a:t>
            </a:r>
            <a:endParaRPr lang="en-US" altLang="zh-CN" dirty="0"/>
          </a:p>
          <a:p>
            <a:pPr marL="0" indent="0">
              <a:buNone/>
            </a:pPr>
            <a:endParaRPr lang="en-US" altLang="zh-CN" dirty="0"/>
          </a:p>
          <a:p>
            <a:endParaRPr lang="en-US" altLang="zh-CN" dirty="0"/>
          </a:p>
        </p:txBody>
      </p:sp>
    </p:spTree>
    <p:extLst>
      <p:ext uri="{BB962C8B-B14F-4D97-AF65-F5344CB8AC3E}">
        <p14:creationId xmlns:p14="http://schemas.microsoft.com/office/powerpoint/2010/main" val="27730226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EA866-3317-E8B0-7238-B9578B2D2819}"/>
              </a:ext>
            </a:extLst>
          </p:cNvPr>
          <p:cNvSpPr>
            <a:spLocks noGrp="1"/>
          </p:cNvSpPr>
          <p:nvPr>
            <p:ph type="title"/>
          </p:nvPr>
        </p:nvSpPr>
        <p:spPr/>
        <p:txBody>
          <a:bodyPr/>
          <a:lstStyle/>
          <a:p>
            <a:r>
              <a:rPr lang="zh-CN" altLang="en-US" dirty="0"/>
              <a:t>单调栈和单调队列 小结</a:t>
            </a:r>
          </a:p>
        </p:txBody>
      </p:sp>
      <p:sp>
        <p:nvSpPr>
          <p:cNvPr id="3" name="内容占位符 2">
            <a:extLst>
              <a:ext uri="{FF2B5EF4-FFF2-40B4-BE49-F238E27FC236}">
                <a16:creationId xmlns:a16="http://schemas.microsoft.com/office/drawing/2014/main" id="{FD45888A-8CAA-D6D2-D123-7D87118D4D97}"/>
              </a:ext>
            </a:extLst>
          </p:cNvPr>
          <p:cNvSpPr>
            <a:spLocks noGrp="1"/>
          </p:cNvSpPr>
          <p:nvPr>
            <p:ph idx="1"/>
          </p:nvPr>
        </p:nvSpPr>
        <p:spPr/>
        <p:txBody>
          <a:bodyPr/>
          <a:lstStyle/>
          <a:p>
            <a:r>
              <a:rPr lang="zh-CN" altLang="en-US" dirty="0"/>
              <a:t>那么，什么时候应该用单调栈，什么时候应该用单调队列呢？</a:t>
            </a:r>
            <a:endParaRPr lang="en-US" altLang="zh-CN" dirty="0"/>
          </a:p>
          <a:p>
            <a:r>
              <a:rPr lang="zh-CN" altLang="en-US" dirty="0"/>
              <a:t>这个问题很难给出一个明确的答案，需要大家深入理解这两种算法，做题的时候搞清楚：</a:t>
            </a:r>
            <a:endParaRPr lang="en-US" altLang="zh-CN" dirty="0"/>
          </a:p>
          <a:p>
            <a:pPr lvl="1"/>
            <a:r>
              <a:rPr lang="en-US" altLang="zh-CN" dirty="0"/>
              <a:t>1</a:t>
            </a:r>
            <a:r>
              <a:rPr lang="zh-CN" altLang="en-US" dirty="0"/>
              <a:t>，自己要极化的是什么</a:t>
            </a:r>
            <a:endParaRPr lang="en-US" altLang="zh-CN" dirty="0"/>
          </a:p>
          <a:p>
            <a:pPr lvl="1"/>
            <a:r>
              <a:rPr lang="en-US" altLang="zh-CN" dirty="0"/>
              <a:t>2</a:t>
            </a:r>
            <a:r>
              <a:rPr lang="zh-CN" altLang="en-US" dirty="0"/>
              <a:t>，元素之间互相取代的规则是什么（什么样的元素是有价值的）</a:t>
            </a:r>
            <a:endParaRPr lang="en-US" altLang="zh-CN" dirty="0"/>
          </a:p>
          <a:p>
            <a:r>
              <a:rPr lang="zh-CN" altLang="en-US" dirty="0"/>
              <a:t>再选用适合的一种</a:t>
            </a:r>
            <a:endParaRPr lang="en-US" altLang="zh-CN" dirty="0"/>
          </a:p>
        </p:txBody>
      </p:sp>
    </p:spTree>
    <p:extLst>
      <p:ext uri="{BB962C8B-B14F-4D97-AF65-F5344CB8AC3E}">
        <p14:creationId xmlns:p14="http://schemas.microsoft.com/office/powerpoint/2010/main" val="3433378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DCF4E3-51EF-91EA-5E71-9B8DF41B69AF}"/>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903CF756-8108-3A1B-8281-EBBDF507F999}"/>
              </a:ext>
            </a:extLst>
          </p:cNvPr>
          <p:cNvSpPr>
            <a:spLocks noGrp="1"/>
          </p:cNvSpPr>
          <p:nvPr>
            <p:ph idx="1"/>
          </p:nvPr>
        </p:nvSpPr>
        <p:spPr/>
        <p:txBody>
          <a:bodyPr/>
          <a:lstStyle/>
          <a:p>
            <a:r>
              <a:rPr lang="zh-CN" altLang="en-US" dirty="0"/>
              <a:t>今天我们了解了：</a:t>
            </a:r>
            <a:endParaRPr lang="en-US" altLang="zh-CN" dirty="0"/>
          </a:p>
          <a:p>
            <a:pPr lvl="1"/>
            <a:r>
              <a:rPr lang="en-US" altLang="zh-CN" dirty="0"/>
              <a:t>1</a:t>
            </a:r>
            <a:r>
              <a:rPr lang="zh-CN" altLang="en-US" dirty="0"/>
              <a:t>，链表的实现、意义、使用场景，以及哈希表</a:t>
            </a:r>
            <a:endParaRPr lang="en-US" altLang="zh-CN" dirty="0"/>
          </a:p>
          <a:p>
            <a:pPr lvl="1"/>
            <a:r>
              <a:rPr lang="en-US" altLang="zh-CN" dirty="0"/>
              <a:t>2</a:t>
            </a:r>
            <a:r>
              <a:rPr lang="zh-CN" altLang="en-US" dirty="0"/>
              <a:t>，</a:t>
            </a:r>
            <a:r>
              <a:rPr lang="en-US" altLang="zh-CN" dirty="0"/>
              <a:t>ST</a:t>
            </a:r>
            <a:r>
              <a:rPr lang="zh-CN" altLang="en-US" dirty="0"/>
              <a:t>表的思路、实现，以及升级后的数据结构猫树</a:t>
            </a:r>
            <a:endParaRPr lang="en-US" altLang="zh-CN" dirty="0"/>
          </a:p>
          <a:p>
            <a:pPr lvl="1"/>
            <a:r>
              <a:rPr lang="en-US" altLang="zh-CN" dirty="0"/>
              <a:t>3</a:t>
            </a:r>
            <a:r>
              <a:rPr lang="zh-CN" altLang="en-US" dirty="0"/>
              <a:t>，各种并查集和他们的用法</a:t>
            </a:r>
            <a:endParaRPr lang="en-US" altLang="zh-CN" dirty="0"/>
          </a:p>
          <a:p>
            <a:pPr lvl="1"/>
            <a:r>
              <a:rPr lang="en-US" altLang="zh-CN" dirty="0"/>
              <a:t>4</a:t>
            </a:r>
            <a:r>
              <a:rPr lang="zh-CN" altLang="en-US" dirty="0"/>
              <a:t>，队列和栈，以及单调队列和单调栈的原理、使用</a:t>
            </a:r>
            <a:endParaRPr lang="en-US" altLang="zh-CN" dirty="0"/>
          </a:p>
          <a:p>
            <a:r>
              <a:rPr lang="zh-CN" altLang="en-US" dirty="0"/>
              <a:t>希望大家熟练掌握，有所收获</a:t>
            </a:r>
          </a:p>
        </p:txBody>
      </p:sp>
    </p:spTree>
    <p:extLst>
      <p:ext uri="{BB962C8B-B14F-4D97-AF65-F5344CB8AC3E}">
        <p14:creationId xmlns:p14="http://schemas.microsoft.com/office/powerpoint/2010/main" val="15227499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51EAF46-8A33-4E73-B0B9-DA5690A47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a:extLst>
              <a:ext uri="{FF2B5EF4-FFF2-40B4-BE49-F238E27FC236}">
                <a16:creationId xmlns:a16="http://schemas.microsoft.com/office/drawing/2014/main" id="{5BE2666C-7859-B15C-3DCB-2B7E45F22CFA}"/>
              </a:ext>
            </a:extLst>
          </p:cNvPr>
          <p:cNvSpPr txBox="1"/>
          <p:nvPr/>
        </p:nvSpPr>
        <p:spPr>
          <a:xfrm>
            <a:off x="4050631" y="2829828"/>
            <a:ext cx="4090737" cy="923330"/>
          </a:xfrm>
          <a:prstGeom prst="rect">
            <a:avLst/>
          </a:prstGeom>
          <a:noFill/>
        </p:spPr>
        <p:txBody>
          <a:bodyPr wrap="square" rtlCol="0">
            <a:spAutoFit/>
          </a:bodyPr>
          <a:lstStyle/>
          <a:p>
            <a:r>
              <a:rPr lang="zh-CN" altLang="en-US" sz="5400" dirty="0">
                <a:solidFill>
                  <a:schemeClr val="bg1"/>
                </a:solidFill>
                <a:latin typeface="三极行楷简体-粗" panose="00000500000000000000" pitchFamily="2" charset="-122"/>
                <a:ea typeface="三极行楷简体-粗" panose="00000500000000000000" pitchFamily="2" charset="-122"/>
              </a:rPr>
              <a:t>谢谢大家！</a:t>
            </a:r>
          </a:p>
        </p:txBody>
      </p:sp>
    </p:spTree>
    <p:extLst>
      <p:ext uri="{BB962C8B-B14F-4D97-AF65-F5344CB8AC3E}">
        <p14:creationId xmlns:p14="http://schemas.microsoft.com/office/powerpoint/2010/main" val="4181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9FF1E1-4EC3-A2FB-BA45-5245FC2F51DB}"/>
              </a:ext>
            </a:extLst>
          </p:cNvPr>
          <p:cNvSpPr>
            <a:spLocks noGrp="1"/>
          </p:cNvSpPr>
          <p:nvPr>
            <p:ph type="title"/>
          </p:nvPr>
        </p:nvSpPr>
        <p:spPr/>
        <p:txBody>
          <a:bodyPr/>
          <a:lstStyle/>
          <a:p>
            <a:r>
              <a:rPr lang="zh-CN" altLang="en-US" dirty="0"/>
              <a:t>链表</a:t>
            </a:r>
          </a:p>
        </p:txBody>
      </p:sp>
      <p:sp>
        <p:nvSpPr>
          <p:cNvPr id="3" name="内容占位符 2">
            <a:extLst>
              <a:ext uri="{FF2B5EF4-FFF2-40B4-BE49-F238E27FC236}">
                <a16:creationId xmlns:a16="http://schemas.microsoft.com/office/drawing/2014/main" id="{E91D3AEA-5F23-1B24-E4AC-512529AF8AFE}"/>
              </a:ext>
            </a:extLst>
          </p:cNvPr>
          <p:cNvSpPr>
            <a:spLocks noGrp="1"/>
          </p:cNvSpPr>
          <p:nvPr>
            <p:ph idx="1"/>
          </p:nvPr>
        </p:nvSpPr>
        <p:spPr/>
        <p:txBody>
          <a:bodyPr/>
          <a:lstStyle/>
          <a:p>
            <a:r>
              <a:rPr lang="zh-CN" altLang="en-US" dirty="0"/>
              <a:t>我们常用一个结构体来实现链表，用两个指针来存前后的节点，一个（或多个）</a:t>
            </a:r>
            <a:r>
              <a:rPr lang="en-US" altLang="zh-CN" dirty="0"/>
              <a:t>int</a:t>
            </a:r>
            <a:r>
              <a:rPr lang="zh-CN" altLang="en-US" dirty="0"/>
              <a:t>（或其他类型）来保存数据</a:t>
            </a:r>
            <a:endParaRPr lang="en-US" altLang="zh-CN" dirty="0"/>
          </a:p>
          <a:p>
            <a:r>
              <a:rPr lang="zh-CN" altLang="en-US" dirty="0"/>
              <a:t>实践中如果用指针，可以在执行任何操作以前无脑赋值为</a:t>
            </a:r>
            <a:r>
              <a:rPr lang="en-US" altLang="zh-CN" dirty="0"/>
              <a:t>NULL</a:t>
            </a:r>
            <a:r>
              <a:rPr lang="zh-CN" altLang="en-US" dirty="0"/>
              <a:t>，然后只以</a:t>
            </a:r>
            <a:r>
              <a:rPr lang="en-US" altLang="zh-CN" dirty="0"/>
              <a:t>NULL</a:t>
            </a:r>
            <a:r>
              <a:rPr lang="zh-CN" altLang="en-US" dirty="0"/>
              <a:t>作为不合法指针（空指针）</a:t>
            </a:r>
            <a:endParaRPr lang="en-US" altLang="zh-CN" dirty="0"/>
          </a:p>
          <a:p>
            <a:r>
              <a:rPr lang="zh-CN" altLang="en-US" dirty="0"/>
              <a:t>推荐阅读：</a:t>
            </a:r>
            <a:endParaRPr lang="en-US" altLang="zh-CN" dirty="0"/>
          </a:p>
          <a:p>
            <a:r>
              <a:rPr lang="zh-CN" altLang="en-US" dirty="0"/>
              <a:t>如果指针操作不熟练，在竞赛中用数组替代也没有问题</a:t>
            </a:r>
          </a:p>
        </p:txBody>
      </p:sp>
      <p:pic>
        <p:nvPicPr>
          <p:cNvPr id="5" name="图片 4">
            <a:extLst>
              <a:ext uri="{FF2B5EF4-FFF2-40B4-BE49-F238E27FC236}">
                <a16:creationId xmlns:a16="http://schemas.microsoft.com/office/drawing/2014/main" id="{D1887112-1C28-C815-4310-A5EBAAC065F3}"/>
              </a:ext>
            </a:extLst>
          </p:cNvPr>
          <p:cNvPicPr>
            <a:picLocks noChangeAspect="1"/>
          </p:cNvPicPr>
          <p:nvPr/>
        </p:nvPicPr>
        <p:blipFill>
          <a:blip r:embed="rId2"/>
          <a:stretch>
            <a:fillRect/>
          </a:stretch>
        </p:blipFill>
        <p:spPr>
          <a:xfrm>
            <a:off x="1177343" y="4741064"/>
            <a:ext cx="4024342" cy="1109671"/>
          </a:xfrm>
          <a:prstGeom prst="rect">
            <a:avLst/>
          </a:prstGeom>
        </p:spPr>
      </p:pic>
    </p:spTree>
    <p:extLst>
      <p:ext uri="{BB962C8B-B14F-4D97-AF65-F5344CB8AC3E}">
        <p14:creationId xmlns:p14="http://schemas.microsoft.com/office/powerpoint/2010/main" val="288467044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7588</TotalTime>
  <Words>7236</Words>
  <Application>Microsoft Office PowerPoint</Application>
  <PresentationFormat>宽屏</PresentationFormat>
  <Paragraphs>378</Paragraphs>
  <Slides>86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86</vt:i4>
      </vt:variant>
    </vt:vector>
  </HeadingPairs>
  <TitlesOfParts>
    <vt:vector size="93" baseType="lpstr">
      <vt:lpstr>-apple-system</vt:lpstr>
      <vt:lpstr>华文楷体</vt:lpstr>
      <vt:lpstr>三极行楷简体-粗</vt:lpstr>
      <vt:lpstr>Arial</vt:lpstr>
      <vt:lpstr>Calibri</vt:lpstr>
      <vt:lpstr>Calibri Light</vt:lpstr>
      <vt:lpstr>Office 主题​​</vt:lpstr>
      <vt:lpstr>FOI2023算法夏令营B班 第二讲</vt:lpstr>
      <vt:lpstr>今天的目标</vt:lpstr>
      <vt:lpstr>数据结构</vt:lpstr>
      <vt:lpstr>数据结构</vt:lpstr>
      <vt:lpstr>大家猜猜</vt:lpstr>
      <vt:lpstr>链表</vt:lpstr>
      <vt:lpstr>PowerPoint 演示文稿</vt:lpstr>
      <vt:lpstr>PowerPoint 演示文稿</vt:lpstr>
      <vt:lpstr>链表</vt:lpstr>
      <vt:lpstr>链表在操作系统中的运用</vt:lpstr>
      <vt:lpstr>代码片段</vt:lpstr>
      <vt:lpstr>代码片段</vt:lpstr>
      <vt:lpstr>链表</vt:lpstr>
      <vt:lpstr>PowerPoint 演示文稿</vt:lpstr>
      <vt:lpstr>例题</vt:lpstr>
      <vt:lpstr>哈希表</vt:lpstr>
      <vt:lpstr>PowerPoint 演示文稿</vt:lpstr>
      <vt:lpstr>ST表</vt:lpstr>
      <vt:lpstr>可重复贡献问题</vt:lpstr>
      <vt:lpstr>RMQ 问题</vt:lpstr>
      <vt:lpstr>ST表</vt:lpstr>
      <vt:lpstr>ST表</vt:lpstr>
      <vt:lpstr>ST表</vt:lpstr>
      <vt:lpstr>ST表</vt:lpstr>
      <vt:lpstr>快问快答</vt:lpstr>
      <vt:lpstr>快问快答</vt:lpstr>
      <vt:lpstr>另一种解题思路……</vt:lpstr>
      <vt:lpstr>另一种解题思路……</vt:lpstr>
      <vt:lpstr>另一种解题思路……</vt:lpstr>
      <vt:lpstr>猫树</vt:lpstr>
      <vt:lpstr>猫树</vt:lpstr>
      <vt:lpstr>猫树</vt:lpstr>
      <vt:lpstr>猫树</vt:lpstr>
      <vt:lpstr>猫树</vt:lpstr>
      <vt:lpstr>猫树</vt:lpstr>
      <vt:lpstr>大家猜猜</vt:lpstr>
      <vt:lpstr>并查集</vt:lpstr>
      <vt:lpstr>并查集</vt:lpstr>
      <vt:lpstr>并查集</vt:lpstr>
      <vt:lpstr>并查集</vt:lpstr>
      <vt:lpstr>PowerPoint 演示文稿</vt:lpstr>
      <vt:lpstr>答案</vt:lpstr>
      <vt:lpstr>并查集</vt:lpstr>
      <vt:lpstr>UVA11987 Almost Union-Find</vt:lpstr>
      <vt:lpstr>UVA11987 Almost Union-Find</vt:lpstr>
      <vt:lpstr>扩展域并查集</vt:lpstr>
      <vt:lpstr>扩展域并查集</vt:lpstr>
      <vt:lpstr>带权并查集</vt:lpstr>
      <vt:lpstr>带权并查集</vt:lpstr>
      <vt:lpstr>带权并查集</vt:lpstr>
      <vt:lpstr>带权并查集</vt:lpstr>
      <vt:lpstr>我的实现</vt:lpstr>
      <vt:lpstr>回到这题</vt:lpstr>
      <vt:lpstr>带权并查集</vt:lpstr>
      <vt:lpstr>回到这题</vt:lpstr>
      <vt:lpstr>并查集</vt:lpstr>
      <vt:lpstr>栈</vt:lpstr>
      <vt:lpstr>栈</vt:lpstr>
      <vt:lpstr>栈</vt:lpstr>
      <vt:lpstr>队列</vt:lpstr>
      <vt:lpstr>队列</vt:lpstr>
      <vt:lpstr>循环队列</vt:lpstr>
      <vt:lpstr>循环队列</vt:lpstr>
      <vt:lpstr>队列</vt:lpstr>
      <vt:lpstr>队列</vt:lpstr>
      <vt:lpstr>0-1BFS</vt:lpstr>
      <vt:lpstr>0-1BFS</vt:lpstr>
      <vt:lpstr>0-1BFS</vt:lpstr>
      <vt:lpstr>栈和队列 小结</vt:lpstr>
      <vt:lpstr>双栈模拟队列</vt:lpstr>
      <vt:lpstr>双栈模拟队列</vt:lpstr>
      <vt:lpstr>单调栈</vt:lpstr>
      <vt:lpstr>单调栈</vt:lpstr>
      <vt:lpstr>单调栈</vt:lpstr>
      <vt:lpstr>单调栈</vt:lpstr>
      <vt:lpstr>单调栈</vt:lpstr>
      <vt:lpstr>单调栈</vt:lpstr>
      <vt:lpstr>单调队列</vt:lpstr>
      <vt:lpstr>单调队列</vt:lpstr>
      <vt:lpstr>单调队列</vt:lpstr>
      <vt:lpstr>单调队列</vt:lpstr>
      <vt:lpstr>单调队列</vt:lpstr>
      <vt:lpstr>单调栈和单调队列 小结</vt:lpstr>
      <vt:lpstr>单调栈和单调队列 小结</vt:lpstr>
      <vt:lpstr>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FOI2023基础算法冬令营 第三讲</dc:title>
  <dc:creator>SUSTech heyStudio</dc:creator>
  <cp:lastModifiedBy>亮 匡</cp:lastModifiedBy>
  <cp:revision>65</cp:revision>
  <dcterms:created xsi:type="dcterms:W3CDTF">2019-10-15T12:38:53Z</dcterms:created>
  <dcterms:modified xsi:type="dcterms:W3CDTF">2023-07-07T15:36:40Z</dcterms:modified>
</cp:coreProperties>
</file>