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8" r:id="rId3"/>
    <p:sldId id="619" r:id="rId4"/>
    <p:sldId id="613" r:id="rId5"/>
    <p:sldId id="614" r:id="rId6"/>
    <p:sldId id="617" r:id="rId7"/>
    <p:sldId id="620" r:id="rId8"/>
    <p:sldId id="621" r:id="rId9"/>
    <p:sldId id="622" r:id="rId10"/>
    <p:sldId id="623" r:id="rId11"/>
    <p:sldId id="625" r:id="rId12"/>
    <p:sldId id="626" r:id="rId13"/>
    <p:sldId id="627" r:id="rId14"/>
    <p:sldId id="628" r:id="rId15"/>
    <p:sldId id="629" r:id="rId16"/>
    <p:sldId id="630" r:id="rId17"/>
    <p:sldId id="631" r:id="rId18"/>
    <p:sldId id="273" r:id="rId19"/>
    <p:sldId id="624" r:id="rId20"/>
    <p:sldId id="632" r:id="rId21"/>
    <p:sldId id="633" r:id="rId22"/>
    <p:sldId id="634" r:id="rId23"/>
    <p:sldId id="635" r:id="rId24"/>
    <p:sldId id="636" r:id="rId25"/>
    <p:sldId id="637" r:id="rId26"/>
    <p:sldId id="275" r:id="rId27"/>
    <p:sldId id="638" r:id="rId28"/>
    <p:sldId id="639" r:id="rId29"/>
    <p:sldId id="274" r:id="rId30"/>
    <p:sldId id="640" r:id="rId31"/>
    <p:sldId id="641" r:id="rId32"/>
    <p:sldId id="278" r:id="rId33"/>
    <p:sldId id="642" r:id="rId34"/>
    <p:sldId id="643" r:id="rId35"/>
    <p:sldId id="644" r:id="rId36"/>
    <p:sldId id="645" r:id="rId37"/>
    <p:sldId id="647" r:id="rId38"/>
    <p:sldId id="648" r:id="rId39"/>
    <p:sldId id="649" r:id="rId40"/>
    <p:sldId id="650" r:id="rId41"/>
    <p:sldId id="646" r:id="rId42"/>
    <p:sldId id="651" r:id="rId43"/>
    <p:sldId id="652" r:id="rId44"/>
    <p:sldId id="653" r:id="rId45"/>
    <p:sldId id="279" r:id="rId46"/>
    <p:sldId id="282" r:id="rId47"/>
    <p:sldId id="283" r:id="rId48"/>
    <p:sldId id="284" r:id="rId49"/>
    <p:sldId id="285" r:id="rId50"/>
    <p:sldId id="286" r:id="rId51"/>
    <p:sldId id="654" r:id="rId52"/>
    <p:sldId id="288" r:id="rId53"/>
    <p:sldId id="289" r:id="rId54"/>
    <p:sldId id="290" r:id="rId55"/>
    <p:sldId id="655" r:id="rId56"/>
    <p:sldId id="656" r:id="rId57"/>
    <p:sldId id="292" r:id="rId58"/>
    <p:sldId id="293" r:id="rId59"/>
    <p:sldId id="294" r:id="rId60"/>
    <p:sldId id="291" r:id="rId61"/>
    <p:sldId id="466" r:id="rId62"/>
    <p:sldId id="467" r:id="rId63"/>
    <p:sldId id="473" r:id="rId64"/>
    <p:sldId id="468" r:id="rId65"/>
    <p:sldId id="472" r:id="rId66"/>
    <p:sldId id="515" r:id="rId67"/>
    <p:sldId id="516" r:id="rId68"/>
    <p:sldId id="660" r:id="rId69"/>
    <p:sldId id="657" r:id="rId70"/>
    <p:sldId id="477" r:id="rId71"/>
    <p:sldId id="478" r:id="rId72"/>
    <p:sldId id="479" r:id="rId73"/>
    <p:sldId id="480" r:id="rId74"/>
    <p:sldId id="489" r:id="rId75"/>
    <p:sldId id="490" r:id="rId76"/>
    <p:sldId id="481" r:id="rId77"/>
    <p:sldId id="482" r:id="rId78"/>
    <p:sldId id="483" r:id="rId79"/>
    <p:sldId id="484" r:id="rId80"/>
    <p:sldId id="485" r:id="rId81"/>
    <p:sldId id="486" r:id="rId82"/>
    <p:sldId id="528" r:id="rId83"/>
    <p:sldId id="659" r:id="rId84"/>
    <p:sldId id="265"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D53"/>
    <a:srgbClr val="F294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showGuides="1">
      <p:cViewPr varScale="1">
        <p:scale>
          <a:sx n="88" d="100"/>
          <a:sy n="88" d="100"/>
        </p:scale>
        <p:origin x="16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C5DF4C-A931-4623-A375-8051DA23D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02C9BFD-80E3-4711-A685-956FEA09B5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6C137AD0-3506-4E3A-8840-3E0336F0E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8F6AF5B2-A858-4A2D-AB8C-A327CD10C24C}"/>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5" name="页脚占位符 4">
            <a:extLst>
              <a:ext uri="{FF2B5EF4-FFF2-40B4-BE49-F238E27FC236}">
                <a16:creationId xmlns:a16="http://schemas.microsoft.com/office/drawing/2014/main" id="{07518801-4E38-4636-B131-3502A219884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5B1DDF67-E8B0-43C1-B780-82381B838DE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41952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552959-436E-4EDF-966F-D81CA95A95F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E7CC215-6BCE-4063-9143-40665B0AD166}"/>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66424ED-076A-411A-9E4E-F6856387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35ACEA98-0253-4F82-982C-1E856457A1DD}"/>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5" name="页脚占位符 4">
            <a:extLst>
              <a:ext uri="{FF2B5EF4-FFF2-40B4-BE49-F238E27FC236}">
                <a16:creationId xmlns:a16="http://schemas.microsoft.com/office/drawing/2014/main" id="{AAEEB58E-9A4A-40D1-827F-1136B832DCE7}"/>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F1DD2FC-C3EB-40A4-84B4-A08773332A4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49506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5394E-ECD0-4E96-B083-FC6D99CB028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594C113-FD67-41F5-86C0-7F44D6528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748968-C6BF-407D-A729-1156663226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94EEC909-1FD1-49DC-9411-A44F6ED79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AF9F2-0E90-4250-A7FE-52550FD4E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A1A947CF-1886-4E10-A2DE-4F8FCBE23487}"/>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8" name="页脚占位符 7">
            <a:extLst>
              <a:ext uri="{FF2B5EF4-FFF2-40B4-BE49-F238E27FC236}">
                <a16:creationId xmlns:a16="http://schemas.microsoft.com/office/drawing/2014/main" id="{3731F78E-2345-4A37-9C32-823D400F626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332BEE8C-E9F9-4EE2-B6E1-91F700A7069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12368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82ACC-D53B-4116-8B7D-C165FBFB0E66}"/>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1EA67D08-B68B-4DCC-8317-C950AB698E93}"/>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4" name="页脚占位符 3">
            <a:extLst>
              <a:ext uri="{FF2B5EF4-FFF2-40B4-BE49-F238E27FC236}">
                <a16:creationId xmlns:a16="http://schemas.microsoft.com/office/drawing/2014/main" id="{D675D53A-B4BC-48AF-9B32-D26A1ADAA550}"/>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D73360E-43A5-4FA0-93D2-10260F839479}"/>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63814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B8392-70BE-4774-9961-803F6A3131CE}"/>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3" name="页脚占位符 2">
            <a:extLst>
              <a:ext uri="{FF2B5EF4-FFF2-40B4-BE49-F238E27FC236}">
                <a16:creationId xmlns:a16="http://schemas.microsoft.com/office/drawing/2014/main" id="{701AF5D8-E755-4E21-A127-D6416AF4EBCA}"/>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5AD6163-31EB-4581-8479-8D025150360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4374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B632F-8680-47CD-85CF-18B4C09F5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6C8661A-8D39-4017-B7EC-47584B50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30F6DD17-B856-4613-A4A9-D148D2C6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B67629-9298-45BF-B403-35032428117B}"/>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6" name="页脚占位符 5">
            <a:extLst>
              <a:ext uri="{FF2B5EF4-FFF2-40B4-BE49-F238E27FC236}">
                <a16:creationId xmlns:a16="http://schemas.microsoft.com/office/drawing/2014/main" id="{FB5C8DB0-5176-464A-AC7D-AAF8B4557EC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043C82BC-E26E-4D00-B0E9-696C884AC465}"/>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7281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38A84-DED4-4C8D-BA91-5ABB206AB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4E81DEDD-A51C-4705-BE8A-735215430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本占位符 3">
            <a:extLst>
              <a:ext uri="{FF2B5EF4-FFF2-40B4-BE49-F238E27FC236}">
                <a16:creationId xmlns:a16="http://schemas.microsoft.com/office/drawing/2014/main" id="{066284FB-C1DD-44FA-B9D7-133292C1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EA7BEF-D1FF-49A3-9D2F-836D5F09CF9F}"/>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6" name="页脚占位符 5">
            <a:extLst>
              <a:ext uri="{FF2B5EF4-FFF2-40B4-BE49-F238E27FC236}">
                <a16:creationId xmlns:a16="http://schemas.microsoft.com/office/drawing/2014/main" id="{FEF2B2BE-B1E2-4192-8128-3FA1BBCC0871}"/>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C276DFE-51B9-4796-B39F-384A22E83CC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9966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91101-CC98-497C-AD7B-712FB870A7D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F561E248-DC7C-43E5-AA71-B9C9DBEC3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B4F5C8C7-934F-4700-9E1C-963AEF631479}"/>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5" name="页脚占位符 4">
            <a:extLst>
              <a:ext uri="{FF2B5EF4-FFF2-40B4-BE49-F238E27FC236}">
                <a16:creationId xmlns:a16="http://schemas.microsoft.com/office/drawing/2014/main" id="{DBF1A943-2A31-4C71-A920-9D875D35A52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A9B3D0E-A686-498C-8E84-67AFBA22CA0C}"/>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8465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6512D-A5F3-49E9-801C-3FAE91DDD8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A477FAE-DDFA-4F6B-907D-18C2132C35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C9CF4C23-A61C-4A2D-BBDA-5A58BC11316C}"/>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5" name="页脚占位符 4">
            <a:extLst>
              <a:ext uri="{FF2B5EF4-FFF2-40B4-BE49-F238E27FC236}">
                <a16:creationId xmlns:a16="http://schemas.microsoft.com/office/drawing/2014/main" id="{3B147A37-A90E-4686-A0F3-A8621934A23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7BCEB93-55EB-4BA8-A7B7-895B5831C20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75998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001630-8885-412C-BF77-15706CE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F03DB0D-925F-414B-B6C4-93A7D24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6DFCD8E4-7C5D-4712-8E41-6231AB28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HK" smtClean="0"/>
              <a:t>7/7/2023</a:t>
            </a:fld>
            <a:endParaRPr lang="en-HK"/>
          </a:p>
        </p:txBody>
      </p:sp>
      <p:sp>
        <p:nvSpPr>
          <p:cNvPr id="5" name="页脚占位符 4">
            <a:extLst>
              <a:ext uri="{FF2B5EF4-FFF2-40B4-BE49-F238E27FC236}">
                <a16:creationId xmlns:a16="http://schemas.microsoft.com/office/drawing/2014/main" id="{E04E34E7-D496-49FF-ADB3-F202A986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D66FB0E8-2921-46CC-853E-06FE0F106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HK" smtClean="0"/>
              <a:t>‹#›</a:t>
            </a:fld>
            <a:endParaRPr lang="en-HK"/>
          </a:p>
        </p:txBody>
      </p:sp>
    </p:spTree>
    <p:extLst>
      <p:ext uri="{BB962C8B-B14F-4D97-AF65-F5344CB8AC3E}">
        <p14:creationId xmlns:p14="http://schemas.microsoft.com/office/powerpoint/2010/main" val="361794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1.png"/><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8.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BA67727-A593-4D1C-91A6-5C2F1778D53F}"/>
              </a:ext>
            </a:extLst>
          </p:cNvPr>
          <p:cNvSpPr>
            <a:spLocks noGrp="1"/>
          </p:cNvSpPr>
          <p:nvPr>
            <p:ph type="ctrTitle"/>
          </p:nvPr>
        </p:nvSpPr>
        <p:spPr>
          <a:xfrm>
            <a:off x="1524000" y="1122363"/>
            <a:ext cx="9144000" cy="2387600"/>
          </a:xfrm>
        </p:spPr>
        <p:txBody>
          <a:bodyPr>
            <a:normAutofit/>
          </a:bodyPr>
          <a:lstStyle/>
          <a:p>
            <a:r>
              <a:rPr lang="en-US" altLang="zh-CN" dirty="0">
                <a:latin typeface="华文楷体" panose="02010600040101010101" pitchFamily="2" charset="-122"/>
                <a:ea typeface="华文楷体" panose="02010600040101010101" pitchFamily="2" charset="-122"/>
              </a:rPr>
              <a:t>FOI2023</a:t>
            </a:r>
            <a:r>
              <a:rPr lang="zh-CN" altLang="en-US" dirty="0">
                <a:latin typeface="华文楷体" panose="02010600040101010101" pitchFamily="2" charset="-122"/>
                <a:ea typeface="华文楷体" panose="02010600040101010101" pitchFamily="2" charset="-122"/>
              </a:rPr>
              <a:t>算法夏令营</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班</a:t>
            </a:r>
            <a:br>
              <a:rPr lang="en-US" altLang="zh-CN" dirty="0"/>
            </a:br>
            <a:r>
              <a:rPr lang="zh-CN" altLang="en-US" dirty="0">
                <a:latin typeface="华文楷体" panose="02010600040101010101" pitchFamily="2" charset="-122"/>
                <a:ea typeface="华文楷体" panose="02010600040101010101" pitchFamily="2" charset="-122"/>
              </a:rPr>
              <a:t>第三讲</a:t>
            </a:r>
            <a:endParaRPr lang="en-HK" dirty="0">
              <a:latin typeface="华文楷体" panose="02010600040101010101" pitchFamily="2" charset="-122"/>
              <a:ea typeface="华文楷体" panose="02010600040101010101" pitchFamily="2" charset="-122"/>
            </a:endParaRPr>
          </a:p>
        </p:txBody>
      </p:sp>
      <p:sp>
        <p:nvSpPr>
          <p:cNvPr id="9" name="副标题 2">
            <a:extLst>
              <a:ext uri="{FF2B5EF4-FFF2-40B4-BE49-F238E27FC236}">
                <a16:creationId xmlns:a16="http://schemas.microsoft.com/office/drawing/2014/main" id="{928150A0-F3F0-4714-9696-D3830B149432}"/>
              </a:ext>
            </a:extLst>
          </p:cNvPr>
          <p:cNvSpPr>
            <a:spLocks noGrp="1"/>
          </p:cNvSpPr>
          <p:nvPr>
            <p:ph type="subTitle" idx="1"/>
          </p:nvPr>
        </p:nvSpPr>
        <p:spPr>
          <a:xfrm>
            <a:off x="1524000" y="3602038"/>
            <a:ext cx="9144000" cy="1655762"/>
          </a:xfrm>
        </p:spPr>
        <p:txBody>
          <a:bodyPr/>
          <a:lstStyle/>
          <a:p>
            <a:r>
              <a:rPr lang="zh-CN" altLang="en-US" dirty="0"/>
              <a:t>南方科技大学 匡亮</a:t>
            </a:r>
            <a:endParaRPr lang="en-US" altLang="zh-CN" dirty="0"/>
          </a:p>
        </p:txBody>
      </p:sp>
    </p:spTree>
    <p:extLst>
      <p:ext uri="{BB962C8B-B14F-4D97-AF65-F5344CB8AC3E}">
        <p14:creationId xmlns:p14="http://schemas.microsoft.com/office/powerpoint/2010/main" val="2812898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88731-49EC-C7F4-C452-BBFAF4E23DBB}"/>
              </a:ext>
            </a:extLst>
          </p:cNvPr>
          <p:cNvSpPr>
            <a:spLocks noGrp="1"/>
          </p:cNvSpPr>
          <p:nvPr>
            <p:ph type="title"/>
          </p:nvPr>
        </p:nvSpPr>
        <p:spPr/>
        <p:txBody>
          <a:bodyPr/>
          <a:lstStyle/>
          <a:p>
            <a:r>
              <a:rPr lang="zh-CN" altLang="en-US" dirty="0"/>
              <a:t>对顶堆</a:t>
            </a:r>
          </a:p>
        </p:txBody>
      </p:sp>
      <p:sp>
        <p:nvSpPr>
          <p:cNvPr id="3" name="内容占位符 2">
            <a:extLst>
              <a:ext uri="{FF2B5EF4-FFF2-40B4-BE49-F238E27FC236}">
                <a16:creationId xmlns:a16="http://schemas.microsoft.com/office/drawing/2014/main" id="{771F93E0-C8E6-644D-1518-E8A3DB6080C7}"/>
              </a:ext>
            </a:extLst>
          </p:cNvPr>
          <p:cNvSpPr>
            <a:spLocks noGrp="1"/>
          </p:cNvSpPr>
          <p:nvPr>
            <p:ph idx="1"/>
          </p:nvPr>
        </p:nvSpPr>
        <p:spPr/>
        <p:txBody>
          <a:bodyPr/>
          <a:lstStyle/>
          <a:p>
            <a:r>
              <a:rPr lang="zh-CN" altLang="en-US" dirty="0"/>
              <a:t>如果我要固定维护第</a:t>
            </a:r>
            <a:r>
              <a:rPr lang="en-US" altLang="zh-CN" dirty="0"/>
              <a:t>k</a:t>
            </a:r>
            <a:r>
              <a:rPr lang="zh-CN" altLang="en-US" dirty="0"/>
              <a:t>大元素，且</a:t>
            </a:r>
            <a:r>
              <a:rPr lang="en-US" altLang="zh-CN" dirty="0"/>
              <a:t>k</a:t>
            </a:r>
            <a:r>
              <a:rPr lang="zh-CN" altLang="en-US" dirty="0"/>
              <a:t>偶尔会</a:t>
            </a:r>
            <a:r>
              <a:rPr lang="en-US" altLang="zh-CN" dirty="0"/>
              <a:t>+1</a:t>
            </a:r>
            <a:r>
              <a:rPr lang="zh-CN" altLang="en-US" dirty="0"/>
              <a:t>或</a:t>
            </a:r>
            <a:r>
              <a:rPr lang="en-US" altLang="zh-CN" dirty="0"/>
              <a:t>-1</a:t>
            </a:r>
            <a:r>
              <a:rPr lang="zh-CN" altLang="en-US" dirty="0"/>
              <a:t>怎么做呢？</a:t>
            </a:r>
            <a:endParaRPr lang="en-US" altLang="zh-CN" dirty="0"/>
          </a:p>
          <a:p>
            <a:r>
              <a:rPr lang="zh-CN" altLang="en-US" dirty="0"/>
              <a:t>用一个小根堆维护前</a:t>
            </a:r>
            <a:r>
              <a:rPr lang="en-US" altLang="zh-CN" dirty="0"/>
              <a:t>k</a:t>
            </a:r>
            <a:r>
              <a:rPr lang="zh-CN" altLang="en-US" dirty="0"/>
              <a:t>大，另一个大根堆维护其他元素即可</a:t>
            </a:r>
            <a:endParaRPr lang="en-US" altLang="zh-CN" dirty="0"/>
          </a:p>
          <a:p>
            <a:r>
              <a:rPr lang="zh-CN" altLang="en-US" dirty="0"/>
              <a:t>事已至此还是用平衡树吧</a:t>
            </a:r>
            <a:r>
              <a:rPr lang="en-US" altLang="zh-CN" dirty="0"/>
              <a:t>……</a:t>
            </a:r>
            <a:endParaRPr lang="zh-CN" altLang="en-US" dirty="0"/>
          </a:p>
        </p:txBody>
      </p:sp>
    </p:spTree>
    <p:extLst>
      <p:ext uri="{BB962C8B-B14F-4D97-AF65-F5344CB8AC3E}">
        <p14:creationId xmlns:p14="http://schemas.microsoft.com/office/powerpoint/2010/main" val="183784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04B37-8FE1-1DF7-E336-BC40535B9E13}"/>
              </a:ext>
            </a:extLst>
          </p:cNvPr>
          <p:cNvSpPr>
            <a:spLocks noGrp="1"/>
          </p:cNvSpPr>
          <p:nvPr>
            <p:ph type="title"/>
          </p:nvPr>
        </p:nvSpPr>
        <p:spPr/>
        <p:txBody>
          <a:bodyPr/>
          <a:lstStyle/>
          <a:p>
            <a:r>
              <a:rPr lang="zh-CN" altLang="en-US" dirty="0"/>
              <a:t>左偏树</a:t>
            </a:r>
          </a:p>
        </p:txBody>
      </p:sp>
      <p:sp>
        <p:nvSpPr>
          <p:cNvPr id="3" name="内容占位符 2">
            <a:extLst>
              <a:ext uri="{FF2B5EF4-FFF2-40B4-BE49-F238E27FC236}">
                <a16:creationId xmlns:a16="http://schemas.microsoft.com/office/drawing/2014/main" id="{7C4FB90A-B42B-C124-62D1-5774FA55D4CB}"/>
              </a:ext>
            </a:extLst>
          </p:cNvPr>
          <p:cNvSpPr>
            <a:spLocks noGrp="1"/>
          </p:cNvSpPr>
          <p:nvPr>
            <p:ph idx="1"/>
          </p:nvPr>
        </p:nvSpPr>
        <p:spPr/>
        <p:txBody>
          <a:bodyPr>
            <a:normAutofit/>
          </a:bodyPr>
          <a:lstStyle/>
          <a:p>
            <a:r>
              <a:rPr lang="zh-CN" altLang="en-US" dirty="0"/>
              <a:t>如果要合并两个堆，如何操作？</a:t>
            </a:r>
            <a:endParaRPr lang="en-US" altLang="zh-CN" dirty="0"/>
          </a:p>
          <a:p>
            <a:r>
              <a:rPr lang="zh-CN" altLang="en-US" dirty="0"/>
              <a:t>最简单的做法是启发式合并：把小的堆暴力拆开，一个个插入大的堆里面</a:t>
            </a:r>
            <a:endParaRPr lang="en-US" altLang="zh-CN" dirty="0"/>
          </a:p>
          <a:p>
            <a:r>
              <a:rPr lang="zh-CN" altLang="en-US" dirty="0"/>
              <a:t>这样看似暴力，其实对于每个元素，它每被暴力拆开一次，自身所在的集合（从小变成小</a:t>
            </a:r>
            <a:r>
              <a:rPr lang="en-US" altLang="zh-CN" dirty="0"/>
              <a:t>+</a:t>
            </a:r>
            <a:r>
              <a:rPr lang="zh-CN" altLang="en-US" dirty="0"/>
              <a:t>大）至少变大一倍，因此每个元素只会被暴力拆开</a:t>
            </a:r>
            <a:r>
              <a:rPr lang="en-US" altLang="zh-CN" dirty="0"/>
              <a:t>log</a:t>
            </a:r>
            <a:r>
              <a:rPr lang="zh-CN" altLang="en-US" dirty="0"/>
              <a:t>次，总时间复杂度是</a:t>
            </a:r>
            <a:r>
              <a:rPr lang="en-US" altLang="zh-CN" dirty="0"/>
              <a:t>O(nlog</a:t>
            </a:r>
            <a:r>
              <a:rPr lang="en-US" altLang="zh-CN" baseline="30000" dirty="0"/>
              <a:t>2</a:t>
            </a:r>
            <a:r>
              <a:rPr lang="en-US" altLang="zh-CN" dirty="0"/>
              <a:t>n)</a:t>
            </a:r>
            <a:r>
              <a:rPr lang="zh-CN" altLang="en-US" dirty="0"/>
              <a:t>的，不过还不够快</a:t>
            </a:r>
          </a:p>
        </p:txBody>
      </p:sp>
    </p:spTree>
    <p:extLst>
      <p:ext uri="{BB962C8B-B14F-4D97-AF65-F5344CB8AC3E}">
        <p14:creationId xmlns:p14="http://schemas.microsoft.com/office/powerpoint/2010/main" val="174713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BE988-80AA-F42D-15AC-6065945A5808}"/>
              </a:ext>
            </a:extLst>
          </p:cNvPr>
          <p:cNvSpPr>
            <a:spLocks noGrp="1"/>
          </p:cNvSpPr>
          <p:nvPr>
            <p:ph type="title"/>
          </p:nvPr>
        </p:nvSpPr>
        <p:spPr/>
        <p:txBody>
          <a:bodyPr/>
          <a:lstStyle/>
          <a:p>
            <a:r>
              <a:rPr lang="zh-CN" altLang="en-US" dirty="0"/>
              <a:t>左偏树</a:t>
            </a:r>
          </a:p>
        </p:txBody>
      </p:sp>
      <p:sp>
        <p:nvSpPr>
          <p:cNvPr id="3" name="内容占位符 2">
            <a:extLst>
              <a:ext uri="{FF2B5EF4-FFF2-40B4-BE49-F238E27FC236}">
                <a16:creationId xmlns:a16="http://schemas.microsoft.com/office/drawing/2014/main" id="{D6F186FA-D810-C58A-3579-CD7D80C6C4C2}"/>
              </a:ext>
            </a:extLst>
          </p:cNvPr>
          <p:cNvSpPr>
            <a:spLocks noGrp="1"/>
          </p:cNvSpPr>
          <p:nvPr>
            <p:ph idx="1"/>
          </p:nvPr>
        </p:nvSpPr>
        <p:spPr/>
        <p:txBody>
          <a:bodyPr>
            <a:normAutofit/>
          </a:bodyPr>
          <a:lstStyle/>
          <a:p>
            <a:r>
              <a:rPr lang="zh-CN" altLang="en-US" dirty="0"/>
              <a:t>左偏树在现在的竞赛环境中用到的比较少，但是本身是一种很有意思的数据结构，推荐大家学习</a:t>
            </a:r>
            <a:endParaRPr lang="en-US" altLang="zh-CN" dirty="0"/>
          </a:p>
          <a:p>
            <a:r>
              <a:rPr lang="zh-CN" altLang="en-US" dirty="0"/>
              <a:t>左偏树，又称可并堆，除了和堆一样支持插入、删除、最值查询之外，还支持快速合并两个堆</a:t>
            </a:r>
            <a:endParaRPr lang="en-US" altLang="zh-CN" dirty="0"/>
          </a:p>
          <a:p>
            <a:r>
              <a:rPr lang="zh-CN" altLang="en-US" dirty="0"/>
              <a:t>如果一个节点没有左孩子或右孩子，我们就说它的左孩子或右孩子是空节点</a:t>
            </a:r>
            <a:r>
              <a:rPr lang="en-US" altLang="zh-CN" dirty="0"/>
              <a:t>(Null)</a:t>
            </a:r>
          </a:p>
          <a:p>
            <a:r>
              <a:rPr lang="zh-CN" altLang="en-US" dirty="0"/>
              <a:t>左偏树上的每个节点除了自己的值、左右儿子指针以外，额外维护了一个值：</a:t>
            </a:r>
            <a:r>
              <a:rPr lang="en-US" altLang="zh-CN" dirty="0" err="1"/>
              <a:t>npl</a:t>
            </a:r>
            <a:r>
              <a:rPr lang="en-US" altLang="zh-CN" dirty="0"/>
              <a:t>(Null-Path Length)</a:t>
            </a:r>
            <a:r>
              <a:rPr lang="zh-CN" altLang="en-US" dirty="0"/>
              <a:t>，表示</a:t>
            </a:r>
            <a:r>
              <a:rPr lang="zh-CN" altLang="en-US" dirty="0">
                <a:solidFill>
                  <a:srgbClr val="FF0000"/>
                </a:solidFill>
              </a:rPr>
              <a:t>自己距离最近空节点后代的距离</a:t>
            </a:r>
            <a:r>
              <a:rPr lang="zh-CN" altLang="en-US" dirty="0"/>
              <a:t>。规定：空节点</a:t>
            </a:r>
            <a:r>
              <a:rPr lang="en-US" altLang="zh-CN" dirty="0" err="1"/>
              <a:t>npl</a:t>
            </a:r>
            <a:r>
              <a:rPr lang="en-US" altLang="zh-CN" dirty="0"/>
              <a:t>=-1</a:t>
            </a:r>
            <a:r>
              <a:rPr lang="zh-CN" altLang="en-US" dirty="0"/>
              <a:t>，叶子节点</a:t>
            </a:r>
            <a:r>
              <a:rPr lang="en-US" altLang="zh-CN" dirty="0" err="1"/>
              <a:t>npl</a:t>
            </a:r>
            <a:r>
              <a:rPr lang="en-US" altLang="zh-CN" dirty="0"/>
              <a:t>=0</a:t>
            </a:r>
          </a:p>
        </p:txBody>
      </p:sp>
    </p:spTree>
    <p:extLst>
      <p:ext uri="{BB962C8B-B14F-4D97-AF65-F5344CB8AC3E}">
        <p14:creationId xmlns:p14="http://schemas.microsoft.com/office/powerpoint/2010/main" val="117942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4A5D5-1B51-6C01-7989-168EA1AD17EA}"/>
              </a:ext>
            </a:extLst>
          </p:cNvPr>
          <p:cNvSpPr>
            <a:spLocks noGrp="1"/>
          </p:cNvSpPr>
          <p:nvPr>
            <p:ph type="title"/>
          </p:nvPr>
        </p:nvSpPr>
        <p:spPr/>
        <p:txBody>
          <a:bodyPr/>
          <a:lstStyle/>
          <a:p>
            <a:r>
              <a:rPr lang="zh-CN" altLang="en-US" dirty="0"/>
              <a:t>左偏树</a:t>
            </a:r>
          </a:p>
        </p:txBody>
      </p:sp>
      <p:sp>
        <p:nvSpPr>
          <p:cNvPr id="3" name="内容占位符 2">
            <a:extLst>
              <a:ext uri="{FF2B5EF4-FFF2-40B4-BE49-F238E27FC236}">
                <a16:creationId xmlns:a16="http://schemas.microsoft.com/office/drawing/2014/main" id="{5FC5403C-F23C-E3B1-FCF7-BA61C3D06B93}"/>
              </a:ext>
            </a:extLst>
          </p:cNvPr>
          <p:cNvSpPr>
            <a:spLocks noGrp="1"/>
          </p:cNvSpPr>
          <p:nvPr>
            <p:ph idx="1"/>
          </p:nvPr>
        </p:nvSpPr>
        <p:spPr/>
        <p:txBody>
          <a:bodyPr/>
          <a:lstStyle/>
          <a:p>
            <a:r>
              <a:rPr lang="zh-CN" altLang="en-US" dirty="0"/>
              <a:t>除了堆的性质以外，左偏树有一个额外的性质：每个节点左儿子的</a:t>
            </a:r>
            <a:r>
              <a:rPr lang="en-US" altLang="zh-CN" dirty="0" err="1"/>
              <a:t>npl</a:t>
            </a:r>
            <a:r>
              <a:rPr lang="zh-CN" altLang="en-US" dirty="0"/>
              <a:t>不小于右儿子的</a:t>
            </a:r>
            <a:r>
              <a:rPr lang="en-US" altLang="zh-CN" dirty="0" err="1"/>
              <a:t>npl</a:t>
            </a:r>
            <a:endParaRPr lang="zh-CN" altLang="en-US" dirty="0"/>
          </a:p>
          <a:p>
            <a:r>
              <a:rPr lang="zh-CN" altLang="en-US" dirty="0"/>
              <a:t>这个性质非常好维护：一旦你发现一个节点更新后打破了这个性质，交换它的左右儿子就好了，交换左右儿子一定不会打破堆的性质</a:t>
            </a:r>
            <a:endParaRPr lang="en-US" altLang="zh-CN" dirty="0"/>
          </a:p>
          <a:p>
            <a:r>
              <a:rPr lang="zh-CN" altLang="en-US" dirty="0"/>
              <a:t>维护了这个性质后，每个节点的</a:t>
            </a:r>
            <a:r>
              <a:rPr lang="en-US" altLang="zh-CN" dirty="0" err="1"/>
              <a:t>npl</a:t>
            </a:r>
            <a:r>
              <a:rPr lang="zh-CN" altLang="en-US" dirty="0"/>
              <a:t>值就是右儿子的</a:t>
            </a:r>
            <a:r>
              <a:rPr lang="en-US" altLang="zh-CN" dirty="0" err="1"/>
              <a:t>npl</a:t>
            </a:r>
            <a:r>
              <a:rPr lang="zh-CN" altLang="en-US" dirty="0"/>
              <a:t>值</a:t>
            </a:r>
            <a:r>
              <a:rPr lang="en-US" altLang="zh-CN" dirty="0"/>
              <a:t>+1</a:t>
            </a:r>
            <a:endParaRPr lang="zh-CN" altLang="en-US" dirty="0"/>
          </a:p>
        </p:txBody>
      </p:sp>
    </p:spTree>
    <p:extLst>
      <p:ext uri="{BB962C8B-B14F-4D97-AF65-F5344CB8AC3E}">
        <p14:creationId xmlns:p14="http://schemas.microsoft.com/office/powerpoint/2010/main" val="424754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6AED6-5364-5C52-3C14-C069E86BA9AA}"/>
              </a:ext>
            </a:extLst>
          </p:cNvPr>
          <p:cNvSpPr>
            <a:spLocks noGrp="1"/>
          </p:cNvSpPr>
          <p:nvPr>
            <p:ph type="title"/>
          </p:nvPr>
        </p:nvSpPr>
        <p:spPr/>
        <p:txBody>
          <a:bodyPr/>
          <a:lstStyle/>
          <a:p>
            <a:r>
              <a:rPr lang="zh-CN" altLang="en-US" dirty="0"/>
              <a:t>左偏树</a:t>
            </a:r>
          </a:p>
        </p:txBody>
      </p:sp>
      <p:sp>
        <p:nvSpPr>
          <p:cNvPr id="3" name="内容占位符 2">
            <a:extLst>
              <a:ext uri="{FF2B5EF4-FFF2-40B4-BE49-F238E27FC236}">
                <a16:creationId xmlns:a16="http://schemas.microsoft.com/office/drawing/2014/main" id="{8F795284-B415-3F2B-0466-327956B7D5FA}"/>
              </a:ext>
            </a:extLst>
          </p:cNvPr>
          <p:cNvSpPr>
            <a:spLocks noGrp="1"/>
          </p:cNvSpPr>
          <p:nvPr>
            <p:ph idx="1"/>
          </p:nvPr>
        </p:nvSpPr>
        <p:spPr/>
        <p:txBody>
          <a:bodyPr/>
          <a:lstStyle/>
          <a:p>
            <a:r>
              <a:rPr lang="en-US" altLang="zh-CN" dirty="0" err="1"/>
              <a:t>npl</a:t>
            </a:r>
            <a:r>
              <a:rPr lang="zh-CN" altLang="en-US" dirty="0"/>
              <a:t>值有一个非常好的性质（对所有二叉树成立）：根节点的</a:t>
            </a:r>
            <a:r>
              <a:rPr lang="en-US" altLang="zh-CN" dirty="0" err="1"/>
              <a:t>npl</a:t>
            </a:r>
            <a:r>
              <a:rPr lang="zh-CN" altLang="en-US" dirty="0"/>
              <a:t>值为</a:t>
            </a:r>
            <a:r>
              <a:rPr lang="en-US" altLang="zh-CN" dirty="0"/>
              <a:t>n</a:t>
            </a:r>
            <a:r>
              <a:rPr lang="zh-CN" altLang="en-US" dirty="0"/>
              <a:t>，则二叉树至少有</a:t>
            </a:r>
            <a:r>
              <a:rPr lang="en-US" altLang="zh-CN" dirty="0"/>
              <a:t>2</a:t>
            </a:r>
            <a:r>
              <a:rPr lang="en-US" altLang="zh-CN" baseline="30000" dirty="0"/>
              <a:t>n+1</a:t>
            </a:r>
            <a:r>
              <a:rPr lang="en-US" altLang="zh-CN" dirty="0"/>
              <a:t>-1</a:t>
            </a:r>
            <a:r>
              <a:rPr lang="zh-CN" altLang="en-US" dirty="0"/>
              <a:t>个节点，换句话说</a:t>
            </a:r>
            <a:r>
              <a:rPr lang="en-US" altLang="zh-CN" dirty="0" err="1"/>
              <a:t>npl</a:t>
            </a:r>
            <a:r>
              <a:rPr lang="en-US" altLang="zh-CN" dirty="0"/>
              <a:t>=O(</a:t>
            </a:r>
            <a:r>
              <a:rPr lang="en-US" altLang="zh-CN" dirty="0" err="1"/>
              <a:t>logn</a:t>
            </a:r>
            <a:r>
              <a:rPr lang="en-US" altLang="zh-CN" dirty="0"/>
              <a:t>)</a:t>
            </a:r>
          </a:p>
          <a:p>
            <a:r>
              <a:rPr lang="zh-CN" altLang="en-US" dirty="0"/>
              <a:t>这个性质非常好证明，只要考虑</a:t>
            </a:r>
            <a:r>
              <a:rPr lang="en-US" altLang="zh-CN" dirty="0" err="1"/>
              <a:t>npl</a:t>
            </a:r>
            <a:r>
              <a:rPr lang="zh-CN" altLang="en-US" dirty="0"/>
              <a:t>的另一个含义即可：从根开始填满的层数</a:t>
            </a:r>
          </a:p>
        </p:txBody>
      </p:sp>
      <p:pic>
        <p:nvPicPr>
          <p:cNvPr id="5" name="图片 4">
            <a:extLst>
              <a:ext uri="{FF2B5EF4-FFF2-40B4-BE49-F238E27FC236}">
                <a16:creationId xmlns:a16="http://schemas.microsoft.com/office/drawing/2014/main" id="{7F3BB888-647C-42C1-3DC4-FF9963854930}"/>
              </a:ext>
            </a:extLst>
          </p:cNvPr>
          <p:cNvPicPr>
            <a:picLocks noChangeAspect="1"/>
          </p:cNvPicPr>
          <p:nvPr/>
        </p:nvPicPr>
        <p:blipFill>
          <a:blip r:embed="rId2"/>
          <a:stretch>
            <a:fillRect/>
          </a:stretch>
        </p:blipFill>
        <p:spPr>
          <a:xfrm>
            <a:off x="3166009" y="3205843"/>
            <a:ext cx="7400036" cy="3488207"/>
          </a:xfrm>
          <a:prstGeom prst="rect">
            <a:avLst/>
          </a:prstGeom>
        </p:spPr>
      </p:pic>
    </p:spTree>
    <p:extLst>
      <p:ext uri="{BB962C8B-B14F-4D97-AF65-F5344CB8AC3E}">
        <p14:creationId xmlns:p14="http://schemas.microsoft.com/office/powerpoint/2010/main" val="1177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7F7BE-424C-AD02-6252-A25C7E24649F}"/>
              </a:ext>
            </a:extLst>
          </p:cNvPr>
          <p:cNvSpPr>
            <a:spLocks noGrp="1"/>
          </p:cNvSpPr>
          <p:nvPr>
            <p:ph type="title"/>
          </p:nvPr>
        </p:nvSpPr>
        <p:spPr/>
        <p:txBody>
          <a:bodyPr/>
          <a:lstStyle/>
          <a:p>
            <a:r>
              <a:rPr lang="zh-CN" altLang="en-US" dirty="0"/>
              <a:t>左偏树</a:t>
            </a:r>
          </a:p>
        </p:txBody>
      </p:sp>
      <p:sp>
        <p:nvSpPr>
          <p:cNvPr id="3" name="内容占位符 2">
            <a:extLst>
              <a:ext uri="{FF2B5EF4-FFF2-40B4-BE49-F238E27FC236}">
                <a16:creationId xmlns:a16="http://schemas.microsoft.com/office/drawing/2014/main" id="{6F10E55C-1AB5-03D2-8D6C-6774C182B0BB}"/>
              </a:ext>
            </a:extLst>
          </p:cNvPr>
          <p:cNvSpPr>
            <a:spLocks noGrp="1"/>
          </p:cNvSpPr>
          <p:nvPr>
            <p:ph idx="1"/>
          </p:nvPr>
        </p:nvSpPr>
        <p:spPr/>
        <p:txBody>
          <a:bodyPr/>
          <a:lstStyle/>
          <a:p>
            <a:r>
              <a:rPr lang="zh-CN" altLang="en-US" dirty="0"/>
              <a:t>有了以上条件以后，我们开始合并两个（大根）左偏树</a:t>
            </a:r>
            <a:endParaRPr lang="en-US" altLang="zh-CN" dirty="0"/>
          </a:p>
          <a:p>
            <a:r>
              <a:rPr lang="zh-CN" altLang="en-US" dirty="0"/>
              <a:t>假设我们正在合并</a:t>
            </a:r>
            <a:r>
              <a:rPr lang="en-US" altLang="zh-CN" dirty="0"/>
              <a:t>x</a:t>
            </a:r>
            <a:r>
              <a:rPr lang="zh-CN" altLang="en-US" dirty="0"/>
              <a:t>和</a:t>
            </a:r>
            <a:r>
              <a:rPr lang="en-US" altLang="zh-CN" dirty="0"/>
              <a:t>y</a:t>
            </a:r>
            <a:r>
              <a:rPr lang="zh-CN" altLang="en-US" dirty="0"/>
              <a:t>为根的两个左偏树，如果有一个是空的，直接返回另一个</a:t>
            </a:r>
            <a:endParaRPr lang="en-US" altLang="zh-CN" dirty="0"/>
          </a:p>
          <a:p>
            <a:r>
              <a:rPr lang="zh-CN" altLang="en-US" dirty="0"/>
              <a:t>如果两个都不是空的，那么如果</a:t>
            </a:r>
            <a:r>
              <a:rPr lang="en-US" altLang="zh-CN" dirty="0"/>
              <a:t>x</a:t>
            </a:r>
            <a:r>
              <a:rPr lang="zh-CN" altLang="en-US" dirty="0"/>
              <a:t>的根的值比较小就交换</a:t>
            </a:r>
            <a:r>
              <a:rPr lang="en-US" altLang="zh-CN" dirty="0"/>
              <a:t>x</a:t>
            </a:r>
            <a:r>
              <a:rPr lang="zh-CN" altLang="en-US" dirty="0"/>
              <a:t>和</a:t>
            </a:r>
            <a:r>
              <a:rPr lang="en-US" altLang="zh-CN" dirty="0"/>
              <a:t>y</a:t>
            </a:r>
          </a:p>
          <a:p>
            <a:r>
              <a:rPr lang="zh-CN" altLang="en-US" dirty="0"/>
              <a:t>现在</a:t>
            </a:r>
            <a:r>
              <a:rPr lang="en-US" altLang="zh-CN" dirty="0"/>
              <a:t>x</a:t>
            </a:r>
            <a:r>
              <a:rPr lang="zh-CN" altLang="en-US" dirty="0"/>
              <a:t>的根的值比较大，它会成为合并后的根</a:t>
            </a:r>
            <a:endParaRPr lang="en-US" altLang="zh-CN" dirty="0"/>
          </a:p>
          <a:p>
            <a:r>
              <a:rPr lang="zh-CN" altLang="en-US" dirty="0"/>
              <a:t>递归合并</a:t>
            </a:r>
            <a:r>
              <a:rPr lang="en-US" altLang="zh-CN" dirty="0">
                <a:solidFill>
                  <a:srgbClr val="FF0000"/>
                </a:solidFill>
              </a:rPr>
              <a:t>x</a:t>
            </a:r>
            <a:r>
              <a:rPr lang="zh-CN" altLang="en-US" dirty="0">
                <a:solidFill>
                  <a:srgbClr val="FF0000"/>
                </a:solidFill>
              </a:rPr>
              <a:t>的右子树</a:t>
            </a:r>
            <a:r>
              <a:rPr lang="zh-CN" altLang="en-US" dirty="0"/>
              <a:t>和</a:t>
            </a:r>
            <a:r>
              <a:rPr lang="en-US" altLang="zh-CN" dirty="0">
                <a:solidFill>
                  <a:srgbClr val="00B0F0"/>
                </a:solidFill>
              </a:rPr>
              <a:t>y</a:t>
            </a:r>
            <a:r>
              <a:rPr lang="zh-CN" altLang="en-US" dirty="0"/>
              <a:t>，结果作为</a:t>
            </a:r>
            <a:r>
              <a:rPr lang="en-US" altLang="zh-CN" dirty="0">
                <a:solidFill>
                  <a:srgbClr val="00B050"/>
                </a:solidFill>
              </a:rPr>
              <a:t>x</a:t>
            </a:r>
            <a:r>
              <a:rPr lang="zh-CN" altLang="en-US" dirty="0">
                <a:solidFill>
                  <a:srgbClr val="00B050"/>
                </a:solidFill>
              </a:rPr>
              <a:t>的新的右子树</a:t>
            </a:r>
            <a:r>
              <a:rPr lang="zh-CN" altLang="en-US" dirty="0"/>
              <a:t>即可</a:t>
            </a:r>
            <a:endParaRPr lang="en-US" altLang="zh-CN" dirty="0"/>
          </a:p>
          <a:p>
            <a:r>
              <a:rPr lang="zh-CN" altLang="en-US" dirty="0"/>
              <a:t>递归完成后，若右子树</a:t>
            </a:r>
            <a:r>
              <a:rPr lang="en-US" altLang="zh-CN" dirty="0" err="1"/>
              <a:t>npl</a:t>
            </a:r>
            <a:r>
              <a:rPr lang="zh-CN" altLang="en-US" dirty="0"/>
              <a:t>更大，交换左右子树，然后更新根节点的</a:t>
            </a:r>
            <a:r>
              <a:rPr lang="en-US" altLang="zh-CN" dirty="0" err="1"/>
              <a:t>npl</a:t>
            </a:r>
            <a:r>
              <a:rPr lang="zh-CN" altLang="en-US" dirty="0"/>
              <a:t>值为右子树的</a:t>
            </a:r>
            <a:r>
              <a:rPr lang="en-US" altLang="zh-CN" dirty="0" err="1"/>
              <a:t>npl</a:t>
            </a:r>
            <a:r>
              <a:rPr lang="zh-CN" altLang="en-US" dirty="0"/>
              <a:t>值</a:t>
            </a:r>
            <a:r>
              <a:rPr lang="en-US" altLang="zh-CN" dirty="0"/>
              <a:t>+1</a:t>
            </a:r>
          </a:p>
          <a:p>
            <a:endParaRPr lang="zh-CN" altLang="en-US" dirty="0"/>
          </a:p>
        </p:txBody>
      </p:sp>
    </p:spTree>
    <p:extLst>
      <p:ext uri="{BB962C8B-B14F-4D97-AF65-F5344CB8AC3E}">
        <p14:creationId xmlns:p14="http://schemas.microsoft.com/office/powerpoint/2010/main" val="191567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876F7-4F9B-2B55-52CA-E2CDBB623D6D}"/>
              </a:ext>
            </a:extLst>
          </p:cNvPr>
          <p:cNvSpPr>
            <a:spLocks noGrp="1"/>
          </p:cNvSpPr>
          <p:nvPr>
            <p:ph type="title"/>
          </p:nvPr>
        </p:nvSpPr>
        <p:spPr/>
        <p:txBody>
          <a:bodyPr/>
          <a:lstStyle/>
          <a:p>
            <a:r>
              <a:rPr lang="zh-CN" altLang="en-US" dirty="0"/>
              <a:t>左偏树</a:t>
            </a:r>
          </a:p>
        </p:txBody>
      </p:sp>
      <p:sp>
        <p:nvSpPr>
          <p:cNvPr id="3" name="内容占位符 2">
            <a:extLst>
              <a:ext uri="{FF2B5EF4-FFF2-40B4-BE49-F238E27FC236}">
                <a16:creationId xmlns:a16="http://schemas.microsoft.com/office/drawing/2014/main" id="{937A777C-5903-DD0E-3FA9-25483F9EDC93}"/>
              </a:ext>
            </a:extLst>
          </p:cNvPr>
          <p:cNvSpPr>
            <a:spLocks noGrp="1"/>
          </p:cNvSpPr>
          <p:nvPr>
            <p:ph idx="1"/>
          </p:nvPr>
        </p:nvSpPr>
        <p:spPr/>
        <p:txBody>
          <a:bodyPr/>
          <a:lstStyle/>
          <a:p>
            <a:r>
              <a:rPr lang="zh-CN" altLang="en-US" dirty="0"/>
              <a:t>这个做法看上去简单又暴力，真的有那么快？</a:t>
            </a:r>
            <a:endParaRPr lang="en-US" altLang="zh-CN" dirty="0"/>
          </a:p>
          <a:p>
            <a:r>
              <a:rPr lang="zh-CN" altLang="en-US" dirty="0"/>
              <a:t>观察我们递归的对象会如何变化：</a:t>
            </a:r>
            <a:r>
              <a:rPr lang="en-US" altLang="zh-CN" dirty="0"/>
              <a:t>(</a:t>
            </a:r>
            <a:r>
              <a:rPr lang="en-US" altLang="zh-CN" dirty="0" err="1"/>
              <a:t>x,y</a:t>
            </a:r>
            <a:r>
              <a:rPr lang="en-US" altLang="zh-CN" dirty="0"/>
              <a:t>)</a:t>
            </a:r>
            <a:r>
              <a:rPr lang="zh-CN" altLang="en-US" dirty="0"/>
              <a:t>→</a:t>
            </a:r>
            <a:r>
              <a:rPr lang="en-US" altLang="zh-CN" dirty="0"/>
              <a:t>(x</a:t>
            </a:r>
            <a:r>
              <a:rPr lang="zh-CN" altLang="en-US" dirty="0"/>
              <a:t>的右子树</a:t>
            </a:r>
            <a:r>
              <a:rPr lang="en-US" altLang="zh-CN" dirty="0"/>
              <a:t>,y)</a:t>
            </a:r>
            <a:r>
              <a:rPr lang="zh-CN" altLang="en-US" dirty="0"/>
              <a:t>或</a:t>
            </a:r>
            <a:r>
              <a:rPr lang="en-US" altLang="zh-CN" dirty="0"/>
              <a:t>(</a:t>
            </a:r>
            <a:r>
              <a:rPr lang="en-US" altLang="zh-CN" dirty="0" err="1"/>
              <a:t>x,y</a:t>
            </a:r>
            <a:r>
              <a:rPr lang="zh-CN" altLang="en-US" dirty="0"/>
              <a:t>的右子树</a:t>
            </a:r>
            <a:r>
              <a:rPr lang="en-US" altLang="zh-CN" dirty="0"/>
              <a:t>)</a:t>
            </a:r>
            <a:r>
              <a:rPr lang="zh-CN" altLang="en-US" dirty="0"/>
              <a:t>，取决于第一步是否交换</a:t>
            </a:r>
            <a:r>
              <a:rPr lang="en-US" altLang="zh-CN" dirty="0"/>
              <a:t>x</a:t>
            </a:r>
            <a:r>
              <a:rPr lang="zh-CN" altLang="en-US" dirty="0"/>
              <a:t>和</a:t>
            </a:r>
            <a:r>
              <a:rPr lang="en-US" altLang="zh-CN" dirty="0"/>
              <a:t>y</a:t>
            </a:r>
          </a:p>
          <a:p>
            <a:r>
              <a:rPr lang="zh-CN" altLang="en-US" dirty="0"/>
              <a:t>递归函数本身的复杂度为</a:t>
            </a:r>
            <a:r>
              <a:rPr lang="en-US" altLang="zh-CN" dirty="0"/>
              <a:t>O(1)</a:t>
            </a:r>
          </a:p>
          <a:p>
            <a:r>
              <a:rPr lang="zh-CN" altLang="en-US" dirty="0"/>
              <a:t>我们知道</a:t>
            </a:r>
            <a:r>
              <a:rPr lang="en-US" altLang="zh-CN" dirty="0"/>
              <a:t>x</a:t>
            </a:r>
            <a:r>
              <a:rPr lang="zh-CN" altLang="en-US" dirty="0"/>
              <a:t>的</a:t>
            </a:r>
            <a:r>
              <a:rPr lang="en-US" altLang="zh-CN" dirty="0" err="1"/>
              <a:t>npl</a:t>
            </a:r>
            <a:r>
              <a:rPr lang="en-US" altLang="zh-CN" dirty="0"/>
              <a:t>=x</a:t>
            </a:r>
            <a:r>
              <a:rPr lang="zh-CN" altLang="en-US" dirty="0"/>
              <a:t>的右子树的</a:t>
            </a:r>
            <a:r>
              <a:rPr lang="en-US" altLang="zh-CN" dirty="0"/>
              <a:t>npl+1</a:t>
            </a:r>
            <a:r>
              <a:rPr lang="zh-CN" altLang="en-US" dirty="0"/>
              <a:t>，说明递归的</a:t>
            </a:r>
            <a:r>
              <a:rPr lang="zh-CN" altLang="en-US" dirty="0">
                <a:solidFill>
                  <a:srgbClr val="FF0000"/>
                </a:solidFill>
              </a:rPr>
              <a:t>两个对象的</a:t>
            </a:r>
            <a:r>
              <a:rPr lang="en-US" altLang="zh-CN" dirty="0" err="1">
                <a:solidFill>
                  <a:srgbClr val="FF0000"/>
                </a:solidFill>
              </a:rPr>
              <a:t>npl</a:t>
            </a:r>
            <a:r>
              <a:rPr lang="zh-CN" altLang="en-US" dirty="0">
                <a:solidFill>
                  <a:srgbClr val="FF0000"/>
                </a:solidFill>
              </a:rPr>
              <a:t>之和每次一定会</a:t>
            </a:r>
            <a:r>
              <a:rPr lang="en-US" altLang="zh-CN" dirty="0">
                <a:solidFill>
                  <a:srgbClr val="FF0000"/>
                </a:solidFill>
              </a:rPr>
              <a:t>-1</a:t>
            </a:r>
          </a:p>
          <a:p>
            <a:r>
              <a:rPr lang="zh-CN" altLang="en-US" dirty="0"/>
              <a:t>到递归底层的时候，两个对象的</a:t>
            </a:r>
            <a:r>
              <a:rPr lang="en-US" altLang="zh-CN" dirty="0" err="1"/>
              <a:t>npl</a:t>
            </a:r>
            <a:r>
              <a:rPr lang="zh-CN" altLang="en-US" dirty="0"/>
              <a:t>之和≥</a:t>
            </a:r>
            <a:r>
              <a:rPr lang="en-US" altLang="zh-CN" dirty="0"/>
              <a:t>-1</a:t>
            </a:r>
          </a:p>
          <a:p>
            <a:r>
              <a:rPr lang="zh-CN" altLang="en-US" dirty="0"/>
              <a:t>我们又知道</a:t>
            </a:r>
            <a:r>
              <a:rPr lang="en-US" altLang="zh-CN" dirty="0" err="1"/>
              <a:t>npl</a:t>
            </a:r>
            <a:r>
              <a:rPr lang="en-US" altLang="zh-CN" dirty="0"/>
              <a:t>=O(</a:t>
            </a:r>
            <a:r>
              <a:rPr lang="en-US" altLang="zh-CN" dirty="0" err="1"/>
              <a:t>logn</a:t>
            </a:r>
            <a:r>
              <a:rPr lang="en-US" altLang="zh-CN" dirty="0"/>
              <a:t>)</a:t>
            </a:r>
            <a:r>
              <a:rPr lang="zh-CN" altLang="en-US" dirty="0"/>
              <a:t>，因此只会有</a:t>
            </a:r>
            <a:r>
              <a:rPr lang="en-US" altLang="zh-CN" dirty="0"/>
              <a:t>O(</a:t>
            </a:r>
            <a:r>
              <a:rPr lang="en-US" altLang="zh-CN" dirty="0" err="1"/>
              <a:t>logn</a:t>
            </a:r>
            <a:r>
              <a:rPr lang="en-US" altLang="zh-CN" dirty="0"/>
              <a:t>)</a:t>
            </a:r>
            <a:r>
              <a:rPr lang="zh-CN" altLang="en-US" dirty="0"/>
              <a:t>次递归</a:t>
            </a:r>
            <a:endParaRPr lang="en-US" altLang="zh-CN" dirty="0"/>
          </a:p>
          <a:p>
            <a:r>
              <a:rPr lang="zh-CN" altLang="en-US" dirty="0"/>
              <a:t>因此合并函数的复杂度是</a:t>
            </a:r>
            <a:r>
              <a:rPr lang="en-US" altLang="zh-CN" dirty="0"/>
              <a:t>O(</a:t>
            </a:r>
            <a:r>
              <a:rPr lang="en-US" altLang="zh-CN" dirty="0" err="1"/>
              <a:t>logn</a:t>
            </a:r>
            <a:r>
              <a:rPr lang="en-US" altLang="zh-CN" dirty="0"/>
              <a:t>)</a:t>
            </a:r>
          </a:p>
        </p:txBody>
      </p:sp>
    </p:spTree>
    <p:extLst>
      <p:ext uri="{BB962C8B-B14F-4D97-AF65-F5344CB8AC3E}">
        <p14:creationId xmlns:p14="http://schemas.microsoft.com/office/powerpoint/2010/main" val="1603956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BD1DC-ACFE-2842-4E8B-101AA7F97904}"/>
              </a:ext>
            </a:extLst>
          </p:cNvPr>
          <p:cNvSpPr>
            <a:spLocks noGrp="1"/>
          </p:cNvSpPr>
          <p:nvPr>
            <p:ph type="title"/>
          </p:nvPr>
        </p:nvSpPr>
        <p:spPr/>
        <p:txBody>
          <a:bodyPr/>
          <a:lstStyle/>
          <a:p>
            <a:r>
              <a:rPr lang="zh-CN" altLang="en-US" dirty="0"/>
              <a:t>左偏树</a:t>
            </a:r>
          </a:p>
        </p:txBody>
      </p:sp>
      <p:sp>
        <p:nvSpPr>
          <p:cNvPr id="3" name="内容占位符 2">
            <a:extLst>
              <a:ext uri="{FF2B5EF4-FFF2-40B4-BE49-F238E27FC236}">
                <a16:creationId xmlns:a16="http://schemas.microsoft.com/office/drawing/2014/main" id="{541FBC8C-3E04-E383-949A-DCC8A731630C}"/>
              </a:ext>
            </a:extLst>
          </p:cNvPr>
          <p:cNvSpPr>
            <a:spLocks noGrp="1"/>
          </p:cNvSpPr>
          <p:nvPr>
            <p:ph idx="1"/>
          </p:nvPr>
        </p:nvSpPr>
        <p:spPr/>
        <p:txBody>
          <a:bodyPr/>
          <a:lstStyle/>
          <a:p>
            <a:r>
              <a:rPr lang="zh-CN" altLang="en-US" dirty="0"/>
              <a:t>最后简单用合并</a:t>
            </a:r>
            <a:r>
              <a:rPr lang="en-US" altLang="zh-CN" dirty="0"/>
              <a:t>(merge)</a:t>
            </a:r>
            <a:r>
              <a:rPr lang="zh-CN" altLang="en-US" dirty="0"/>
              <a:t>操作代替</a:t>
            </a:r>
            <a:r>
              <a:rPr lang="en-US" altLang="zh-CN" dirty="0"/>
              <a:t>update</a:t>
            </a:r>
            <a:r>
              <a:rPr lang="zh-CN" altLang="en-US" dirty="0"/>
              <a:t>和</a:t>
            </a:r>
            <a:r>
              <a:rPr lang="en-US" altLang="zh-CN" dirty="0" err="1"/>
              <a:t>rootfix</a:t>
            </a:r>
            <a:r>
              <a:rPr lang="zh-CN" altLang="en-US" dirty="0"/>
              <a:t>来实现一下堆的基本功能：</a:t>
            </a:r>
            <a:endParaRPr lang="en-US" altLang="zh-CN" dirty="0"/>
          </a:p>
          <a:p>
            <a:r>
              <a:rPr lang="zh-CN" altLang="en-US" dirty="0"/>
              <a:t>查询最大值：依旧是直接看根</a:t>
            </a:r>
            <a:endParaRPr lang="en-US" altLang="zh-CN" dirty="0"/>
          </a:p>
          <a:p>
            <a:r>
              <a:rPr lang="zh-CN" altLang="en-US" dirty="0"/>
              <a:t>加入一个元素：新建一个堆，和目标堆</a:t>
            </a:r>
            <a:r>
              <a:rPr lang="en-US" altLang="zh-CN" dirty="0"/>
              <a:t>merge</a:t>
            </a:r>
            <a:r>
              <a:rPr lang="zh-CN" altLang="en-US" dirty="0"/>
              <a:t>起来</a:t>
            </a:r>
            <a:endParaRPr lang="en-US" altLang="zh-CN" dirty="0"/>
          </a:p>
          <a:p>
            <a:r>
              <a:rPr lang="zh-CN" altLang="en-US" dirty="0"/>
              <a:t>删除一个元素：惰性删除</a:t>
            </a:r>
            <a:endParaRPr lang="en-US" altLang="zh-CN" dirty="0"/>
          </a:p>
          <a:p>
            <a:r>
              <a:rPr lang="zh-CN" altLang="en-US" dirty="0"/>
              <a:t>删除根：把根的左右儿子</a:t>
            </a:r>
            <a:r>
              <a:rPr lang="en-US" altLang="zh-CN" dirty="0"/>
              <a:t>merge</a:t>
            </a:r>
            <a:r>
              <a:rPr lang="zh-CN" altLang="en-US" dirty="0"/>
              <a:t>起来作为新的根</a:t>
            </a:r>
            <a:endParaRPr lang="en-US" altLang="zh-CN" dirty="0"/>
          </a:p>
        </p:txBody>
      </p:sp>
    </p:spTree>
    <p:extLst>
      <p:ext uri="{BB962C8B-B14F-4D97-AF65-F5344CB8AC3E}">
        <p14:creationId xmlns:p14="http://schemas.microsoft.com/office/powerpoint/2010/main" val="1098934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树状数组</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有些同学说：切，不如线段树</a:t>
            </a:r>
            <a:endParaRPr lang="en-US" altLang="zh-CN" dirty="0"/>
          </a:p>
          <a:p>
            <a:r>
              <a:rPr lang="zh-CN" altLang="en-US" dirty="0"/>
              <a:t>这样想就错了。如果唯复杂度论，那无旋</a:t>
            </a:r>
            <a:r>
              <a:rPr lang="en-US" altLang="zh-CN" dirty="0" err="1"/>
              <a:t>treap</a:t>
            </a:r>
            <a:r>
              <a:rPr lang="zh-CN" altLang="en-US" dirty="0"/>
              <a:t>也可以完美替代线段树</a:t>
            </a:r>
            <a:endParaRPr lang="en-US" altLang="zh-CN" dirty="0"/>
          </a:p>
          <a:p>
            <a:r>
              <a:rPr lang="zh-CN" altLang="en-US" dirty="0"/>
              <a:t>不论编码难度还是常数，树状数组都能爆杀线段树，能用树状数组的时候当然要毫不犹豫地用树状数组</a:t>
            </a:r>
            <a:endParaRPr lang="en-US" altLang="zh-CN" dirty="0"/>
          </a:p>
          <a:p>
            <a:r>
              <a:rPr lang="zh-CN" altLang="en-US" dirty="0"/>
              <a:t>当然，如果用树状数组进行操作的步骤非常复杂，还是用线段树比较好，硬上树状数组就违背我们降低编码难度的初衷了</a:t>
            </a:r>
            <a:endParaRPr lang="en-US" altLang="zh-CN" dirty="0"/>
          </a:p>
        </p:txBody>
      </p:sp>
    </p:spTree>
    <p:extLst>
      <p:ext uri="{BB962C8B-B14F-4D97-AF65-F5344CB8AC3E}">
        <p14:creationId xmlns:p14="http://schemas.microsoft.com/office/powerpoint/2010/main" val="3451832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67269-B3DA-6AFA-0256-D780B56A067B}"/>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6D230FA1-598B-8276-05EA-8983AF22D23D}"/>
              </a:ext>
            </a:extLst>
          </p:cNvPr>
          <p:cNvSpPr>
            <a:spLocks noGrp="1"/>
          </p:cNvSpPr>
          <p:nvPr>
            <p:ph idx="1"/>
          </p:nvPr>
        </p:nvSpPr>
        <p:spPr/>
        <p:txBody>
          <a:bodyPr/>
          <a:lstStyle/>
          <a:p>
            <a:r>
              <a:rPr lang="zh-CN" altLang="en-US" dirty="0"/>
              <a:t>之前我们学习的大部分数据结构都是把数据看成一个个元素进行维护，比如并查集、堆；只有</a:t>
            </a:r>
            <a:r>
              <a:rPr lang="en-US" altLang="zh-CN" dirty="0"/>
              <a:t>ST</a:t>
            </a:r>
            <a:r>
              <a:rPr lang="zh-CN" altLang="en-US" dirty="0"/>
              <a:t>表（和猫树）是对一个序列进行维护，针对它的一个区间进行提问的</a:t>
            </a:r>
            <a:endParaRPr lang="en-US" altLang="zh-CN" dirty="0"/>
          </a:p>
          <a:p>
            <a:r>
              <a:rPr lang="zh-CN" altLang="en-US" dirty="0"/>
              <a:t>这种针对一个区间的问题往往比较困难，我们需要更强力的数据结构</a:t>
            </a:r>
            <a:endParaRPr lang="en-US" altLang="zh-CN" dirty="0"/>
          </a:p>
        </p:txBody>
      </p:sp>
    </p:spTree>
    <p:extLst>
      <p:ext uri="{BB962C8B-B14F-4D97-AF65-F5344CB8AC3E}">
        <p14:creationId xmlns:p14="http://schemas.microsoft.com/office/powerpoint/2010/main" val="141698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今天的目标</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二叉堆、树状数组、线段树</a:t>
            </a:r>
            <a:endParaRPr lang="en-US" altLang="zh-CN" dirty="0"/>
          </a:p>
          <a:p>
            <a:r>
              <a:rPr lang="zh-CN" altLang="en-US" dirty="0"/>
              <a:t>其他相关的数据结构或算法或技巧等等</a:t>
            </a:r>
            <a:endParaRPr lang="en-US" altLang="zh-CN" dirty="0"/>
          </a:p>
        </p:txBody>
      </p:sp>
    </p:spTree>
    <p:extLst>
      <p:ext uri="{BB962C8B-B14F-4D97-AF65-F5344CB8AC3E}">
        <p14:creationId xmlns:p14="http://schemas.microsoft.com/office/powerpoint/2010/main" val="3297984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2093C-6865-7E9F-B23D-26A0A10AE24B}"/>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C4541BC2-5953-E936-5A51-486DA31EA40C}"/>
              </a:ext>
            </a:extLst>
          </p:cNvPr>
          <p:cNvSpPr>
            <a:spLocks noGrp="1"/>
          </p:cNvSpPr>
          <p:nvPr>
            <p:ph idx="1"/>
          </p:nvPr>
        </p:nvSpPr>
        <p:spPr/>
        <p:txBody>
          <a:bodyPr/>
          <a:lstStyle/>
          <a:p>
            <a:r>
              <a:rPr lang="zh-CN" altLang="en-US" dirty="0"/>
              <a:t>我们先从最简单的问题入手：有一个整数序列，操作是修改一个位置的元素，或者询问某个位置的前缀和</a:t>
            </a:r>
            <a:endParaRPr lang="en-US" altLang="zh-CN" dirty="0"/>
          </a:p>
          <a:p>
            <a:r>
              <a:rPr lang="zh-CN" altLang="en-US" dirty="0"/>
              <a:t>我们有两种暴力：要么在修改的时候</a:t>
            </a:r>
            <a:r>
              <a:rPr lang="en-US" altLang="zh-CN" dirty="0"/>
              <a:t>O(n)</a:t>
            </a:r>
            <a:r>
              <a:rPr lang="zh-CN" altLang="en-US" dirty="0"/>
              <a:t>算出所有位置的前缀和会变成什么，询问直接回答；要么修改直接修改，在询问的时候</a:t>
            </a:r>
            <a:r>
              <a:rPr lang="en-US" altLang="zh-CN" dirty="0"/>
              <a:t>O(n)</a:t>
            </a:r>
            <a:r>
              <a:rPr lang="zh-CN" altLang="en-US" dirty="0"/>
              <a:t>算出一个位置的前缀和</a:t>
            </a:r>
            <a:endParaRPr lang="en-US" altLang="zh-CN" dirty="0"/>
          </a:p>
          <a:p>
            <a:r>
              <a:rPr lang="zh-CN" altLang="en-US" dirty="0"/>
              <a:t>那么，有没有一种折中的方法，能让我们修改的时候修改少量的数据，回答的时候根据少量的数据拼起来呢？</a:t>
            </a:r>
            <a:endParaRPr lang="en-US" altLang="zh-CN" dirty="0"/>
          </a:p>
          <a:p>
            <a:r>
              <a:rPr lang="zh-CN" altLang="en-US" dirty="0"/>
              <a:t>我们很自然地想到：根据二进制位来管理元素的和</a:t>
            </a:r>
            <a:endParaRPr lang="en-US" altLang="zh-CN" dirty="0"/>
          </a:p>
        </p:txBody>
      </p:sp>
    </p:spTree>
    <p:extLst>
      <p:ext uri="{BB962C8B-B14F-4D97-AF65-F5344CB8AC3E}">
        <p14:creationId xmlns:p14="http://schemas.microsoft.com/office/powerpoint/2010/main" val="48041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1256F-52C7-9FF7-2B25-69A2E30D327B}"/>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40EE8767-FDE4-FFBE-2ED8-490D96C87E7E}"/>
              </a:ext>
            </a:extLst>
          </p:cNvPr>
          <p:cNvSpPr>
            <a:spLocks noGrp="1"/>
          </p:cNvSpPr>
          <p:nvPr>
            <p:ph idx="1"/>
          </p:nvPr>
        </p:nvSpPr>
        <p:spPr/>
        <p:txBody>
          <a:bodyPr/>
          <a:lstStyle/>
          <a:p>
            <a:r>
              <a:rPr lang="zh-CN" altLang="en-US" dirty="0"/>
              <a:t>例如我要求</a:t>
            </a:r>
            <a:r>
              <a:rPr lang="en-US" altLang="zh-CN" dirty="0"/>
              <a:t>[1,13]</a:t>
            </a:r>
            <a:r>
              <a:rPr lang="zh-CN" altLang="en-US" dirty="0"/>
              <a:t>的和，由于</a:t>
            </a:r>
            <a:r>
              <a:rPr lang="en-US" altLang="zh-CN" dirty="0"/>
              <a:t>13=8+4+1</a:t>
            </a:r>
            <a:r>
              <a:rPr lang="zh-CN" altLang="en-US" dirty="0"/>
              <a:t>，我就拆成</a:t>
            </a:r>
            <a:r>
              <a:rPr lang="en-US" altLang="zh-CN" dirty="0"/>
              <a:t>[1,8], [9,12], [13,13] </a:t>
            </a:r>
            <a:r>
              <a:rPr lang="zh-CN" altLang="en-US" dirty="0"/>
              <a:t>来求和</a:t>
            </a:r>
            <a:endParaRPr lang="en-US" altLang="zh-CN" dirty="0"/>
          </a:p>
          <a:p>
            <a:r>
              <a:rPr lang="zh-CN" altLang="en-US" dirty="0"/>
              <a:t>也就是说，我的树状数组节点</a:t>
            </a:r>
            <a:r>
              <a:rPr lang="en-US" altLang="zh-CN" dirty="0"/>
              <a:t>8</a:t>
            </a:r>
            <a:r>
              <a:rPr lang="zh-CN" altLang="en-US" dirty="0"/>
              <a:t>管理的是</a:t>
            </a:r>
            <a:r>
              <a:rPr lang="en-US" altLang="zh-CN" dirty="0"/>
              <a:t>[1,8]</a:t>
            </a:r>
            <a:r>
              <a:rPr lang="zh-CN" altLang="en-US" dirty="0"/>
              <a:t>的和，</a:t>
            </a:r>
            <a:r>
              <a:rPr lang="en-US" altLang="zh-CN" dirty="0"/>
              <a:t>12</a:t>
            </a:r>
            <a:r>
              <a:rPr lang="zh-CN" altLang="en-US" dirty="0"/>
              <a:t>管理的是</a:t>
            </a:r>
            <a:r>
              <a:rPr lang="en-US" altLang="zh-CN" dirty="0"/>
              <a:t>[9,12]</a:t>
            </a:r>
            <a:r>
              <a:rPr lang="zh-CN" altLang="en-US" dirty="0"/>
              <a:t>的和，</a:t>
            </a:r>
            <a:r>
              <a:rPr lang="en-US" altLang="zh-CN" dirty="0"/>
              <a:t>13</a:t>
            </a:r>
            <a:r>
              <a:rPr lang="zh-CN" altLang="en-US" dirty="0"/>
              <a:t>管理的是</a:t>
            </a:r>
            <a:r>
              <a:rPr lang="en-US" altLang="zh-CN" dirty="0"/>
              <a:t>[13,13]</a:t>
            </a:r>
            <a:r>
              <a:rPr lang="zh-CN" altLang="en-US" dirty="0"/>
              <a:t>的和</a:t>
            </a:r>
            <a:endParaRPr lang="en-US" altLang="zh-CN" dirty="0"/>
          </a:p>
          <a:p>
            <a:r>
              <a:rPr lang="zh-CN" altLang="en-US" dirty="0"/>
              <a:t>这个管理的长度是如何定出来的呢？不难发现，其实是每个节点编号的</a:t>
            </a:r>
            <a:r>
              <a:rPr lang="zh-CN" altLang="en-US" dirty="0">
                <a:solidFill>
                  <a:srgbClr val="FF0000"/>
                </a:solidFill>
              </a:rPr>
              <a:t>最低二进制位</a:t>
            </a:r>
            <a:r>
              <a:rPr lang="en-US" altLang="zh-CN" dirty="0">
                <a:solidFill>
                  <a:srgbClr val="FF0000"/>
                </a:solidFill>
              </a:rPr>
              <a:t>(</a:t>
            </a:r>
            <a:r>
              <a:rPr lang="en-US" altLang="zh-CN" dirty="0" err="1">
                <a:solidFill>
                  <a:srgbClr val="FF0000"/>
                </a:solidFill>
              </a:rPr>
              <a:t>lowbit</a:t>
            </a:r>
            <a:r>
              <a:rPr lang="en-US" altLang="zh-CN" dirty="0">
                <a:solidFill>
                  <a:srgbClr val="FF0000"/>
                </a:solidFill>
              </a:rPr>
              <a:t>)</a:t>
            </a:r>
            <a:r>
              <a:rPr lang="zh-CN" altLang="en-US" dirty="0"/>
              <a:t>：</a:t>
            </a:r>
            <a:r>
              <a:rPr lang="en-US" altLang="zh-CN" dirty="0"/>
              <a:t>8=8</a:t>
            </a:r>
            <a:r>
              <a:rPr lang="zh-CN" altLang="en-US" dirty="0"/>
              <a:t>，管理的长度就是</a:t>
            </a:r>
            <a:r>
              <a:rPr lang="en-US" altLang="zh-CN" dirty="0"/>
              <a:t>8</a:t>
            </a:r>
            <a:r>
              <a:rPr lang="zh-CN" altLang="en-US" dirty="0"/>
              <a:t>；</a:t>
            </a:r>
            <a:r>
              <a:rPr lang="en-US" altLang="zh-CN" dirty="0"/>
              <a:t>12=8+4</a:t>
            </a:r>
            <a:r>
              <a:rPr lang="zh-CN" altLang="en-US" dirty="0"/>
              <a:t>，管理的长度就是</a:t>
            </a:r>
            <a:r>
              <a:rPr lang="en-US" altLang="zh-CN" dirty="0"/>
              <a:t>4</a:t>
            </a:r>
            <a:r>
              <a:rPr lang="zh-CN" altLang="en-US" dirty="0"/>
              <a:t>；</a:t>
            </a:r>
            <a:r>
              <a:rPr lang="en-US" altLang="zh-CN" dirty="0"/>
              <a:t>13=8+4+1</a:t>
            </a:r>
            <a:r>
              <a:rPr lang="zh-CN" altLang="en-US" dirty="0"/>
              <a:t>，管理的长度就是</a:t>
            </a:r>
            <a:r>
              <a:rPr lang="en-US" altLang="zh-CN" dirty="0"/>
              <a:t>1</a:t>
            </a:r>
          </a:p>
          <a:p>
            <a:r>
              <a:rPr lang="zh-CN" altLang="en-US" dirty="0"/>
              <a:t>查询已经搞定了，可是更新要怎么办呢？</a:t>
            </a:r>
          </a:p>
        </p:txBody>
      </p:sp>
    </p:spTree>
    <p:extLst>
      <p:ext uri="{BB962C8B-B14F-4D97-AF65-F5344CB8AC3E}">
        <p14:creationId xmlns:p14="http://schemas.microsoft.com/office/powerpoint/2010/main" val="413001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4765B-6376-8D1B-CF26-1AE5EFEB4B7A}"/>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875C7090-98A0-B346-48E7-479058FAFF6F}"/>
              </a:ext>
            </a:extLst>
          </p:cNvPr>
          <p:cNvSpPr>
            <a:spLocks noGrp="1"/>
          </p:cNvSpPr>
          <p:nvPr>
            <p:ph idx="1"/>
          </p:nvPr>
        </p:nvSpPr>
        <p:spPr/>
        <p:txBody>
          <a:bodyPr/>
          <a:lstStyle/>
          <a:p>
            <a:r>
              <a:rPr lang="zh-CN" altLang="en-US" dirty="0"/>
              <a:t>以</a:t>
            </a:r>
            <a:r>
              <a:rPr lang="en-US" altLang="zh-CN" dirty="0"/>
              <a:t>41=32+8+1</a:t>
            </a:r>
            <a:r>
              <a:rPr lang="zh-CN" altLang="en-US" dirty="0"/>
              <a:t>举例，它会被哪些节点管理呢？</a:t>
            </a:r>
            <a:endParaRPr lang="en-US" altLang="zh-CN" dirty="0"/>
          </a:p>
          <a:p>
            <a:r>
              <a:rPr lang="zh-CN" altLang="en-US" dirty="0"/>
              <a:t>首先</a:t>
            </a:r>
            <a:r>
              <a:rPr lang="en-US" altLang="zh-CN" dirty="0"/>
              <a:t>1-40</a:t>
            </a:r>
            <a:r>
              <a:rPr lang="zh-CN" altLang="en-US" dirty="0"/>
              <a:t>一定不会管理它，</a:t>
            </a:r>
            <a:r>
              <a:rPr lang="en-US" altLang="zh-CN" dirty="0"/>
              <a:t>41</a:t>
            </a:r>
            <a:r>
              <a:rPr lang="zh-CN" altLang="en-US" dirty="0"/>
              <a:t>一定会管理它</a:t>
            </a:r>
            <a:endParaRPr lang="en-US" altLang="zh-CN" dirty="0"/>
          </a:p>
          <a:p>
            <a:r>
              <a:rPr lang="zh-CN" altLang="en-US" dirty="0"/>
              <a:t>之后，</a:t>
            </a:r>
            <a:r>
              <a:rPr lang="en-US" altLang="zh-CN" dirty="0"/>
              <a:t>42=32+8+2</a:t>
            </a:r>
            <a:r>
              <a:rPr lang="zh-CN" altLang="en-US" dirty="0"/>
              <a:t>会管理它，</a:t>
            </a:r>
            <a:r>
              <a:rPr lang="en-US" altLang="zh-CN" dirty="0"/>
              <a:t>44=32+8+4</a:t>
            </a:r>
            <a:r>
              <a:rPr lang="zh-CN" altLang="en-US" dirty="0"/>
              <a:t>会管理它，</a:t>
            </a:r>
            <a:r>
              <a:rPr lang="en-US" altLang="zh-CN" dirty="0"/>
              <a:t>48=32+16</a:t>
            </a:r>
            <a:r>
              <a:rPr lang="zh-CN" altLang="en-US" dirty="0"/>
              <a:t>会管理它，</a:t>
            </a:r>
            <a:r>
              <a:rPr lang="en-US" altLang="zh-CN" dirty="0"/>
              <a:t>64=64</a:t>
            </a:r>
            <a:r>
              <a:rPr lang="zh-CN" altLang="en-US" dirty="0"/>
              <a:t>会管理它，</a:t>
            </a:r>
            <a:r>
              <a:rPr lang="en-US" altLang="zh-CN" dirty="0"/>
              <a:t>128=128</a:t>
            </a:r>
            <a:r>
              <a:rPr lang="zh-CN" altLang="en-US" dirty="0"/>
              <a:t>会管理它</a:t>
            </a:r>
            <a:r>
              <a:rPr lang="en-US" altLang="zh-CN" dirty="0"/>
              <a:t>……</a:t>
            </a:r>
          </a:p>
          <a:p>
            <a:r>
              <a:rPr lang="zh-CN" altLang="en-US" dirty="0"/>
              <a:t>同样不难发现，下一个会管理自己的位置，就是自己加上自己的</a:t>
            </a:r>
            <a:r>
              <a:rPr lang="zh-CN" altLang="en-US" dirty="0">
                <a:solidFill>
                  <a:srgbClr val="FF0000"/>
                </a:solidFill>
              </a:rPr>
              <a:t>最低二进制位</a:t>
            </a:r>
            <a:r>
              <a:rPr lang="en-US" altLang="zh-CN" dirty="0">
                <a:solidFill>
                  <a:srgbClr val="FF0000"/>
                </a:solidFill>
              </a:rPr>
              <a:t>(</a:t>
            </a:r>
            <a:r>
              <a:rPr lang="en-US" altLang="zh-CN" dirty="0" err="1">
                <a:solidFill>
                  <a:srgbClr val="FF0000"/>
                </a:solidFill>
              </a:rPr>
              <a:t>lowbit</a:t>
            </a:r>
            <a:r>
              <a:rPr lang="en-US" altLang="zh-CN" dirty="0">
                <a:solidFill>
                  <a:srgbClr val="FF0000"/>
                </a:solidFill>
              </a:rPr>
              <a:t>)</a:t>
            </a:r>
          </a:p>
          <a:p>
            <a:pPr marL="0" indent="0">
              <a:buNone/>
            </a:pPr>
            <a:endParaRPr lang="zh-CN" altLang="en-US" dirty="0"/>
          </a:p>
        </p:txBody>
      </p:sp>
    </p:spTree>
    <p:extLst>
      <p:ext uri="{BB962C8B-B14F-4D97-AF65-F5344CB8AC3E}">
        <p14:creationId xmlns:p14="http://schemas.microsoft.com/office/powerpoint/2010/main" val="330169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20944-B528-2E67-667D-667D0B38FA88}"/>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6616E257-34E5-1757-EFC5-E59FBD27E199}"/>
              </a:ext>
            </a:extLst>
          </p:cNvPr>
          <p:cNvSpPr>
            <a:spLocks noGrp="1"/>
          </p:cNvSpPr>
          <p:nvPr>
            <p:ph idx="1"/>
          </p:nvPr>
        </p:nvSpPr>
        <p:spPr/>
        <p:txBody>
          <a:bodyPr/>
          <a:lstStyle/>
          <a:p>
            <a:r>
              <a:rPr lang="zh-CN" altLang="en-US" dirty="0"/>
              <a:t>怎么有这样神奇的事情？道理其实非常简单：</a:t>
            </a:r>
            <a:endParaRPr lang="en-US" altLang="zh-CN" dirty="0"/>
          </a:p>
          <a:p>
            <a:pPr lvl="1"/>
            <a:r>
              <a:rPr lang="zh-CN" altLang="en-US" dirty="0"/>
              <a:t>如果</a:t>
            </a:r>
            <a:r>
              <a:rPr lang="zh-CN" altLang="en-US" dirty="0">
                <a:solidFill>
                  <a:srgbClr val="0070C0"/>
                </a:solidFill>
              </a:rPr>
              <a:t>加上的数</a:t>
            </a:r>
            <a:r>
              <a:rPr lang="zh-CN" altLang="en-US" dirty="0"/>
              <a:t>小于自己的</a:t>
            </a:r>
            <a:r>
              <a:rPr lang="en-US" altLang="zh-CN" dirty="0" err="1"/>
              <a:t>lowbit</a:t>
            </a:r>
            <a:r>
              <a:rPr lang="zh-CN" altLang="en-US" dirty="0"/>
              <a:t>，那么自己的新的</a:t>
            </a:r>
            <a:r>
              <a:rPr lang="en-US" altLang="zh-CN" dirty="0" err="1"/>
              <a:t>lowbit</a:t>
            </a:r>
            <a:r>
              <a:rPr lang="zh-CN" altLang="en-US" dirty="0"/>
              <a:t>就是</a:t>
            </a:r>
            <a:r>
              <a:rPr lang="zh-CN" altLang="en-US" dirty="0">
                <a:solidFill>
                  <a:srgbClr val="0070C0"/>
                </a:solidFill>
              </a:rPr>
              <a:t>加上的数</a:t>
            </a:r>
            <a:r>
              <a:rPr lang="zh-CN" altLang="en-US" dirty="0"/>
              <a:t>的</a:t>
            </a:r>
            <a:r>
              <a:rPr lang="en-US" altLang="zh-CN" dirty="0" err="1"/>
              <a:t>lowbit</a:t>
            </a:r>
            <a:r>
              <a:rPr lang="zh-CN" altLang="en-US" dirty="0"/>
              <a:t>，小于等于</a:t>
            </a:r>
            <a:r>
              <a:rPr lang="zh-CN" altLang="en-US" dirty="0">
                <a:solidFill>
                  <a:srgbClr val="0070C0"/>
                </a:solidFill>
              </a:rPr>
              <a:t>加上的数</a:t>
            </a:r>
            <a:r>
              <a:rPr lang="zh-CN" altLang="en-US" dirty="0"/>
              <a:t>，一定管不到自己</a:t>
            </a:r>
            <a:endParaRPr lang="en-US" altLang="zh-CN" dirty="0"/>
          </a:p>
          <a:p>
            <a:pPr lvl="1"/>
            <a:r>
              <a:rPr lang="zh-CN" altLang="en-US" dirty="0"/>
              <a:t>如果</a:t>
            </a:r>
            <a:r>
              <a:rPr lang="zh-CN" altLang="en-US" dirty="0">
                <a:solidFill>
                  <a:srgbClr val="0070C0"/>
                </a:solidFill>
              </a:rPr>
              <a:t>加上的数</a:t>
            </a:r>
            <a:r>
              <a:rPr lang="zh-CN" altLang="en-US" dirty="0"/>
              <a:t>等于自己的</a:t>
            </a:r>
            <a:r>
              <a:rPr lang="en-US" altLang="zh-CN" dirty="0" err="1"/>
              <a:t>lowbit</a:t>
            </a:r>
            <a:r>
              <a:rPr lang="zh-CN" altLang="en-US" dirty="0"/>
              <a:t>，那么自己的新的</a:t>
            </a:r>
            <a:r>
              <a:rPr lang="en-US" altLang="zh-CN" dirty="0" err="1"/>
              <a:t>lowbit</a:t>
            </a:r>
            <a:r>
              <a:rPr lang="zh-CN" altLang="en-US" dirty="0"/>
              <a:t>至少是原来的</a:t>
            </a:r>
            <a:r>
              <a:rPr lang="en-US" altLang="zh-CN" dirty="0" err="1"/>
              <a:t>lowbit</a:t>
            </a:r>
            <a:r>
              <a:rPr lang="zh-CN" altLang="en-US" dirty="0"/>
              <a:t>的两倍，一定可以管到自己</a:t>
            </a:r>
            <a:endParaRPr lang="en-US" altLang="zh-CN" dirty="0"/>
          </a:p>
          <a:p>
            <a:r>
              <a:rPr lang="zh-CN" altLang="en-US" dirty="0"/>
              <a:t>借此我们就得到了树状数组的具体实现：</a:t>
            </a:r>
            <a:endParaRPr lang="en-US" altLang="zh-CN" dirty="0"/>
          </a:p>
          <a:p>
            <a:pPr lvl="1"/>
            <a:r>
              <a:rPr lang="zh-CN" altLang="en-US" dirty="0"/>
              <a:t>修改</a:t>
            </a:r>
            <a:r>
              <a:rPr lang="en-US" altLang="zh-CN" dirty="0"/>
              <a:t>a[x]+=b</a:t>
            </a:r>
            <a:r>
              <a:rPr lang="zh-CN" altLang="en-US" dirty="0"/>
              <a:t>时，不断执行</a:t>
            </a:r>
            <a:r>
              <a:rPr lang="en-US" altLang="zh-CN" dirty="0"/>
              <a:t>t[x]+=b;</a:t>
            </a:r>
            <a:r>
              <a:rPr lang="zh-CN" altLang="en-US" dirty="0"/>
              <a:t> </a:t>
            </a:r>
            <a:r>
              <a:rPr lang="en-US" altLang="zh-CN" dirty="0"/>
              <a:t>x+=</a:t>
            </a:r>
            <a:r>
              <a:rPr lang="en-US" altLang="zh-CN" dirty="0" err="1"/>
              <a:t>lowbit</a:t>
            </a:r>
            <a:r>
              <a:rPr lang="en-US" altLang="zh-CN" dirty="0"/>
              <a:t>(x)</a:t>
            </a:r>
            <a:r>
              <a:rPr lang="zh-CN" altLang="en-US" dirty="0"/>
              <a:t>，直到</a:t>
            </a:r>
            <a:r>
              <a:rPr lang="en-US" altLang="zh-CN" dirty="0"/>
              <a:t>x</a:t>
            </a:r>
            <a:r>
              <a:rPr lang="zh-CN" altLang="en-US" dirty="0"/>
              <a:t>超过</a:t>
            </a:r>
            <a:r>
              <a:rPr lang="en-US" altLang="zh-CN" dirty="0"/>
              <a:t>n</a:t>
            </a:r>
          </a:p>
          <a:p>
            <a:pPr lvl="1"/>
            <a:r>
              <a:rPr lang="zh-CN" altLang="en-US" dirty="0"/>
              <a:t>查询</a:t>
            </a:r>
            <a:r>
              <a:rPr lang="en-US" altLang="zh-CN" dirty="0"/>
              <a:t>sum[x]</a:t>
            </a:r>
            <a:r>
              <a:rPr lang="zh-CN" altLang="en-US" dirty="0"/>
              <a:t>时，</a:t>
            </a:r>
            <a:r>
              <a:rPr lang="en-US" altLang="zh-CN" dirty="0" err="1"/>
              <a:t>ans</a:t>
            </a:r>
            <a:r>
              <a:rPr lang="en-US" altLang="zh-CN" dirty="0"/>
              <a:t>=0</a:t>
            </a:r>
            <a:r>
              <a:rPr lang="zh-CN" altLang="en-US" dirty="0"/>
              <a:t>，不断执行</a:t>
            </a:r>
            <a:r>
              <a:rPr lang="en-US" altLang="zh-CN" dirty="0" err="1"/>
              <a:t>ans</a:t>
            </a:r>
            <a:r>
              <a:rPr lang="en-US" altLang="zh-CN" dirty="0"/>
              <a:t>+=t[x]; x-=</a:t>
            </a:r>
            <a:r>
              <a:rPr lang="en-US" altLang="zh-CN" dirty="0" err="1"/>
              <a:t>lowbit</a:t>
            </a:r>
            <a:r>
              <a:rPr lang="en-US" altLang="zh-CN" dirty="0"/>
              <a:t>(x)</a:t>
            </a:r>
            <a:r>
              <a:rPr lang="zh-CN" altLang="en-US" dirty="0"/>
              <a:t>，直到</a:t>
            </a:r>
            <a:r>
              <a:rPr lang="en-US" altLang="zh-CN" dirty="0"/>
              <a:t>x=0</a:t>
            </a:r>
            <a:r>
              <a:rPr lang="zh-CN" altLang="en-US" dirty="0"/>
              <a:t>，返回</a:t>
            </a:r>
            <a:r>
              <a:rPr lang="en-US" altLang="zh-CN" dirty="0" err="1"/>
              <a:t>ans</a:t>
            </a:r>
            <a:endParaRPr lang="en-US" altLang="zh-CN" dirty="0"/>
          </a:p>
          <a:p>
            <a:r>
              <a:rPr lang="zh-CN" altLang="en-US" dirty="0"/>
              <a:t>两个操作的时间复杂度都是</a:t>
            </a:r>
            <a:r>
              <a:rPr lang="en-US" altLang="zh-CN" dirty="0"/>
              <a:t>O(</a:t>
            </a:r>
            <a:r>
              <a:rPr lang="en-US" altLang="zh-CN" dirty="0" err="1"/>
              <a:t>logn</a:t>
            </a:r>
            <a:r>
              <a:rPr lang="en-US" altLang="zh-CN" dirty="0"/>
              <a:t>)</a:t>
            </a:r>
            <a:r>
              <a:rPr lang="zh-CN" altLang="en-US" dirty="0"/>
              <a:t>，且常数极小</a:t>
            </a:r>
            <a:endParaRPr lang="en-US" altLang="zh-CN" dirty="0"/>
          </a:p>
        </p:txBody>
      </p:sp>
    </p:spTree>
    <p:extLst>
      <p:ext uri="{BB962C8B-B14F-4D97-AF65-F5344CB8AC3E}">
        <p14:creationId xmlns:p14="http://schemas.microsoft.com/office/powerpoint/2010/main" val="403146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2A44F-DB3C-90B6-CA14-72EB499563D0}"/>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A679E4E5-C075-A66E-73A3-F0995863EE20}"/>
              </a:ext>
            </a:extLst>
          </p:cNvPr>
          <p:cNvSpPr>
            <a:spLocks noGrp="1"/>
          </p:cNvSpPr>
          <p:nvPr>
            <p:ph idx="1"/>
          </p:nvPr>
        </p:nvSpPr>
        <p:spPr/>
        <p:txBody>
          <a:bodyPr/>
          <a:lstStyle/>
          <a:p>
            <a:r>
              <a:rPr lang="zh-CN" altLang="en-US" dirty="0"/>
              <a:t>那么，怎么求</a:t>
            </a:r>
            <a:r>
              <a:rPr lang="en-US" altLang="zh-CN" dirty="0" err="1"/>
              <a:t>lowbit</a:t>
            </a:r>
            <a:r>
              <a:rPr lang="en-US" altLang="zh-CN" dirty="0"/>
              <a:t>(x)</a:t>
            </a:r>
            <a:r>
              <a:rPr lang="zh-CN" altLang="en-US" dirty="0"/>
              <a:t>呢？</a:t>
            </a:r>
            <a:endParaRPr lang="en-US" altLang="zh-CN" dirty="0"/>
          </a:p>
          <a:p>
            <a:r>
              <a:rPr lang="zh-CN" altLang="en-US" dirty="0"/>
              <a:t>在计算机中，负数是用补码的形式存储的，其中补码</a:t>
            </a:r>
            <a:r>
              <a:rPr lang="en-US" altLang="zh-CN" dirty="0"/>
              <a:t>=</a:t>
            </a:r>
            <a:r>
              <a:rPr lang="zh-CN" altLang="en-US" dirty="0"/>
              <a:t>反码</a:t>
            </a:r>
            <a:r>
              <a:rPr lang="en-US" altLang="zh-CN" dirty="0"/>
              <a:t>+1</a:t>
            </a:r>
          </a:p>
          <a:p>
            <a:r>
              <a:rPr lang="zh-CN" altLang="en-US" dirty="0"/>
              <a:t>有符号数的最高位为符号位，非负数为</a:t>
            </a:r>
            <a:r>
              <a:rPr lang="en-US" altLang="zh-CN" dirty="0"/>
              <a:t>0</a:t>
            </a:r>
            <a:r>
              <a:rPr lang="zh-CN" altLang="en-US" dirty="0"/>
              <a:t>，负数为</a:t>
            </a:r>
            <a:r>
              <a:rPr lang="en-US" altLang="zh-CN" dirty="0"/>
              <a:t>1</a:t>
            </a:r>
          </a:p>
          <a:p>
            <a:r>
              <a:rPr lang="zh-CN" altLang="en-US" dirty="0"/>
              <a:t>假设我们用</a:t>
            </a:r>
            <a:r>
              <a:rPr lang="en-US" altLang="zh-CN" dirty="0"/>
              <a:t>8</a:t>
            </a:r>
            <a:r>
              <a:rPr lang="zh-CN" altLang="en-US" dirty="0"/>
              <a:t>位二进制码表示有符号数（如果拓展到</a:t>
            </a:r>
            <a:r>
              <a:rPr lang="en-US" altLang="zh-CN" dirty="0"/>
              <a:t>32</a:t>
            </a:r>
            <a:r>
              <a:rPr lang="zh-CN" altLang="en-US" dirty="0"/>
              <a:t>位或</a:t>
            </a:r>
            <a:r>
              <a:rPr lang="en-US" altLang="zh-CN" dirty="0"/>
              <a:t>64</a:t>
            </a:r>
            <a:r>
              <a:rPr lang="zh-CN" altLang="en-US" dirty="0"/>
              <a:t>位，前面全部补符号位即可）</a:t>
            </a:r>
            <a:endParaRPr lang="en-US" altLang="zh-CN" dirty="0"/>
          </a:p>
          <a:p>
            <a:r>
              <a:rPr lang="zh-CN" altLang="en-US" dirty="0"/>
              <a:t>例如</a:t>
            </a:r>
            <a:r>
              <a:rPr lang="en-US" altLang="zh-CN" dirty="0"/>
              <a:t>+0</a:t>
            </a:r>
            <a:r>
              <a:rPr lang="zh-CN" altLang="en-US" dirty="0"/>
              <a:t>是</a:t>
            </a:r>
            <a:r>
              <a:rPr lang="en-US" altLang="zh-CN" dirty="0"/>
              <a:t>00000000</a:t>
            </a:r>
            <a:r>
              <a:rPr lang="zh-CN" altLang="en-US" dirty="0"/>
              <a:t>，反码是</a:t>
            </a:r>
            <a:r>
              <a:rPr lang="en-US" altLang="zh-CN" dirty="0"/>
              <a:t>11111111</a:t>
            </a:r>
            <a:r>
              <a:rPr lang="zh-CN" altLang="en-US" dirty="0"/>
              <a:t>，补码是</a:t>
            </a:r>
            <a:r>
              <a:rPr lang="en-US" altLang="zh-CN" dirty="0"/>
              <a:t>00000000</a:t>
            </a:r>
            <a:r>
              <a:rPr lang="zh-CN" altLang="en-US" dirty="0"/>
              <a:t>，因此</a:t>
            </a:r>
            <a:r>
              <a:rPr lang="en-US" altLang="zh-CN" dirty="0"/>
              <a:t>-0</a:t>
            </a:r>
            <a:r>
              <a:rPr lang="zh-CN" altLang="en-US" dirty="0"/>
              <a:t>也是</a:t>
            </a:r>
            <a:r>
              <a:rPr lang="en-US" altLang="zh-CN" dirty="0"/>
              <a:t>00000000</a:t>
            </a:r>
          </a:p>
          <a:p>
            <a:r>
              <a:rPr lang="zh-CN" altLang="en-US" dirty="0"/>
              <a:t>例如</a:t>
            </a:r>
            <a:r>
              <a:rPr lang="en-US" altLang="zh-CN" dirty="0"/>
              <a:t>+12</a:t>
            </a:r>
            <a:r>
              <a:rPr lang="zh-CN" altLang="en-US" dirty="0"/>
              <a:t>是</a:t>
            </a:r>
            <a:r>
              <a:rPr lang="en-US" altLang="zh-CN" dirty="0"/>
              <a:t>00001100</a:t>
            </a:r>
            <a:r>
              <a:rPr lang="zh-CN" altLang="en-US" dirty="0"/>
              <a:t>，反码是</a:t>
            </a:r>
            <a:r>
              <a:rPr lang="en-US" altLang="zh-CN" dirty="0"/>
              <a:t>11110011</a:t>
            </a:r>
            <a:r>
              <a:rPr lang="zh-CN" altLang="en-US" dirty="0"/>
              <a:t>，补码是</a:t>
            </a:r>
            <a:r>
              <a:rPr lang="en-US" altLang="zh-CN" dirty="0"/>
              <a:t>11110100</a:t>
            </a:r>
            <a:r>
              <a:rPr lang="zh-CN" altLang="en-US" dirty="0"/>
              <a:t>，因此</a:t>
            </a:r>
            <a:r>
              <a:rPr lang="en-US" altLang="zh-CN" dirty="0"/>
              <a:t>-12</a:t>
            </a:r>
            <a:r>
              <a:rPr lang="zh-CN" altLang="en-US" dirty="0"/>
              <a:t>是</a:t>
            </a:r>
            <a:r>
              <a:rPr lang="en-US" altLang="zh-CN" dirty="0"/>
              <a:t>11110100</a:t>
            </a:r>
            <a:endParaRPr lang="zh-CN" altLang="en-US" dirty="0"/>
          </a:p>
        </p:txBody>
      </p:sp>
    </p:spTree>
    <p:extLst>
      <p:ext uri="{BB962C8B-B14F-4D97-AF65-F5344CB8AC3E}">
        <p14:creationId xmlns:p14="http://schemas.microsoft.com/office/powerpoint/2010/main" val="1387998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0882B-A0AA-E871-E596-D9E4A9929C65}"/>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9EB2A1B6-8DAF-5E0C-3A8C-9644A3AA6FE0}"/>
              </a:ext>
            </a:extLst>
          </p:cNvPr>
          <p:cNvSpPr>
            <a:spLocks noGrp="1"/>
          </p:cNvSpPr>
          <p:nvPr>
            <p:ph idx="1"/>
          </p:nvPr>
        </p:nvSpPr>
        <p:spPr/>
        <p:txBody>
          <a:bodyPr/>
          <a:lstStyle/>
          <a:p>
            <a:r>
              <a:rPr lang="zh-CN" altLang="en-US" dirty="0"/>
              <a:t>例如</a:t>
            </a:r>
            <a:r>
              <a:rPr lang="en-US" altLang="zh-CN" dirty="0"/>
              <a:t>+12</a:t>
            </a:r>
            <a:r>
              <a:rPr lang="zh-CN" altLang="en-US" dirty="0"/>
              <a:t>是</a:t>
            </a:r>
            <a:r>
              <a:rPr lang="en-US" altLang="zh-CN" dirty="0"/>
              <a:t>00001100</a:t>
            </a:r>
            <a:r>
              <a:rPr lang="zh-CN" altLang="en-US" dirty="0"/>
              <a:t>，反码是</a:t>
            </a:r>
            <a:r>
              <a:rPr lang="en-US" altLang="zh-CN" dirty="0"/>
              <a:t>11110011</a:t>
            </a:r>
            <a:r>
              <a:rPr lang="zh-CN" altLang="en-US" dirty="0"/>
              <a:t>，补码是</a:t>
            </a:r>
            <a:r>
              <a:rPr lang="en-US" altLang="zh-CN" dirty="0"/>
              <a:t>11110100</a:t>
            </a:r>
            <a:r>
              <a:rPr lang="zh-CN" altLang="en-US" dirty="0"/>
              <a:t>，因此</a:t>
            </a:r>
            <a:r>
              <a:rPr lang="en-US" altLang="zh-CN" dirty="0"/>
              <a:t>-12</a:t>
            </a:r>
            <a:r>
              <a:rPr lang="zh-CN" altLang="en-US" dirty="0"/>
              <a:t>是</a:t>
            </a:r>
            <a:r>
              <a:rPr lang="en-US" altLang="zh-CN" dirty="0"/>
              <a:t>11110100</a:t>
            </a:r>
          </a:p>
          <a:p>
            <a:r>
              <a:rPr lang="zh-CN" altLang="en-US" dirty="0"/>
              <a:t>可以发现，反码刚好把第一个</a:t>
            </a:r>
            <a:r>
              <a:rPr lang="en-US" altLang="zh-CN" dirty="0"/>
              <a:t>1</a:t>
            </a:r>
            <a:r>
              <a:rPr lang="zh-CN" altLang="en-US" dirty="0"/>
              <a:t>改成了</a:t>
            </a:r>
            <a:r>
              <a:rPr lang="en-US" altLang="zh-CN" dirty="0"/>
              <a:t>0</a:t>
            </a:r>
            <a:r>
              <a:rPr lang="zh-CN" altLang="en-US" dirty="0"/>
              <a:t>，把低位的</a:t>
            </a:r>
            <a:r>
              <a:rPr lang="en-US" altLang="zh-CN" dirty="0"/>
              <a:t>0</a:t>
            </a:r>
            <a:r>
              <a:rPr lang="zh-CN" altLang="en-US" dirty="0"/>
              <a:t>改成了</a:t>
            </a:r>
            <a:r>
              <a:rPr lang="en-US" altLang="zh-CN" dirty="0"/>
              <a:t>1</a:t>
            </a:r>
            <a:r>
              <a:rPr lang="zh-CN" altLang="en-US" dirty="0"/>
              <a:t>，那么补码在反码的基础上</a:t>
            </a:r>
            <a:r>
              <a:rPr lang="en-US" altLang="zh-CN" dirty="0"/>
              <a:t>+1</a:t>
            </a:r>
            <a:r>
              <a:rPr lang="zh-CN" altLang="en-US" dirty="0"/>
              <a:t>，就把第一个</a:t>
            </a:r>
            <a:r>
              <a:rPr lang="en-US" altLang="zh-CN" dirty="0"/>
              <a:t>1</a:t>
            </a:r>
            <a:r>
              <a:rPr lang="zh-CN" altLang="en-US" dirty="0"/>
              <a:t>改回了</a:t>
            </a:r>
            <a:r>
              <a:rPr lang="en-US" altLang="zh-CN" dirty="0"/>
              <a:t>1</a:t>
            </a:r>
            <a:r>
              <a:rPr lang="zh-CN" altLang="en-US" dirty="0"/>
              <a:t>，低位的</a:t>
            </a:r>
            <a:r>
              <a:rPr lang="en-US" altLang="zh-CN" dirty="0"/>
              <a:t>0</a:t>
            </a:r>
            <a:r>
              <a:rPr lang="zh-CN" altLang="en-US" dirty="0"/>
              <a:t>又变回了</a:t>
            </a:r>
            <a:r>
              <a:rPr lang="en-US" altLang="zh-CN" dirty="0"/>
              <a:t>0</a:t>
            </a:r>
            <a:r>
              <a:rPr lang="zh-CN" altLang="en-US" dirty="0"/>
              <a:t>，高位则和反码相同</a:t>
            </a:r>
            <a:endParaRPr lang="en-US" altLang="zh-CN" dirty="0"/>
          </a:p>
          <a:p>
            <a:r>
              <a:rPr lang="zh-CN" altLang="en-US" dirty="0"/>
              <a:t>于是</a:t>
            </a:r>
            <a:r>
              <a:rPr lang="en-US" altLang="zh-CN" dirty="0" err="1"/>
              <a:t>lowbit</a:t>
            </a:r>
            <a:r>
              <a:rPr lang="en-US" altLang="zh-CN" dirty="0"/>
              <a:t>(x)=x&amp;(-x)</a:t>
            </a:r>
            <a:endParaRPr lang="zh-CN" altLang="en-US" dirty="0"/>
          </a:p>
          <a:p>
            <a:endParaRPr lang="zh-CN" altLang="en-US" dirty="0"/>
          </a:p>
        </p:txBody>
      </p:sp>
    </p:spTree>
    <p:extLst>
      <p:ext uri="{BB962C8B-B14F-4D97-AF65-F5344CB8AC3E}">
        <p14:creationId xmlns:p14="http://schemas.microsoft.com/office/powerpoint/2010/main" val="994029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5E324-366E-7390-C668-90E566C37E6B}"/>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CF45AE73-F65B-97EE-8983-EB699686C6AF}"/>
              </a:ext>
            </a:extLst>
          </p:cNvPr>
          <p:cNvSpPr>
            <a:spLocks noGrp="1"/>
          </p:cNvSpPr>
          <p:nvPr>
            <p:ph idx="1"/>
          </p:nvPr>
        </p:nvSpPr>
        <p:spPr/>
        <p:txBody>
          <a:bodyPr/>
          <a:lstStyle/>
          <a:p>
            <a:pPr marL="0" indent="0">
              <a:buNone/>
            </a:pPr>
            <a:endParaRPr lang="zh-CN" altLang="en-US" dirty="0"/>
          </a:p>
        </p:txBody>
      </p:sp>
      <p:pic>
        <p:nvPicPr>
          <p:cNvPr id="1026" name="Picture 2">
            <a:extLst>
              <a:ext uri="{FF2B5EF4-FFF2-40B4-BE49-F238E27FC236}">
                <a16:creationId xmlns:a16="http://schemas.microsoft.com/office/drawing/2014/main" id="{B7F06F9F-ED03-209E-7E86-AE9037889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30118"/>
            <a:ext cx="7397361" cy="4684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047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E7B0C-797E-3CA4-649F-89D6567FDA0E}"/>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AF2FE919-93D3-6A5D-95DC-7D605AA7C94C}"/>
              </a:ext>
            </a:extLst>
          </p:cNvPr>
          <p:cNvSpPr>
            <a:spLocks noGrp="1"/>
          </p:cNvSpPr>
          <p:nvPr>
            <p:ph idx="1"/>
          </p:nvPr>
        </p:nvSpPr>
        <p:spPr/>
        <p:txBody>
          <a:bodyPr/>
          <a:lstStyle/>
          <a:p>
            <a:r>
              <a:rPr lang="zh-CN" altLang="en-US" dirty="0"/>
              <a:t>我们用树状数组解决了单点修改，求前缀和的问题</a:t>
            </a:r>
            <a:endParaRPr lang="en-US" altLang="zh-CN" dirty="0"/>
          </a:p>
          <a:p>
            <a:r>
              <a:rPr lang="zh-CN" altLang="en-US" dirty="0"/>
              <a:t>那么求区间和是否也能做呢？很简单，两个前缀和相减即可</a:t>
            </a:r>
            <a:endParaRPr lang="en-US" altLang="zh-CN" dirty="0"/>
          </a:p>
          <a:p>
            <a:r>
              <a:rPr lang="zh-CN" altLang="en-US" dirty="0"/>
              <a:t>然而，并不是所有问题的答案都能用前缀和相减得出区间答案</a:t>
            </a:r>
            <a:endParaRPr lang="en-US" altLang="zh-CN" dirty="0"/>
          </a:p>
          <a:p>
            <a:r>
              <a:rPr lang="zh-CN" altLang="en-US" dirty="0"/>
              <a:t>例如我们用</a:t>
            </a:r>
            <a:r>
              <a:rPr lang="en-US" altLang="zh-CN" dirty="0"/>
              <a:t>ST</a:t>
            </a:r>
            <a:r>
              <a:rPr lang="zh-CN" altLang="en-US" dirty="0"/>
              <a:t>表解决的</a:t>
            </a:r>
            <a:r>
              <a:rPr lang="en-US" altLang="zh-CN" dirty="0"/>
              <a:t>RMQ</a:t>
            </a:r>
            <a:r>
              <a:rPr lang="zh-CN" altLang="en-US" dirty="0"/>
              <a:t>问题，就不是一个可减的问题：</a:t>
            </a:r>
            <a:endParaRPr lang="en-US" altLang="zh-CN" dirty="0"/>
          </a:p>
          <a:p>
            <a:pPr lvl="1"/>
            <a:r>
              <a:rPr lang="zh-CN" altLang="en-US" dirty="0"/>
              <a:t>如果我告诉你</a:t>
            </a:r>
            <a:r>
              <a:rPr lang="en-US" altLang="zh-CN" dirty="0"/>
              <a:t>[1,9]</a:t>
            </a:r>
            <a:r>
              <a:rPr lang="zh-CN" altLang="en-US" dirty="0"/>
              <a:t>的最小值为</a:t>
            </a:r>
            <a:r>
              <a:rPr lang="en-US" altLang="zh-CN" dirty="0"/>
              <a:t>9</a:t>
            </a:r>
            <a:r>
              <a:rPr lang="zh-CN" altLang="en-US" dirty="0"/>
              <a:t>，</a:t>
            </a:r>
            <a:r>
              <a:rPr lang="en-US" altLang="zh-CN" dirty="0"/>
              <a:t>[1,4]</a:t>
            </a:r>
            <a:r>
              <a:rPr lang="zh-CN" altLang="en-US" dirty="0"/>
              <a:t>的最小值为</a:t>
            </a:r>
            <a:r>
              <a:rPr lang="en-US" altLang="zh-CN" dirty="0"/>
              <a:t>9</a:t>
            </a:r>
            <a:r>
              <a:rPr lang="zh-CN" altLang="en-US" dirty="0"/>
              <a:t>，你能告诉我</a:t>
            </a:r>
            <a:r>
              <a:rPr lang="en-US" altLang="zh-CN" dirty="0"/>
              <a:t>[5,9]</a:t>
            </a:r>
            <a:r>
              <a:rPr lang="zh-CN" altLang="en-US" dirty="0"/>
              <a:t>的最小值是多少吗？不可能</a:t>
            </a:r>
            <a:endParaRPr lang="en-US" altLang="zh-CN" dirty="0"/>
          </a:p>
          <a:p>
            <a:r>
              <a:rPr lang="zh-CN" altLang="en-US" dirty="0"/>
              <a:t>因此，树状数组的限制除了</a:t>
            </a:r>
            <a:r>
              <a:rPr lang="zh-CN" altLang="en-US" dirty="0">
                <a:solidFill>
                  <a:srgbClr val="FF0000"/>
                </a:solidFill>
              </a:rPr>
              <a:t>单点修改</a:t>
            </a:r>
            <a:r>
              <a:rPr lang="zh-CN" altLang="en-US" dirty="0"/>
              <a:t>以外，还有</a:t>
            </a:r>
            <a:r>
              <a:rPr lang="zh-CN" altLang="en-US" dirty="0">
                <a:solidFill>
                  <a:srgbClr val="0070C0"/>
                </a:solidFill>
              </a:rPr>
              <a:t>问题可减</a:t>
            </a:r>
            <a:r>
              <a:rPr lang="zh-CN" altLang="en-US" dirty="0"/>
              <a:t>（除非你只问前缀答案不问区间答案）</a:t>
            </a:r>
          </a:p>
        </p:txBody>
      </p:sp>
    </p:spTree>
    <p:extLst>
      <p:ext uri="{BB962C8B-B14F-4D97-AF65-F5344CB8AC3E}">
        <p14:creationId xmlns:p14="http://schemas.microsoft.com/office/powerpoint/2010/main" val="2641832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10F16-B850-C0F7-7A85-39D1B83FE774}"/>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53C0467F-44EA-EBB7-0FC6-B1B0401B8F5A}"/>
              </a:ext>
            </a:extLst>
          </p:cNvPr>
          <p:cNvSpPr>
            <a:spLocks noGrp="1"/>
          </p:cNvSpPr>
          <p:nvPr>
            <p:ph idx="1"/>
          </p:nvPr>
        </p:nvSpPr>
        <p:spPr/>
        <p:txBody>
          <a:bodyPr/>
          <a:lstStyle/>
          <a:p>
            <a:r>
              <a:rPr lang="zh-CN" altLang="en-US" dirty="0"/>
              <a:t>树状数组还有很多高超的技巧，但我认为那些都已经超出了我们使用树状数组的初衷，就不再分享了</a:t>
            </a:r>
            <a:endParaRPr lang="en-US" altLang="zh-CN" dirty="0"/>
          </a:p>
          <a:p>
            <a:r>
              <a:rPr lang="zh-CN" altLang="en-US" dirty="0"/>
              <a:t>建议大家只使用树状数组解决单点修改</a:t>
            </a:r>
            <a:r>
              <a:rPr lang="en-US" altLang="zh-CN" dirty="0"/>
              <a:t>+</a:t>
            </a:r>
            <a:r>
              <a:rPr lang="zh-CN" altLang="en-US" dirty="0"/>
              <a:t>区间询问（答案可减）</a:t>
            </a:r>
            <a:r>
              <a:rPr lang="en-US" altLang="zh-CN" dirty="0"/>
              <a:t>/</a:t>
            </a:r>
            <a:r>
              <a:rPr lang="zh-CN" altLang="en-US" dirty="0"/>
              <a:t>前缀询问</a:t>
            </a:r>
            <a:endParaRPr lang="en-US" altLang="zh-CN" dirty="0"/>
          </a:p>
          <a:p>
            <a:r>
              <a:rPr lang="zh-CN" altLang="en-US" dirty="0"/>
              <a:t>只补充一个小技巧：区间修改</a:t>
            </a:r>
            <a:r>
              <a:rPr lang="en-US" altLang="zh-CN" dirty="0"/>
              <a:t>+</a:t>
            </a:r>
            <a:r>
              <a:rPr lang="zh-CN" altLang="en-US" dirty="0"/>
              <a:t>单点询问。这种情况下，我们用树状数组维护原数组的差分数组：</a:t>
            </a:r>
            <a:r>
              <a:rPr lang="en-US" altLang="zh-CN" dirty="0"/>
              <a:t>s[</a:t>
            </a:r>
            <a:r>
              <a:rPr lang="en-US" altLang="zh-CN" dirty="0" err="1"/>
              <a:t>i</a:t>
            </a:r>
            <a:r>
              <a:rPr lang="en-US" altLang="zh-CN" dirty="0"/>
              <a:t>]=a[</a:t>
            </a:r>
            <a:r>
              <a:rPr lang="en-US" altLang="zh-CN" dirty="0" err="1"/>
              <a:t>i</a:t>
            </a:r>
            <a:r>
              <a:rPr lang="en-US" altLang="zh-CN" dirty="0"/>
              <a:t>]-a[i-1]</a:t>
            </a:r>
            <a:r>
              <a:rPr lang="zh-CN" altLang="en-US" dirty="0"/>
              <a:t>。区间修改变成对</a:t>
            </a:r>
            <a:r>
              <a:rPr lang="en-US" altLang="zh-CN" dirty="0"/>
              <a:t>s[l]</a:t>
            </a:r>
            <a:r>
              <a:rPr lang="zh-CN" altLang="en-US" dirty="0"/>
              <a:t>和</a:t>
            </a:r>
            <a:r>
              <a:rPr lang="en-US" altLang="zh-CN" dirty="0"/>
              <a:t>s[r+1]</a:t>
            </a:r>
            <a:r>
              <a:rPr lang="zh-CN" altLang="en-US" dirty="0"/>
              <a:t>的单点修改，单点询问变成对</a:t>
            </a:r>
            <a:r>
              <a:rPr lang="en-US" altLang="zh-CN" dirty="0"/>
              <a:t>s[1~x]</a:t>
            </a:r>
            <a:r>
              <a:rPr lang="zh-CN" altLang="en-US" dirty="0"/>
              <a:t>求前缀和，刚好可以用最基本的树状数组解决。这个比写线段树的性价比高不少</a:t>
            </a:r>
            <a:endParaRPr lang="en-US" altLang="zh-CN" dirty="0"/>
          </a:p>
        </p:txBody>
      </p:sp>
    </p:spTree>
    <p:extLst>
      <p:ext uri="{BB962C8B-B14F-4D97-AF65-F5344CB8AC3E}">
        <p14:creationId xmlns:p14="http://schemas.microsoft.com/office/powerpoint/2010/main" val="387462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线段树</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（线段树有很多种大同小异的写法，这里推荐的是我自己的写法，我认为非常简单而且不容易写错；但如果大家已经有习惯的写法，不需要改成我这种）</a:t>
            </a:r>
            <a:endParaRPr lang="en-US" altLang="zh-CN" dirty="0"/>
          </a:p>
          <a:p>
            <a:r>
              <a:rPr lang="zh-CN" altLang="en-US" dirty="0"/>
              <a:t>线段树是一种更强力的数据结构</a:t>
            </a:r>
            <a:endParaRPr lang="en-US" altLang="zh-CN" dirty="0"/>
          </a:p>
          <a:p>
            <a:r>
              <a:rPr lang="zh-CN" altLang="en-US" dirty="0"/>
              <a:t>之前我们在用二叉树（堆、并查集）的时候，每个节点自己本身也是一个元素，树结构本质上是元素之间的关系</a:t>
            </a:r>
            <a:endParaRPr lang="en-US" altLang="zh-CN" dirty="0"/>
          </a:p>
          <a:p>
            <a:r>
              <a:rPr lang="zh-CN" altLang="en-US" dirty="0"/>
              <a:t>但现在我们关心的不是元素之间的关系，而是序列上每个区间的信息，因此可以想到：把区间作为线段树的节点</a:t>
            </a:r>
            <a:endParaRPr lang="en-US" altLang="zh-CN" dirty="0"/>
          </a:p>
        </p:txBody>
      </p:sp>
    </p:spTree>
    <p:extLst>
      <p:ext uri="{BB962C8B-B14F-4D97-AF65-F5344CB8AC3E}">
        <p14:creationId xmlns:p14="http://schemas.microsoft.com/office/powerpoint/2010/main" val="230230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二叉堆</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堆和优先队列一般都指二叉堆，多叉堆在竞赛中没什么意义</a:t>
            </a:r>
            <a:endParaRPr lang="en-US" altLang="zh-CN" dirty="0"/>
          </a:p>
          <a:p>
            <a:r>
              <a:rPr lang="zh-CN" altLang="en-US" dirty="0"/>
              <a:t>现在我们想解决的问题是：有一个集合，支持往里面增删数字，并可以随时回答它的最大值</a:t>
            </a:r>
            <a:endParaRPr lang="en-US" altLang="zh-CN" dirty="0"/>
          </a:p>
          <a:p>
            <a:r>
              <a:rPr lang="zh-CN" altLang="en-US" dirty="0"/>
              <a:t>不难想到，我们还是要用二叉树来维护这些数字</a:t>
            </a:r>
            <a:endParaRPr lang="en-US" altLang="zh-CN" dirty="0"/>
          </a:p>
          <a:p>
            <a:r>
              <a:rPr lang="zh-CN" altLang="en-US" dirty="0"/>
              <a:t>那么为了方便，我们的目标就是要保证最大值一直落在树根上</a:t>
            </a:r>
            <a:endParaRPr lang="en-US" altLang="zh-CN" dirty="0"/>
          </a:p>
          <a:p>
            <a:r>
              <a:rPr lang="zh-CN" altLang="en-US" dirty="0"/>
              <a:t>这其实并不难做到：我们只要保证每个节点都比自己的俩孩子大就行了，这样根节点就比所有节点大了（到每个点都可以走出一条由大于关系构成的路）</a:t>
            </a:r>
            <a:endParaRPr lang="en-US" altLang="zh-CN" dirty="0"/>
          </a:p>
        </p:txBody>
      </p:sp>
    </p:spTree>
    <p:extLst>
      <p:ext uri="{BB962C8B-B14F-4D97-AF65-F5344CB8AC3E}">
        <p14:creationId xmlns:p14="http://schemas.microsoft.com/office/powerpoint/2010/main" val="1938927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8BB9B-7733-88AE-1358-F7B055377768}"/>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F1DEA371-4959-4BAE-2AC7-1251FC4BAE90}"/>
              </a:ext>
            </a:extLst>
          </p:cNvPr>
          <p:cNvSpPr>
            <a:spLocks noGrp="1"/>
          </p:cNvSpPr>
          <p:nvPr>
            <p:ph idx="1"/>
          </p:nvPr>
        </p:nvSpPr>
        <p:spPr/>
        <p:txBody>
          <a:bodyPr/>
          <a:lstStyle/>
          <a:p>
            <a:r>
              <a:rPr lang="zh-CN" altLang="en-US" dirty="0"/>
              <a:t>根节点就设为</a:t>
            </a:r>
            <a:r>
              <a:rPr lang="en-US" altLang="zh-CN" dirty="0"/>
              <a:t>1</a:t>
            </a:r>
            <a:r>
              <a:rPr lang="zh-CN" altLang="en-US" dirty="0"/>
              <a:t>号节点，用来存区间</a:t>
            </a:r>
            <a:r>
              <a:rPr lang="en-US" altLang="zh-CN" dirty="0"/>
              <a:t>[1,n]</a:t>
            </a:r>
          </a:p>
          <a:p>
            <a:r>
              <a:rPr lang="zh-CN" altLang="en-US" dirty="0"/>
              <a:t>左右孩子当然越平均越好，那么设</a:t>
            </a:r>
            <a:r>
              <a:rPr lang="en-US" altLang="zh-CN" dirty="0"/>
              <a:t>mid=(</a:t>
            </a:r>
            <a:r>
              <a:rPr lang="en-US" altLang="zh-CN" dirty="0" err="1"/>
              <a:t>l+r</a:t>
            </a:r>
            <a:r>
              <a:rPr lang="en-US" altLang="zh-CN" dirty="0"/>
              <a:t>)&gt;&gt;1</a:t>
            </a:r>
            <a:r>
              <a:rPr lang="zh-CN" altLang="en-US" dirty="0"/>
              <a:t>，左孩子的区间就是</a:t>
            </a:r>
            <a:r>
              <a:rPr lang="en-US" altLang="zh-CN" dirty="0"/>
              <a:t>[</a:t>
            </a:r>
            <a:r>
              <a:rPr lang="en-US" altLang="zh-CN" dirty="0" err="1"/>
              <a:t>l,mid</a:t>
            </a:r>
            <a:r>
              <a:rPr lang="en-US" altLang="zh-CN" dirty="0"/>
              <a:t>]</a:t>
            </a:r>
            <a:r>
              <a:rPr lang="zh-CN" altLang="en-US" dirty="0"/>
              <a:t>，右孩子的区间就是</a:t>
            </a:r>
            <a:r>
              <a:rPr lang="en-US" altLang="zh-CN" dirty="0"/>
              <a:t>[mid+1,r]</a:t>
            </a:r>
            <a:r>
              <a:rPr lang="zh-CN" altLang="en-US" dirty="0"/>
              <a:t>；</a:t>
            </a:r>
            <a:r>
              <a:rPr lang="en-US" altLang="zh-CN" dirty="0"/>
              <a:t>l=r</a:t>
            </a:r>
            <a:r>
              <a:rPr lang="zh-CN" altLang="en-US" dirty="0"/>
              <a:t>的区间就作为叶子</a:t>
            </a:r>
            <a:endParaRPr lang="en-US" altLang="zh-CN" dirty="0"/>
          </a:p>
          <a:p>
            <a:r>
              <a:rPr lang="zh-CN" altLang="en-US" dirty="0"/>
              <a:t>和树状数组类似，我要管理一个区间的信息，这个信息就直接记录在节点上</a:t>
            </a:r>
            <a:endParaRPr lang="en-US" altLang="zh-CN" dirty="0"/>
          </a:p>
          <a:p>
            <a:r>
              <a:rPr lang="zh-CN" altLang="en-US" dirty="0"/>
              <a:t>不过，记录左右儿子的编号有点太麻烦了，我们不妨把它扩充成满二叉树：</a:t>
            </a:r>
            <a:r>
              <a:rPr lang="en-US" altLang="zh-CN" dirty="0"/>
              <a:t>nod</a:t>
            </a:r>
            <a:r>
              <a:rPr lang="zh-CN" altLang="en-US" dirty="0"/>
              <a:t>的左儿子是</a:t>
            </a:r>
            <a:r>
              <a:rPr lang="en-US" altLang="zh-CN" dirty="0"/>
              <a:t>(nod&lt;&lt;1)</a:t>
            </a:r>
            <a:r>
              <a:rPr lang="zh-CN" altLang="en-US" dirty="0"/>
              <a:t>，右儿子是</a:t>
            </a:r>
            <a:r>
              <a:rPr lang="en-US" altLang="zh-CN" dirty="0"/>
              <a:t>(nod&lt;&lt;1|1)</a:t>
            </a:r>
            <a:endParaRPr lang="zh-CN" altLang="en-US" dirty="0"/>
          </a:p>
        </p:txBody>
      </p:sp>
    </p:spTree>
    <p:extLst>
      <p:ext uri="{BB962C8B-B14F-4D97-AF65-F5344CB8AC3E}">
        <p14:creationId xmlns:p14="http://schemas.microsoft.com/office/powerpoint/2010/main" val="1375154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B4FD5-90F1-1000-54A5-D5EA6CA44842}"/>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5A589E9C-473D-4909-4552-85F1EBF825F5}"/>
              </a:ext>
            </a:extLst>
          </p:cNvPr>
          <p:cNvSpPr>
            <a:spLocks noGrp="1"/>
          </p:cNvSpPr>
          <p:nvPr>
            <p:ph idx="1"/>
          </p:nvPr>
        </p:nvSpPr>
        <p:spPr/>
        <p:txBody>
          <a:bodyPr/>
          <a:lstStyle/>
          <a:p>
            <a:r>
              <a:rPr lang="zh-CN" altLang="en-US" dirty="0"/>
              <a:t>我们知道，树状数组的数组大小就是</a:t>
            </a:r>
            <a:r>
              <a:rPr lang="en-US" altLang="zh-CN" dirty="0"/>
              <a:t>n</a:t>
            </a:r>
            <a:r>
              <a:rPr lang="zh-CN" altLang="en-US" dirty="0"/>
              <a:t>，而线段树呢？</a:t>
            </a:r>
            <a:endParaRPr lang="en-US" altLang="zh-CN" dirty="0"/>
          </a:p>
          <a:p>
            <a:r>
              <a:rPr lang="zh-CN" altLang="en-US" dirty="0"/>
              <a:t>正确答案是</a:t>
            </a:r>
            <a:r>
              <a:rPr lang="en-US" altLang="zh-CN" dirty="0"/>
              <a:t>2-4</a:t>
            </a:r>
            <a:r>
              <a:rPr lang="zh-CN" altLang="en-US" dirty="0"/>
              <a:t>倍之间</a:t>
            </a:r>
            <a:r>
              <a:rPr lang="en-US" altLang="zh-CN" dirty="0"/>
              <a:t>——</a:t>
            </a:r>
            <a:r>
              <a:rPr lang="zh-CN" altLang="en-US" b="1" dirty="0">
                <a:solidFill>
                  <a:srgbClr val="FF0000"/>
                </a:solidFill>
              </a:rPr>
              <a:t>不是说</a:t>
            </a:r>
            <a:r>
              <a:rPr lang="en-US" altLang="zh-CN" b="1" dirty="0">
                <a:solidFill>
                  <a:srgbClr val="FF0000"/>
                </a:solidFill>
              </a:rPr>
              <a:t>2-4</a:t>
            </a:r>
            <a:r>
              <a:rPr lang="zh-CN" altLang="en-US" b="1" dirty="0">
                <a:solidFill>
                  <a:srgbClr val="FF0000"/>
                </a:solidFill>
              </a:rPr>
              <a:t>倍都可以</a:t>
            </a:r>
            <a:r>
              <a:rPr lang="zh-CN" altLang="en-US" dirty="0"/>
              <a:t>，而是</a:t>
            </a:r>
            <a:r>
              <a:rPr lang="en-US" altLang="zh-CN" dirty="0"/>
              <a:t>4</a:t>
            </a:r>
            <a:r>
              <a:rPr lang="zh-CN" altLang="en-US" dirty="0"/>
              <a:t>倍一定够，而如果你会算的话也可以适当开小一点：</a:t>
            </a:r>
            <a:endParaRPr lang="en-US" altLang="zh-CN" dirty="0"/>
          </a:p>
          <a:p>
            <a:r>
              <a:rPr lang="zh-CN" altLang="en-US" dirty="0"/>
              <a:t>我们使用满二叉树，本质上是把</a:t>
            </a:r>
            <a:r>
              <a:rPr lang="en-US" altLang="zh-CN" dirty="0"/>
              <a:t>n</a:t>
            </a:r>
            <a:r>
              <a:rPr lang="zh-CN" altLang="en-US" dirty="0"/>
              <a:t>扩大到了下一个</a:t>
            </a:r>
            <a:r>
              <a:rPr lang="en-US" altLang="zh-CN" dirty="0"/>
              <a:t>2</a:t>
            </a:r>
            <a:r>
              <a:rPr lang="zh-CN" altLang="en-US" dirty="0"/>
              <a:t>的次幂，这个数一定是小于</a:t>
            </a:r>
            <a:r>
              <a:rPr lang="en-US" altLang="zh-CN" dirty="0"/>
              <a:t>2n</a:t>
            </a:r>
            <a:r>
              <a:rPr lang="zh-CN" altLang="en-US" dirty="0"/>
              <a:t>的；然后我们知道满二叉树节点数</a:t>
            </a:r>
            <a:r>
              <a:rPr lang="en-US" altLang="zh-CN" dirty="0"/>
              <a:t>=2</a:t>
            </a:r>
            <a:r>
              <a:rPr lang="zh-CN" altLang="en-US" dirty="0"/>
              <a:t>倍底层节点数</a:t>
            </a:r>
            <a:r>
              <a:rPr lang="en-US" altLang="zh-CN" dirty="0"/>
              <a:t>-1</a:t>
            </a:r>
            <a:r>
              <a:rPr lang="zh-CN" altLang="en-US" dirty="0"/>
              <a:t>，所以总节点数一定是小于</a:t>
            </a:r>
            <a:r>
              <a:rPr lang="en-US" altLang="zh-CN" dirty="0"/>
              <a:t>4n</a:t>
            </a:r>
            <a:r>
              <a:rPr lang="zh-CN" altLang="en-US" dirty="0"/>
              <a:t>的</a:t>
            </a:r>
            <a:endParaRPr lang="en-US" altLang="zh-CN" dirty="0"/>
          </a:p>
          <a:p>
            <a:r>
              <a:rPr lang="zh-CN" altLang="en-US" dirty="0"/>
              <a:t>例如</a:t>
            </a:r>
            <a:r>
              <a:rPr lang="en-US" altLang="zh-CN" dirty="0"/>
              <a:t>n=100,000</a:t>
            </a:r>
            <a:r>
              <a:rPr lang="zh-CN" altLang="en-US" dirty="0"/>
              <a:t>，下一个</a:t>
            </a:r>
            <a:r>
              <a:rPr lang="en-US" altLang="zh-CN" dirty="0"/>
              <a:t>2</a:t>
            </a:r>
            <a:r>
              <a:rPr lang="zh-CN" altLang="en-US" dirty="0"/>
              <a:t>的次幂是</a:t>
            </a:r>
            <a:r>
              <a:rPr lang="en-US" altLang="zh-CN" dirty="0"/>
              <a:t>2</a:t>
            </a:r>
            <a:r>
              <a:rPr lang="en-US" altLang="zh-CN" baseline="30000" dirty="0"/>
              <a:t>17</a:t>
            </a:r>
            <a:r>
              <a:rPr lang="en-US" altLang="zh-CN" dirty="0"/>
              <a:t>=131072</a:t>
            </a:r>
            <a:r>
              <a:rPr lang="zh-CN" altLang="en-US" dirty="0"/>
              <a:t>，两倍是</a:t>
            </a:r>
            <a:r>
              <a:rPr lang="en-US" altLang="zh-CN" dirty="0"/>
              <a:t>26</a:t>
            </a:r>
            <a:r>
              <a:rPr lang="zh-CN" altLang="en-US" dirty="0"/>
              <a:t>万多，我会开</a:t>
            </a:r>
            <a:r>
              <a:rPr lang="en-US" altLang="zh-CN" dirty="0"/>
              <a:t>27</a:t>
            </a:r>
            <a:r>
              <a:rPr lang="zh-CN" altLang="en-US" dirty="0"/>
              <a:t>万长度的数组（省一点就够了，别开的太紧）；当然也可以无脑开</a:t>
            </a:r>
            <a:r>
              <a:rPr lang="en-US" altLang="zh-CN" dirty="0"/>
              <a:t>40</a:t>
            </a:r>
            <a:r>
              <a:rPr lang="zh-CN" altLang="en-US" dirty="0"/>
              <a:t>万长度</a:t>
            </a:r>
          </a:p>
        </p:txBody>
      </p:sp>
    </p:spTree>
    <p:extLst>
      <p:ext uri="{BB962C8B-B14F-4D97-AF65-F5344CB8AC3E}">
        <p14:creationId xmlns:p14="http://schemas.microsoft.com/office/powerpoint/2010/main" val="1677731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30DC4-B93E-FFD1-69C6-3CA32B8E8B2A}"/>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E9AE7C31-7592-3557-FEB6-A1D0FFC799AA}"/>
              </a:ext>
            </a:extLst>
          </p:cNvPr>
          <p:cNvSpPr>
            <a:spLocks noGrp="1"/>
          </p:cNvSpPr>
          <p:nvPr>
            <p:ph idx="1"/>
          </p:nvPr>
        </p:nvSpPr>
        <p:spPr/>
        <p:txBody>
          <a:bodyPr/>
          <a:lstStyle/>
          <a:p>
            <a:pPr marL="0" indent="0">
              <a:buNone/>
            </a:pPr>
            <a:endParaRPr lang="zh-CN" altLang="en-US" dirty="0"/>
          </a:p>
        </p:txBody>
      </p:sp>
      <p:pic>
        <p:nvPicPr>
          <p:cNvPr id="2050" name="Picture 2">
            <a:extLst>
              <a:ext uri="{FF2B5EF4-FFF2-40B4-BE49-F238E27FC236}">
                <a16:creationId xmlns:a16="http://schemas.microsoft.com/office/drawing/2014/main" id="{6E10A245-2D04-DE95-18BB-B402B6CC99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951" b="10573"/>
          <a:stretch/>
        </p:blipFill>
        <p:spPr bwMode="auto">
          <a:xfrm>
            <a:off x="838200" y="1632858"/>
            <a:ext cx="9020810" cy="4272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730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DA21B-77B3-45C0-51D3-62F3CD297579}"/>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E011FFE7-F8D0-84F4-1F99-53885671C3B4}"/>
              </a:ext>
            </a:extLst>
          </p:cNvPr>
          <p:cNvSpPr>
            <a:spLocks noGrp="1"/>
          </p:cNvSpPr>
          <p:nvPr>
            <p:ph idx="1"/>
          </p:nvPr>
        </p:nvSpPr>
        <p:spPr/>
        <p:txBody>
          <a:bodyPr/>
          <a:lstStyle/>
          <a:p>
            <a:r>
              <a:rPr lang="zh-CN" altLang="en-US" dirty="0"/>
              <a:t>现在我们来做单点修改，区间求和问题</a:t>
            </a:r>
            <a:endParaRPr lang="en-US" altLang="zh-CN" dirty="0"/>
          </a:p>
          <a:p>
            <a:r>
              <a:rPr lang="zh-CN" altLang="en-US" dirty="0"/>
              <a:t>这次修改变得简单多了：我们从根节点开始往下走，如果要修改的点在左子树，就进入左子树，否则进入右子树</a:t>
            </a:r>
            <a:endParaRPr lang="en-US" altLang="zh-CN" dirty="0"/>
          </a:p>
          <a:p>
            <a:r>
              <a:rPr lang="zh-CN" altLang="en-US" dirty="0"/>
              <a:t>一路走到叶子节点，修改它的值</a:t>
            </a:r>
            <a:endParaRPr lang="en-US" altLang="zh-CN" dirty="0"/>
          </a:p>
          <a:p>
            <a:r>
              <a:rPr lang="zh-CN" altLang="en-US" dirty="0"/>
              <a:t>然后在回到父亲的时候，更新一下父亲记录的答案（</a:t>
            </a:r>
            <a:r>
              <a:rPr lang="en-US" altLang="zh-CN" dirty="0"/>
              <a:t>sum[nod]=sum[ls]+sum[</a:t>
            </a:r>
            <a:r>
              <a:rPr lang="en-US" altLang="zh-CN" dirty="0" err="1"/>
              <a:t>rs</a:t>
            </a:r>
            <a:r>
              <a:rPr lang="en-US" altLang="zh-CN" dirty="0"/>
              <a:t>]</a:t>
            </a:r>
            <a:r>
              <a:rPr lang="zh-CN" altLang="en-US" dirty="0"/>
              <a:t>），直到回到根节点，结束</a:t>
            </a:r>
            <a:endParaRPr lang="en-US" altLang="zh-CN" dirty="0"/>
          </a:p>
        </p:txBody>
      </p:sp>
    </p:spTree>
    <p:extLst>
      <p:ext uri="{BB962C8B-B14F-4D97-AF65-F5344CB8AC3E}">
        <p14:creationId xmlns:p14="http://schemas.microsoft.com/office/powerpoint/2010/main" val="40492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42F5D-B828-282F-BBC1-C33F069157A7}"/>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6F4EEE67-C1E4-9464-EDDA-9FC8886CABD0}"/>
              </a:ext>
            </a:extLst>
          </p:cNvPr>
          <p:cNvSpPr>
            <a:spLocks noGrp="1"/>
          </p:cNvSpPr>
          <p:nvPr>
            <p:ph idx="1"/>
          </p:nvPr>
        </p:nvSpPr>
        <p:spPr/>
        <p:txBody>
          <a:bodyPr/>
          <a:lstStyle/>
          <a:p>
            <a:r>
              <a:rPr lang="zh-CN" altLang="en-US" dirty="0"/>
              <a:t>那么怎么做区间求和呢？假设我们询问的是</a:t>
            </a:r>
            <a:r>
              <a:rPr lang="en-US" altLang="zh-CN" dirty="0"/>
              <a:t>[</a:t>
            </a:r>
            <a:r>
              <a:rPr lang="en-US" altLang="zh-CN" dirty="0" err="1"/>
              <a:t>ql,qr</a:t>
            </a:r>
            <a:r>
              <a:rPr lang="en-US" altLang="zh-CN" dirty="0"/>
              <a:t>]</a:t>
            </a:r>
          </a:p>
          <a:p>
            <a:r>
              <a:rPr lang="zh-CN" altLang="en-US" dirty="0"/>
              <a:t>如果</a:t>
            </a:r>
            <a:r>
              <a:rPr lang="en-US" altLang="zh-CN" dirty="0"/>
              <a:t>l=</a:t>
            </a:r>
            <a:r>
              <a:rPr lang="en-US" altLang="zh-CN" dirty="0" err="1"/>
              <a:t>ql,r</a:t>
            </a:r>
            <a:r>
              <a:rPr lang="en-US" altLang="zh-CN" dirty="0"/>
              <a:t>=</a:t>
            </a:r>
            <a:r>
              <a:rPr lang="en-US" altLang="zh-CN" dirty="0" err="1"/>
              <a:t>qr</a:t>
            </a:r>
            <a:r>
              <a:rPr lang="zh-CN" altLang="en-US" dirty="0"/>
              <a:t>，问的就是这个区间，直接返回</a:t>
            </a:r>
            <a:r>
              <a:rPr lang="en-US" altLang="zh-CN" dirty="0"/>
              <a:t>t[nod]</a:t>
            </a:r>
          </a:p>
          <a:p>
            <a:r>
              <a:rPr lang="zh-CN" altLang="en-US" dirty="0"/>
              <a:t>如果</a:t>
            </a:r>
            <a:r>
              <a:rPr lang="en-US" altLang="zh-CN" dirty="0" err="1"/>
              <a:t>qr</a:t>
            </a:r>
            <a:r>
              <a:rPr lang="zh-CN" altLang="en-US" dirty="0"/>
              <a:t>≤</a:t>
            </a:r>
            <a:r>
              <a:rPr lang="en-US" altLang="zh-CN" dirty="0"/>
              <a:t>mid</a:t>
            </a:r>
            <a:r>
              <a:rPr lang="zh-CN" altLang="en-US" dirty="0"/>
              <a:t>，整个区间都在左子树，直接进入左子树回答</a:t>
            </a:r>
            <a:endParaRPr lang="en-US" altLang="zh-CN" dirty="0"/>
          </a:p>
          <a:p>
            <a:r>
              <a:rPr lang="zh-CN" altLang="en-US" dirty="0"/>
              <a:t>如果</a:t>
            </a:r>
            <a:r>
              <a:rPr lang="en-US" altLang="zh-CN" dirty="0"/>
              <a:t>ql&gt;mid</a:t>
            </a:r>
            <a:r>
              <a:rPr lang="zh-CN" altLang="en-US" dirty="0"/>
              <a:t>，整个区间都在右子树，直接进入右子树回答</a:t>
            </a:r>
            <a:endParaRPr lang="en-US" altLang="zh-CN" dirty="0"/>
          </a:p>
          <a:p>
            <a:r>
              <a:rPr lang="zh-CN" altLang="en-US" dirty="0"/>
              <a:t>否则，左子树回答</a:t>
            </a:r>
            <a:r>
              <a:rPr lang="en-US" altLang="zh-CN" dirty="0"/>
              <a:t>[</a:t>
            </a:r>
            <a:r>
              <a:rPr lang="en-US" altLang="zh-CN" dirty="0" err="1"/>
              <a:t>ql,mid</a:t>
            </a:r>
            <a:r>
              <a:rPr lang="en-US" altLang="zh-CN" dirty="0"/>
              <a:t>]</a:t>
            </a:r>
            <a:r>
              <a:rPr lang="zh-CN" altLang="en-US" dirty="0"/>
              <a:t>，右子树回答</a:t>
            </a:r>
            <a:r>
              <a:rPr lang="en-US" altLang="zh-CN" dirty="0"/>
              <a:t>[mid+1,qr]</a:t>
            </a:r>
            <a:r>
              <a:rPr lang="zh-CN" altLang="en-US" dirty="0"/>
              <a:t>，然后加起来返回</a:t>
            </a:r>
            <a:endParaRPr lang="en-US" altLang="zh-CN" dirty="0"/>
          </a:p>
          <a:p>
            <a:r>
              <a:rPr lang="en-US" altLang="zh-CN" dirty="0"/>
              <a:t>https://www.luogu.com.cn/problem/P3374</a:t>
            </a:r>
            <a:endParaRPr lang="zh-CN" altLang="en-US" dirty="0"/>
          </a:p>
        </p:txBody>
      </p:sp>
    </p:spTree>
    <p:extLst>
      <p:ext uri="{BB962C8B-B14F-4D97-AF65-F5344CB8AC3E}">
        <p14:creationId xmlns:p14="http://schemas.microsoft.com/office/powerpoint/2010/main" val="2985428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EDE9D-060E-BE4C-7BF6-2658A6212F9C}"/>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E16F68F9-1E72-BCA0-32F8-1DBF13789F18}"/>
              </a:ext>
            </a:extLst>
          </p:cNvPr>
          <p:cNvSpPr>
            <a:spLocks noGrp="1"/>
          </p:cNvSpPr>
          <p:nvPr>
            <p:ph idx="1"/>
          </p:nvPr>
        </p:nvSpPr>
        <p:spPr/>
        <p:txBody>
          <a:bodyPr/>
          <a:lstStyle/>
          <a:p>
            <a:r>
              <a:rPr lang="zh-CN" altLang="en-US" dirty="0"/>
              <a:t>修改的复杂度很显然：树高是</a:t>
            </a:r>
            <a:r>
              <a:rPr lang="en-US" altLang="zh-CN" dirty="0"/>
              <a:t>O(</a:t>
            </a:r>
            <a:r>
              <a:rPr lang="en-US" altLang="zh-CN" dirty="0" err="1"/>
              <a:t>logn</a:t>
            </a:r>
            <a:r>
              <a:rPr lang="en-US" altLang="zh-CN" dirty="0"/>
              <a:t>)</a:t>
            </a:r>
            <a:r>
              <a:rPr lang="zh-CN" altLang="en-US" dirty="0"/>
              <a:t>的，每一步是</a:t>
            </a:r>
            <a:r>
              <a:rPr lang="en-US" altLang="zh-CN" dirty="0"/>
              <a:t>O(1)</a:t>
            </a:r>
            <a:r>
              <a:rPr lang="zh-CN" altLang="en-US" dirty="0"/>
              <a:t>的，总复杂度就是</a:t>
            </a:r>
            <a:r>
              <a:rPr lang="en-US" altLang="zh-CN" dirty="0"/>
              <a:t>O(</a:t>
            </a:r>
            <a:r>
              <a:rPr lang="en-US" altLang="zh-CN" dirty="0" err="1"/>
              <a:t>logn</a:t>
            </a:r>
            <a:r>
              <a:rPr lang="en-US" altLang="zh-CN" dirty="0"/>
              <a:t>)</a:t>
            </a:r>
          </a:p>
          <a:p>
            <a:r>
              <a:rPr lang="zh-CN" altLang="en-US" dirty="0"/>
              <a:t>询问的复杂度其实也很显然：</a:t>
            </a:r>
            <a:endParaRPr lang="en-US" altLang="zh-CN" dirty="0"/>
          </a:p>
          <a:p>
            <a:r>
              <a:rPr lang="zh-CN" altLang="en-US" dirty="0"/>
              <a:t>在询问的区间裂开以前，每个节点只会访问一个儿子，总共不超过树高次，复杂度是</a:t>
            </a:r>
            <a:r>
              <a:rPr lang="en-US" altLang="zh-CN" dirty="0"/>
              <a:t>O(</a:t>
            </a:r>
            <a:r>
              <a:rPr lang="en-US" altLang="zh-CN" dirty="0" err="1"/>
              <a:t>logn</a:t>
            </a:r>
            <a:r>
              <a:rPr lang="en-US" altLang="zh-CN" dirty="0"/>
              <a:t>)</a:t>
            </a:r>
            <a:r>
              <a:rPr lang="zh-CN" altLang="en-US" dirty="0"/>
              <a:t>的</a:t>
            </a:r>
            <a:endParaRPr lang="en-US" altLang="zh-CN" dirty="0"/>
          </a:p>
          <a:p>
            <a:r>
              <a:rPr lang="zh-CN" altLang="en-US" dirty="0"/>
              <a:t>在询问的区间裂开以后，它会在左子树询问一个后缀和，右子树询问一个前缀和</a:t>
            </a:r>
            <a:endParaRPr lang="en-US" altLang="zh-CN" dirty="0"/>
          </a:p>
          <a:p>
            <a:r>
              <a:rPr lang="zh-CN" altLang="en-US" dirty="0"/>
              <a:t>询问前缀和是</a:t>
            </a:r>
            <a:r>
              <a:rPr lang="en-US" altLang="zh-CN" dirty="0"/>
              <a:t>O(</a:t>
            </a:r>
            <a:r>
              <a:rPr lang="en-US" altLang="zh-CN" dirty="0" err="1"/>
              <a:t>logn</a:t>
            </a:r>
            <a:r>
              <a:rPr lang="en-US" altLang="zh-CN" dirty="0"/>
              <a:t>)</a:t>
            </a:r>
            <a:r>
              <a:rPr lang="zh-CN" altLang="en-US" dirty="0"/>
              <a:t>的，因为每次要么进入左子树，要么完全包含左子树然后进入右子树；同理询问后缀和也是</a:t>
            </a:r>
            <a:r>
              <a:rPr lang="en-US" altLang="zh-CN" dirty="0"/>
              <a:t>O(</a:t>
            </a:r>
            <a:r>
              <a:rPr lang="en-US" altLang="zh-CN" dirty="0" err="1"/>
              <a:t>logn</a:t>
            </a:r>
            <a:r>
              <a:rPr lang="en-US" altLang="zh-CN" dirty="0"/>
              <a:t>)</a:t>
            </a:r>
            <a:r>
              <a:rPr lang="zh-CN" altLang="en-US" dirty="0"/>
              <a:t>的</a:t>
            </a:r>
          </a:p>
        </p:txBody>
      </p:sp>
    </p:spTree>
    <p:extLst>
      <p:ext uri="{BB962C8B-B14F-4D97-AF65-F5344CB8AC3E}">
        <p14:creationId xmlns:p14="http://schemas.microsoft.com/office/powerpoint/2010/main" val="1823673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F79A0-6799-A8CC-59E5-5DE29201DCA9}"/>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91C9F64D-E165-1B73-FC8C-A0BB80CCD93A}"/>
              </a:ext>
            </a:extLst>
          </p:cNvPr>
          <p:cNvSpPr>
            <a:spLocks noGrp="1"/>
          </p:cNvSpPr>
          <p:nvPr>
            <p:ph idx="1"/>
          </p:nvPr>
        </p:nvSpPr>
        <p:spPr/>
        <p:txBody>
          <a:bodyPr/>
          <a:lstStyle/>
          <a:p>
            <a:r>
              <a:rPr lang="zh-CN" altLang="en-US" dirty="0"/>
              <a:t>太棒了，我们现在掌握了一种</a:t>
            </a:r>
            <a:r>
              <a:rPr lang="en-US" altLang="zh-CN" dirty="0"/>
              <a:t>O(</a:t>
            </a:r>
            <a:r>
              <a:rPr lang="en-US" altLang="zh-CN" dirty="0" err="1"/>
              <a:t>logn</a:t>
            </a:r>
            <a:r>
              <a:rPr lang="en-US" altLang="zh-CN" dirty="0"/>
              <a:t>)</a:t>
            </a:r>
            <a:r>
              <a:rPr lang="zh-CN" altLang="en-US" dirty="0"/>
              <a:t>单点修改</a:t>
            </a:r>
            <a:r>
              <a:rPr lang="en-US" altLang="zh-CN" dirty="0"/>
              <a:t>+</a:t>
            </a:r>
            <a:r>
              <a:rPr lang="zh-CN" altLang="en-US" dirty="0"/>
              <a:t>区间查询的数据结构</a:t>
            </a:r>
            <a:endParaRPr lang="en-US" altLang="zh-CN" dirty="0"/>
          </a:p>
          <a:p>
            <a:r>
              <a:rPr lang="zh-CN" altLang="en-US" dirty="0"/>
              <a:t>但是</a:t>
            </a:r>
            <a:r>
              <a:rPr lang="en-US" altLang="zh-CN" dirty="0"/>
              <a:t>……</a:t>
            </a:r>
            <a:r>
              <a:rPr lang="zh-CN" altLang="en-US" dirty="0"/>
              <a:t>这玩意也不比树状数组厉害啊</a:t>
            </a:r>
            <a:endParaRPr lang="en-US" altLang="zh-CN" dirty="0"/>
          </a:p>
        </p:txBody>
      </p:sp>
    </p:spTree>
    <p:extLst>
      <p:ext uri="{BB962C8B-B14F-4D97-AF65-F5344CB8AC3E}">
        <p14:creationId xmlns:p14="http://schemas.microsoft.com/office/powerpoint/2010/main" val="184259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F79A0-6799-A8CC-59E5-5DE29201DCA9}"/>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91C9F64D-E165-1B73-FC8C-A0BB80CCD93A}"/>
              </a:ext>
            </a:extLst>
          </p:cNvPr>
          <p:cNvSpPr>
            <a:spLocks noGrp="1"/>
          </p:cNvSpPr>
          <p:nvPr>
            <p:ph idx="1"/>
          </p:nvPr>
        </p:nvSpPr>
        <p:spPr/>
        <p:txBody>
          <a:bodyPr/>
          <a:lstStyle/>
          <a:p>
            <a:r>
              <a:rPr lang="zh-CN" altLang="en-US" dirty="0"/>
              <a:t>太棒了，我们现在掌握了一种</a:t>
            </a:r>
            <a:r>
              <a:rPr lang="en-US" altLang="zh-CN" dirty="0"/>
              <a:t>O(</a:t>
            </a:r>
            <a:r>
              <a:rPr lang="en-US" altLang="zh-CN" dirty="0" err="1"/>
              <a:t>logn</a:t>
            </a:r>
            <a:r>
              <a:rPr lang="en-US" altLang="zh-CN" dirty="0"/>
              <a:t>)</a:t>
            </a:r>
            <a:r>
              <a:rPr lang="zh-CN" altLang="en-US" dirty="0"/>
              <a:t>单点修改</a:t>
            </a:r>
            <a:r>
              <a:rPr lang="en-US" altLang="zh-CN" dirty="0"/>
              <a:t>+</a:t>
            </a:r>
            <a:r>
              <a:rPr lang="zh-CN" altLang="en-US" dirty="0"/>
              <a:t>区间查询的数据结构</a:t>
            </a:r>
            <a:endParaRPr lang="en-US" altLang="zh-CN" dirty="0"/>
          </a:p>
          <a:p>
            <a:r>
              <a:rPr lang="zh-CN" altLang="en-US" dirty="0"/>
              <a:t>但是</a:t>
            </a:r>
            <a:r>
              <a:rPr lang="en-US" altLang="zh-CN" dirty="0"/>
              <a:t>……</a:t>
            </a:r>
            <a:r>
              <a:rPr lang="zh-CN" altLang="en-US" dirty="0"/>
              <a:t>这玩意也不比树状数组厉害啊</a:t>
            </a:r>
            <a:endParaRPr lang="en-US" altLang="zh-CN" dirty="0"/>
          </a:p>
          <a:p>
            <a:r>
              <a:rPr lang="zh-CN" altLang="en-US" dirty="0"/>
              <a:t>错错错！就算没有</a:t>
            </a:r>
            <a:r>
              <a:rPr lang="en-US" altLang="zh-CN" dirty="0" err="1"/>
              <a:t>lazytag</a:t>
            </a:r>
            <a:r>
              <a:rPr lang="zh-CN" altLang="en-US" dirty="0"/>
              <a:t>，线段树也比树状数组厉害：我们不再需要</a:t>
            </a:r>
            <a:r>
              <a:rPr lang="zh-CN" altLang="en-US" dirty="0">
                <a:solidFill>
                  <a:srgbClr val="0070C0"/>
                </a:solidFill>
              </a:rPr>
              <a:t>答案可减</a:t>
            </a:r>
            <a:r>
              <a:rPr lang="zh-CN" altLang="en-US" dirty="0"/>
              <a:t>这个条件了（比如单点修改区间最值就可以做了）</a:t>
            </a:r>
            <a:endParaRPr lang="en-US" altLang="zh-CN" dirty="0"/>
          </a:p>
          <a:p>
            <a:r>
              <a:rPr lang="zh-CN" altLang="en-US" dirty="0"/>
              <a:t>不过为了让我们的线段树更厉害，</a:t>
            </a:r>
            <a:r>
              <a:rPr lang="en-US" altLang="zh-CN" dirty="0" err="1"/>
              <a:t>lazytag</a:t>
            </a:r>
            <a:r>
              <a:rPr lang="zh-CN" altLang="en-US" dirty="0"/>
              <a:t>是必不可少的一个</a:t>
            </a:r>
            <a:r>
              <a:rPr lang="en-US" altLang="zh-CN" dirty="0"/>
              <a:t>DLC</a:t>
            </a:r>
          </a:p>
          <a:p>
            <a:r>
              <a:rPr lang="zh-CN" altLang="en-US" dirty="0"/>
              <a:t>不过进入这个话题之前，先来做一道例题巩固一下普通线段树</a:t>
            </a:r>
            <a:endParaRPr lang="en-US" altLang="zh-CN" dirty="0"/>
          </a:p>
        </p:txBody>
      </p:sp>
    </p:spTree>
    <p:extLst>
      <p:ext uri="{BB962C8B-B14F-4D97-AF65-F5344CB8AC3E}">
        <p14:creationId xmlns:p14="http://schemas.microsoft.com/office/powerpoint/2010/main" val="2242465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E183B-14B4-0653-DB12-D20D0F322207}"/>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32F8B5A5-6802-8B7F-B6B0-F8BB404E3866}"/>
              </a:ext>
            </a:extLst>
          </p:cNvPr>
          <p:cNvSpPr>
            <a:spLocks noGrp="1"/>
          </p:cNvSpPr>
          <p:nvPr>
            <p:ph idx="1"/>
          </p:nvPr>
        </p:nvSpPr>
        <p:spPr/>
        <p:txBody>
          <a:bodyPr/>
          <a:lstStyle/>
          <a:p>
            <a:r>
              <a:rPr lang="zh-CN" altLang="en-US" dirty="0"/>
              <a:t>一个序列（整数，有正有负）的最大子段和是指从中选出一个子区间求和可以得到的最大值</a:t>
            </a:r>
            <a:endParaRPr lang="en-US" altLang="zh-CN" dirty="0"/>
          </a:p>
          <a:p>
            <a:r>
              <a:rPr lang="zh-CN" altLang="en-US" dirty="0"/>
              <a:t>给出一个序列，要求支持：单点修改，区间查询最大子段和</a:t>
            </a:r>
          </a:p>
        </p:txBody>
      </p:sp>
    </p:spTree>
    <p:extLst>
      <p:ext uri="{BB962C8B-B14F-4D97-AF65-F5344CB8AC3E}">
        <p14:creationId xmlns:p14="http://schemas.microsoft.com/office/powerpoint/2010/main" val="2840488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53AD-CCB8-ED74-3B29-00F95F974F74}"/>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FF27C63E-542A-FD8B-0EB4-396CF12CF649}"/>
              </a:ext>
            </a:extLst>
          </p:cNvPr>
          <p:cNvSpPr>
            <a:spLocks noGrp="1"/>
          </p:cNvSpPr>
          <p:nvPr>
            <p:ph idx="1"/>
          </p:nvPr>
        </p:nvSpPr>
        <p:spPr/>
        <p:txBody>
          <a:bodyPr/>
          <a:lstStyle/>
          <a:p>
            <a:r>
              <a:rPr lang="zh-CN" altLang="en-US" dirty="0"/>
              <a:t>问题不过在于：如果我们的询问裂开了，如何把一个左子树的后缀答案和右子树的前缀答案合并起来</a:t>
            </a:r>
            <a:endParaRPr lang="en-US" altLang="zh-CN" dirty="0"/>
          </a:p>
          <a:p>
            <a:r>
              <a:rPr lang="zh-CN" altLang="en-US" dirty="0"/>
              <a:t>如果我们目标的区间完全处于左子树或者右子树，那么没有问题，答案的最大值就是答案</a:t>
            </a:r>
            <a:endParaRPr lang="en-US" altLang="zh-CN" dirty="0"/>
          </a:p>
          <a:p>
            <a:r>
              <a:rPr lang="zh-CN" altLang="en-US" dirty="0"/>
              <a:t>如果横跨了两个区间，那么我们需要</a:t>
            </a:r>
            <a:r>
              <a:rPr lang="zh-CN" altLang="en-US" dirty="0">
                <a:solidFill>
                  <a:srgbClr val="FF0000"/>
                </a:solidFill>
              </a:rPr>
              <a:t>左子树的最大后缀和</a:t>
            </a:r>
            <a:r>
              <a:rPr lang="zh-CN" altLang="en-US" dirty="0"/>
              <a:t>和</a:t>
            </a:r>
            <a:r>
              <a:rPr lang="zh-CN" altLang="en-US" dirty="0">
                <a:solidFill>
                  <a:srgbClr val="0070C0"/>
                </a:solidFill>
              </a:rPr>
              <a:t>右子树的最大前缀和</a:t>
            </a:r>
            <a:r>
              <a:rPr lang="zh-CN" altLang="en-US" dirty="0"/>
              <a:t>，加起来得到横跨区间的答案</a:t>
            </a:r>
            <a:endParaRPr lang="en-US" altLang="zh-CN" dirty="0"/>
          </a:p>
          <a:p>
            <a:r>
              <a:rPr lang="zh-CN" altLang="en-US" dirty="0"/>
              <a:t>最终合并后的答案</a:t>
            </a:r>
            <a:r>
              <a:rPr lang="en-US" altLang="zh-CN" dirty="0"/>
              <a:t>=max(</a:t>
            </a:r>
            <a:r>
              <a:rPr lang="zh-CN" altLang="en-US" dirty="0"/>
              <a:t>左子树答案，右子树答案，</a:t>
            </a:r>
            <a:r>
              <a:rPr lang="zh-CN" altLang="en-US" dirty="0">
                <a:solidFill>
                  <a:srgbClr val="FF0000"/>
                </a:solidFill>
              </a:rPr>
              <a:t>左子树的最大后缀和</a:t>
            </a:r>
            <a:r>
              <a:rPr lang="en-US" altLang="zh-CN" dirty="0"/>
              <a:t>+</a:t>
            </a:r>
            <a:r>
              <a:rPr lang="zh-CN" altLang="en-US" dirty="0">
                <a:solidFill>
                  <a:srgbClr val="0070C0"/>
                </a:solidFill>
              </a:rPr>
              <a:t>右子树的最大前缀和</a:t>
            </a:r>
            <a:r>
              <a:rPr lang="en-US" altLang="zh-CN" dirty="0"/>
              <a:t>)</a:t>
            </a:r>
            <a:endParaRPr lang="zh-CN" altLang="en-US" dirty="0"/>
          </a:p>
        </p:txBody>
      </p:sp>
    </p:spTree>
    <p:extLst>
      <p:ext uri="{BB962C8B-B14F-4D97-AF65-F5344CB8AC3E}">
        <p14:creationId xmlns:p14="http://schemas.microsoft.com/office/powerpoint/2010/main" val="4247587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AFE83-55FB-C51A-463F-D0DB98BA3BB5}"/>
              </a:ext>
            </a:extLst>
          </p:cNvPr>
          <p:cNvSpPr>
            <a:spLocks noGrp="1"/>
          </p:cNvSpPr>
          <p:nvPr>
            <p:ph type="title"/>
          </p:nvPr>
        </p:nvSpPr>
        <p:spPr/>
        <p:txBody>
          <a:bodyPr/>
          <a:lstStyle/>
          <a:p>
            <a:r>
              <a:rPr lang="zh-CN" altLang="en-US" dirty="0"/>
              <a:t>二叉堆</a:t>
            </a:r>
          </a:p>
        </p:txBody>
      </p:sp>
      <p:sp>
        <p:nvSpPr>
          <p:cNvPr id="3" name="内容占位符 2">
            <a:extLst>
              <a:ext uri="{FF2B5EF4-FFF2-40B4-BE49-F238E27FC236}">
                <a16:creationId xmlns:a16="http://schemas.microsoft.com/office/drawing/2014/main" id="{07253108-5FA7-0008-9BB3-AC10A091AD3D}"/>
              </a:ext>
            </a:extLst>
          </p:cNvPr>
          <p:cNvSpPr>
            <a:spLocks noGrp="1"/>
          </p:cNvSpPr>
          <p:nvPr>
            <p:ph idx="1"/>
          </p:nvPr>
        </p:nvSpPr>
        <p:spPr/>
        <p:txBody>
          <a:bodyPr/>
          <a:lstStyle/>
          <a:p>
            <a:r>
              <a:rPr lang="zh-CN" altLang="en-US" dirty="0"/>
              <a:t>现在来想想如何加入一个元素</a:t>
            </a:r>
            <a:endParaRPr lang="en-US" altLang="zh-CN" dirty="0"/>
          </a:p>
          <a:p>
            <a:r>
              <a:rPr lang="zh-CN" altLang="en-US" dirty="0"/>
              <a:t>不妨加在最后一行最靠前的位置，这样我们的树一直是一个完全二叉树（前面层全满，最后一层居左），可以保证效率</a:t>
            </a:r>
            <a:endParaRPr lang="en-US" altLang="zh-CN" dirty="0"/>
          </a:p>
          <a:p>
            <a:r>
              <a:rPr lang="zh-CN" altLang="en-US" dirty="0"/>
              <a:t>那么加入的这个元素可能带来哪些矛盾呢？</a:t>
            </a:r>
            <a:endParaRPr lang="en-US" altLang="zh-CN" dirty="0"/>
          </a:p>
          <a:p>
            <a:pPr lvl="1"/>
            <a:r>
              <a:rPr lang="en-US" altLang="zh-CN" dirty="0"/>
              <a:t>1</a:t>
            </a:r>
            <a:r>
              <a:rPr lang="zh-CN" altLang="en-US" dirty="0"/>
              <a:t>，比父亲小，那么没有任何矛盾</a:t>
            </a:r>
            <a:endParaRPr lang="en-US" altLang="zh-CN" dirty="0"/>
          </a:p>
          <a:p>
            <a:pPr lvl="1"/>
            <a:r>
              <a:rPr lang="en-US" altLang="zh-CN" dirty="0"/>
              <a:t>2</a:t>
            </a:r>
            <a:r>
              <a:rPr lang="zh-CN" altLang="en-US" dirty="0"/>
              <a:t>，比父亲大，比兄弟小，这种情况不可能发生，因为父亲比兄弟大</a:t>
            </a:r>
            <a:endParaRPr lang="en-US" altLang="zh-CN" dirty="0"/>
          </a:p>
          <a:p>
            <a:pPr lvl="1"/>
            <a:r>
              <a:rPr lang="en-US" altLang="zh-CN" dirty="0"/>
              <a:t>3</a:t>
            </a:r>
            <a:r>
              <a:rPr lang="zh-CN" altLang="en-US" dirty="0"/>
              <a:t>，比父亲和兄弟都大，那么和父亲交换即可</a:t>
            </a:r>
          </a:p>
          <a:p>
            <a:r>
              <a:rPr lang="zh-CN" altLang="en-US" dirty="0"/>
              <a:t>交换后，自己来到父亲的位置，和上面可能还有矛盾，继续调整即可。这种调整被称为</a:t>
            </a:r>
            <a:r>
              <a:rPr lang="zh-CN" altLang="en-US" dirty="0">
                <a:solidFill>
                  <a:srgbClr val="FF0000"/>
                </a:solidFill>
              </a:rPr>
              <a:t>向上调整</a:t>
            </a:r>
            <a:r>
              <a:rPr lang="en-US" altLang="zh-CN" dirty="0">
                <a:solidFill>
                  <a:srgbClr val="FF0000"/>
                </a:solidFill>
              </a:rPr>
              <a:t>(update)</a:t>
            </a:r>
            <a:r>
              <a:rPr lang="zh-CN" altLang="en-US" dirty="0"/>
              <a:t>，复杂度为</a:t>
            </a:r>
            <a:r>
              <a:rPr lang="en-US" altLang="zh-CN" dirty="0"/>
              <a:t>O(</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3692067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C2D8E-0375-0EAB-D2A2-8D162DCE2316}"/>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C7DE8ADE-968E-47C0-3E95-9B7D088F6506}"/>
              </a:ext>
            </a:extLst>
          </p:cNvPr>
          <p:cNvSpPr>
            <a:spLocks noGrp="1"/>
          </p:cNvSpPr>
          <p:nvPr>
            <p:ph idx="1"/>
          </p:nvPr>
        </p:nvSpPr>
        <p:spPr/>
        <p:txBody>
          <a:bodyPr/>
          <a:lstStyle/>
          <a:p>
            <a:r>
              <a:rPr lang="zh-CN" altLang="en-US" dirty="0"/>
              <a:t>于是我们现在需要在节点额外维护最大前缀和和最大后缀和</a:t>
            </a:r>
            <a:endParaRPr lang="en-US" altLang="zh-CN" dirty="0"/>
          </a:p>
          <a:p>
            <a:r>
              <a:rPr lang="zh-CN" altLang="en-US" dirty="0"/>
              <a:t>由于更新会进行到叶子，更新非常简单，主要是合并</a:t>
            </a:r>
            <a:endParaRPr lang="en-US" altLang="zh-CN" dirty="0"/>
          </a:p>
          <a:p>
            <a:r>
              <a:rPr lang="zh-CN" altLang="en-US" dirty="0"/>
              <a:t>思考合并后的最大前缀和出现在左子树还是右子树</a:t>
            </a:r>
            <a:endParaRPr lang="en-US" altLang="zh-CN" dirty="0"/>
          </a:p>
          <a:p>
            <a:r>
              <a:rPr lang="zh-CN" altLang="en-US" dirty="0"/>
              <a:t>合并时，最大前缀和</a:t>
            </a:r>
            <a:r>
              <a:rPr lang="en-US" altLang="zh-CN" dirty="0"/>
              <a:t>=max(</a:t>
            </a:r>
            <a:r>
              <a:rPr lang="zh-CN" altLang="en-US" dirty="0"/>
              <a:t>左子树的最大前缀和，左子树总和</a:t>
            </a:r>
            <a:r>
              <a:rPr lang="en-US" altLang="zh-CN" dirty="0"/>
              <a:t>+</a:t>
            </a:r>
            <a:r>
              <a:rPr lang="zh-CN" altLang="en-US" dirty="0"/>
              <a:t>右子树最大前缀和</a:t>
            </a:r>
            <a:r>
              <a:rPr lang="en-US" altLang="zh-CN" dirty="0"/>
              <a:t>)</a:t>
            </a:r>
            <a:r>
              <a:rPr lang="zh-CN" altLang="en-US" dirty="0"/>
              <a:t>，最大后缀和同理</a:t>
            </a:r>
            <a:endParaRPr lang="en-US" altLang="zh-CN" dirty="0"/>
          </a:p>
          <a:p>
            <a:r>
              <a:rPr lang="zh-CN" altLang="en-US" dirty="0"/>
              <a:t>因此我们还要还要再维护一个子树的总和，这个简单</a:t>
            </a:r>
            <a:endParaRPr lang="en-US" altLang="zh-CN" dirty="0"/>
          </a:p>
          <a:p>
            <a:r>
              <a:rPr lang="zh-CN" altLang="en-US" dirty="0"/>
              <a:t>时间复杂度</a:t>
            </a:r>
            <a:r>
              <a:rPr lang="en-US" altLang="zh-CN" dirty="0"/>
              <a:t>O(</a:t>
            </a:r>
            <a:r>
              <a:rPr lang="en-US" altLang="zh-CN" dirty="0" err="1"/>
              <a:t>nlogn</a:t>
            </a:r>
            <a:r>
              <a:rPr lang="en-US" altLang="zh-CN" dirty="0"/>
              <a:t>)</a:t>
            </a:r>
          </a:p>
        </p:txBody>
      </p:sp>
    </p:spTree>
    <p:extLst>
      <p:ext uri="{BB962C8B-B14F-4D97-AF65-F5344CB8AC3E}">
        <p14:creationId xmlns:p14="http://schemas.microsoft.com/office/powerpoint/2010/main" val="1042672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F080-4376-81FA-3F29-7D585B0FB402}"/>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17020D89-57F3-19BD-B8C5-4DD67C2D1BEC}"/>
              </a:ext>
            </a:extLst>
          </p:cNvPr>
          <p:cNvSpPr>
            <a:spLocks noGrp="1"/>
          </p:cNvSpPr>
          <p:nvPr>
            <p:ph idx="1"/>
          </p:nvPr>
        </p:nvSpPr>
        <p:spPr/>
        <p:txBody>
          <a:bodyPr/>
          <a:lstStyle/>
          <a:p>
            <a:r>
              <a:rPr lang="zh-CN" altLang="en-US" dirty="0"/>
              <a:t>现在我们来开启</a:t>
            </a:r>
            <a:r>
              <a:rPr lang="en-US" altLang="zh-CN" dirty="0" err="1"/>
              <a:t>lazytag</a:t>
            </a:r>
            <a:r>
              <a:rPr lang="zh-CN" altLang="en-US" dirty="0"/>
              <a:t>篇章</a:t>
            </a:r>
            <a:endParaRPr lang="en-US" altLang="zh-CN" dirty="0"/>
          </a:p>
          <a:p>
            <a:r>
              <a:rPr lang="zh-CN" altLang="en-US" dirty="0"/>
              <a:t>先来解决</a:t>
            </a:r>
            <a:r>
              <a:rPr lang="zh-CN" altLang="en-US" dirty="0">
                <a:solidFill>
                  <a:srgbClr val="FF0000"/>
                </a:solidFill>
              </a:rPr>
              <a:t>区间赋值</a:t>
            </a:r>
            <a:r>
              <a:rPr lang="zh-CN" altLang="en-US" dirty="0"/>
              <a:t>，区间求和问题</a:t>
            </a:r>
            <a:endParaRPr lang="en-US" altLang="zh-CN" dirty="0"/>
          </a:p>
          <a:p>
            <a:r>
              <a:rPr lang="zh-CN" altLang="en-US" dirty="0"/>
              <a:t>区间求和变化其实不大，依旧是</a:t>
            </a:r>
            <a:r>
              <a:rPr lang="en-US" altLang="zh-CN" dirty="0"/>
              <a:t>O(</a:t>
            </a:r>
            <a:r>
              <a:rPr lang="en-US" altLang="zh-CN" dirty="0" err="1"/>
              <a:t>logn</a:t>
            </a:r>
            <a:r>
              <a:rPr lang="en-US" altLang="zh-CN" dirty="0"/>
              <a:t>)</a:t>
            </a:r>
            <a:r>
              <a:rPr lang="zh-CN" altLang="en-US" dirty="0"/>
              <a:t>个区间的答案加起来</a:t>
            </a:r>
            <a:endParaRPr lang="en-US" altLang="zh-CN" dirty="0"/>
          </a:p>
          <a:p>
            <a:r>
              <a:rPr lang="zh-CN" altLang="en-US" dirty="0"/>
              <a:t>但是区间赋值，我们肯定不能暴力访问每个节点，只能和区间求和一样</a:t>
            </a:r>
            <a:r>
              <a:rPr lang="zh-CN" altLang="en-US" dirty="0">
                <a:solidFill>
                  <a:srgbClr val="0070C0"/>
                </a:solidFill>
              </a:rPr>
              <a:t>拆成若干个区间</a:t>
            </a:r>
            <a:r>
              <a:rPr lang="zh-CN" altLang="en-US" dirty="0"/>
              <a:t>进行修改</a:t>
            </a:r>
            <a:endParaRPr lang="en-US" altLang="zh-CN" dirty="0"/>
          </a:p>
          <a:p>
            <a:r>
              <a:rPr lang="zh-CN" altLang="en-US" dirty="0"/>
              <a:t>和求和一样，拆到最后，有</a:t>
            </a:r>
            <a:r>
              <a:rPr lang="en-US" altLang="zh-CN" dirty="0"/>
              <a:t>O(</a:t>
            </a:r>
            <a:r>
              <a:rPr lang="en-US" altLang="zh-CN" dirty="0" err="1"/>
              <a:t>logn</a:t>
            </a:r>
            <a:r>
              <a:rPr lang="en-US" altLang="zh-CN" dirty="0"/>
              <a:t>)</a:t>
            </a:r>
            <a:r>
              <a:rPr lang="zh-CN" altLang="en-US" dirty="0"/>
              <a:t>个节点是完全处于我们的复制操作范围内的，我们希望对它们</a:t>
            </a:r>
            <a:r>
              <a:rPr lang="en-US" altLang="zh-CN" dirty="0"/>
              <a:t>O(1)</a:t>
            </a:r>
            <a:r>
              <a:rPr lang="zh-CN" altLang="en-US" dirty="0"/>
              <a:t>操作</a:t>
            </a:r>
            <a:endParaRPr lang="en-US" altLang="zh-CN" dirty="0"/>
          </a:p>
        </p:txBody>
      </p:sp>
    </p:spTree>
    <p:extLst>
      <p:ext uri="{BB962C8B-B14F-4D97-AF65-F5344CB8AC3E}">
        <p14:creationId xmlns:p14="http://schemas.microsoft.com/office/powerpoint/2010/main" val="2664114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66A06-F267-09A3-3611-A8C1DF224D91}"/>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E2E9FEB2-11F1-4697-4157-0411E385BC71}"/>
              </a:ext>
            </a:extLst>
          </p:cNvPr>
          <p:cNvSpPr>
            <a:spLocks noGrp="1"/>
          </p:cNvSpPr>
          <p:nvPr>
            <p:ph idx="1"/>
          </p:nvPr>
        </p:nvSpPr>
        <p:spPr/>
        <p:txBody>
          <a:bodyPr/>
          <a:lstStyle/>
          <a:p>
            <a:r>
              <a:rPr lang="zh-CN" altLang="en-US" dirty="0"/>
              <a:t>先往好处想：假设从此以后我再也不会访问它的子节点</a:t>
            </a:r>
            <a:endParaRPr lang="en-US" altLang="zh-CN" dirty="0"/>
          </a:p>
          <a:p>
            <a:r>
              <a:rPr lang="zh-CN" altLang="en-US" dirty="0"/>
              <a:t>那么我的操作可以到此为止，把这个区间的答案更新为</a:t>
            </a:r>
            <a:r>
              <a:rPr lang="en-US" altLang="zh-CN" dirty="0"/>
              <a:t>k*</a:t>
            </a:r>
            <a:r>
              <a:rPr lang="en-US" altLang="zh-CN" dirty="0" err="1"/>
              <a:t>len</a:t>
            </a:r>
            <a:r>
              <a:rPr lang="zh-CN" altLang="en-US" dirty="0"/>
              <a:t>，其中</a:t>
            </a:r>
            <a:r>
              <a:rPr lang="en-US" altLang="zh-CN" dirty="0"/>
              <a:t>k</a:t>
            </a:r>
            <a:r>
              <a:rPr lang="zh-CN" altLang="en-US" dirty="0"/>
              <a:t>是我们要赋的值，</a:t>
            </a:r>
            <a:r>
              <a:rPr lang="en-US" altLang="zh-CN" dirty="0" err="1"/>
              <a:t>len</a:t>
            </a:r>
            <a:r>
              <a:rPr lang="zh-CN" altLang="en-US" dirty="0"/>
              <a:t>是区间的长度</a:t>
            </a:r>
            <a:r>
              <a:rPr lang="en-US" altLang="zh-CN" dirty="0"/>
              <a:t>(r-l+1)</a:t>
            </a:r>
          </a:p>
          <a:p>
            <a:r>
              <a:rPr lang="zh-CN" altLang="en-US" dirty="0"/>
              <a:t>然而现实不会这么美好：我们之后可能会访问它的子节点</a:t>
            </a:r>
            <a:endParaRPr lang="en-US" altLang="zh-CN" dirty="0"/>
          </a:p>
          <a:p>
            <a:r>
              <a:rPr lang="zh-CN" altLang="en-US" dirty="0"/>
              <a:t>所以我们在节点上打一个</a:t>
            </a:r>
            <a:r>
              <a:rPr lang="en-US" altLang="zh-CN" dirty="0"/>
              <a:t>tag=k</a:t>
            </a:r>
            <a:r>
              <a:rPr lang="zh-CN" altLang="en-US" dirty="0"/>
              <a:t>，表示我上次有一个赋值操作进行到这里停止了，还没有修改孩子们</a:t>
            </a:r>
            <a:endParaRPr lang="en-US" altLang="zh-CN" dirty="0"/>
          </a:p>
          <a:p>
            <a:r>
              <a:rPr lang="zh-CN" altLang="en-US" dirty="0"/>
              <a:t>等我下一次访问到这个节点的时候，如果还要访问这个节点的孩子，那么就得先进行一下标记上的操作</a:t>
            </a:r>
            <a:endParaRPr lang="en-US" altLang="zh-CN" dirty="0"/>
          </a:p>
        </p:txBody>
      </p:sp>
    </p:spTree>
    <p:extLst>
      <p:ext uri="{BB962C8B-B14F-4D97-AF65-F5344CB8AC3E}">
        <p14:creationId xmlns:p14="http://schemas.microsoft.com/office/powerpoint/2010/main" val="1787466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B8F37-2BE0-2CAA-466F-39A08C122E80}"/>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68AE6706-E701-0A3A-E65A-57749DA1031A}"/>
              </a:ext>
            </a:extLst>
          </p:cNvPr>
          <p:cNvSpPr>
            <a:spLocks noGrp="1"/>
          </p:cNvSpPr>
          <p:nvPr>
            <p:ph idx="1"/>
          </p:nvPr>
        </p:nvSpPr>
        <p:spPr/>
        <p:txBody>
          <a:bodyPr/>
          <a:lstStyle/>
          <a:p>
            <a:r>
              <a:rPr lang="zh-CN" altLang="en-US" dirty="0"/>
              <a:t>由于自己的两个孩子是被自己完全包含的，对它们进行操作一定是直接更新答案、打</a:t>
            </a:r>
            <a:r>
              <a:rPr lang="en-US" altLang="zh-CN" dirty="0"/>
              <a:t>tag</a:t>
            </a:r>
            <a:r>
              <a:rPr lang="zh-CN" altLang="en-US" dirty="0"/>
              <a:t>，这一步是</a:t>
            </a:r>
            <a:r>
              <a:rPr lang="en-US" altLang="zh-CN" dirty="0"/>
              <a:t>O(1)</a:t>
            </a:r>
            <a:r>
              <a:rPr lang="zh-CN" altLang="en-US" dirty="0"/>
              <a:t>的</a:t>
            </a:r>
            <a:endParaRPr lang="en-US" altLang="zh-CN" dirty="0"/>
          </a:p>
          <a:p>
            <a:r>
              <a:rPr lang="zh-CN" altLang="en-US" dirty="0"/>
              <a:t>下放</a:t>
            </a:r>
            <a:r>
              <a:rPr lang="en-US" altLang="zh-CN" dirty="0"/>
              <a:t>tag</a:t>
            </a:r>
            <a:r>
              <a:rPr lang="zh-CN" altLang="en-US" dirty="0"/>
              <a:t>后，删掉自己的</a:t>
            </a:r>
            <a:r>
              <a:rPr lang="en-US" altLang="zh-CN" dirty="0"/>
              <a:t>tag</a:t>
            </a:r>
            <a:r>
              <a:rPr lang="zh-CN" altLang="en-US" dirty="0"/>
              <a:t>，然后就可以放心访问孩子了</a:t>
            </a:r>
            <a:endParaRPr lang="en-US" altLang="zh-CN" dirty="0"/>
          </a:p>
          <a:p>
            <a:r>
              <a:rPr lang="zh-CN" altLang="en-US" dirty="0"/>
              <a:t>只剩下一个问题没有思考：孩子接收到标签时如果自己有标签怎么办？</a:t>
            </a:r>
            <a:endParaRPr lang="en-US" altLang="zh-CN" dirty="0"/>
          </a:p>
          <a:p>
            <a:r>
              <a:rPr lang="zh-CN" altLang="en-US" dirty="0"/>
              <a:t>其实问题也不大，这题里我们的标签指的是“发生了一次区间赋值还没对孩子执行”，因此直接覆盖即可</a:t>
            </a:r>
          </a:p>
        </p:txBody>
      </p:sp>
    </p:spTree>
    <p:extLst>
      <p:ext uri="{BB962C8B-B14F-4D97-AF65-F5344CB8AC3E}">
        <p14:creationId xmlns:p14="http://schemas.microsoft.com/office/powerpoint/2010/main" val="4163918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334D7-D7A4-3083-40EF-5F0BC366A51C}"/>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D9EC5E51-83B0-DE7A-530B-8E8D7C4F49E8}"/>
              </a:ext>
            </a:extLst>
          </p:cNvPr>
          <p:cNvSpPr>
            <a:spLocks noGrp="1"/>
          </p:cNvSpPr>
          <p:nvPr>
            <p:ph idx="1"/>
          </p:nvPr>
        </p:nvSpPr>
        <p:spPr>
          <a:xfrm>
            <a:off x="838200" y="1825625"/>
            <a:ext cx="10515600" cy="4580618"/>
          </a:xfrm>
        </p:spPr>
        <p:txBody>
          <a:bodyPr>
            <a:normAutofit/>
          </a:bodyPr>
          <a:lstStyle/>
          <a:p>
            <a:r>
              <a:rPr lang="zh-CN" altLang="en-US" dirty="0"/>
              <a:t>就这样，我们通过名为</a:t>
            </a:r>
            <a:r>
              <a:rPr lang="en-US" altLang="zh-CN" dirty="0" err="1"/>
              <a:t>lazytag</a:t>
            </a:r>
            <a:r>
              <a:rPr lang="zh-CN" altLang="en-US" dirty="0"/>
              <a:t>的魔法，把修改和询问都控制在了</a:t>
            </a:r>
            <a:r>
              <a:rPr lang="en-US" altLang="zh-CN" dirty="0"/>
              <a:t>O(</a:t>
            </a:r>
            <a:r>
              <a:rPr lang="en-US" altLang="zh-CN" dirty="0" err="1"/>
              <a:t>logn</a:t>
            </a:r>
            <a:r>
              <a:rPr lang="en-US" altLang="zh-CN" dirty="0"/>
              <a:t>)</a:t>
            </a:r>
            <a:r>
              <a:rPr lang="zh-CN" altLang="en-US" dirty="0"/>
              <a:t>的复杂度</a:t>
            </a:r>
            <a:endParaRPr lang="en-US" altLang="zh-CN" dirty="0"/>
          </a:p>
          <a:p>
            <a:r>
              <a:rPr lang="zh-CN" altLang="en-US" dirty="0"/>
              <a:t>当初教我线段树的学长打了一个这样的比方：</a:t>
            </a:r>
            <a:endParaRPr lang="en-US" altLang="zh-CN" dirty="0"/>
          </a:p>
          <a:p>
            <a:r>
              <a:rPr lang="en-US" altLang="zh-CN" dirty="0" err="1"/>
              <a:t>Lazytag</a:t>
            </a:r>
            <a:r>
              <a:rPr lang="zh-CN" altLang="en-US" dirty="0"/>
              <a:t>就好比拖欠作业：</a:t>
            </a:r>
            <a:endParaRPr lang="en-US" altLang="zh-CN" dirty="0"/>
          </a:p>
          <a:p>
            <a:pPr lvl="1"/>
            <a:r>
              <a:rPr lang="en-US" altLang="zh-CN" dirty="0"/>
              <a:t>1</a:t>
            </a:r>
            <a:r>
              <a:rPr lang="zh-CN" altLang="en-US" dirty="0"/>
              <a:t>，你得让老师看上去你好像做完了作业，即当你用打</a:t>
            </a:r>
            <a:r>
              <a:rPr lang="en-US" altLang="zh-CN" dirty="0"/>
              <a:t>tag</a:t>
            </a:r>
            <a:r>
              <a:rPr lang="zh-CN" altLang="en-US" dirty="0"/>
              <a:t>代替完成每份作业时，你得快速更新出区间答案，就好像你做完了每份作业一样</a:t>
            </a:r>
            <a:endParaRPr lang="en-US" altLang="zh-CN" dirty="0"/>
          </a:p>
          <a:p>
            <a:pPr lvl="1"/>
            <a:r>
              <a:rPr lang="en-US" altLang="zh-CN" dirty="0"/>
              <a:t>2</a:t>
            </a:r>
            <a:r>
              <a:rPr lang="zh-CN" altLang="en-US" dirty="0"/>
              <a:t>，当老师细究起每份作业的时候，你也能快速完成，即当老师试图访问你这个作业区间的孩子的时候，你能够快速下传标记（更新出要访问的孩子的答案）</a:t>
            </a:r>
            <a:endParaRPr lang="en-US" altLang="zh-CN" dirty="0"/>
          </a:p>
          <a:p>
            <a:r>
              <a:rPr lang="zh-CN" altLang="en-US" dirty="0"/>
              <a:t>用向量来理解线段树：</a:t>
            </a:r>
            <a:r>
              <a:rPr lang="en-US" altLang="zh-CN" dirty="0"/>
              <a:t>https://www.luogu.com.cn/blog/wangrx/ji-seg-tree</a:t>
            </a:r>
          </a:p>
        </p:txBody>
      </p:sp>
    </p:spTree>
    <p:extLst>
      <p:ext uri="{BB962C8B-B14F-4D97-AF65-F5344CB8AC3E}">
        <p14:creationId xmlns:p14="http://schemas.microsoft.com/office/powerpoint/2010/main" val="1961740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0ABB1-4A88-934C-B056-E1B5EC7B0F65}"/>
              </a:ext>
            </a:extLst>
          </p:cNvPr>
          <p:cNvSpPr>
            <a:spLocks noGrp="1"/>
          </p:cNvSpPr>
          <p:nvPr>
            <p:ph type="title"/>
          </p:nvPr>
        </p:nvSpPr>
        <p:spPr/>
        <p:txBody>
          <a:bodyPr/>
          <a:lstStyle/>
          <a:p>
            <a:r>
              <a:rPr lang="zh-CN" altLang="en-US" dirty="0"/>
              <a:t>线段树</a:t>
            </a:r>
          </a:p>
        </p:txBody>
      </p:sp>
      <p:sp>
        <p:nvSpPr>
          <p:cNvPr id="3" name="内容占位符 2">
            <a:extLst>
              <a:ext uri="{FF2B5EF4-FFF2-40B4-BE49-F238E27FC236}">
                <a16:creationId xmlns:a16="http://schemas.microsoft.com/office/drawing/2014/main" id="{F355C2A5-5F8A-121A-21A0-68E053F5FA16}"/>
              </a:ext>
            </a:extLst>
          </p:cNvPr>
          <p:cNvSpPr>
            <a:spLocks noGrp="1"/>
          </p:cNvSpPr>
          <p:nvPr>
            <p:ph idx="1"/>
          </p:nvPr>
        </p:nvSpPr>
        <p:spPr>
          <a:xfrm>
            <a:off x="838200" y="1825625"/>
            <a:ext cx="10515600" cy="4618718"/>
          </a:xfrm>
        </p:spPr>
        <p:txBody>
          <a:bodyPr>
            <a:normAutofit/>
          </a:bodyPr>
          <a:lstStyle/>
          <a:p>
            <a:r>
              <a:rPr lang="zh-CN" altLang="en-US" dirty="0"/>
              <a:t>至此，总结一下我们需要做的：</a:t>
            </a:r>
          </a:p>
          <a:p>
            <a:pPr lvl="1"/>
            <a:r>
              <a:rPr lang="en-US" altLang="zh-CN" dirty="0"/>
              <a:t>1</a:t>
            </a:r>
            <a:r>
              <a:rPr lang="zh-CN" altLang="en-US" dirty="0"/>
              <a:t>，用少量信息记录下一个区间的答案和辅助信息</a:t>
            </a:r>
            <a:endParaRPr lang="en-US" altLang="zh-CN" dirty="0"/>
          </a:p>
          <a:p>
            <a:pPr lvl="1"/>
            <a:r>
              <a:rPr lang="en-US" altLang="zh-CN" dirty="0"/>
              <a:t>2</a:t>
            </a:r>
            <a:r>
              <a:rPr lang="zh-CN" altLang="en-US" dirty="0"/>
              <a:t>，用在节点上打标记代替修改区间内的每个元素</a:t>
            </a:r>
            <a:endParaRPr lang="en-US" altLang="zh-CN" dirty="0"/>
          </a:p>
          <a:p>
            <a:r>
              <a:rPr lang="zh-CN" altLang="en-US" dirty="0"/>
              <a:t>也就是，</a:t>
            </a:r>
            <a:r>
              <a:rPr lang="zh-CN" altLang="en-US" dirty="0">
                <a:solidFill>
                  <a:srgbClr val="FF0000"/>
                </a:solidFill>
              </a:rPr>
              <a:t>快速合并答案</a:t>
            </a:r>
            <a:r>
              <a:rPr lang="zh-CN" altLang="en-US" dirty="0"/>
              <a:t>、</a:t>
            </a:r>
            <a:r>
              <a:rPr lang="zh-CN" altLang="en-US" dirty="0">
                <a:solidFill>
                  <a:srgbClr val="0070C0"/>
                </a:solidFill>
              </a:rPr>
              <a:t>快速打标记</a:t>
            </a:r>
            <a:r>
              <a:rPr lang="zh-CN" altLang="en-US" dirty="0"/>
              <a:t>、快速下传标记</a:t>
            </a:r>
            <a:endParaRPr lang="en-US" altLang="zh-CN" dirty="0"/>
          </a:p>
          <a:p>
            <a:r>
              <a:rPr lang="zh-CN" altLang="en-US" dirty="0">
                <a:solidFill>
                  <a:srgbClr val="FF0000"/>
                </a:solidFill>
              </a:rPr>
              <a:t>快速合并答案</a:t>
            </a:r>
            <a:r>
              <a:rPr lang="zh-CN" altLang="en-US" dirty="0"/>
              <a:t>总是不难的</a:t>
            </a:r>
            <a:endParaRPr lang="en-US" altLang="zh-CN" dirty="0"/>
          </a:p>
          <a:p>
            <a:r>
              <a:rPr lang="zh-CN" altLang="en-US" dirty="0"/>
              <a:t>快速下传标记</a:t>
            </a:r>
            <a:r>
              <a:rPr lang="en-US" altLang="zh-CN" dirty="0"/>
              <a:t>=</a:t>
            </a:r>
            <a:r>
              <a:rPr lang="zh-CN" altLang="en-US" dirty="0"/>
              <a:t>快速给两个孩子打上标记，所以难度等于</a:t>
            </a:r>
            <a:r>
              <a:rPr lang="zh-CN" altLang="en-US" dirty="0">
                <a:solidFill>
                  <a:srgbClr val="0070C0"/>
                </a:solidFill>
              </a:rPr>
              <a:t>快速打标记</a:t>
            </a:r>
            <a:endParaRPr lang="en-US" altLang="zh-CN" dirty="0"/>
          </a:p>
          <a:p>
            <a:r>
              <a:rPr lang="zh-CN" altLang="en-US" dirty="0"/>
              <a:t>因此最难的问题就是</a:t>
            </a:r>
            <a:r>
              <a:rPr lang="zh-CN" altLang="en-US" dirty="0">
                <a:solidFill>
                  <a:srgbClr val="0070C0"/>
                </a:solidFill>
              </a:rPr>
              <a:t>快速打标记</a:t>
            </a:r>
            <a:r>
              <a:rPr lang="zh-CN" altLang="en-US" dirty="0"/>
              <a:t>，需要注意的是，</a:t>
            </a:r>
            <a:r>
              <a:rPr lang="zh-CN" altLang="en-US" b="1" dirty="0"/>
              <a:t>被打标记的节点可能已经有标记了</a:t>
            </a:r>
            <a:r>
              <a:rPr lang="zh-CN" altLang="en-US" dirty="0"/>
              <a:t>，因此困难的其实是</a:t>
            </a:r>
            <a:r>
              <a:rPr lang="zh-CN" altLang="en-US" dirty="0">
                <a:solidFill>
                  <a:srgbClr val="0070C0"/>
                </a:solidFill>
              </a:rPr>
              <a:t>快速合并标记</a:t>
            </a:r>
            <a:endParaRPr lang="en-US" altLang="zh-CN" dirty="0">
              <a:solidFill>
                <a:srgbClr val="0070C0"/>
              </a:solidFill>
            </a:endParaRPr>
          </a:p>
        </p:txBody>
      </p:sp>
    </p:spTree>
    <p:extLst>
      <p:ext uri="{BB962C8B-B14F-4D97-AF65-F5344CB8AC3E}">
        <p14:creationId xmlns:p14="http://schemas.microsoft.com/office/powerpoint/2010/main" val="2570340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46228-19EC-DC8C-FD8D-D76830869C49}"/>
              </a:ext>
            </a:extLst>
          </p:cNvPr>
          <p:cNvSpPr>
            <a:spLocks noGrp="1"/>
          </p:cNvSpPr>
          <p:nvPr>
            <p:ph type="title"/>
          </p:nvPr>
        </p:nvSpPr>
        <p:spPr/>
        <p:txBody>
          <a:bodyPr/>
          <a:lstStyle/>
          <a:p>
            <a:r>
              <a:rPr lang="zh-CN" altLang="en-US" dirty="0"/>
              <a:t>线段树例题</a:t>
            </a:r>
            <a:r>
              <a:rPr lang="en-US" altLang="zh-CN" dirty="0"/>
              <a:t>1</a:t>
            </a:r>
            <a:endParaRPr lang="zh-CN" altLang="en-US" dirty="0"/>
          </a:p>
        </p:txBody>
      </p:sp>
      <p:sp>
        <p:nvSpPr>
          <p:cNvPr id="3" name="内容占位符 2">
            <a:extLst>
              <a:ext uri="{FF2B5EF4-FFF2-40B4-BE49-F238E27FC236}">
                <a16:creationId xmlns:a16="http://schemas.microsoft.com/office/drawing/2014/main" id="{C5C6A966-CE47-6056-714E-3EDCA7C99112}"/>
              </a:ext>
            </a:extLst>
          </p:cNvPr>
          <p:cNvSpPr>
            <a:spLocks noGrp="1"/>
          </p:cNvSpPr>
          <p:nvPr>
            <p:ph idx="1"/>
          </p:nvPr>
        </p:nvSpPr>
        <p:spPr/>
        <p:txBody>
          <a:bodyPr/>
          <a:lstStyle/>
          <a:p>
            <a:r>
              <a:rPr lang="zh-CN" altLang="en-US" dirty="0"/>
              <a:t>区间加法、区间求和。</a:t>
            </a:r>
            <a:endParaRPr lang="en-US" altLang="zh-CN" dirty="0"/>
          </a:p>
          <a:p>
            <a:r>
              <a:rPr lang="zh-CN" altLang="en-US" dirty="0">
                <a:solidFill>
                  <a:srgbClr val="FF0000"/>
                </a:solidFill>
              </a:rPr>
              <a:t>快速合并答案</a:t>
            </a:r>
            <a:r>
              <a:rPr lang="zh-CN" altLang="en-US" dirty="0"/>
              <a:t>？</a:t>
            </a:r>
            <a:r>
              <a:rPr lang="en-US" altLang="zh-CN" dirty="0"/>
              <a:t>sum[nod]=sum[ls]+sum[</a:t>
            </a:r>
            <a:r>
              <a:rPr lang="en-US" altLang="zh-CN" dirty="0" err="1"/>
              <a:t>rs</a:t>
            </a:r>
            <a:r>
              <a:rPr lang="en-US" altLang="zh-CN" dirty="0"/>
              <a:t>]</a:t>
            </a:r>
          </a:p>
          <a:p>
            <a:r>
              <a:rPr lang="zh-CN" altLang="en-US" dirty="0">
                <a:solidFill>
                  <a:srgbClr val="0070C0"/>
                </a:solidFill>
              </a:rPr>
              <a:t>快速打标记</a:t>
            </a:r>
            <a:r>
              <a:rPr lang="zh-CN" altLang="en-US" dirty="0"/>
              <a:t>？</a:t>
            </a:r>
            <a:r>
              <a:rPr lang="en-US" altLang="zh-CN" dirty="0"/>
              <a:t>sum[nod]+=</a:t>
            </a:r>
            <a:r>
              <a:rPr lang="en-US" altLang="zh-CN" dirty="0" err="1"/>
              <a:t>len</a:t>
            </a:r>
            <a:r>
              <a:rPr lang="en-US" altLang="zh-CN" dirty="0"/>
              <a:t>[nod]*</a:t>
            </a:r>
            <a:r>
              <a:rPr lang="en-US" altLang="zh-CN" dirty="0" err="1"/>
              <a:t>val</a:t>
            </a:r>
            <a:r>
              <a:rPr lang="en-US" altLang="zh-CN" dirty="0"/>
              <a:t>, tag[nod]+=</a:t>
            </a:r>
            <a:r>
              <a:rPr lang="en-US" altLang="zh-CN" dirty="0" err="1"/>
              <a:t>val</a:t>
            </a:r>
            <a:endParaRPr lang="en-US" altLang="zh-CN" dirty="0"/>
          </a:p>
        </p:txBody>
      </p:sp>
    </p:spTree>
    <p:extLst>
      <p:ext uri="{BB962C8B-B14F-4D97-AF65-F5344CB8AC3E}">
        <p14:creationId xmlns:p14="http://schemas.microsoft.com/office/powerpoint/2010/main" val="115429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B85F3-C4A5-A2E6-2923-58E141923549}"/>
              </a:ext>
            </a:extLst>
          </p:cNvPr>
          <p:cNvSpPr>
            <a:spLocks noGrp="1"/>
          </p:cNvSpPr>
          <p:nvPr>
            <p:ph type="title"/>
          </p:nvPr>
        </p:nvSpPr>
        <p:spPr/>
        <p:txBody>
          <a:bodyPr/>
          <a:lstStyle/>
          <a:p>
            <a:r>
              <a:rPr lang="zh-CN" altLang="en-US" dirty="0"/>
              <a:t>线段树例题</a:t>
            </a:r>
            <a:r>
              <a:rPr lang="en-US" altLang="zh-CN" dirty="0"/>
              <a:t>2</a:t>
            </a:r>
            <a:endParaRPr lang="zh-CN" altLang="en-US" dirty="0"/>
          </a:p>
        </p:txBody>
      </p:sp>
      <p:sp>
        <p:nvSpPr>
          <p:cNvPr id="3" name="内容占位符 2">
            <a:extLst>
              <a:ext uri="{FF2B5EF4-FFF2-40B4-BE49-F238E27FC236}">
                <a16:creationId xmlns:a16="http://schemas.microsoft.com/office/drawing/2014/main" id="{E27E42CB-9005-E356-60D6-790F2226CC93}"/>
              </a:ext>
            </a:extLst>
          </p:cNvPr>
          <p:cNvSpPr>
            <a:spLocks noGrp="1"/>
          </p:cNvSpPr>
          <p:nvPr>
            <p:ph idx="1"/>
          </p:nvPr>
        </p:nvSpPr>
        <p:spPr/>
        <p:txBody>
          <a:bodyPr/>
          <a:lstStyle/>
          <a:p>
            <a:r>
              <a:rPr lang="zh-CN" altLang="en-US" dirty="0"/>
              <a:t>区间加法、区间乘法、区间求和</a:t>
            </a:r>
            <a:endParaRPr lang="en-US" altLang="zh-CN" dirty="0"/>
          </a:p>
          <a:p>
            <a:r>
              <a:rPr lang="zh-CN" altLang="en-US" dirty="0">
                <a:solidFill>
                  <a:srgbClr val="FF0000"/>
                </a:solidFill>
              </a:rPr>
              <a:t>快速合并答案</a:t>
            </a:r>
            <a:r>
              <a:rPr lang="zh-CN" altLang="en-US" dirty="0"/>
              <a:t>？</a:t>
            </a:r>
            <a:r>
              <a:rPr lang="en-US" altLang="zh-CN" dirty="0"/>
              <a:t>sum[nod]=sum[ls]+sum[</a:t>
            </a:r>
            <a:r>
              <a:rPr lang="en-US" altLang="zh-CN" dirty="0" err="1"/>
              <a:t>rs</a:t>
            </a:r>
            <a:r>
              <a:rPr lang="en-US" altLang="zh-CN" dirty="0"/>
              <a:t>]</a:t>
            </a:r>
          </a:p>
          <a:p>
            <a:r>
              <a:rPr lang="zh-CN" altLang="en-US" dirty="0">
                <a:solidFill>
                  <a:srgbClr val="0070C0"/>
                </a:solidFill>
              </a:rPr>
              <a:t>快速打标记</a:t>
            </a:r>
            <a:r>
              <a:rPr lang="zh-CN" altLang="en-US" dirty="0"/>
              <a:t>？我们相当于在考虑：如何合并乘法操作和加法操作变成</a:t>
            </a:r>
            <a:r>
              <a:rPr lang="zh-CN" altLang="en-US" dirty="0">
                <a:solidFill>
                  <a:srgbClr val="00B050"/>
                </a:solidFill>
              </a:rPr>
              <a:t>乘加操作</a:t>
            </a:r>
            <a:r>
              <a:rPr lang="zh-CN" altLang="en-US" dirty="0"/>
              <a:t>、如何</a:t>
            </a:r>
            <a:r>
              <a:rPr lang="zh-CN" altLang="en-US" dirty="0">
                <a:solidFill>
                  <a:srgbClr val="00B050"/>
                </a:solidFill>
              </a:rPr>
              <a:t>合并乘加操作</a:t>
            </a:r>
            <a:r>
              <a:rPr lang="zh-CN" altLang="en-US" dirty="0"/>
              <a:t>。</a:t>
            </a:r>
            <a:endParaRPr lang="en-US" altLang="zh-CN" dirty="0"/>
          </a:p>
          <a:p>
            <a:r>
              <a:rPr lang="zh-CN" altLang="en-US" b="1" dirty="0"/>
              <a:t>由于乘法对加法满足分配律</a:t>
            </a:r>
            <a:r>
              <a:rPr lang="zh-CN" altLang="en-US" dirty="0"/>
              <a:t>，我们想把所有操作变成先乘后加。</a:t>
            </a:r>
            <a:endParaRPr lang="en-US" altLang="zh-CN" dirty="0"/>
          </a:p>
          <a:p>
            <a:r>
              <a:rPr lang="zh-CN" altLang="en-US" dirty="0"/>
              <a:t>*</a:t>
            </a:r>
            <a:r>
              <a:rPr lang="en-US" altLang="zh-CN" dirty="0" err="1"/>
              <a:t>a+b</a:t>
            </a:r>
            <a:r>
              <a:rPr lang="zh-CN" altLang="en-US" dirty="0"/>
              <a:t>然后</a:t>
            </a:r>
            <a:r>
              <a:rPr lang="en-US" altLang="zh-CN" dirty="0"/>
              <a:t>*</a:t>
            </a:r>
            <a:r>
              <a:rPr lang="en-US" altLang="zh-CN" dirty="0" err="1"/>
              <a:t>c+d</a:t>
            </a:r>
            <a:r>
              <a:rPr lang="zh-CN" altLang="en-US" dirty="0"/>
              <a:t>等于</a:t>
            </a:r>
            <a:r>
              <a:rPr lang="en-US" altLang="zh-CN" dirty="0"/>
              <a:t>*ac+(</a:t>
            </a:r>
            <a:r>
              <a:rPr lang="en-US" altLang="zh-CN" dirty="0" err="1"/>
              <a:t>bc+d</a:t>
            </a:r>
            <a:r>
              <a:rPr lang="en-US" altLang="zh-CN" dirty="0"/>
              <a:t>)</a:t>
            </a:r>
          </a:p>
        </p:txBody>
      </p:sp>
    </p:spTree>
    <p:extLst>
      <p:ext uri="{BB962C8B-B14F-4D97-AF65-F5344CB8AC3E}">
        <p14:creationId xmlns:p14="http://schemas.microsoft.com/office/powerpoint/2010/main" val="141634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B85F3-C4A5-A2E6-2923-58E141923549}"/>
              </a:ext>
            </a:extLst>
          </p:cNvPr>
          <p:cNvSpPr>
            <a:spLocks noGrp="1"/>
          </p:cNvSpPr>
          <p:nvPr>
            <p:ph type="title"/>
          </p:nvPr>
        </p:nvSpPr>
        <p:spPr/>
        <p:txBody>
          <a:bodyPr/>
          <a:lstStyle/>
          <a:p>
            <a:r>
              <a:rPr lang="zh-CN" altLang="en-US" dirty="0"/>
              <a:t>线段树例题</a:t>
            </a:r>
            <a:r>
              <a:rPr lang="en-US" altLang="zh-CN" dirty="0"/>
              <a:t>2</a:t>
            </a:r>
            <a:endParaRPr lang="zh-CN" altLang="en-US" dirty="0"/>
          </a:p>
        </p:txBody>
      </p:sp>
      <p:sp>
        <p:nvSpPr>
          <p:cNvPr id="3" name="内容占位符 2">
            <a:extLst>
              <a:ext uri="{FF2B5EF4-FFF2-40B4-BE49-F238E27FC236}">
                <a16:creationId xmlns:a16="http://schemas.microsoft.com/office/drawing/2014/main" id="{E27E42CB-9005-E356-60D6-790F2226CC93}"/>
              </a:ext>
            </a:extLst>
          </p:cNvPr>
          <p:cNvSpPr>
            <a:spLocks noGrp="1"/>
          </p:cNvSpPr>
          <p:nvPr>
            <p:ph idx="1"/>
          </p:nvPr>
        </p:nvSpPr>
        <p:spPr/>
        <p:txBody>
          <a:bodyPr/>
          <a:lstStyle/>
          <a:p>
            <a:r>
              <a:rPr lang="zh-CN" altLang="en-US" dirty="0"/>
              <a:t>区间加法、区间乘法、区间求和</a:t>
            </a:r>
            <a:endParaRPr lang="en-US" altLang="zh-CN" dirty="0"/>
          </a:p>
          <a:p>
            <a:r>
              <a:rPr lang="zh-CN" altLang="en-US" dirty="0">
                <a:solidFill>
                  <a:srgbClr val="FF0000"/>
                </a:solidFill>
              </a:rPr>
              <a:t>快速合并答案</a:t>
            </a:r>
            <a:r>
              <a:rPr lang="zh-CN" altLang="en-US" dirty="0"/>
              <a:t>？</a:t>
            </a:r>
            <a:r>
              <a:rPr lang="en-US" altLang="zh-CN" dirty="0"/>
              <a:t>sum[nod]=sum[ls]+sum[</a:t>
            </a:r>
            <a:r>
              <a:rPr lang="en-US" altLang="zh-CN" dirty="0" err="1"/>
              <a:t>rs</a:t>
            </a:r>
            <a:r>
              <a:rPr lang="en-US" altLang="zh-CN" dirty="0"/>
              <a:t>]</a:t>
            </a:r>
          </a:p>
          <a:p>
            <a:r>
              <a:rPr lang="zh-CN" altLang="en-US" dirty="0">
                <a:solidFill>
                  <a:srgbClr val="0070C0"/>
                </a:solidFill>
              </a:rPr>
              <a:t>快速打乘法标记</a:t>
            </a:r>
            <a:r>
              <a:rPr lang="zh-CN" altLang="en-US" dirty="0"/>
              <a:t>？</a:t>
            </a:r>
            <a:r>
              <a:rPr lang="en-US" altLang="zh-CN" dirty="0"/>
              <a:t>tag2[nod]*=</a:t>
            </a:r>
            <a:r>
              <a:rPr lang="en-US" altLang="zh-CN" dirty="0" err="1"/>
              <a:t>val</a:t>
            </a:r>
            <a:r>
              <a:rPr lang="en-US" altLang="zh-CN" dirty="0"/>
              <a:t>, </a:t>
            </a:r>
            <a:r>
              <a:rPr lang="en-US" altLang="zh-CN" dirty="0">
                <a:solidFill>
                  <a:srgbClr val="00B050"/>
                </a:solidFill>
              </a:rPr>
              <a:t>tag1[nod]*=</a:t>
            </a:r>
            <a:r>
              <a:rPr lang="en-US" altLang="zh-CN" dirty="0" err="1">
                <a:solidFill>
                  <a:srgbClr val="00B050"/>
                </a:solidFill>
              </a:rPr>
              <a:t>val</a:t>
            </a:r>
            <a:r>
              <a:rPr lang="en-US" altLang="zh-CN" dirty="0"/>
              <a:t>, sum[nod]*=</a:t>
            </a:r>
            <a:r>
              <a:rPr lang="en-US" altLang="zh-CN" dirty="0" err="1"/>
              <a:t>val</a:t>
            </a:r>
            <a:endParaRPr lang="en-US" altLang="zh-CN" dirty="0"/>
          </a:p>
          <a:p>
            <a:r>
              <a:rPr lang="zh-CN" altLang="en-US" dirty="0">
                <a:solidFill>
                  <a:srgbClr val="0070C0"/>
                </a:solidFill>
              </a:rPr>
              <a:t>快速打加法标记</a:t>
            </a:r>
            <a:r>
              <a:rPr lang="zh-CN" altLang="en-US" dirty="0"/>
              <a:t>？</a:t>
            </a:r>
            <a:r>
              <a:rPr lang="en-US" altLang="zh-CN" dirty="0"/>
              <a:t>tag1[nod]+=</a:t>
            </a:r>
            <a:r>
              <a:rPr lang="en-US" altLang="zh-CN" dirty="0" err="1"/>
              <a:t>val</a:t>
            </a:r>
            <a:r>
              <a:rPr lang="en-US" altLang="zh-CN" dirty="0"/>
              <a:t>, sum[nod]+=</a:t>
            </a:r>
            <a:r>
              <a:rPr lang="en-US" altLang="zh-CN" dirty="0" err="1"/>
              <a:t>len</a:t>
            </a:r>
            <a:r>
              <a:rPr lang="en-US" altLang="zh-CN" dirty="0"/>
              <a:t>[nod]*</a:t>
            </a:r>
            <a:r>
              <a:rPr lang="en-US" altLang="zh-CN" dirty="0" err="1"/>
              <a:t>val</a:t>
            </a:r>
            <a:endParaRPr lang="en-US" altLang="zh-CN" dirty="0"/>
          </a:p>
          <a:p>
            <a:r>
              <a:rPr lang="zh-CN" altLang="en-US" dirty="0"/>
              <a:t>如果下传标记到一个有标记的节点，先下传乘法标记，后下传加法标记</a:t>
            </a:r>
            <a:endParaRPr lang="en-US" altLang="zh-CN" dirty="0"/>
          </a:p>
        </p:txBody>
      </p:sp>
    </p:spTree>
    <p:extLst>
      <p:ext uri="{BB962C8B-B14F-4D97-AF65-F5344CB8AC3E}">
        <p14:creationId xmlns:p14="http://schemas.microsoft.com/office/powerpoint/2010/main" val="60328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6E5A9-5DC8-42F1-66E9-77A222725CEA}"/>
              </a:ext>
            </a:extLst>
          </p:cNvPr>
          <p:cNvSpPr>
            <a:spLocks noGrp="1"/>
          </p:cNvSpPr>
          <p:nvPr>
            <p:ph type="title"/>
          </p:nvPr>
        </p:nvSpPr>
        <p:spPr/>
        <p:txBody>
          <a:bodyPr/>
          <a:lstStyle/>
          <a:p>
            <a:r>
              <a:rPr lang="zh-CN" altLang="en-US" dirty="0"/>
              <a:t>线段树例题</a:t>
            </a:r>
            <a:r>
              <a:rPr lang="en-US" altLang="zh-CN" dirty="0"/>
              <a:t>3</a:t>
            </a:r>
            <a:endParaRPr lang="zh-CN" altLang="en-US" dirty="0"/>
          </a:p>
        </p:txBody>
      </p:sp>
      <p:sp>
        <p:nvSpPr>
          <p:cNvPr id="3" name="内容占位符 2">
            <a:extLst>
              <a:ext uri="{FF2B5EF4-FFF2-40B4-BE49-F238E27FC236}">
                <a16:creationId xmlns:a16="http://schemas.microsoft.com/office/drawing/2014/main" id="{8D81EF06-E55C-9E0F-AAB6-C9BFFBEF12BF}"/>
              </a:ext>
            </a:extLst>
          </p:cNvPr>
          <p:cNvSpPr>
            <a:spLocks noGrp="1"/>
          </p:cNvSpPr>
          <p:nvPr>
            <p:ph idx="1"/>
          </p:nvPr>
        </p:nvSpPr>
        <p:spPr/>
        <p:txBody>
          <a:bodyPr/>
          <a:lstStyle/>
          <a:p>
            <a:r>
              <a:rPr lang="zh-CN" altLang="en-US" dirty="0">
                <a:solidFill>
                  <a:srgbClr val="00B050"/>
                </a:solidFill>
              </a:rPr>
              <a:t>单点</a:t>
            </a:r>
            <a:r>
              <a:rPr lang="zh-CN" altLang="en-US" dirty="0"/>
              <a:t>修改、区间取模、区间求和</a:t>
            </a:r>
            <a:endParaRPr lang="en-US" altLang="zh-CN" dirty="0"/>
          </a:p>
          <a:p>
            <a:r>
              <a:rPr lang="zh-CN" altLang="en-US" dirty="0">
                <a:solidFill>
                  <a:srgbClr val="FF0000"/>
                </a:solidFill>
              </a:rPr>
              <a:t>快速合并答案</a:t>
            </a:r>
            <a:r>
              <a:rPr lang="zh-CN" altLang="en-US" dirty="0"/>
              <a:t>？</a:t>
            </a:r>
            <a:r>
              <a:rPr lang="en-US" altLang="zh-CN" dirty="0"/>
              <a:t>sum[nod]=sum[ls]+sum[</a:t>
            </a:r>
            <a:r>
              <a:rPr lang="en-US" altLang="zh-CN" dirty="0" err="1"/>
              <a:t>rs</a:t>
            </a:r>
            <a:r>
              <a:rPr lang="en-US" altLang="zh-CN" dirty="0"/>
              <a:t>]</a:t>
            </a:r>
          </a:p>
          <a:p>
            <a:r>
              <a:rPr lang="zh-CN" altLang="en-US" dirty="0">
                <a:solidFill>
                  <a:srgbClr val="0070C0"/>
                </a:solidFill>
              </a:rPr>
              <a:t>快速打取模标记</a:t>
            </a:r>
            <a:r>
              <a:rPr lang="zh-CN" altLang="en-US" dirty="0"/>
              <a:t>？</a:t>
            </a:r>
            <a:r>
              <a:rPr lang="en-US" altLang="zh-CN" dirty="0"/>
              <a:t>……</a:t>
            </a:r>
          </a:p>
          <a:p>
            <a:r>
              <a:rPr lang="zh-CN" altLang="en-US" dirty="0"/>
              <a:t>我们遇到了问题：对区间内的每个元素取模，他们加起来的结果不知道会变化多少，不满足我们</a:t>
            </a:r>
            <a:r>
              <a:rPr lang="zh-CN" altLang="en-US" dirty="0">
                <a:solidFill>
                  <a:srgbClr val="0070C0"/>
                </a:solidFill>
              </a:rPr>
              <a:t>“对整个区间快速打标记代替操作”</a:t>
            </a:r>
            <a:r>
              <a:rPr lang="zh-CN" altLang="en-US" dirty="0"/>
              <a:t>的要求</a:t>
            </a:r>
            <a:endParaRPr lang="en-US" altLang="zh-CN" dirty="0"/>
          </a:p>
          <a:p>
            <a:r>
              <a:rPr lang="zh-CN" altLang="en-US" dirty="0"/>
              <a:t>我们需要发掘更多细节</a:t>
            </a:r>
          </a:p>
        </p:txBody>
      </p:sp>
    </p:spTree>
    <p:extLst>
      <p:ext uri="{BB962C8B-B14F-4D97-AF65-F5344CB8AC3E}">
        <p14:creationId xmlns:p14="http://schemas.microsoft.com/office/powerpoint/2010/main" val="196585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3C815-591B-EFA9-157B-C998F67EE3E1}"/>
              </a:ext>
            </a:extLst>
          </p:cNvPr>
          <p:cNvSpPr>
            <a:spLocks noGrp="1"/>
          </p:cNvSpPr>
          <p:nvPr>
            <p:ph type="title"/>
          </p:nvPr>
        </p:nvSpPr>
        <p:spPr/>
        <p:txBody>
          <a:bodyPr/>
          <a:lstStyle/>
          <a:p>
            <a:r>
              <a:rPr lang="zh-CN" altLang="en-US" dirty="0"/>
              <a:t>二叉堆</a:t>
            </a:r>
          </a:p>
        </p:txBody>
      </p:sp>
      <p:sp>
        <p:nvSpPr>
          <p:cNvPr id="3" name="内容占位符 2">
            <a:extLst>
              <a:ext uri="{FF2B5EF4-FFF2-40B4-BE49-F238E27FC236}">
                <a16:creationId xmlns:a16="http://schemas.microsoft.com/office/drawing/2014/main" id="{534CA99F-55D4-4C01-16B2-0D6C123C2E5B}"/>
              </a:ext>
            </a:extLst>
          </p:cNvPr>
          <p:cNvSpPr>
            <a:spLocks noGrp="1"/>
          </p:cNvSpPr>
          <p:nvPr>
            <p:ph idx="1"/>
          </p:nvPr>
        </p:nvSpPr>
        <p:spPr/>
        <p:txBody>
          <a:bodyPr/>
          <a:lstStyle/>
          <a:p>
            <a:r>
              <a:rPr lang="zh-CN" altLang="en-US" dirty="0"/>
              <a:t>而要删除一个元素则没有那么简单</a:t>
            </a:r>
            <a:endParaRPr lang="en-US" altLang="zh-CN" dirty="0"/>
          </a:p>
          <a:p>
            <a:r>
              <a:rPr lang="zh-CN" altLang="en-US" dirty="0"/>
              <a:t>首先，二叉堆不是</a:t>
            </a:r>
            <a:r>
              <a:rPr lang="zh-CN" altLang="en-US" dirty="0">
                <a:solidFill>
                  <a:srgbClr val="FF0000"/>
                </a:solidFill>
              </a:rPr>
              <a:t>二叉搜索树</a:t>
            </a:r>
            <a:r>
              <a:rPr lang="zh-CN" altLang="en-US" dirty="0"/>
              <a:t>，我们没法定位一个值对应节点的位置</a:t>
            </a:r>
            <a:endParaRPr lang="en-US" altLang="zh-CN" dirty="0"/>
          </a:p>
          <a:p>
            <a:r>
              <a:rPr lang="zh-CN" altLang="en-US" dirty="0"/>
              <a:t>这个问题先放一放，</a:t>
            </a:r>
            <a:r>
              <a:rPr lang="zh-CN" altLang="en-US" dirty="0">
                <a:solidFill>
                  <a:srgbClr val="0070C0"/>
                </a:solidFill>
              </a:rPr>
              <a:t>假设</a:t>
            </a:r>
            <a:r>
              <a:rPr lang="zh-CN" altLang="en-US" dirty="0"/>
              <a:t>我们知道要删除哪个节点</a:t>
            </a:r>
            <a:endParaRPr lang="en-US" altLang="zh-CN" dirty="0"/>
          </a:p>
          <a:p>
            <a:r>
              <a:rPr lang="zh-CN" altLang="en-US" dirty="0"/>
              <a:t>如果我们指定一个节点来删除，把它的两个孩子中较大的一个作为新的父亲，继续进入孩子的子树中删除，看上去没什么问题，其实会破坏堆的</a:t>
            </a:r>
            <a:r>
              <a:rPr lang="zh-CN" altLang="en-US" dirty="0">
                <a:solidFill>
                  <a:srgbClr val="FF0000"/>
                </a:solidFill>
              </a:rPr>
              <a:t>完全二叉树</a:t>
            </a:r>
            <a:r>
              <a:rPr lang="zh-CN" altLang="en-US" dirty="0"/>
              <a:t>的性质</a:t>
            </a:r>
            <a:endParaRPr lang="en-US" altLang="zh-CN" dirty="0"/>
          </a:p>
        </p:txBody>
      </p:sp>
    </p:spTree>
    <p:extLst>
      <p:ext uri="{BB962C8B-B14F-4D97-AF65-F5344CB8AC3E}">
        <p14:creationId xmlns:p14="http://schemas.microsoft.com/office/powerpoint/2010/main" val="3315637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EB48A-0B0A-30F9-1DF1-C6959636D428}"/>
              </a:ext>
            </a:extLst>
          </p:cNvPr>
          <p:cNvSpPr>
            <a:spLocks noGrp="1"/>
          </p:cNvSpPr>
          <p:nvPr>
            <p:ph type="title"/>
          </p:nvPr>
        </p:nvSpPr>
        <p:spPr/>
        <p:txBody>
          <a:bodyPr/>
          <a:lstStyle/>
          <a:p>
            <a:r>
              <a:rPr lang="zh-CN" altLang="en-US" dirty="0"/>
              <a:t>线段树例题</a:t>
            </a:r>
            <a:r>
              <a:rPr lang="en-US" altLang="zh-CN" dirty="0"/>
              <a:t>3</a:t>
            </a:r>
            <a:endParaRPr lang="zh-CN" altLang="en-US" dirty="0"/>
          </a:p>
        </p:txBody>
      </p:sp>
      <p:sp>
        <p:nvSpPr>
          <p:cNvPr id="3" name="内容占位符 2">
            <a:extLst>
              <a:ext uri="{FF2B5EF4-FFF2-40B4-BE49-F238E27FC236}">
                <a16:creationId xmlns:a16="http://schemas.microsoft.com/office/drawing/2014/main" id="{DF5FA13F-9EAA-0AEA-8EE1-481EABFA1DCB}"/>
              </a:ext>
            </a:extLst>
          </p:cNvPr>
          <p:cNvSpPr>
            <a:spLocks noGrp="1"/>
          </p:cNvSpPr>
          <p:nvPr>
            <p:ph idx="1"/>
          </p:nvPr>
        </p:nvSpPr>
        <p:spPr/>
        <p:txBody>
          <a:bodyPr>
            <a:normAutofit/>
          </a:bodyPr>
          <a:lstStyle/>
          <a:p>
            <a:r>
              <a:rPr lang="zh-CN" altLang="en-US" dirty="0"/>
              <a:t>如果区间内所有数都小于模数，什么事都不会发生</a:t>
            </a:r>
            <a:endParaRPr lang="en-US" altLang="zh-CN" dirty="0"/>
          </a:p>
          <a:p>
            <a:r>
              <a:rPr lang="zh-CN" altLang="en-US" dirty="0"/>
              <a:t>如果一个数</a:t>
            </a:r>
            <a:r>
              <a:rPr lang="zh-CN" altLang="en-US" dirty="0">
                <a:solidFill>
                  <a:srgbClr val="00B050"/>
                </a:solidFill>
              </a:rPr>
              <a:t>被有效地取模</a:t>
            </a:r>
            <a:r>
              <a:rPr lang="zh-CN" altLang="en-US" dirty="0"/>
              <a:t>，它至少会减小一半</a:t>
            </a:r>
            <a:endParaRPr lang="en-US" altLang="zh-CN" dirty="0"/>
          </a:p>
          <a:p>
            <a:r>
              <a:rPr lang="zh-CN" altLang="en-US" dirty="0"/>
              <a:t>我们</a:t>
            </a:r>
            <a:r>
              <a:rPr lang="zh-CN" altLang="en-US" dirty="0">
                <a:solidFill>
                  <a:srgbClr val="00B050"/>
                </a:solidFill>
              </a:rPr>
              <a:t>只有单点修改</a:t>
            </a:r>
            <a:endParaRPr lang="en-US" altLang="zh-CN" dirty="0">
              <a:solidFill>
                <a:srgbClr val="00B050"/>
              </a:solidFill>
            </a:endParaRPr>
          </a:p>
          <a:p>
            <a:r>
              <a:rPr lang="zh-CN" altLang="en-US" dirty="0"/>
              <a:t>因此，有效取模次数</a:t>
            </a:r>
            <a:r>
              <a:rPr lang="en-US" altLang="zh-CN" dirty="0"/>
              <a:t>=O(</a:t>
            </a:r>
            <a:r>
              <a:rPr lang="en-US" altLang="zh-CN" dirty="0" err="1"/>
              <a:t>nlogx</a:t>
            </a:r>
            <a:r>
              <a:rPr lang="en-US" altLang="zh-CN" dirty="0"/>
              <a:t>)</a:t>
            </a:r>
          </a:p>
          <a:p>
            <a:r>
              <a:rPr lang="zh-CN" altLang="en-US" dirty="0"/>
              <a:t>于是我们可以记录每个区间的最大值，每次访问到一个区间，如果最大值小于模数就返回，否则左右子区间都访问</a:t>
            </a:r>
          </a:p>
        </p:txBody>
      </p:sp>
    </p:spTree>
    <p:extLst>
      <p:ext uri="{BB962C8B-B14F-4D97-AF65-F5344CB8AC3E}">
        <p14:creationId xmlns:p14="http://schemas.microsoft.com/office/powerpoint/2010/main" val="220773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E7544-09F2-BD98-45FC-42652B84FA79}"/>
              </a:ext>
            </a:extLst>
          </p:cNvPr>
          <p:cNvSpPr>
            <a:spLocks noGrp="1"/>
          </p:cNvSpPr>
          <p:nvPr>
            <p:ph type="title"/>
          </p:nvPr>
        </p:nvSpPr>
        <p:spPr/>
        <p:txBody>
          <a:bodyPr/>
          <a:lstStyle/>
          <a:p>
            <a:r>
              <a:rPr lang="zh-CN" altLang="en-US" dirty="0"/>
              <a:t>线段树例题</a:t>
            </a:r>
            <a:r>
              <a:rPr lang="en-US" altLang="zh-CN" dirty="0"/>
              <a:t>3</a:t>
            </a:r>
            <a:endParaRPr lang="zh-CN" altLang="en-US" dirty="0"/>
          </a:p>
        </p:txBody>
      </p:sp>
      <p:sp>
        <p:nvSpPr>
          <p:cNvPr id="3" name="内容占位符 2">
            <a:extLst>
              <a:ext uri="{FF2B5EF4-FFF2-40B4-BE49-F238E27FC236}">
                <a16:creationId xmlns:a16="http://schemas.microsoft.com/office/drawing/2014/main" id="{EC27B382-D6D8-16C3-38FB-3CCE0E5CE9EE}"/>
              </a:ext>
            </a:extLst>
          </p:cNvPr>
          <p:cNvSpPr>
            <a:spLocks noGrp="1"/>
          </p:cNvSpPr>
          <p:nvPr>
            <p:ph idx="1"/>
          </p:nvPr>
        </p:nvSpPr>
        <p:spPr/>
        <p:txBody>
          <a:bodyPr/>
          <a:lstStyle/>
          <a:p>
            <a:r>
              <a:rPr lang="zh-CN" altLang="en-US" dirty="0"/>
              <a:t>最后每次修改都是单点修改，且一定是有效取模，一次有效取模带来的代价是</a:t>
            </a:r>
            <a:r>
              <a:rPr lang="en-US" altLang="zh-CN" dirty="0"/>
              <a:t>O(</a:t>
            </a:r>
            <a:r>
              <a:rPr lang="en-US" altLang="zh-CN" dirty="0" err="1"/>
              <a:t>logn</a:t>
            </a:r>
            <a:r>
              <a:rPr lang="en-US" altLang="zh-CN" dirty="0"/>
              <a:t>)</a:t>
            </a:r>
            <a:r>
              <a:rPr lang="zh-CN" altLang="en-US" dirty="0"/>
              <a:t>（从根节点访问它）</a:t>
            </a:r>
            <a:endParaRPr lang="en-US" altLang="zh-CN" dirty="0"/>
          </a:p>
          <a:p>
            <a:r>
              <a:rPr lang="zh-CN" altLang="en-US" dirty="0"/>
              <a:t>时间复杂度</a:t>
            </a:r>
            <a:r>
              <a:rPr lang="en-US" altLang="zh-CN" dirty="0"/>
              <a:t> O(</a:t>
            </a:r>
            <a:r>
              <a:rPr lang="en-US" altLang="zh-CN" dirty="0" err="1"/>
              <a:t>nlognlogx</a:t>
            </a:r>
            <a:r>
              <a:rPr lang="en-US" altLang="zh-CN" dirty="0"/>
              <a:t>)</a:t>
            </a:r>
            <a:r>
              <a:rPr lang="zh-CN" altLang="en-US" dirty="0"/>
              <a:t>，其中</a:t>
            </a:r>
            <a:r>
              <a:rPr lang="en-US" altLang="zh-CN" dirty="0"/>
              <a:t>n</a:t>
            </a:r>
            <a:r>
              <a:rPr lang="zh-CN" altLang="en-US" dirty="0"/>
              <a:t>是数组长度和操作次数，</a:t>
            </a:r>
            <a:r>
              <a:rPr lang="en-US" altLang="zh-CN" dirty="0"/>
              <a:t>x</a:t>
            </a:r>
            <a:r>
              <a:rPr lang="zh-CN" altLang="en-US" dirty="0"/>
              <a:t>是值域</a:t>
            </a:r>
            <a:endParaRPr lang="en-US" altLang="zh-CN" dirty="0"/>
          </a:p>
          <a:p>
            <a:r>
              <a:rPr lang="zh-CN" altLang="en-US" dirty="0"/>
              <a:t>线段树相当于在辅助我们进行快速精准地单点修改</a:t>
            </a:r>
          </a:p>
          <a:p>
            <a:endParaRPr lang="zh-CN" altLang="en-US" dirty="0"/>
          </a:p>
        </p:txBody>
      </p:sp>
    </p:spTree>
    <p:extLst>
      <p:ext uri="{BB962C8B-B14F-4D97-AF65-F5344CB8AC3E}">
        <p14:creationId xmlns:p14="http://schemas.microsoft.com/office/powerpoint/2010/main" val="2148809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E9EE8-0A5E-AB10-3097-7C69C186B711}"/>
              </a:ext>
            </a:extLst>
          </p:cNvPr>
          <p:cNvSpPr>
            <a:spLocks noGrp="1"/>
          </p:cNvSpPr>
          <p:nvPr>
            <p:ph type="title"/>
          </p:nvPr>
        </p:nvSpPr>
        <p:spPr/>
        <p:txBody>
          <a:bodyPr/>
          <a:lstStyle/>
          <a:p>
            <a:r>
              <a:rPr lang="zh-CN" altLang="en-US" dirty="0"/>
              <a:t>线段树例题</a:t>
            </a:r>
            <a:r>
              <a:rPr lang="en-US" altLang="zh-CN" dirty="0"/>
              <a:t>4</a:t>
            </a:r>
            <a:endParaRPr lang="zh-CN" altLang="en-US" dirty="0"/>
          </a:p>
        </p:txBody>
      </p:sp>
      <p:sp>
        <p:nvSpPr>
          <p:cNvPr id="3" name="内容占位符 2">
            <a:extLst>
              <a:ext uri="{FF2B5EF4-FFF2-40B4-BE49-F238E27FC236}">
                <a16:creationId xmlns:a16="http://schemas.microsoft.com/office/drawing/2014/main" id="{4A1B27BD-0057-9518-FB70-8ED8EA81D0FC}"/>
              </a:ext>
            </a:extLst>
          </p:cNvPr>
          <p:cNvSpPr>
            <a:spLocks noGrp="1"/>
          </p:cNvSpPr>
          <p:nvPr>
            <p:ph idx="1"/>
          </p:nvPr>
        </p:nvSpPr>
        <p:spPr/>
        <p:txBody>
          <a:bodyPr/>
          <a:lstStyle/>
          <a:p>
            <a:r>
              <a:rPr lang="zh-CN" altLang="en-US" dirty="0"/>
              <a:t>给定一个长度为</a:t>
            </a:r>
            <a:r>
              <a:rPr lang="en-US" altLang="zh-CN" dirty="0"/>
              <a:t>n</a:t>
            </a:r>
            <a:r>
              <a:rPr lang="zh-CN" altLang="en-US" dirty="0"/>
              <a:t>的数列</a:t>
            </a:r>
            <a:r>
              <a:rPr lang="en-US" altLang="zh-CN" dirty="0"/>
              <a:t>A</a:t>
            </a:r>
            <a:r>
              <a:rPr lang="zh-CN" altLang="en-US" dirty="0"/>
              <a:t>，接下来有</a:t>
            </a:r>
            <a:r>
              <a:rPr lang="en-US" altLang="zh-CN" dirty="0"/>
              <a:t>m</a:t>
            </a:r>
            <a:r>
              <a:rPr lang="zh-CN" altLang="en-US" dirty="0"/>
              <a:t>次操作：</a:t>
            </a:r>
            <a:endParaRPr lang="en-US" altLang="zh-CN" dirty="0"/>
          </a:p>
          <a:p>
            <a:r>
              <a:rPr lang="zh-CN" altLang="en-US" dirty="0"/>
              <a:t>区间</a:t>
            </a:r>
            <a:r>
              <a:rPr lang="en-US" altLang="zh-CN" dirty="0"/>
              <a:t>[</a:t>
            </a:r>
            <a:r>
              <a:rPr lang="en-US" altLang="zh-CN" dirty="0" err="1"/>
              <a:t>l,r</a:t>
            </a:r>
            <a:r>
              <a:rPr lang="en-US" altLang="zh-CN" dirty="0"/>
              <a:t>]</a:t>
            </a:r>
            <a:r>
              <a:rPr lang="zh-CN" altLang="en-US" dirty="0"/>
              <a:t>中的所有数变成</a:t>
            </a:r>
            <a:r>
              <a:rPr lang="en-US" altLang="zh-CN" dirty="0"/>
              <a:t>min(Ai, x)</a:t>
            </a:r>
          </a:p>
          <a:p>
            <a:r>
              <a:rPr lang="zh-CN" altLang="en-US" dirty="0"/>
              <a:t>区间</a:t>
            </a:r>
            <a:r>
              <a:rPr lang="en-US" altLang="zh-CN" dirty="0"/>
              <a:t>[</a:t>
            </a:r>
            <a:r>
              <a:rPr lang="en-US" altLang="zh-CN" dirty="0" err="1"/>
              <a:t>l,r</a:t>
            </a:r>
            <a:r>
              <a:rPr lang="en-US" altLang="zh-CN" dirty="0"/>
              <a:t>]</a:t>
            </a:r>
            <a:r>
              <a:rPr lang="zh-CN" altLang="en-US" dirty="0"/>
              <a:t>中的所有数加上</a:t>
            </a:r>
            <a:r>
              <a:rPr lang="en-US" altLang="zh-CN" dirty="0"/>
              <a:t>x</a:t>
            </a:r>
            <a:r>
              <a:rPr lang="zh-CN" altLang="en-US" dirty="0"/>
              <a:t>（</a:t>
            </a:r>
            <a:r>
              <a:rPr lang="en-US" altLang="zh-CN" dirty="0"/>
              <a:t>x</a:t>
            </a:r>
            <a:r>
              <a:rPr lang="zh-CN" altLang="en-US" dirty="0"/>
              <a:t>可能是负数）</a:t>
            </a:r>
            <a:endParaRPr lang="en-US" altLang="zh-CN" dirty="0"/>
          </a:p>
          <a:p>
            <a:r>
              <a:rPr lang="zh-CN" altLang="en-US" dirty="0"/>
              <a:t>询问区间</a:t>
            </a:r>
            <a:r>
              <a:rPr lang="en-US" altLang="zh-CN" dirty="0"/>
              <a:t>[</a:t>
            </a:r>
            <a:r>
              <a:rPr lang="en-US" altLang="zh-CN" dirty="0" err="1"/>
              <a:t>l,r</a:t>
            </a:r>
            <a:r>
              <a:rPr lang="en-US" altLang="zh-CN" dirty="0"/>
              <a:t>]</a:t>
            </a:r>
            <a:r>
              <a:rPr lang="zh-CN" altLang="en-US" dirty="0"/>
              <a:t>中所有数的和</a:t>
            </a:r>
            <a:endParaRPr lang="en-US" altLang="zh-CN" dirty="0"/>
          </a:p>
          <a:p>
            <a:r>
              <a:rPr lang="zh-CN" altLang="en-US" dirty="0">
                <a:solidFill>
                  <a:srgbClr val="FF0000"/>
                </a:solidFill>
              </a:rPr>
              <a:t>快速合并答案</a:t>
            </a:r>
            <a:endParaRPr lang="en-US" altLang="zh-CN" dirty="0">
              <a:solidFill>
                <a:srgbClr val="FF0000"/>
              </a:solidFill>
            </a:endParaRPr>
          </a:p>
          <a:p>
            <a:r>
              <a:rPr lang="zh-CN" altLang="en-US" dirty="0">
                <a:solidFill>
                  <a:srgbClr val="0070C0"/>
                </a:solidFill>
              </a:rPr>
              <a:t>快速打标记</a:t>
            </a:r>
            <a:r>
              <a:rPr lang="en-US" altLang="zh-CN" dirty="0"/>
              <a:t>……</a:t>
            </a:r>
            <a:endParaRPr lang="zh-CN" altLang="en-US" dirty="0"/>
          </a:p>
        </p:txBody>
      </p:sp>
    </p:spTree>
    <p:extLst>
      <p:ext uri="{BB962C8B-B14F-4D97-AF65-F5344CB8AC3E}">
        <p14:creationId xmlns:p14="http://schemas.microsoft.com/office/powerpoint/2010/main" val="338518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30A7E-B6BA-52D6-DD79-882DFCF83807}"/>
              </a:ext>
            </a:extLst>
          </p:cNvPr>
          <p:cNvSpPr>
            <a:spLocks noGrp="1"/>
          </p:cNvSpPr>
          <p:nvPr>
            <p:ph type="title"/>
          </p:nvPr>
        </p:nvSpPr>
        <p:spPr/>
        <p:txBody>
          <a:bodyPr/>
          <a:lstStyle/>
          <a:p>
            <a:r>
              <a:rPr lang="zh-CN" altLang="en-US" dirty="0"/>
              <a:t>线段树例题</a:t>
            </a:r>
            <a:r>
              <a:rPr lang="en-US" altLang="zh-CN" dirty="0"/>
              <a:t>4</a:t>
            </a:r>
            <a:endParaRPr lang="zh-CN" altLang="en-US" dirty="0"/>
          </a:p>
        </p:txBody>
      </p:sp>
      <p:sp>
        <p:nvSpPr>
          <p:cNvPr id="3" name="内容占位符 2">
            <a:extLst>
              <a:ext uri="{FF2B5EF4-FFF2-40B4-BE49-F238E27FC236}">
                <a16:creationId xmlns:a16="http://schemas.microsoft.com/office/drawing/2014/main" id="{61D96E62-286B-2383-7C7F-70FC4ED1DA7F}"/>
              </a:ext>
            </a:extLst>
          </p:cNvPr>
          <p:cNvSpPr>
            <a:spLocks noGrp="1"/>
          </p:cNvSpPr>
          <p:nvPr>
            <p:ph idx="1"/>
          </p:nvPr>
        </p:nvSpPr>
        <p:spPr/>
        <p:txBody>
          <a:bodyPr/>
          <a:lstStyle/>
          <a:p>
            <a:r>
              <a:rPr lang="zh-CN" altLang="en-US" dirty="0"/>
              <a:t>受上一题启发，我们想在节点上维护一个</a:t>
            </a:r>
            <a:r>
              <a:rPr lang="zh-CN" altLang="en-US" dirty="0">
                <a:solidFill>
                  <a:srgbClr val="FF0000"/>
                </a:solidFill>
              </a:rPr>
              <a:t>区间最大值</a:t>
            </a:r>
            <a:r>
              <a:rPr lang="en-US" altLang="zh-CN" dirty="0">
                <a:solidFill>
                  <a:srgbClr val="FF0000"/>
                </a:solidFill>
              </a:rPr>
              <a:t>mx</a:t>
            </a:r>
            <a:r>
              <a:rPr lang="zh-CN" altLang="en-US" dirty="0"/>
              <a:t>，如果最大值都小等于取</a:t>
            </a:r>
            <a:r>
              <a:rPr lang="en-US" altLang="zh-CN" dirty="0"/>
              <a:t>min</a:t>
            </a:r>
            <a:r>
              <a:rPr lang="zh-CN" altLang="en-US" dirty="0"/>
              <a:t>的数</a:t>
            </a:r>
            <a:r>
              <a:rPr lang="en-US" altLang="zh-CN" dirty="0"/>
              <a:t>x</a:t>
            </a:r>
            <a:r>
              <a:rPr lang="zh-CN" altLang="en-US" dirty="0"/>
              <a:t>，就可以跳过这次操作</a:t>
            </a:r>
            <a:endParaRPr lang="en-US" altLang="zh-CN" dirty="0"/>
          </a:p>
          <a:p>
            <a:r>
              <a:rPr lang="zh-CN" altLang="en-US" dirty="0"/>
              <a:t>很可惜，每次取</a:t>
            </a:r>
            <a:r>
              <a:rPr lang="en-US" altLang="zh-CN" dirty="0"/>
              <a:t>min</a:t>
            </a:r>
            <a:r>
              <a:rPr lang="zh-CN" altLang="en-US" dirty="0"/>
              <a:t>最坏情况下只会导致当前值</a:t>
            </a:r>
            <a:r>
              <a:rPr lang="en-US" altLang="zh-CN" dirty="0"/>
              <a:t>-1</a:t>
            </a:r>
            <a:r>
              <a:rPr lang="zh-CN" altLang="en-US" dirty="0"/>
              <a:t>，更别提我们还有区间加法的操作，所以我们还是要想办法区间操作一些东西的</a:t>
            </a:r>
            <a:endParaRPr lang="en-US" altLang="zh-CN" dirty="0"/>
          </a:p>
          <a:p>
            <a:r>
              <a:rPr lang="zh-CN" altLang="en-US" dirty="0"/>
              <a:t>于是我们想到，再记录一个</a:t>
            </a:r>
            <a:r>
              <a:rPr lang="zh-CN" altLang="en-US" dirty="0">
                <a:solidFill>
                  <a:srgbClr val="0070C0"/>
                </a:solidFill>
              </a:rPr>
              <a:t>区间次大值</a:t>
            </a:r>
            <a:r>
              <a:rPr lang="en-US" altLang="zh-CN" dirty="0">
                <a:solidFill>
                  <a:srgbClr val="0070C0"/>
                </a:solidFill>
              </a:rPr>
              <a:t>se</a:t>
            </a:r>
            <a:r>
              <a:rPr lang="zh-CN" altLang="en-US" dirty="0"/>
              <a:t>，再记录一下</a:t>
            </a:r>
            <a:r>
              <a:rPr lang="zh-CN" altLang="en-US" dirty="0">
                <a:solidFill>
                  <a:srgbClr val="00B050"/>
                </a:solidFill>
              </a:rPr>
              <a:t>最大值出现的次数</a:t>
            </a:r>
            <a:r>
              <a:rPr lang="en-US" altLang="zh-CN" dirty="0">
                <a:solidFill>
                  <a:srgbClr val="00B050"/>
                </a:solidFill>
              </a:rPr>
              <a:t>t</a:t>
            </a:r>
            <a:r>
              <a:rPr lang="zh-CN" altLang="en-US" dirty="0"/>
              <a:t>，那么如果</a:t>
            </a:r>
            <a:r>
              <a:rPr lang="en-US" altLang="zh-CN" dirty="0">
                <a:solidFill>
                  <a:srgbClr val="0070C0"/>
                </a:solidFill>
              </a:rPr>
              <a:t>se</a:t>
            </a:r>
            <a:r>
              <a:rPr lang="en-US" altLang="zh-CN" dirty="0"/>
              <a:t>&lt;x&lt;</a:t>
            </a:r>
            <a:r>
              <a:rPr lang="en-US" altLang="zh-CN" dirty="0">
                <a:solidFill>
                  <a:srgbClr val="FF0000"/>
                </a:solidFill>
              </a:rPr>
              <a:t>mx</a:t>
            </a:r>
            <a:r>
              <a:rPr lang="zh-CN" altLang="en-US" dirty="0"/>
              <a:t>，修改</a:t>
            </a:r>
            <a:r>
              <a:rPr lang="en-US" altLang="zh-CN" dirty="0">
                <a:solidFill>
                  <a:srgbClr val="FF0000"/>
                </a:solidFill>
              </a:rPr>
              <a:t>mx</a:t>
            </a:r>
            <a:r>
              <a:rPr lang="zh-CN" altLang="en-US" dirty="0"/>
              <a:t>和区间答案即可</a:t>
            </a:r>
            <a:endParaRPr lang="en-US" altLang="zh-CN" dirty="0"/>
          </a:p>
          <a:p>
            <a:r>
              <a:rPr lang="zh-CN" altLang="en-US" dirty="0"/>
              <a:t>如果小于等于</a:t>
            </a:r>
            <a:r>
              <a:rPr lang="en-US" altLang="zh-CN" dirty="0">
                <a:solidFill>
                  <a:srgbClr val="0070C0"/>
                </a:solidFill>
              </a:rPr>
              <a:t>se</a:t>
            </a:r>
            <a:r>
              <a:rPr lang="zh-CN" altLang="en-US" dirty="0"/>
              <a:t>，进入左右子树暴力</a:t>
            </a:r>
            <a:endParaRPr lang="en-US" altLang="zh-CN" dirty="0"/>
          </a:p>
          <a:p>
            <a:r>
              <a:rPr lang="zh-CN" altLang="en-US" dirty="0"/>
              <a:t>复杂度如何计算呢？</a:t>
            </a:r>
          </a:p>
        </p:txBody>
      </p:sp>
    </p:spTree>
    <p:extLst>
      <p:ext uri="{BB962C8B-B14F-4D97-AF65-F5344CB8AC3E}">
        <p14:creationId xmlns:p14="http://schemas.microsoft.com/office/powerpoint/2010/main" val="1749193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B07C3-82A0-D50F-0678-41EB535C17DF}"/>
              </a:ext>
            </a:extLst>
          </p:cNvPr>
          <p:cNvSpPr>
            <a:spLocks noGrp="1"/>
          </p:cNvSpPr>
          <p:nvPr>
            <p:ph type="title"/>
          </p:nvPr>
        </p:nvSpPr>
        <p:spPr/>
        <p:txBody>
          <a:bodyPr/>
          <a:lstStyle/>
          <a:p>
            <a:r>
              <a:rPr lang="zh-CN" altLang="en-US" dirty="0"/>
              <a:t>线段树例题</a:t>
            </a:r>
            <a:r>
              <a:rPr lang="en-US" altLang="zh-CN" dirty="0"/>
              <a:t>4</a:t>
            </a:r>
            <a:endParaRPr lang="zh-CN" altLang="en-US" dirty="0"/>
          </a:p>
        </p:txBody>
      </p:sp>
      <p:sp>
        <p:nvSpPr>
          <p:cNvPr id="3" name="内容占位符 2">
            <a:extLst>
              <a:ext uri="{FF2B5EF4-FFF2-40B4-BE49-F238E27FC236}">
                <a16:creationId xmlns:a16="http://schemas.microsoft.com/office/drawing/2014/main" id="{C553EEE8-6EC9-6254-F9AD-50BA515993CD}"/>
              </a:ext>
            </a:extLst>
          </p:cNvPr>
          <p:cNvSpPr>
            <a:spLocks noGrp="1"/>
          </p:cNvSpPr>
          <p:nvPr>
            <p:ph idx="1"/>
          </p:nvPr>
        </p:nvSpPr>
        <p:spPr>
          <a:xfrm>
            <a:off x="838200" y="1443788"/>
            <a:ext cx="10515600" cy="5049087"/>
          </a:xfrm>
        </p:spPr>
        <p:txBody>
          <a:bodyPr>
            <a:normAutofit/>
          </a:bodyPr>
          <a:lstStyle/>
          <a:p>
            <a:r>
              <a:rPr lang="zh-CN" altLang="en-US" dirty="0"/>
              <a:t>我们需要换一个角度看这个问题：</a:t>
            </a:r>
            <a:endParaRPr lang="en-US" altLang="zh-CN" dirty="0"/>
          </a:p>
          <a:p>
            <a:r>
              <a:rPr lang="zh-CN" altLang="en-US" dirty="0"/>
              <a:t>把我们维护的</a:t>
            </a:r>
            <a:r>
              <a:rPr lang="zh-CN" altLang="en-US" dirty="0">
                <a:solidFill>
                  <a:srgbClr val="FF0000"/>
                </a:solidFill>
              </a:rPr>
              <a:t>最大值</a:t>
            </a:r>
            <a:r>
              <a:rPr lang="en-US" altLang="zh-CN" dirty="0">
                <a:solidFill>
                  <a:srgbClr val="FF0000"/>
                </a:solidFill>
              </a:rPr>
              <a:t>mx</a:t>
            </a:r>
            <a:r>
              <a:rPr lang="zh-CN" altLang="en-US" dirty="0"/>
              <a:t>看成一个</a:t>
            </a:r>
            <a:r>
              <a:rPr lang="zh-CN" altLang="en-US" dirty="0">
                <a:solidFill>
                  <a:srgbClr val="FF0000"/>
                </a:solidFill>
              </a:rPr>
              <a:t>全局取</a:t>
            </a:r>
            <a:r>
              <a:rPr lang="en-US" altLang="zh-CN" dirty="0">
                <a:solidFill>
                  <a:srgbClr val="FF0000"/>
                </a:solidFill>
              </a:rPr>
              <a:t>min</a:t>
            </a:r>
            <a:r>
              <a:rPr lang="zh-CN" altLang="en-US" dirty="0">
                <a:solidFill>
                  <a:srgbClr val="FF0000"/>
                </a:solidFill>
              </a:rPr>
              <a:t>的标记</a:t>
            </a:r>
            <a:endParaRPr lang="en-US" altLang="zh-CN" dirty="0">
              <a:solidFill>
                <a:srgbClr val="FF0000"/>
              </a:solidFill>
            </a:endParaRPr>
          </a:p>
          <a:p>
            <a:r>
              <a:rPr lang="zh-CN" altLang="en-US" dirty="0"/>
              <a:t>如果某个节点的标记和父亲相同，无视它</a:t>
            </a:r>
            <a:endParaRPr lang="en-US" altLang="zh-CN" dirty="0"/>
          </a:p>
          <a:p>
            <a:r>
              <a:rPr lang="zh-CN" altLang="en-US" dirty="0"/>
              <a:t>那么我们维护的</a:t>
            </a:r>
            <a:r>
              <a:rPr lang="zh-CN" altLang="en-US" dirty="0">
                <a:solidFill>
                  <a:srgbClr val="0070C0"/>
                </a:solidFill>
              </a:rPr>
              <a:t>次大值</a:t>
            </a:r>
            <a:r>
              <a:rPr lang="en-US" altLang="zh-CN" dirty="0">
                <a:solidFill>
                  <a:srgbClr val="0070C0"/>
                </a:solidFill>
              </a:rPr>
              <a:t>se</a:t>
            </a:r>
            <a:r>
              <a:rPr lang="zh-CN" altLang="en-US" dirty="0"/>
              <a:t>就是</a:t>
            </a:r>
            <a:r>
              <a:rPr lang="zh-CN" altLang="en-US" dirty="0">
                <a:solidFill>
                  <a:srgbClr val="0070C0"/>
                </a:solidFill>
              </a:rPr>
              <a:t>子树内（不含自己）的标记的最大值</a:t>
            </a:r>
            <a:endParaRPr lang="en-US" altLang="zh-CN" dirty="0">
              <a:solidFill>
                <a:srgbClr val="0070C0"/>
              </a:solidFill>
            </a:endParaRPr>
          </a:p>
          <a:p>
            <a:r>
              <a:rPr lang="zh-CN" altLang="en-US" dirty="0"/>
              <a:t>每个点的真实值是头上最近的标记的值</a:t>
            </a:r>
          </a:p>
        </p:txBody>
      </p:sp>
      <p:pic>
        <p:nvPicPr>
          <p:cNvPr id="5" name="图片 4">
            <a:extLst>
              <a:ext uri="{FF2B5EF4-FFF2-40B4-BE49-F238E27FC236}">
                <a16:creationId xmlns:a16="http://schemas.microsoft.com/office/drawing/2014/main" id="{9231264B-3518-A74D-1323-4C9F7DD31A7E}"/>
              </a:ext>
            </a:extLst>
          </p:cNvPr>
          <p:cNvPicPr>
            <a:picLocks noChangeAspect="1"/>
          </p:cNvPicPr>
          <p:nvPr/>
        </p:nvPicPr>
        <p:blipFill>
          <a:blip r:embed="rId2"/>
          <a:stretch>
            <a:fillRect/>
          </a:stretch>
        </p:blipFill>
        <p:spPr>
          <a:xfrm>
            <a:off x="1168830" y="4497424"/>
            <a:ext cx="6153195" cy="1833576"/>
          </a:xfrm>
          <a:prstGeom prst="rect">
            <a:avLst/>
          </a:prstGeom>
        </p:spPr>
      </p:pic>
    </p:spTree>
    <p:extLst>
      <p:ext uri="{BB962C8B-B14F-4D97-AF65-F5344CB8AC3E}">
        <p14:creationId xmlns:p14="http://schemas.microsoft.com/office/powerpoint/2010/main" val="832093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B07C3-82A0-D50F-0678-41EB535C17DF}"/>
              </a:ext>
            </a:extLst>
          </p:cNvPr>
          <p:cNvSpPr>
            <a:spLocks noGrp="1"/>
          </p:cNvSpPr>
          <p:nvPr>
            <p:ph type="title"/>
          </p:nvPr>
        </p:nvSpPr>
        <p:spPr/>
        <p:txBody>
          <a:bodyPr/>
          <a:lstStyle/>
          <a:p>
            <a:r>
              <a:rPr lang="zh-CN" altLang="en-US" dirty="0"/>
              <a:t>线段树例题</a:t>
            </a:r>
            <a:r>
              <a:rPr lang="en-US" altLang="zh-CN" dirty="0"/>
              <a:t>4</a:t>
            </a:r>
            <a:endParaRPr lang="zh-CN" altLang="en-US" dirty="0"/>
          </a:p>
        </p:txBody>
      </p:sp>
      <p:sp>
        <p:nvSpPr>
          <p:cNvPr id="3" name="内容占位符 2">
            <a:extLst>
              <a:ext uri="{FF2B5EF4-FFF2-40B4-BE49-F238E27FC236}">
                <a16:creationId xmlns:a16="http://schemas.microsoft.com/office/drawing/2014/main" id="{C553EEE8-6EC9-6254-F9AD-50BA515993CD}"/>
              </a:ext>
            </a:extLst>
          </p:cNvPr>
          <p:cNvSpPr>
            <a:spLocks noGrp="1"/>
          </p:cNvSpPr>
          <p:nvPr>
            <p:ph idx="1"/>
          </p:nvPr>
        </p:nvSpPr>
        <p:spPr>
          <a:xfrm>
            <a:off x="838200" y="1747157"/>
            <a:ext cx="10515600" cy="4745718"/>
          </a:xfrm>
        </p:spPr>
        <p:txBody>
          <a:bodyPr>
            <a:normAutofit/>
          </a:bodyPr>
          <a:lstStyle/>
          <a:p>
            <a:r>
              <a:rPr lang="zh-CN" altLang="en-US" dirty="0"/>
              <a:t>考虑每次暴力会终止在什么节点上</a:t>
            </a:r>
            <a:endParaRPr lang="en-US" altLang="zh-CN" dirty="0"/>
          </a:p>
          <a:p>
            <a:r>
              <a:rPr lang="zh-CN" altLang="en-US" dirty="0"/>
              <a:t>当我们访问到一个节点，它的子树（不含自己）内没有一个标记大于等于</a:t>
            </a:r>
            <a:r>
              <a:rPr lang="en-US" altLang="zh-CN" dirty="0"/>
              <a:t>x</a:t>
            </a:r>
            <a:r>
              <a:rPr lang="zh-CN" altLang="en-US" dirty="0"/>
              <a:t>，那么</a:t>
            </a:r>
            <a:r>
              <a:rPr lang="en-US" altLang="zh-CN" dirty="0">
                <a:solidFill>
                  <a:srgbClr val="0070C0"/>
                </a:solidFill>
              </a:rPr>
              <a:t>se</a:t>
            </a:r>
            <a:r>
              <a:rPr lang="en-US" altLang="zh-CN" dirty="0"/>
              <a:t>&lt;x</a:t>
            </a:r>
            <a:r>
              <a:rPr lang="zh-CN" altLang="en-US" dirty="0"/>
              <a:t>，暴力一定会立刻结束</a:t>
            </a:r>
            <a:endParaRPr lang="en-US" altLang="zh-CN" dirty="0"/>
          </a:p>
          <a:p>
            <a:r>
              <a:rPr lang="zh-CN" altLang="en-US" dirty="0"/>
              <a:t>否则，暴力将找到所有大于等于</a:t>
            </a:r>
            <a:r>
              <a:rPr lang="en-US" altLang="zh-CN" dirty="0"/>
              <a:t>x</a:t>
            </a:r>
            <a:r>
              <a:rPr lang="zh-CN" altLang="en-US" dirty="0"/>
              <a:t>的标记，终止在所有存放这些标记的节点上（如果走入了不含大于等于</a:t>
            </a:r>
            <a:r>
              <a:rPr lang="en-US" altLang="zh-CN" dirty="0"/>
              <a:t>x</a:t>
            </a:r>
            <a:r>
              <a:rPr lang="zh-CN" altLang="en-US" dirty="0"/>
              <a:t>的标记的子树会立刻结束）</a:t>
            </a:r>
            <a:endParaRPr lang="en-US" altLang="zh-CN" dirty="0"/>
          </a:p>
          <a:p>
            <a:r>
              <a:rPr lang="zh-CN" altLang="en-US" dirty="0"/>
              <a:t>暴力结束以后，这些节点的标记会被修改为</a:t>
            </a:r>
            <a:r>
              <a:rPr lang="en-US" altLang="zh-CN" dirty="0"/>
              <a:t>x</a:t>
            </a:r>
            <a:r>
              <a:rPr lang="zh-CN" altLang="en-US" dirty="0"/>
              <a:t>，暴力开始位置的标记也会被修改为</a:t>
            </a:r>
            <a:r>
              <a:rPr lang="en-US" altLang="zh-CN" dirty="0"/>
              <a:t>x</a:t>
            </a:r>
            <a:r>
              <a:rPr lang="zh-CN" altLang="en-US" dirty="0"/>
              <a:t>，因此这些节点的标记会消失（被无视）</a:t>
            </a:r>
            <a:endParaRPr lang="en-US" altLang="zh-CN" dirty="0"/>
          </a:p>
          <a:p>
            <a:r>
              <a:rPr lang="zh-CN" altLang="en-US" dirty="0"/>
              <a:t>因此，暴力过程本质上是在</a:t>
            </a:r>
            <a:r>
              <a:rPr lang="zh-CN" altLang="en-US" b="1" dirty="0"/>
              <a:t>回收子树内大于</a:t>
            </a:r>
            <a:r>
              <a:rPr lang="en-US" altLang="zh-CN" b="1" dirty="0"/>
              <a:t>x</a:t>
            </a:r>
            <a:r>
              <a:rPr lang="zh-CN" altLang="en-US" b="1" dirty="0"/>
              <a:t>的标记</a:t>
            </a:r>
          </a:p>
        </p:txBody>
      </p:sp>
    </p:spTree>
    <p:extLst>
      <p:ext uri="{BB962C8B-B14F-4D97-AF65-F5344CB8AC3E}">
        <p14:creationId xmlns:p14="http://schemas.microsoft.com/office/powerpoint/2010/main" val="2342706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B07C3-82A0-D50F-0678-41EB535C17DF}"/>
              </a:ext>
            </a:extLst>
          </p:cNvPr>
          <p:cNvSpPr>
            <a:spLocks noGrp="1"/>
          </p:cNvSpPr>
          <p:nvPr>
            <p:ph type="title"/>
          </p:nvPr>
        </p:nvSpPr>
        <p:spPr/>
        <p:txBody>
          <a:bodyPr/>
          <a:lstStyle/>
          <a:p>
            <a:r>
              <a:rPr lang="zh-CN" altLang="en-US" dirty="0"/>
              <a:t>线段树例题</a:t>
            </a:r>
            <a:r>
              <a:rPr lang="en-US" altLang="zh-CN" dirty="0"/>
              <a:t>4</a:t>
            </a:r>
            <a:endParaRPr lang="zh-CN" altLang="en-US" dirty="0"/>
          </a:p>
        </p:txBody>
      </p:sp>
      <p:sp>
        <p:nvSpPr>
          <p:cNvPr id="3" name="内容占位符 2">
            <a:extLst>
              <a:ext uri="{FF2B5EF4-FFF2-40B4-BE49-F238E27FC236}">
                <a16:creationId xmlns:a16="http://schemas.microsoft.com/office/drawing/2014/main" id="{C553EEE8-6EC9-6254-F9AD-50BA515993CD}"/>
              </a:ext>
            </a:extLst>
          </p:cNvPr>
          <p:cNvSpPr>
            <a:spLocks noGrp="1"/>
          </p:cNvSpPr>
          <p:nvPr>
            <p:ph idx="1"/>
          </p:nvPr>
        </p:nvSpPr>
        <p:spPr>
          <a:xfrm>
            <a:off x="838200" y="1796143"/>
            <a:ext cx="10515600" cy="4283528"/>
          </a:xfrm>
        </p:spPr>
        <p:txBody>
          <a:bodyPr>
            <a:normAutofit/>
          </a:bodyPr>
          <a:lstStyle/>
          <a:p>
            <a:r>
              <a:rPr lang="zh-CN" altLang="en-US" dirty="0"/>
              <a:t>区间加减法时，我们打标记（和基本线段树无差别）的复杂度一共是</a:t>
            </a:r>
            <a:r>
              <a:rPr lang="en-US" altLang="zh-CN" dirty="0"/>
              <a:t>O(</a:t>
            </a:r>
            <a:r>
              <a:rPr lang="en-US" altLang="zh-CN" dirty="0" err="1"/>
              <a:t>nlogn</a:t>
            </a:r>
            <a:r>
              <a:rPr lang="en-US" altLang="zh-CN" dirty="0"/>
              <a:t>)</a:t>
            </a:r>
          </a:p>
          <a:p>
            <a:r>
              <a:rPr lang="zh-CN" altLang="en-US" dirty="0"/>
              <a:t>因此回收标记的复杂度不会超过</a:t>
            </a:r>
            <a:r>
              <a:rPr lang="en-US" altLang="zh-CN" dirty="0"/>
              <a:t>O(</a:t>
            </a:r>
            <a:r>
              <a:rPr lang="en-US" altLang="zh-CN" dirty="0" err="1"/>
              <a:t>nlogn</a:t>
            </a:r>
            <a:r>
              <a:rPr lang="en-US" altLang="zh-CN" dirty="0"/>
              <a:t>)</a:t>
            </a:r>
          </a:p>
          <a:p>
            <a:r>
              <a:rPr lang="zh-CN" altLang="en-US" dirty="0"/>
              <a:t>总时间复杂度 </a:t>
            </a:r>
            <a:r>
              <a:rPr lang="en-US" altLang="zh-CN" dirty="0"/>
              <a:t>O(</a:t>
            </a:r>
            <a:r>
              <a:rPr lang="en-US" altLang="zh-CN" dirty="0" err="1"/>
              <a:t>nlogn</a:t>
            </a:r>
            <a:r>
              <a:rPr lang="en-US" altLang="zh-CN" dirty="0"/>
              <a:t>)</a:t>
            </a:r>
          </a:p>
          <a:p>
            <a:r>
              <a:rPr lang="zh-CN" altLang="en-US" dirty="0"/>
              <a:t>来自：（补充阅读）</a:t>
            </a:r>
            <a:r>
              <a:rPr lang="en-US" altLang="zh-CN" dirty="0"/>
              <a:t>Segment Tree Beats! - </a:t>
            </a:r>
            <a:r>
              <a:rPr lang="zh-CN" altLang="en-US" dirty="0"/>
              <a:t>罗哲正、吉如一</a:t>
            </a:r>
          </a:p>
        </p:txBody>
      </p:sp>
    </p:spTree>
    <p:extLst>
      <p:ext uri="{BB962C8B-B14F-4D97-AF65-F5344CB8AC3E}">
        <p14:creationId xmlns:p14="http://schemas.microsoft.com/office/powerpoint/2010/main" val="1999512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5C431-C88E-D4F5-BEED-EFDD0C84952B}"/>
              </a:ext>
            </a:extLst>
          </p:cNvPr>
          <p:cNvSpPr>
            <a:spLocks noGrp="1"/>
          </p:cNvSpPr>
          <p:nvPr>
            <p:ph type="title"/>
          </p:nvPr>
        </p:nvSpPr>
        <p:spPr/>
        <p:txBody>
          <a:bodyPr/>
          <a:lstStyle/>
          <a:p>
            <a:r>
              <a:rPr lang="zh-CN" altLang="en-US" dirty="0"/>
              <a:t>线段树例题</a:t>
            </a:r>
            <a:r>
              <a:rPr lang="en-US" altLang="zh-CN" dirty="0"/>
              <a:t>5</a:t>
            </a:r>
            <a:endParaRPr lang="zh-CN" altLang="en-US" dirty="0"/>
          </a:p>
        </p:txBody>
      </p:sp>
      <p:sp>
        <p:nvSpPr>
          <p:cNvPr id="3" name="内容占位符 2">
            <a:extLst>
              <a:ext uri="{FF2B5EF4-FFF2-40B4-BE49-F238E27FC236}">
                <a16:creationId xmlns:a16="http://schemas.microsoft.com/office/drawing/2014/main" id="{C4FDF5DE-BB3F-2577-608E-89338FA20E3C}"/>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AEA88D1-AB6D-0188-09FE-BE92470DBF52}"/>
              </a:ext>
            </a:extLst>
          </p:cNvPr>
          <p:cNvPicPr>
            <a:picLocks noChangeAspect="1"/>
          </p:cNvPicPr>
          <p:nvPr/>
        </p:nvPicPr>
        <p:blipFill>
          <a:blip r:embed="rId2"/>
          <a:stretch>
            <a:fillRect/>
          </a:stretch>
        </p:blipFill>
        <p:spPr>
          <a:xfrm>
            <a:off x="838200" y="1522174"/>
            <a:ext cx="6998060" cy="4654789"/>
          </a:xfrm>
          <a:prstGeom prst="rect">
            <a:avLst/>
          </a:prstGeom>
        </p:spPr>
      </p:pic>
    </p:spTree>
    <p:extLst>
      <p:ext uri="{BB962C8B-B14F-4D97-AF65-F5344CB8AC3E}">
        <p14:creationId xmlns:p14="http://schemas.microsoft.com/office/powerpoint/2010/main" val="383133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07F56-3540-816C-B010-C6B5202E5032}"/>
              </a:ext>
            </a:extLst>
          </p:cNvPr>
          <p:cNvSpPr>
            <a:spLocks noGrp="1"/>
          </p:cNvSpPr>
          <p:nvPr>
            <p:ph type="title"/>
          </p:nvPr>
        </p:nvSpPr>
        <p:spPr/>
        <p:txBody>
          <a:bodyPr/>
          <a:lstStyle/>
          <a:p>
            <a:r>
              <a:rPr lang="zh-CN" altLang="en-US" dirty="0"/>
              <a:t>线段树例题</a:t>
            </a:r>
            <a:r>
              <a:rPr lang="en-US" altLang="zh-CN" dirty="0"/>
              <a:t>5</a:t>
            </a:r>
            <a:endParaRPr lang="zh-CN" altLang="en-US" dirty="0"/>
          </a:p>
        </p:txBody>
      </p:sp>
      <p:sp>
        <p:nvSpPr>
          <p:cNvPr id="3" name="内容占位符 2">
            <a:extLst>
              <a:ext uri="{FF2B5EF4-FFF2-40B4-BE49-F238E27FC236}">
                <a16:creationId xmlns:a16="http://schemas.microsoft.com/office/drawing/2014/main" id="{C4E43B8B-F4FA-80F7-0F75-99B9A5D001EC}"/>
              </a:ext>
            </a:extLst>
          </p:cNvPr>
          <p:cNvSpPr>
            <a:spLocks noGrp="1"/>
          </p:cNvSpPr>
          <p:nvPr>
            <p:ph idx="1"/>
          </p:nvPr>
        </p:nvSpPr>
        <p:spPr/>
        <p:txBody>
          <a:bodyPr/>
          <a:lstStyle/>
          <a:p>
            <a:r>
              <a:rPr lang="zh-CN" altLang="en-US" dirty="0"/>
              <a:t>维护“历史最大值”，我们需要维护一个“历史最大标记”，表示从上一次修改至今，标记的最大值是多少。</a:t>
            </a:r>
            <a:endParaRPr lang="en-US" altLang="zh-CN" dirty="0"/>
          </a:p>
          <a:p>
            <a:r>
              <a:rPr lang="zh-CN" altLang="en-US" dirty="0"/>
              <a:t>假设标记为 </a:t>
            </a:r>
            <a:r>
              <a:rPr lang="en-US" altLang="zh-CN" dirty="0"/>
              <a:t>add</a:t>
            </a:r>
            <a:r>
              <a:rPr lang="zh-CN" altLang="en-US" dirty="0"/>
              <a:t> ，历史最大标记为 </a:t>
            </a:r>
            <a:r>
              <a:rPr lang="en-US" altLang="zh-CN" dirty="0"/>
              <a:t>add’ </a:t>
            </a:r>
            <a:r>
              <a:rPr lang="zh-CN" altLang="en-US" dirty="0"/>
              <a:t>，那么下传标记时，有 </a:t>
            </a:r>
            <a:r>
              <a:rPr lang="en-US" altLang="zh-CN" dirty="0"/>
              <a:t>add’[son] = max(add’[son], add[son]+add’[fa])</a:t>
            </a:r>
            <a:r>
              <a:rPr lang="zh-CN" altLang="en-US" dirty="0"/>
              <a:t> 。</a:t>
            </a:r>
            <a:endParaRPr lang="en-US" altLang="zh-CN" dirty="0"/>
          </a:p>
        </p:txBody>
      </p:sp>
    </p:spTree>
    <p:extLst>
      <p:ext uri="{BB962C8B-B14F-4D97-AF65-F5344CB8AC3E}">
        <p14:creationId xmlns:p14="http://schemas.microsoft.com/office/powerpoint/2010/main" val="144961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3C56B-C209-C5D1-7F8E-37FCB7F2BD2E}"/>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A860648E-8F3B-4EB0-FC95-A73BE20743F3}"/>
              </a:ext>
            </a:extLst>
          </p:cNvPr>
          <p:cNvSpPr>
            <a:spLocks noGrp="1"/>
          </p:cNvSpPr>
          <p:nvPr>
            <p:ph idx="1"/>
          </p:nvPr>
        </p:nvSpPr>
        <p:spPr/>
        <p:txBody>
          <a:bodyPr/>
          <a:lstStyle/>
          <a:p>
            <a:r>
              <a:rPr lang="zh-CN" altLang="en-US" dirty="0"/>
              <a:t>线段树部分，我们先一起学习了最简单的单点修改区间求和线段树，初步了解了线段树的工作机制。</a:t>
            </a:r>
            <a:endParaRPr lang="en-US" altLang="zh-CN" dirty="0"/>
          </a:p>
          <a:p>
            <a:r>
              <a:rPr lang="zh-CN" altLang="en-US" dirty="0"/>
              <a:t>然后通过区间修改区间求和线段树了解了</a:t>
            </a:r>
            <a:r>
              <a:rPr lang="en-US" altLang="zh-CN" dirty="0"/>
              <a:t>lazy tag</a:t>
            </a:r>
            <a:r>
              <a:rPr lang="zh-CN" altLang="en-US" dirty="0"/>
              <a:t>这一强大的工具</a:t>
            </a:r>
            <a:endParaRPr lang="en-US" altLang="zh-CN" dirty="0"/>
          </a:p>
          <a:p>
            <a:r>
              <a:rPr lang="zh-CN" altLang="en-US" dirty="0"/>
              <a:t>然后通过区间取模线段树了解了暴力 </a:t>
            </a:r>
            <a:r>
              <a:rPr lang="en-US" altLang="zh-CN" dirty="0" err="1"/>
              <a:t>dfs</a:t>
            </a:r>
            <a:r>
              <a:rPr lang="en-US" altLang="zh-CN" dirty="0"/>
              <a:t> </a:t>
            </a:r>
            <a:r>
              <a:rPr lang="zh-CN" altLang="en-US" dirty="0"/>
              <a:t>一个节点后如何自圆其说地算复杂度</a:t>
            </a:r>
            <a:endParaRPr lang="en-US" altLang="zh-CN" dirty="0"/>
          </a:p>
          <a:p>
            <a:r>
              <a:rPr lang="zh-CN" altLang="en-US" dirty="0"/>
              <a:t>最后简单了解了维护历史信息的 </a:t>
            </a:r>
            <a:r>
              <a:rPr lang="en-US" altLang="zh-CN" dirty="0"/>
              <a:t>lazy tag</a:t>
            </a:r>
          </a:p>
          <a:p>
            <a:endParaRPr lang="zh-CN" altLang="en-US" dirty="0"/>
          </a:p>
        </p:txBody>
      </p:sp>
    </p:spTree>
    <p:extLst>
      <p:ext uri="{BB962C8B-B14F-4D97-AF65-F5344CB8AC3E}">
        <p14:creationId xmlns:p14="http://schemas.microsoft.com/office/powerpoint/2010/main" val="51520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F03BB-9C0C-AFA3-BC4F-9283FDF8F312}"/>
              </a:ext>
            </a:extLst>
          </p:cNvPr>
          <p:cNvSpPr>
            <a:spLocks noGrp="1"/>
          </p:cNvSpPr>
          <p:nvPr>
            <p:ph type="title"/>
          </p:nvPr>
        </p:nvSpPr>
        <p:spPr/>
        <p:txBody>
          <a:bodyPr/>
          <a:lstStyle/>
          <a:p>
            <a:r>
              <a:rPr lang="zh-CN" altLang="en-US" dirty="0"/>
              <a:t>二叉堆</a:t>
            </a:r>
          </a:p>
        </p:txBody>
      </p:sp>
      <p:sp>
        <p:nvSpPr>
          <p:cNvPr id="3" name="内容占位符 2">
            <a:extLst>
              <a:ext uri="{FF2B5EF4-FFF2-40B4-BE49-F238E27FC236}">
                <a16:creationId xmlns:a16="http://schemas.microsoft.com/office/drawing/2014/main" id="{C6C6DC03-8E17-22AB-2681-4E21BD35BBAF}"/>
              </a:ext>
            </a:extLst>
          </p:cNvPr>
          <p:cNvSpPr>
            <a:spLocks noGrp="1"/>
          </p:cNvSpPr>
          <p:nvPr>
            <p:ph idx="1"/>
          </p:nvPr>
        </p:nvSpPr>
        <p:spPr/>
        <p:txBody>
          <a:bodyPr/>
          <a:lstStyle/>
          <a:p>
            <a:r>
              <a:rPr lang="zh-CN" altLang="en-US" dirty="0"/>
              <a:t>不过我们可以想一个好办法：把要删除的节点和最后一个节点交换一下，这样删除就容易了</a:t>
            </a:r>
            <a:endParaRPr lang="en-US" altLang="zh-CN" dirty="0"/>
          </a:p>
          <a:p>
            <a:r>
              <a:rPr lang="zh-CN" altLang="en-US" dirty="0"/>
              <a:t>如果交换以后，被换上来的节点比父亲大，就向上调整；如果比较大的孩子小，就</a:t>
            </a:r>
            <a:r>
              <a:rPr lang="zh-CN" altLang="en-US" dirty="0">
                <a:solidFill>
                  <a:srgbClr val="0070C0"/>
                </a:solidFill>
              </a:rPr>
              <a:t>向下调整</a:t>
            </a:r>
            <a:r>
              <a:rPr lang="en-US" altLang="zh-CN" dirty="0">
                <a:solidFill>
                  <a:srgbClr val="0070C0"/>
                </a:solidFill>
              </a:rPr>
              <a:t>(</a:t>
            </a:r>
            <a:r>
              <a:rPr lang="en-US" altLang="zh-CN" dirty="0" err="1">
                <a:solidFill>
                  <a:srgbClr val="0070C0"/>
                </a:solidFill>
              </a:rPr>
              <a:t>rootfix</a:t>
            </a:r>
            <a:r>
              <a:rPr lang="en-US" altLang="zh-CN" dirty="0">
                <a:solidFill>
                  <a:srgbClr val="0070C0"/>
                </a:solidFill>
              </a:rPr>
              <a:t>)</a:t>
            </a:r>
          </a:p>
          <a:p>
            <a:r>
              <a:rPr lang="zh-CN" altLang="en-US" dirty="0"/>
              <a:t>这种做法分了两种情况讨论，我不是很喜欢，想想办法：其实也不是它叫我删我就必须删</a:t>
            </a:r>
            <a:endParaRPr lang="en-US" altLang="zh-CN" dirty="0"/>
          </a:p>
          <a:p>
            <a:r>
              <a:rPr lang="zh-CN" altLang="en-US" dirty="0"/>
              <a:t>反正只能访问根，我只要保证根是对的就行了</a:t>
            </a:r>
            <a:endParaRPr lang="en-US" altLang="zh-CN" dirty="0"/>
          </a:p>
          <a:p>
            <a:r>
              <a:rPr lang="zh-CN" altLang="en-US" dirty="0"/>
              <a:t>我们可以采用</a:t>
            </a:r>
            <a:r>
              <a:rPr lang="zh-CN" altLang="en-US" dirty="0">
                <a:solidFill>
                  <a:srgbClr val="0070C0"/>
                </a:solidFill>
              </a:rPr>
              <a:t>惰性删除</a:t>
            </a:r>
            <a:r>
              <a:rPr lang="zh-CN" altLang="en-US" dirty="0"/>
              <a:t>：给要删除的节点打上废除标签，等它们变成根的时候再删除，这样做的一定是</a:t>
            </a:r>
            <a:r>
              <a:rPr lang="en-US" altLang="zh-CN" dirty="0" err="1"/>
              <a:t>rootfix</a:t>
            </a:r>
            <a:endParaRPr lang="en-US" altLang="zh-CN" dirty="0"/>
          </a:p>
        </p:txBody>
      </p:sp>
    </p:spTree>
    <p:extLst>
      <p:ext uri="{BB962C8B-B14F-4D97-AF65-F5344CB8AC3E}">
        <p14:creationId xmlns:p14="http://schemas.microsoft.com/office/powerpoint/2010/main" val="3443102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主席树</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我们知道，对线段树进行单点操作时，只会修改从根到叶子的</a:t>
            </a:r>
            <a:r>
              <a:rPr lang="en-US" altLang="zh-CN" dirty="0"/>
              <a:t>log</a:t>
            </a:r>
            <a:r>
              <a:rPr lang="zh-CN" altLang="en-US" dirty="0"/>
              <a:t>个节点。</a:t>
            </a:r>
          </a:p>
          <a:p>
            <a:r>
              <a:rPr lang="zh-CN" altLang="en-US" dirty="0"/>
              <a:t>如果我们不选择修改，而是在原基础上新建，我们就可以通过访问不同的根回到任意一个历史版本。</a:t>
            </a:r>
          </a:p>
          <a:p>
            <a:r>
              <a:rPr lang="zh-CN" altLang="en-US" dirty="0"/>
              <a:t>如果是简单的区间操作，我们思考如何将</a:t>
            </a:r>
            <a:r>
              <a:rPr lang="en-US" altLang="zh-CN" dirty="0"/>
              <a:t>“</a:t>
            </a:r>
            <a:r>
              <a:rPr lang="zh-CN" altLang="en-US" dirty="0"/>
              <a:t>下传标记</a:t>
            </a:r>
            <a:r>
              <a:rPr lang="en-US" altLang="zh-CN" dirty="0"/>
              <a:t>”</a:t>
            </a:r>
            <a:r>
              <a:rPr lang="zh-CN" altLang="en-US" dirty="0"/>
              <a:t>改成</a:t>
            </a:r>
            <a:r>
              <a:rPr lang="en-US" altLang="zh-CN" dirty="0"/>
              <a:t>“</a:t>
            </a:r>
            <a:r>
              <a:rPr lang="zh-CN" altLang="en-US" dirty="0"/>
              <a:t>永久化标记对询问的贡献</a:t>
            </a:r>
            <a:r>
              <a:rPr lang="en-US" altLang="zh-CN" dirty="0"/>
              <a:t>”</a:t>
            </a:r>
            <a:r>
              <a:rPr lang="zh-CN" altLang="en-US" dirty="0"/>
              <a:t>。</a:t>
            </a:r>
          </a:p>
        </p:txBody>
      </p:sp>
    </p:spTree>
    <p:extLst>
      <p:ext uri="{BB962C8B-B14F-4D97-AF65-F5344CB8AC3E}">
        <p14:creationId xmlns:p14="http://schemas.microsoft.com/office/powerpoint/2010/main" val="35954551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608330" y="608330"/>
            <a:ext cx="6229350" cy="1066800"/>
          </a:xfrm>
          <a:prstGeom prst="rect">
            <a:avLst/>
          </a:prstGeom>
        </p:spPr>
      </p:pic>
      <p:pic>
        <p:nvPicPr>
          <p:cNvPr id="5" name="图片 4"/>
          <p:cNvPicPr>
            <a:picLocks noChangeAspect="1"/>
          </p:cNvPicPr>
          <p:nvPr/>
        </p:nvPicPr>
        <p:blipFill>
          <a:blip r:embed="rId4"/>
          <a:stretch>
            <a:fillRect/>
          </a:stretch>
        </p:blipFill>
        <p:spPr>
          <a:xfrm>
            <a:off x="608330" y="1675130"/>
            <a:ext cx="10918190" cy="3415030"/>
          </a:xfrm>
          <a:prstGeom prst="rect">
            <a:avLst/>
          </a:prstGeom>
        </p:spPr>
      </p:pic>
      <p:pic>
        <p:nvPicPr>
          <p:cNvPr id="6" name="图片 5"/>
          <p:cNvPicPr>
            <a:picLocks noChangeAspect="1"/>
          </p:cNvPicPr>
          <p:nvPr/>
        </p:nvPicPr>
        <p:blipFill>
          <a:blip r:embed="rId5"/>
          <a:stretch>
            <a:fillRect/>
          </a:stretch>
        </p:blipFill>
        <p:spPr>
          <a:xfrm>
            <a:off x="608330" y="5090160"/>
            <a:ext cx="10922000" cy="650875"/>
          </a:xfrm>
          <a:prstGeom prst="rect">
            <a:avLst/>
          </a:prstGeom>
        </p:spPr>
      </p:pic>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608330" y="608330"/>
            <a:ext cx="7499350" cy="2355850"/>
          </a:xfrm>
          <a:prstGeom prst="rect">
            <a:avLst/>
          </a:prstGeom>
        </p:spPr>
      </p:pic>
      <p:pic>
        <p:nvPicPr>
          <p:cNvPr id="5" name="图片 4"/>
          <p:cNvPicPr>
            <a:picLocks noChangeAspect="1"/>
          </p:cNvPicPr>
          <p:nvPr/>
        </p:nvPicPr>
        <p:blipFill>
          <a:blip r:embed="rId4"/>
          <a:stretch>
            <a:fillRect/>
          </a:stretch>
        </p:blipFill>
        <p:spPr>
          <a:xfrm>
            <a:off x="608330" y="2964180"/>
            <a:ext cx="4298315" cy="3572510"/>
          </a:xfrm>
          <a:prstGeom prst="rect">
            <a:avLst/>
          </a:prstGeom>
        </p:spPr>
      </p:pic>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正经主席树做法</a:t>
            </a:r>
          </a:p>
        </p:txBody>
      </p:sp>
      <p:sp>
        <p:nvSpPr>
          <p:cNvPr id="3" name="内容占位符 2"/>
          <p:cNvSpPr>
            <a:spLocks noGrp="1"/>
          </p:cNvSpPr>
          <p:nvPr>
            <p:ph idx="1"/>
          </p:nvPr>
        </p:nvSpPr>
        <p:spPr/>
        <p:txBody>
          <a:bodyPr/>
          <a:lstStyle/>
          <a:p>
            <a:r>
              <a:rPr lang="zh-CN" altLang="en-US"/>
              <a:t>用主席树维护整个序列即可，非叶节点不需要记任何孩子的信息，只需要知道孩子是谁即可。</a:t>
            </a:r>
          </a:p>
          <a:p>
            <a:r>
              <a:rPr lang="zh-CN" altLang="en-US"/>
              <a:t>修改时调用原来的根，生成新的根，然后一路访问到叶子，总是只有一个孩子被修改；复制并新建被修改的孩子，继承不被修改的孩子即可。</a:t>
            </a:r>
          </a:p>
          <a:p>
            <a:r>
              <a:rPr lang="zh-CN" altLang="en-US"/>
              <a:t>时空复杂度都是一个</a:t>
            </a:r>
            <a:r>
              <a:rPr lang="en-US" altLang="zh-CN"/>
              <a:t>log</a:t>
            </a:r>
            <a:r>
              <a:rPr lang="zh-CN" altLang="en-US"/>
              <a:t>。</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608330" y="608330"/>
            <a:ext cx="7588885" cy="5952490"/>
          </a:xfrm>
          <a:prstGeom prst="rect">
            <a:avLst/>
          </a:prstGeom>
        </p:spPr>
      </p:pic>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正经主席树做法</a:t>
            </a:r>
          </a:p>
        </p:txBody>
      </p:sp>
      <p:sp>
        <p:nvSpPr>
          <p:cNvPr id="3" name="内容占位符 2"/>
          <p:cNvSpPr>
            <a:spLocks noGrp="1"/>
          </p:cNvSpPr>
          <p:nvPr>
            <p:ph idx="1"/>
          </p:nvPr>
        </p:nvSpPr>
        <p:spPr/>
        <p:txBody>
          <a:bodyPr/>
          <a:lstStyle/>
          <a:p>
            <a:r>
              <a:rPr lang="zh-CN" altLang="en-US"/>
              <a:t>如果没有区间询问，我们可以把所有数插入一个权值线段树，每个节点记录自己管辖的区域内有多少个数，之后</a:t>
            </a:r>
            <a:r>
              <a:rPr lang="zh-CN" altLang="en-US" b="1"/>
              <a:t>在线段树上二分</a:t>
            </a:r>
            <a:r>
              <a:rPr lang="zh-CN" altLang="en-US"/>
              <a:t>即可。</a:t>
            </a:r>
          </a:p>
          <a:p>
            <a:r>
              <a:rPr lang="zh-CN" altLang="en-US"/>
              <a:t>注意在线段树上二分是直接利用线段树节点做的二分，复杂度是一个</a:t>
            </a:r>
            <a:r>
              <a:rPr lang="en-US" altLang="zh-CN"/>
              <a:t>log</a:t>
            </a:r>
            <a:r>
              <a:rPr lang="zh-CN" altLang="en-US"/>
              <a:t>，如果二分再上树查找就会变成两个</a:t>
            </a:r>
            <a:r>
              <a:rPr lang="en-US" altLang="zh-CN"/>
              <a:t>log</a:t>
            </a:r>
            <a:r>
              <a:rPr lang="zh-CN" altLang="en-US"/>
              <a:t>。</a:t>
            </a:r>
          </a:p>
          <a:p>
            <a:r>
              <a:rPr lang="zh-CN" altLang="en-US"/>
              <a:t>现在有了区间询问，由于</a:t>
            </a:r>
            <a:r>
              <a:rPr lang="en-US" altLang="zh-CN"/>
              <a:t>“</a:t>
            </a:r>
            <a:r>
              <a:rPr lang="zh-CN" altLang="en-US"/>
              <a:t>个数</a:t>
            </a:r>
            <a:r>
              <a:rPr lang="en-US" altLang="zh-CN"/>
              <a:t>”</a:t>
            </a:r>
            <a:r>
              <a:rPr lang="zh-CN" altLang="en-US"/>
              <a:t>是一个非常简单的</a:t>
            </a:r>
            <a:r>
              <a:rPr lang="en-US" altLang="zh-CN"/>
              <a:t>“</a:t>
            </a:r>
            <a:r>
              <a:rPr lang="zh-CN" altLang="en-US"/>
              <a:t>可减</a:t>
            </a:r>
            <a:r>
              <a:rPr lang="en-US" altLang="zh-CN"/>
              <a:t>”</a:t>
            </a:r>
            <a:r>
              <a:rPr lang="zh-CN" altLang="en-US"/>
              <a:t>信息，我们可以把原序列加入一个数看成生成一个新的版本。</a:t>
            </a:r>
          </a:p>
          <a:p>
            <a:r>
              <a:rPr lang="zh-CN" altLang="en-US"/>
              <a:t>用主席树维护从</a:t>
            </a:r>
            <a:r>
              <a:rPr lang="en-US" altLang="zh-CN"/>
              <a:t>1</a:t>
            </a:r>
            <a:r>
              <a:rPr lang="zh-CN" altLang="en-US"/>
              <a:t>到</a:t>
            </a:r>
            <a:r>
              <a:rPr lang="en-US" altLang="zh-CN"/>
              <a:t>N</a:t>
            </a:r>
            <a:r>
              <a:rPr lang="zh-CN" altLang="en-US"/>
              <a:t>加入数的过程，查询时同时访问主席树的</a:t>
            </a:r>
            <a:r>
              <a:rPr lang="en-US" altLang="zh-CN"/>
              <a:t>R</a:t>
            </a:r>
            <a:r>
              <a:rPr lang="zh-CN" altLang="en-US"/>
              <a:t>和</a:t>
            </a:r>
            <a:r>
              <a:rPr lang="en-US" altLang="zh-CN"/>
              <a:t>L-1</a:t>
            </a:r>
            <a:r>
              <a:rPr lang="zh-CN" altLang="en-US"/>
              <a:t>版本，根据两个版本某区间的个数差是否大等于</a:t>
            </a:r>
            <a:r>
              <a:rPr lang="en-US" altLang="zh-CN"/>
              <a:t>k</a:t>
            </a:r>
            <a:r>
              <a:rPr lang="zh-CN" altLang="en-US"/>
              <a:t>在主席树上二分即可。</a:t>
            </a: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608330" y="608330"/>
            <a:ext cx="10617200" cy="5258435"/>
          </a:xfrm>
          <a:prstGeom prst="rect">
            <a:avLst/>
          </a:prstGeom>
        </p:spPr>
      </p:pic>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正经主席树做法</a:t>
            </a:r>
          </a:p>
        </p:txBody>
      </p:sp>
      <p:sp>
        <p:nvSpPr>
          <p:cNvPr id="3" name="内容占位符 2"/>
          <p:cNvSpPr>
            <a:spLocks noGrp="1"/>
          </p:cNvSpPr>
          <p:nvPr>
            <p:ph idx="1"/>
          </p:nvPr>
        </p:nvSpPr>
        <p:spPr/>
        <p:txBody>
          <a:bodyPr/>
          <a:lstStyle/>
          <a:p>
            <a:r>
              <a:rPr lang="zh-CN" altLang="en-US" dirty="0"/>
              <a:t>与其考虑每个子弹击碎哪些木板，不如反过来枚举每块木板被哪个子弹击碎</a:t>
            </a:r>
            <a:endParaRPr lang="en-US" altLang="zh-CN" dirty="0"/>
          </a:p>
          <a:p>
            <a:r>
              <a:rPr lang="zh-CN" altLang="en-US" dirty="0"/>
              <a:t>我们将子弹的位置作为下标、时间作为值插入主席树，木板</a:t>
            </a:r>
            <a:r>
              <a:rPr lang="en-US" altLang="zh-CN" dirty="0" err="1"/>
              <a:t>i</a:t>
            </a:r>
            <a:r>
              <a:rPr lang="zh-CN" altLang="en-US" dirty="0"/>
              <a:t>会被</a:t>
            </a:r>
            <a:r>
              <a:rPr lang="en-US" altLang="zh-CN" dirty="0"/>
              <a:t>[</a:t>
            </a:r>
            <a:r>
              <a:rPr lang="en-US" altLang="zh-CN" dirty="0" err="1"/>
              <a:t>Li,Ri</a:t>
            </a:r>
            <a:r>
              <a:rPr lang="en-US" altLang="zh-CN" dirty="0"/>
              <a:t>]</a:t>
            </a:r>
            <a:r>
              <a:rPr lang="zh-CN" altLang="en-US" dirty="0"/>
              <a:t>上的第</a:t>
            </a:r>
            <a:r>
              <a:rPr lang="en-US" altLang="zh-CN" dirty="0"/>
              <a:t>Si</a:t>
            </a:r>
            <a:r>
              <a:rPr lang="zh-CN" altLang="en-US" dirty="0"/>
              <a:t>个子弹击碎，问题就变成求</a:t>
            </a:r>
            <a:r>
              <a:rPr lang="en-US" altLang="zh-CN" dirty="0"/>
              <a:t>[</a:t>
            </a:r>
            <a:r>
              <a:rPr lang="en-US" altLang="zh-CN" dirty="0" err="1"/>
              <a:t>Li,Ri</a:t>
            </a:r>
            <a:r>
              <a:rPr lang="en-US" altLang="zh-CN" dirty="0"/>
              <a:t>]</a:t>
            </a:r>
            <a:r>
              <a:rPr lang="zh-CN" altLang="en-US" dirty="0"/>
              <a:t>内的第</a:t>
            </a:r>
            <a:r>
              <a:rPr lang="en-US" altLang="zh-CN" dirty="0"/>
              <a:t>Si</a:t>
            </a:r>
            <a:r>
              <a:rPr lang="zh-CN" altLang="en-US" dirty="0"/>
              <a:t>小值</a:t>
            </a: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FF0F8-9AD1-78CB-E917-C7C3B4D811B7}"/>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0A4D3606-9F73-FACD-9CC6-A4C094275080}"/>
              </a:ext>
            </a:extLst>
          </p:cNvPr>
          <p:cNvSpPr>
            <a:spLocks noGrp="1"/>
          </p:cNvSpPr>
          <p:nvPr>
            <p:ph idx="1"/>
          </p:nvPr>
        </p:nvSpPr>
        <p:spPr/>
        <p:txBody>
          <a:bodyPr/>
          <a:lstStyle/>
          <a:p>
            <a:r>
              <a:rPr lang="zh-CN" altLang="en-US" dirty="0"/>
              <a:t>今天只介绍了最简单的主席树用法</a:t>
            </a:r>
            <a:endParaRPr lang="en-US" altLang="zh-CN" dirty="0"/>
          </a:p>
          <a:p>
            <a:r>
              <a:rPr lang="zh-CN" altLang="en-US" dirty="0"/>
              <a:t>主席树很多时候会和</a:t>
            </a:r>
            <a:r>
              <a:rPr lang="zh-CN" altLang="en-US" dirty="0">
                <a:solidFill>
                  <a:srgbClr val="0070C0"/>
                </a:solidFill>
              </a:rPr>
              <a:t>整体二分</a:t>
            </a:r>
            <a:r>
              <a:rPr lang="zh-CN" altLang="en-US" dirty="0"/>
              <a:t>这个离线算法大牛一起使用，但因为我们今天没有涉及这个算法，只能请大家课后有兴趣了解了</a:t>
            </a:r>
            <a:endParaRPr lang="en-US" altLang="zh-CN" dirty="0"/>
          </a:p>
          <a:p>
            <a:pPr lvl="1"/>
            <a:r>
              <a:rPr lang="zh-CN" altLang="en-US" dirty="0"/>
              <a:t>整体二分入门</a:t>
            </a:r>
            <a:r>
              <a:rPr lang="en-US" altLang="zh-CN" dirty="0"/>
              <a:t>+</a:t>
            </a:r>
            <a:r>
              <a:rPr lang="zh-CN" altLang="en-US" dirty="0"/>
              <a:t>与主席树的辨析：</a:t>
            </a:r>
            <a:r>
              <a:rPr lang="zh-CN" altLang="en-US" b="1" dirty="0"/>
              <a:t>带修</a:t>
            </a:r>
            <a:r>
              <a:rPr lang="zh-CN" altLang="en-US" dirty="0"/>
              <a:t>区间第</a:t>
            </a:r>
            <a:r>
              <a:rPr lang="en-US" altLang="zh-CN" dirty="0"/>
              <a:t>k</a:t>
            </a:r>
            <a:r>
              <a:rPr lang="zh-CN" altLang="en-US" dirty="0"/>
              <a:t>大</a:t>
            </a:r>
            <a:endParaRPr lang="en-US" altLang="zh-CN" dirty="0"/>
          </a:p>
          <a:p>
            <a:pPr lvl="1"/>
            <a:r>
              <a:rPr lang="zh-CN" altLang="en-US" dirty="0"/>
              <a:t>整体二分</a:t>
            </a:r>
            <a:r>
              <a:rPr lang="en-US" altLang="zh-CN" dirty="0"/>
              <a:t>+</a:t>
            </a:r>
            <a:r>
              <a:rPr lang="zh-CN" altLang="en-US" dirty="0"/>
              <a:t>主席树例题：</a:t>
            </a:r>
            <a:r>
              <a:rPr lang="en-US" altLang="zh-CN" dirty="0"/>
              <a:t>[CTSC2018]</a:t>
            </a:r>
            <a:r>
              <a:rPr lang="zh-CN" altLang="en-US" dirty="0"/>
              <a:t>混合果汁</a:t>
            </a:r>
            <a:endParaRPr lang="en-US" altLang="zh-CN" dirty="0"/>
          </a:p>
          <a:p>
            <a:r>
              <a:rPr lang="zh-CN" altLang="en-US" dirty="0"/>
              <a:t>另外，主席树的大常数和大空间还是不太讨喜，有些时候我们会用</a:t>
            </a:r>
            <a:r>
              <a:rPr lang="en-US" altLang="zh-CN" dirty="0">
                <a:solidFill>
                  <a:srgbClr val="0070C0"/>
                </a:solidFill>
              </a:rPr>
              <a:t>CDQ</a:t>
            </a:r>
            <a:r>
              <a:rPr lang="zh-CN" altLang="en-US" dirty="0">
                <a:solidFill>
                  <a:srgbClr val="0070C0"/>
                </a:solidFill>
              </a:rPr>
              <a:t>分治</a:t>
            </a:r>
            <a:r>
              <a:rPr lang="zh-CN" altLang="en-US" dirty="0"/>
              <a:t>代替主席树（和其他高维数据结构）</a:t>
            </a:r>
            <a:endParaRPr lang="en-US" altLang="zh-CN" dirty="0"/>
          </a:p>
          <a:p>
            <a:endParaRPr lang="en-US" altLang="zh-CN" dirty="0"/>
          </a:p>
        </p:txBody>
      </p:sp>
    </p:spTree>
    <p:extLst>
      <p:ext uri="{BB962C8B-B14F-4D97-AF65-F5344CB8AC3E}">
        <p14:creationId xmlns:p14="http://schemas.microsoft.com/office/powerpoint/2010/main" val="3789670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线段树分治</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线段树分治又称按时间分治</a:t>
            </a:r>
            <a:endParaRPr lang="en-US" altLang="zh-CN" dirty="0"/>
          </a:p>
          <a:p>
            <a:r>
              <a:rPr lang="zh-CN" altLang="en-US" dirty="0"/>
              <a:t>按时间分治是对于一系列</a:t>
            </a:r>
            <a:r>
              <a:rPr lang="en-US" altLang="zh-CN" dirty="0"/>
              <a:t>“</a:t>
            </a:r>
            <a:r>
              <a:rPr lang="zh-CN" altLang="en-US" dirty="0"/>
              <a:t>加入或删除</a:t>
            </a:r>
            <a:r>
              <a:rPr lang="en-US" altLang="zh-CN" dirty="0"/>
              <a:t>”</a:t>
            </a:r>
            <a:r>
              <a:rPr lang="zh-CN" altLang="en-US" dirty="0"/>
              <a:t>的操作，当</a:t>
            </a:r>
            <a:r>
              <a:rPr lang="en-US" altLang="zh-CN" dirty="0"/>
              <a:t>“</a:t>
            </a:r>
            <a:r>
              <a:rPr lang="zh-CN" altLang="en-US" dirty="0"/>
              <a:t>加入</a:t>
            </a:r>
            <a:r>
              <a:rPr lang="en-US" altLang="zh-CN" dirty="0"/>
              <a:t>”</a:t>
            </a:r>
            <a:r>
              <a:rPr lang="zh-CN" altLang="en-US" dirty="0"/>
              <a:t>比</a:t>
            </a:r>
            <a:r>
              <a:rPr lang="en-US" altLang="zh-CN" dirty="0"/>
              <a:t>“</a:t>
            </a:r>
            <a:r>
              <a:rPr lang="zh-CN" altLang="en-US" dirty="0"/>
              <a:t>删除</a:t>
            </a:r>
            <a:r>
              <a:rPr lang="en-US" altLang="zh-CN" dirty="0"/>
              <a:t>”</a:t>
            </a:r>
            <a:r>
              <a:rPr lang="zh-CN" altLang="en-US" dirty="0"/>
              <a:t>实现起来容易非常多时，我们可以将所有操作</a:t>
            </a:r>
            <a:r>
              <a:rPr lang="zh-CN" altLang="en-US" dirty="0">
                <a:solidFill>
                  <a:schemeClr val="accent1"/>
                </a:solidFill>
              </a:rPr>
              <a:t>离线</a:t>
            </a:r>
            <a:r>
              <a:rPr lang="zh-CN" altLang="en-US" dirty="0"/>
              <a:t>，将操作顺序看成</a:t>
            </a:r>
            <a:r>
              <a:rPr lang="en-US" altLang="zh-CN" dirty="0"/>
              <a:t>“</a:t>
            </a:r>
            <a:r>
              <a:rPr lang="zh-CN" altLang="en-US" dirty="0"/>
              <a:t>时间</a:t>
            </a:r>
            <a:r>
              <a:rPr lang="en-US" altLang="zh-CN" dirty="0"/>
              <a:t>”</a:t>
            </a:r>
            <a:r>
              <a:rPr lang="zh-CN" altLang="en-US" dirty="0"/>
              <a:t>后，用线段树来维护</a:t>
            </a:r>
            <a:r>
              <a:rPr lang="en-US" altLang="zh-CN" dirty="0"/>
              <a:t>“</a:t>
            </a:r>
            <a:r>
              <a:rPr lang="zh-CN" altLang="en-US" dirty="0"/>
              <a:t>时间</a:t>
            </a:r>
            <a:r>
              <a:rPr lang="en-US" altLang="zh-CN" dirty="0"/>
              <a:t>”</a:t>
            </a:r>
            <a:r>
              <a:rPr lang="zh-CN" altLang="en-US" dirty="0"/>
              <a:t>。</a:t>
            </a:r>
          </a:p>
          <a:p>
            <a:r>
              <a:rPr lang="zh-CN" altLang="en-US" dirty="0"/>
              <a:t>我们把加入和删除配对，即可得到某个元素的</a:t>
            </a:r>
            <a:r>
              <a:rPr lang="en-US" altLang="zh-CN" dirty="0"/>
              <a:t>“</a:t>
            </a:r>
            <a:r>
              <a:rPr lang="zh-CN" altLang="en-US" dirty="0"/>
              <a:t>存在时间</a:t>
            </a:r>
            <a:r>
              <a:rPr lang="en-US" altLang="zh-CN" dirty="0"/>
              <a:t>”</a:t>
            </a:r>
            <a:r>
              <a:rPr lang="zh-CN" altLang="en-US" dirty="0"/>
              <a:t>，在线段树的对应节点插入这个元素，访问结束后</a:t>
            </a:r>
            <a:r>
              <a:rPr lang="en-US" altLang="zh-CN" dirty="0"/>
              <a:t>“</a:t>
            </a:r>
            <a:r>
              <a:rPr lang="zh-CN" altLang="en-US" dirty="0">
                <a:solidFill>
                  <a:srgbClr val="FF0000"/>
                </a:solidFill>
              </a:rPr>
              <a:t>撤销加入</a:t>
            </a:r>
            <a:r>
              <a:rPr lang="en-US" altLang="zh-CN" dirty="0"/>
              <a:t>”</a:t>
            </a:r>
            <a:r>
              <a:rPr lang="zh-CN" altLang="en-US" dirty="0"/>
              <a:t>即可。时间复杂度在原基础上乘一个</a:t>
            </a:r>
            <a:r>
              <a:rPr lang="en-US" altLang="zh-CN" dirty="0"/>
              <a:t>log</a:t>
            </a:r>
            <a:r>
              <a:rPr lang="zh-CN" altLang="en-US" dirty="0"/>
              <a:t>。</a:t>
            </a:r>
          </a:p>
        </p:txBody>
      </p:sp>
    </p:spTree>
    <p:extLst>
      <p:ext uri="{BB962C8B-B14F-4D97-AF65-F5344CB8AC3E}">
        <p14:creationId xmlns:p14="http://schemas.microsoft.com/office/powerpoint/2010/main" val="18226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CA7DF-70AB-8579-AC84-710F393302BD}"/>
              </a:ext>
            </a:extLst>
          </p:cNvPr>
          <p:cNvSpPr>
            <a:spLocks noGrp="1"/>
          </p:cNvSpPr>
          <p:nvPr>
            <p:ph type="title"/>
          </p:nvPr>
        </p:nvSpPr>
        <p:spPr/>
        <p:txBody>
          <a:bodyPr/>
          <a:lstStyle/>
          <a:p>
            <a:r>
              <a:rPr lang="zh-CN" altLang="en-US" dirty="0"/>
              <a:t>二叉堆</a:t>
            </a:r>
          </a:p>
        </p:txBody>
      </p:sp>
      <p:sp>
        <p:nvSpPr>
          <p:cNvPr id="3" name="内容占位符 2">
            <a:extLst>
              <a:ext uri="{FF2B5EF4-FFF2-40B4-BE49-F238E27FC236}">
                <a16:creationId xmlns:a16="http://schemas.microsoft.com/office/drawing/2014/main" id="{74FFB870-441D-7348-D6FE-2C81BE6FA820}"/>
              </a:ext>
            </a:extLst>
          </p:cNvPr>
          <p:cNvSpPr>
            <a:spLocks noGrp="1"/>
          </p:cNvSpPr>
          <p:nvPr>
            <p:ph idx="1"/>
          </p:nvPr>
        </p:nvSpPr>
        <p:spPr/>
        <p:txBody>
          <a:bodyPr/>
          <a:lstStyle/>
          <a:p>
            <a:r>
              <a:rPr lang="zh-CN" altLang="en-US" dirty="0"/>
              <a:t>然而我们现在还是在骗自己：如果指定删除一个值，我们是找不到这个要删除的节点的</a:t>
            </a:r>
            <a:endParaRPr lang="en-US" altLang="zh-CN" dirty="0"/>
          </a:p>
          <a:p>
            <a:r>
              <a:rPr lang="zh-CN" altLang="en-US" dirty="0"/>
              <a:t>怎么让它变得好找一点呢？想办法让它是树根！</a:t>
            </a:r>
          </a:p>
          <a:p>
            <a:r>
              <a:rPr lang="zh-CN" altLang="en-US" dirty="0"/>
              <a:t>沿用我们刚才</a:t>
            </a:r>
            <a:r>
              <a:rPr lang="zh-CN" altLang="en-US" dirty="0">
                <a:solidFill>
                  <a:srgbClr val="0070C0"/>
                </a:solidFill>
              </a:rPr>
              <a:t>惰性删除</a:t>
            </a:r>
            <a:r>
              <a:rPr lang="zh-CN" altLang="en-US" dirty="0"/>
              <a:t>的思想</a:t>
            </a:r>
            <a:r>
              <a:rPr lang="zh-CN" altLang="en-US" dirty="0">
                <a:solidFill>
                  <a:srgbClr val="0070C0"/>
                </a:solidFill>
              </a:rPr>
              <a:t>，</a:t>
            </a:r>
            <a:r>
              <a:rPr lang="zh-CN" altLang="en-US" dirty="0"/>
              <a:t>我们另外建一个堆，用来存需要删掉的元素</a:t>
            </a:r>
            <a:endParaRPr lang="en-US" altLang="zh-CN" dirty="0"/>
          </a:p>
          <a:p>
            <a:r>
              <a:rPr lang="zh-CN" altLang="en-US" dirty="0"/>
              <a:t>当两个堆的根节点相同时，把两个堆的根节点都删掉即可</a:t>
            </a:r>
          </a:p>
          <a:p>
            <a:r>
              <a:rPr lang="zh-CN" altLang="en-US" dirty="0"/>
              <a:t>这种做法还有种天然的好处：可以直接使用</a:t>
            </a:r>
            <a:r>
              <a:rPr lang="en-US" altLang="zh-CN" dirty="0" err="1"/>
              <a:t>stl</a:t>
            </a:r>
            <a:r>
              <a:rPr lang="zh-CN" altLang="en-US" dirty="0"/>
              <a:t>！</a:t>
            </a:r>
          </a:p>
        </p:txBody>
      </p:sp>
    </p:spTree>
    <p:extLst>
      <p:ext uri="{BB962C8B-B14F-4D97-AF65-F5344CB8AC3E}">
        <p14:creationId xmlns:p14="http://schemas.microsoft.com/office/powerpoint/2010/main" val="22711218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608330" y="608330"/>
            <a:ext cx="6362700" cy="5813425"/>
          </a:xfrm>
          <a:prstGeom prst="rect">
            <a:avLst/>
          </a:prstGeom>
        </p:spPr>
      </p:pic>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离线做法</a:t>
            </a:r>
          </a:p>
        </p:txBody>
      </p:sp>
      <p:sp>
        <p:nvSpPr>
          <p:cNvPr id="3" name="内容占位符 2"/>
          <p:cNvSpPr>
            <a:spLocks noGrp="1"/>
          </p:cNvSpPr>
          <p:nvPr>
            <p:ph idx="1"/>
          </p:nvPr>
        </p:nvSpPr>
        <p:spPr/>
        <p:txBody>
          <a:bodyPr/>
          <a:lstStyle/>
          <a:p>
            <a:r>
              <a:rPr lang="zh-CN" altLang="en-US" dirty="0"/>
              <a:t>将操作离线，得到一条边的存在时间。</a:t>
            </a:r>
          </a:p>
          <a:p>
            <a:r>
              <a:rPr lang="zh-CN" altLang="en-US" dirty="0"/>
              <a:t>建立时间线段树即可。注意此时不能路径压缩，必须启发式合并（按秩合并），复杂度</a:t>
            </a:r>
            <a:r>
              <a:rPr lang="en-US" altLang="zh-CN" dirty="0"/>
              <a:t>O(nlog</a:t>
            </a:r>
            <a:r>
              <a:rPr lang="en-US" altLang="zh-CN" baseline="30000" dirty="0"/>
              <a:t>2</a:t>
            </a:r>
            <a:r>
              <a:rPr lang="en-US" altLang="zh-CN" dirty="0"/>
              <a:t>n)</a:t>
            </a:r>
            <a:r>
              <a:rPr lang="zh-CN" altLang="en-US" dirty="0"/>
              <a:t>。</a:t>
            </a:r>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75" y="317570"/>
            <a:ext cx="10969200" cy="705600"/>
          </a:xfrm>
        </p:spPr>
        <p:txBody>
          <a:bodyPr>
            <a:normAutofit fontScale="90000"/>
          </a:bodyPr>
          <a:lstStyle/>
          <a:p>
            <a:r>
              <a:rPr lang="zh-CN" altLang="en-US" sz="3600" b="1" dirty="0">
                <a:solidFill>
                  <a:srgbClr val="FF0000"/>
                </a:solidFill>
              </a:rPr>
              <a:t>注意以下这题强制在线（回答一个问题后才知道下个操作）</a:t>
            </a:r>
          </a:p>
        </p:txBody>
      </p:sp>
      <p:pic>
        <p:nvPicPr>
          <p:cNvPr id="4" name="内容占位符 3"/>
          <p:cNvPicPr>
            <a:picLocks noGrp="1" noChangeAspect="1"/>
          </p:cNvPicPr>
          <p:nvPr>
            <p:ph idx="1"/>
          </p:nvPr>
        </p:nvPicPr>
        <p:blipFill>
          <a:blip r:embed="rId3"/>
          <a:stretch>
            <a:fillRect/>
          </a:stretch>
        </p:blipFill>
        <p:spPr>
          <a:xfrm>
            <a:off x="611505" y="845820"/>
            <a:ext cx="9690100" cy="5306060"/>
          </a:xfrm>
          <a:prstGeom prst="rect">
            <a:avLst/>
          </a:prstGeom>
        </p:spPr>
      </p:pic>
      <p:pic>
        <p:nvPicPr>
          <p:cNvPr id="6" name="图片 5"/>
          <p:cNvPicPr>
            <a:picLocks noChangeAspect="1"/>
          </p:cNvPicPr>
          <p:nvPr/>
        </p:nvPicPr>
        <p:blipFill>
          <a:blip r:embed="rId4"/>
          <a:stretch>
            <a:fillRect/>
          </a:stretch>
        </p:blipFill>
        <p:spPr>
          <a:xfrm>
            <a:off x="608330" y="6151880"/>
            <a:ext cx="5873750" cy="355600"/>
          </a:xfrm>
          <a:prstGeom prst="rect">
            <a:avLst/>
          </a:prstGeom>
        </p:spPr>
      </p:pic>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假在线做法</a:t>
            </a:r>
          </a:p>
        </p:txBody>
      </p:sp>
      <p:sp>
        <p:nvSpPr>
          <p:cNvPr id="3" name="内容占位符 2"/>
          <p:cNvSpPr>
            <a:spLocks noGrp="1"/>
          </p:cNvSpPr>
          <p:nvPr>
            <p:ph idx="1"/>
          </p:nvPr>
        </p:nvSpPr>
        <p:spPr/>
        <p:txBody>
          <a:bodyPr/>
          <a:lstStyle/>
          <a:p>
            <a:r>
              <a:rPr lang="zh-CN" altLang="en-US" dirty="0"/>
              <a:t>虽然强制在线看起来很可怕，但其实每个物品什么时候会消失是在加入时就知道的，已经满足我们使用线段树按时间分治的条件了，直接套用即可</a:t>
            </a:r>
            <a:endParaRPr lang="en-US" altLang="zh-CN" dirty="0"/>
          </a:p>
          <a:p>
            <a:r>
              <a:rPr lang="zh-CN" altLang="en-US" dirty="0"/>
              <a:t>当我们在叶子获得一个加入操作的真实信息时，把它补到线段树分治上即可，受影响的区间一定都在自己后面</a:t>
            </a:r>
            <a:endParaRPr lang="en-US" altLang="zh-CN" dirty="0"/>
          </a:p>
          <a:p>
            <a:r>
              <a:rPr lang="zh-CN" altLang="en-US" dirty="0"/>
              <a:t>不过</a:t>
            </a:r>
            <a:r>
              <a:rPr lang="en-US" altLang="zh-CN" dirty="0" err="1"/>
              <a:t>dp</a:t>
            </a:r>
            <a:r>
              <a:rPr lang="zh-CN" altLang="en-US" dirty="0"/>
              <a:t>数组的撤销太难了，还不如建一个新的。所以我们一层用一个</a:t>
            </a:r>
            <a:r>
              <a:rPr lang="en-US" altLang="zh-CN" dirty="0" err="1"/>
              <a:t>dp</a:t>
            </a:r>
            <a:r>
              <a:rPr lang="zh-CN" altLang="en-US" dirty="0"/>
              <a:t>数组，进入孩子节点的时候拷贝，退出孩子节点的时候不用管</a:t>
            </a:r>
            <a:endParaRPr lang="en-US" altLang="zh-CN" dirty="0"/>
          </a:p>
          <a:p>
            <a:r>
              <a:rPr lang="zh-CN" altLang="en-US" dirty="0"/>
              <a:t>时间复杂度</a:t>
            </a:r>
            <a:r>
              <a:rPr lang="en-US" altLang="zh-CN" dirty="0"/>
              <a:t>O(</a:t>
            </a:r>
            <a:r>
              <a:rPr lang="en-US" altLang="zh-CN" dirty="0" err="1"/>
              <a:t>qvlogq</a:t>
            </a:r>
            <a:r>
              <a:rPr lang="en-US" altLang="zh-CN" dirty="0"/>
              <a:t>)</a:t>
            </a:r>
            <a:endParaRPr lang="zh-CN" altLang="en-US" dirty="0"/>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500" y="212725"/>
            <a:ext cx="10515600" cy="1325563"/>
          </a:xfrm>
        </p:spPr>
        <p:txBody>
          <a:bodyPr>
            <a:normAutofit/>
          </a:bodyPr>
          <a:lstStyle/>
          <a:p>
            <a:r>
              <a:rPr lang="zh-CN" altLang="en-US" sz="3200" b="1" dirty="0">
                <a:solidFill>
                  <a:srgbClr val="FF0000"/>
                </a:solidFill>
              </a:rPr>
              <a:t>注意以下这题强制在线（回答一个问题后才知道下个操作）</a:t>
            </a:r>
            <a:endParaRPr lang="zh-CN" altLang="en-US" sz="3200" dirty="0"/>
          </a:p>
        </p:txBody>
      </p:sp>
      <p:pic>
        <p:nvPicPr>
          <p:cNvPr id="4" name="内容占位符 3"/>
          <p:cNvPicPr>
            <a:picLocks noGrp="1" noChangeAspect="1"/>
          </p:cNvPicPr>
          <p:nvPr>
            <p:ph idx="1"/>
          </p:nvPr>
        </p:nvPicPr>
        <p:blipFill>
          <a:blip r:embed="rId3"/>
          <a:stretch>
            <a:fillRect/>
          </a:stretch>
        </p:blipFill>
        <p:spPr>
          <a:xfrm>
            <a:off x="608330" y="1313815"/>
            <a:ext cx="10605770" cy="4810760"/>
          </a:xfrm>
          <a:prstGeom prst="rect">
            <a:avLst/>
          </a:prstGeom>
        </p:spPr>
      </p:pic>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真在线做法</a:t>
            </a:r>
          </a:p>
        </p:txBody>
      </p:sp>
      <p:sp>
        <p:nvSpPr>
          <p:cNvPr id="3" name="内容占位符 2"/>
          <p:cNvSpPr>
            <a:spLocks noGrp="1"/>
          </p:cNvSpPr>
          <p:nvPr>
            <p:ph idx="1"/>
          </p:nvPr>
        </p:nvSpPr>
        <p:spPr/>
        <p:txBody>
          <a:bodyPr/>
          <a:lstStyle/>
          <a:p>
            <a:r>
              <a:rPr lang="zh-CN" altLang="en-US" dirty="0"/>
              <a:t>如果离线，就是按时间分治的模板题</a:t>
            </a:r>
            <a:endParaRPr lang="en-US" altLang="zh-CN" dirty="0"/>
          </a:p>
          <a:p>
            <a:r>
              <a:rPr lang="zh-CN" altLang="en-US" dirty="0"/>
              <a:t>因此我们可以思考这题比动态连通性简单在哪里，以致于它可以强制在线：贡献可以快速合并，且贡献撤销不需要按顺序</a:t>
            </a:r>
          </a:p>
          <a:p>
            <a:r>
              <a:rPr lang="zh-CN" altLang="en-US" dirty="0"/>
              <a:t>因此我们可以</a:t>
            </a:r>
            <a:r>
              <a:rPr lang="zh-CN" altLang="en-US" dirty="0">
                <a:solidFill>
                  <a:schemeClr val="accent1"/>
                </a:solidFill>
              </a:rPr>
              <a:t>用线段树维护时间</a:t>
            </a:r>
            <a:r>
              <a:rPr lang="zh-CN" altLang="en-US" dirty="0"/>
              <a:t>，在第</a:t>
            </a:r>
            <a:r>
              <a:rPr lang="en-US" altLang="zh-CN" dirty="0" err="1"/>
              <a:t>i</a:t>
            </a:r>
            <a:r>
              <a:rPr lang="zh-CN" altLang="en-US" dirty="0"/>
              <a:t>时刻插入数就在线段树上插入，删除数就找到它插入的时间，单点修改成</a:t>
            </a:r>
            <a:r>
              <a:rPr lang="en-US" altLang="zh-CN" dirty="0"/>
              <a:t>1</a:t>
            </a:r>
            <a:r>
              <a:rPr lang="zh-CN" altLang="en-US" dirty="0"/>
              <a:t>；询问则输出</a:t>
            </a:r>
            <a:r>
              <a:rPr lang="en-US" altLang="zh-CN" dirty="0"/>
              <a:t>[1,i]</a:t>
            </a:r>
            <a:r>
              <a:rPr lang="zh-CN" altLang="en-US" dirty="0"/>
              <a:t>的区间积</a:t>
            </a: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608330" y="608330"/>
            <a:ext cx="7593330" cy="5701030"/>
          </a:xfrm>
          <a:prstGeom prst="rect">
            <a:avLst/>
          </a:prstGeom>
        </p:spPr>
      </p:pic>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离线做法</a:t>
            </a:r>
          </a:p>
        </p:txBody>
      </p:sp>
      <p:sp>
        <p:nvSpPr>
          <p:cNvPr id="3" name="内容占位符 2"/>
          <p:cNvSpPr>
            <a:spLocks noGrp="1"/>
          </p:cNvSpPr>
          <p:nvPr>
            <p:ph idx="1"/>
          </p:nvPr>
        </p:nvSpPr>
        <p:spPr/>
        <p:txBody>
          <a:bodyPr/>
          <a:lstStyle/>
          <a:p>
            <a:r>
              <a:rPr lang="zh-CN" altLang="en-US"/>
              <a:t>和动态图连通性差不多，多套了一个最小（最大也能做）异或和路径的板子。</a:t>
            </a:r>
          </a:p>
          <a:p>
            <a:r>
              <a:rPr lang="zh-CN" altLang="en-US"/>
              <a:t>维护一棵生成树，加入的如果是非树边则将环的异或和加入线性基。（参考[WC2011]最大XOR和路径）</a:t>
            </a:r>
          </a:p>
          <a:p>
            <a:r>
              <a:rPr lang="zh-CN" altLang="en-US"/>
              <a:t>虽然从线性基中撤销一个数不可能做到，但线性基本身很小，直接备份整个版本即可。</a:t>
            </a:r>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608330" y="2157730"/>
            <a:ext cx="10948035" cy="2542540"/>
          </a:xfrm>
          <a:prstGeom prst="rect">
            <a:avLst/>
          </a:prstGeom>
        </p:spPr>
      </p:pic>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离线做法</a:t>
            </a:r>
          </a:p>
        </p:txBody>
      </p:sp>
      <p:sp>
        <p:nvSpPr>
          <p:cNvPr id="3" name="内容占位符 2"/>
          <p:cNvSpPr>
            <a:spLocks noGrp="1"/>
          </p:cNvSpPr>
          <p:nvPr>
            <p:ph idx="1"/>
          </p:nvPr>
        </p:nvSpPr>
        <p:spPr/>
        <p:txBody>
          <a:bodyPr/>
          <a:lstStyle/>
          <a:p>
            <a:r>
              <a:rPr lang="zh-CN" altLang="en-US" dirty="0"/>
              <a:t>按老套路离线，判断是否是二分图可以参考</a:t>
            </a:r>
            <a:r>
              <a:rPr lang="en-US" altLang="zh-CN" dirty="0"/>
              <a:t>“NOI2001</a:t>
            </a:r>
            <a:r>
              <a:rPr lang="zh-CN" altLang="en-US" dirty="0"/>
              <a:t>食物链</a:t>
            </a:r>
            <a:r>
              <a:rPr lang="en-US" altLang="zh-CN" dirty="0"/>
              <a:t>”</a:t>
            </a:r>
            <a:r>
              <a:rPr lang="zh-CN" altLang="en-US" dirty="0"/>
              <a:t>，用一个扩展域并查集维护</a:t>
            </a:r>
            <a:r>
              <a:rPr lang="en-US" altLang="zh-CN" dirty="0"/>
              <a:t>“</a:t>
            </a:r>
            <a:r>
              <a:rPr lang="zh-CN" altLang="en-US" dirty="0"/>
              <a:t>颜色不同</a:t>
            </a:r>
            <a:r>
              <a:rPr lang="en-US" altLang="zh-CN" dirty="0"/>
              <a:t>”</a:t>
            </a:r>
            <a:r>
              <a:rPr lang="zh-CN" altLang="en-US" dirty="0"/>
              <a:t>这个信息</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DAD23-450E-07AF-6842-8908ECC14986}"/>
              </a:ext>
            </a:extLst>
          </p:cNvPr>
          <p:cNvSpPr>
            <a:spLocks noGrp="1"/>
          </p:cNvSpPr>
          <p:nvPr>
            <p:ph type="title"/>
          </p:nvPr>
        </p:nvSpPr>
        <p:spPr/>
        <p:txBody>
          <a:bodyPr/>
          <a:lstStyle/>
          <a:p>
            <a:r>
              <a:rPr lang="zh-CN" altLang="en-US" dirty="0"/>
              <a:t>二叉堆</a:t>
            </a:r>
          </a:p>
        </p:txBody>
      </p:sp>
      <p:sp>
        <p:nvSpPr>
          <p:cNvPr id="3" name="内容占位符 2">
            <a:extLst>
              <a:ext uri="{FF2B5EF4-FFF2-40B4-BE49-F238E27FC236}">
                <a16:creationId xmlns:a16="http://schemas.microsoft.com/office/drawing/2014/main" id="{9A5C3A1D-AF2A-508D-D53C-61FF12F5EE11}"/>
              </a:ext>
            </a:extLst>
          </p:cNvPr>
          <p:cNvSpPr>
            <a:spLocks noGrp="1"/>
          </p:cNvSpPr>
          <p:nvPr>
            <p:ph idx="1"/>
          </p:nvPr>
        </p:nvSpPr>
        <p:spPr/>
        <p:txBody>
          <a:bodyPr>
            <a:normAutofit/>
          </a:bodyPr>
          <a:lstStyle/>
          <a:p>
            <a:r>
              <a:rPr lang="zh-CN" altLang="en-US" dirty="0"/>
              <a:t>总结一下：</a:t>
            </a:r>
            <a:endParaRPr lang="en-US" altLang="zh-CN" dirty="0"/>
          </a:p>
          <a:p>
            <a:r>
              <a:rPr lang="zh-CN" altLang="en-US" dirty="0"/>
              <a:t>二叉堆有两种核心操作：用于</a:t>
            </a:r>
            <a:r>
              <a:rPr lang="zh-CN" altLang="en-US" dirty="0">
                <a:solidFill>
                  <a:srgbClr val="0070C0"/>
                </a:solidFill>
              </a:rPr>
              <a:t>插入</a:t>
            </a:r>
            <a:r>
              <a:rPr lang="zh-CN" altLang="en-US" dirty="0"/>
              <a:t>的</a:t>
            </a:r>
            <a:r>
              <a:rPr lang="zh-CN" altLang="en-US" dirty="0">
                <a:solidFill>
                  <a:srgbClr val="0070C0"/>
                </a:solidFill>
              </a:rPr>
              <a:t>向上调整</a:t>
            </a:r>
            <a:r>
              <a:rPr lang="en-US" altLang="zh-CN" dirty="0">
                <a:solidFill>
                  <a:srgbClr val="0070C0"/>
                </a:solidFill>
              </a:rPr>
              <a:t>(update)</a:t>
            </a:r>
            <a:r>
              <a:rPr lang="zh-CN" altLang="en-US" dirty="0"/>
              <a:t>和用于</a:t>
            </a:r>
            <a:r>
              <a:rPr lang="zh-CN" altLang="en-US" dirty="0">
                <a:solidFill>
                  <a:srgbClr val="FF0000"/>
                </a:solidFill>
              </a:rPr>
              <a:t>删除</a:t>
            </a:r>
            <a:r>
              <a:rPr lang="zh-CN" altLang="en-US" dirty="0"/>
              <a:t>的</a:t>
            </a:r>
            <a:r>
              <a:rPr lang="zh-CN" altLang="en-US" dirty="0">
                <a:solidFill>
                  <a:srgbClr val="FF0000"/>
                </a:solidFill>
              </a:rPr>
              <a:t>向下调整</a:t>
            </a:r>
            <a:r>
              <a:rPr lang="en-US" altLang="zh-CN" dirty="0">
                <a:solidFill>
                  <a:srgbClr val="FF0000"/>
                </a:solidFill>
              </a:rPr>
              <a:t>(</a:t>
            </a:r>
            <a:r>
              <a:rPr lang="en-US" altLang="zh-CN" dirty="0" err="1">
                <a:solidFill>
                  <a:srgbClr val="FF0000"/>
                </a:solidFill>
              </a:rPr>
              <a:t>rootfix</a:t>
            </a:r>
            <a:r>
              <a:rPr lang="en-US" altLang="zh-CN" dirty="0">
                <a:solidFill>
                  <a:srgbClr val="FF0000"/>
                </a:solidFill>
              </a:rPr>
              <a:t>)</a:t>
            </a:r>
          </a:p>
          <a:p>
            <a:r>
              <a:rPr lang="zh-CN" altLang="en-US" dirty="0"/>
              <a:t>插入元素时，插入在最底层最后一个节点，然后向上调整</a:t>
            </a:r>
            <a:endParaRPr lang="en-US" altLang="zh-CN" dirty="0"/>
          </a:p>
          <a:p>
            <a:r>
              <a:rPr lang="zh-CN" altLang="en-US" dirty="0"/>
              <a:t>删除根时，和最底层最后一个节点交换，然后根向下调整</a:t>
            </a:r>
            <a:endParaRPr lang="en-US" altLang="zh-CN" dirty="0"/>
          </a:p>
          <a:p>
            <a:r>
              <a:rPr lang="zh-CN" altLang="en-US" dirty="0"/>
              <a:t>删除元素时，存在另一个堆里，两个堆根相同时同时删除根</a:t>
            </a:r>
            <a:endParaRPr lang="en-US" altLang="zh-CN" dirty="0"/>
          </a:p>
          <a:p>
            <a:r>
              <a:rPr lang="zh-CN" altLang="en-US" dirty="0"/>
              <a:t>由于这种做法只需要插入和访问根，可以非常方便地用</a:t>
            </a:r>
            <a:r>
              <a:rPr lang="en-US" altLang="zh-CN" dirty="0" err="1"/>
              <a:t>stl</a:t>
            </a:r>
            <a:endParaRPr lang="en-US" altLang="zh-CN" dirty="0"/>
          </a:p>
          <a:p>
            <a:r>
              <a:rPr lang="en-US" altLang="zh-CN" dirty="0" err="1"/>
              <a:t>stl</a:t>
            </a:r>
            <a:r>
              <a:rPr lang="zh-CN" altLang="en-US" dirty="0"/>
              <a:t>提供的是大根堆，如果需要小根堆可以</a:t>
            </a:r>
            <a:r>
              <a:rPr lang="zh-CN" altLang="en-US" dirty="0">
                <a:solidFill>
                  <a:srgbClr val="0070C0"/>
                </a:solidFill>
              </a:rPr>
              <a:t>（如果要用来比较结构体）自定义</a:t>
            </a:r>
            <a:r>
              <a:rPr lang="zh-CN" altLang="en-US" b="1" dirty="0">
                <a:solidFill>
                  <a:srgbClr val="0070C0"/>
                </a:solidFill>
              </a:rPr>
              <a:t>小于号</a:t>
            </a:r>
            <a:r>
              <a:rPr lang="zh-CN" altLang="en-US" dirty="0"/>
              <a:t>或</a:t>
            </a:r>
            <a:r>
              <a:rPr lang="zh-CN" altLang="en-US" dirty="0">
                <a:solidFill>
                  <a:srgbClr val="FF0000"/>
                </a:solidFill>
              </a:rPr>
              <a:t>（如果只是用来存数字）打个负号</a:t>
            </a:r>
            <a:r>
              <a:rPr lang="zh-CN" altLang="en-US" dirty="0"/>
              <a:t>（推荐）</a:t>
            </a:r>
            <a:endParaRPr lang="en-US" altLang="zh-CN" dirty="0"/>
          </a:p>
        </p:txBody>
      </p:sp>
    </p:spTree>
    <p:extLst>
      <p:ext uri="{BB962C8B-B14F-4D97-AF65-F5344CB8AC3E}">
        <p14:creationId xmlns:p14="http://schemas.microsoft.com/office/powerpoint/2010/main" val="9261011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608330" y="608330"/>
            <a:ext cx="8220075" cy="4883785"/>
          </a:xfrm>
          <a:prstGeom prst="rect">
            <a:avLst/>
          </a:prstGeom>
        </p:spPr>
      </p:pic>
      <p:pic>
        <p:nvPicPr>
          <p:cNvPr id="5" name="图片 4"/>
          <p:cNvPicPr>
            <a:picLocks noChangeAspect="1"/>
          </p:cNvPicPr>
          <p:nvPr/>
        </p:nvPicPr>
        <p:blipFill>
          <a:blip r:embed="rId4"/>
          <a:stretch>
            <a:fillRect/>
          </a:stretch>
        </p:blipFill>
        <p:spPr>
          <a:xfrm>
            <a:off x="5342255" y="608330"/>
            <a:ext cx="3486150" cy="400050"/>
          </a:xfrm>
          <a:prstGeom prst="rect">
            <a:avLst/>
          </a:prstGeom>
        </p:spPr>
      </p:pic>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半离线做法</a:t>
            </a:r>
          </a:p>
        </p:txBody>
      </p:sp>
      <p:sp>
        <p:nvSpPr>
          <p:cNvPr id="3" name="内容占位符 2"/>
          <p:cNvSpPr>
            <a:spLocks noGrp="1"/>
          </p:cNvSpPr>
          <p:nvPr>
            <p:ph idx="1"/>
          </p:nvPr>
        </p:nvSpPr>
        <p:spPr/>
        <p:txBody>
          <a:bodyPr/>
          <a:lstStyle/>
          <a:p>
            <a:r>
              <a:rPr lang="zh-CN" altLang="en-US"/>
              <a:t>每条边不一定会被染色</a:t>
            </a:r>
            <a:r>
              <a:rPr lang="en-US" altLang="zh-CN"/>
              <a:t>→</a:t>
            </a:r>
            <a:r>
              <a:rPr lang="zh-CN" altLang="en-US"/>
              <a:t>每条边可能被染色或被保持，这样的话我们仍旧可以将操作按时间分治。</a:t>
            </a:r>
          </a:p>
          <a:p>
            <a:r>
              <a:rPr lang="zh-CN" altLang="en-US"/>
              <a:t>发生在</a:t>
            </a:r>
            <a:r>
              <a:rPr lang="en-US" altLang="zh-CN"/>
              <a:t>x</a:t>
            </a:r>
            <a:r>
              <a:rPr lang="zh-CN" altLang="en-US"/>
              <a:t>时刻的操作决定了一条边在</a:t>
            </a:r>
            <a:r>
              <a:rPr lang="en-US" altLang="zh-CN"/>
              <a:t>[x+1,y]</a:t>
            </a:r>
            <a:r>
              <a:rPr lang="zh-CN" altLang="en-US"/>
              <a:t>的颜色（</a:t>
            </a:r>
            <a:r>
              <a:rPr lang="en-US" altLang="zh-CN"/>
              <a:t>y</a:t>
            </a:r>
            <a:r>
              <a:rPr lang="zh-CN" altLang="en-US"/>
              <a:t>是下一次操作同一条边的时刻），于是我们可以在处理过</a:t>
            </a:r>
            <a:r>
              <a:rPr lang="en-US" altLang="zh-CN"/>
              <a:t>x</a:t>
            </a:r>
            <a:r>
              <a:rPr lang="zh-CN" altLang="en-US"/>
              <a:t>（发生在某个叶子）后确定颜色，此时一定还未发生</a:t>
            </a:r>
            <a:r>
              <a:rPr lang="en-US" altLang="zh-CN"/>
              <a:t>[x+1,y]</a:t>
            </a:r>
            <a:r>
              <a:rPr lang="zh-CN" altLang="en-US"/>
              <a:t>的加入操作，其他就和上一题一样了。</a:t>
            </a: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a:t>
            </a:r>
          </a:p>
        </p:txBody>
      </p:sp>
      <p:sp>
        <p:nvSpPr>
          <p:cNvPr id="3" name="内容占位符 2"/>
          <p:cNvSpPr>
            <a:spLocks noGrp="1"/>
          </p:cNvSpPr>
          <p:nvPr>
            <p:ph idx="1"/>
          </p:nvPr>
        </p:nvSpPr>
        <p:spPr/>
        <p:txBody>
          <a:bodyPr/>
          <a:lstStyle/>
          <a:p>
            <a:r>
              <a:rPr lang="zh-CN" altLang="en-US" dirty="0"/>
              <a:t>操作为</a:t>
            </a:r>
            <a:r>
              <a:rPr lang="en-US" altLang="zh-CN" dirty="0"/>
              <a:t>“</a:t>
            </a:r>
            <a:r>
              <a:rPr lang="zh-CN" altLang="en-US" dirty="0"/>
              <a:t>加入</a:t>
            </a:r>
            <a:r>
              <a:rPr lang="en-US" altLang="zh-CN" dirty="0"/>
              <a:t>”</a:t>
            </a:r>
            <a:r>
              <a:rPr lang="zh-CN" altLang="en-US" dirty="0"/>
              <a:t>、</a:t>
            </a:r>
            <a:r>
              <a:rPr lang="en-US" altLang="zh-CN" dirty="0"/>
              <a:t>“</a:t>
            </a:r>
            <a:r>
              <a:rPr lang="zh-CN" altLang="en-US" dirty="0"/>
              <a:t>删除</a:t>
            </a:r>
            <a:r>
              <a:rPr lang="en-US" altLang="zh-CN" dirty="0"/>
              <a:t>”</a:t>
            </a:r>
            <a:r>
              <a:rPr lang="zh-CN" altLang="en-US" dirty="0"/>
              <a:t>时，可考虑线段树分治</a:t>
            </a:r>
            <a:endParaRPr lang="en-US" altLang="zh-CN" dirty="0"/>
          </a:p>
          <a:p>
            <a:r>
              <a:rPr lang="zh-CN" altLang="en-US" dirty="0"/>
              <a:t>操作为</a:t>
            </a:r>
            <a:r>
              <a:rPr lang="en-US" altLang="zh-CN" dirty="0"/>
              <a:t>“</a:t>
            </a:r>
            <a:r>
              <a:rPr lang="zh-CN" altLang="en-US" dirty="0"/>
              <a:t>修改</a:t>
            </a:r>
            <a:r>
              <a:rPr lang="en-US" altLang="zh-CN" dirty="0"/>
              <a:t>”</a:t>
            </a:r>
            <a:r>
              <a:rPr lang="zh-CN" altLang="en-US" dirty="0"/>
              <a:t>时，可转化为</a:t>
            </a:r>
            <a:r>
              <a:rPr lang="en-US" altLang="zh-CN" dirty="0"/>
              <a:t>“</a:t>
            </a:r>
            <a:r>
              <a:rPr lang="zh-CN" altLang="en-US" dirty="0"/>
              <a:t>删除后加入</a:t>
            </a:r>
            <a:r>
              <a:rPr lang="en-US" altLang="zh-CN" dirty="0"/>
              <a:t>”</a:t>
            </a:r>
            <a:r>
              <a:rPr lang="zh-CN" altLang="en-US" dirty="0"/>
              <a:t>后考虑线段树分治</a:t>
            </a:r>
          </a:p>
          <a:p>
            <a:r>
              <a:rPr lang="zh-CN" altLang="en-US" dirty="0"/>
              <a:t>有些情况下，不需要完全离线</a:t>
            </a:r>
            <a:endParaRPr lang="en-US" altLang="zh-CN" dirty="0"/>
          </a:p>
          <a:p>
            <a:r>
              <a:rPr lang="zh-CN" altLang="en-US" dirty="0"/>
              <a:t>有些情况下，直接用在线线段树维护时间</a:t>
            </a: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总结</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今天主要讲了两块内容（带</a:t>
            </a:r>
            <a:r>
              <a:rPr lang="en-US" altLang="zh-CN" dirty="0"/>
              <a:t>*</a:t>
            </a:r>
            <a:r>
              <a:rPr lang="zh-CN" altLang="en-US" dirty="0"/>
              <a:t>号下午一定不考）：</a:t>
            </a:r>
            <a:endParaRPr lang="en-US" altLang="zh-CN" dirty="0"/>
          </a:p>
          <a:p>
            <a:r>
              <a:rPr lang="en-US" altLang="zh-CN" dirty="0"/>
              <a:t>1</a:t>
            </a:r>
            <a:r>
              <a:rPr lang="zh-CN" altLang="en-US" dirty="0"/>
              <a:t>，堆：普通堆（</a:t>
            </a:r>
            <a:r>
              <a:rPr lang="en-US" altLang="zh-CN" dirty="0"/>
              <a:t>update</a:t>
            </a:r>
            <a:r>
              <a:rPr lang="zh-CN" altLang="en-US" dirty="0"/>
              <a:t>，</a:t>
            </a:r>
            <a:r>
              <a:rPr lang="en-US" altLang="zh-CN" dirty="0" err="1"/>
              <a:t>rootfix</a:t>
            </a:r>
            <a:r>
              <a:rPr lang="zh-CN" altLang="en-US" dirty="0"/>
              <a:t>），左偏树（</a:t>
            </a:r>
            <a:r>
              <a:rPr lang="en-US" altLang="zh-CN" dirty="0"/>
              <a:t>merge</a:t>
            </a:r>
            <a:r>
              <a:rPr lang="zh-CN" altLang="en-US" dirty="0"/>
              <a:t>，</a:t>
            </a:r>
            <a:r>
              <a:rPr lang="en-US" altLang="zh-CN" dirty="0" err="1"/>
              <a:t>npl</a:t>
            </a:r>
            <a:r>
              <a:rPr lang="zh-CN" altLang="en-US" dirty="0"/>
              <a:t>）</a:t>
            </a:r>
            <a:endParaRPr lang="en-US" altLang="zh-CN" dirty="0"/>
          </a:p>
          <a:p>
            <a:r>
              <a:rPr lang="en-US" altLang="zh-CN" dirty="0"/>
              <a:t>2</a:t>
            </a:r>
            <a:r>
              <a:rPr lang="zh-CN" altLang="en-US" dirty="0"/>
              <a:t>，树状数组：用法、证明、</a:t>
            </a:r>
            <a:r>
              <a:rPr lang="en-US" altLang="zh-CN" dirty="0" err="1"/>
              <a:t>lowbit</a:t>
            </a:r>
            <a:endParaRPr lang="en-US" altLang="zh-CN" dirty="0"/>
          </a:p>
          <a:p>
            <a:r>
              <a:rPr lang="en-US" altLang="zh-CN" dirty="0"/>
              <a:t>3</a:t>
            </a:r>
            <a:r>
              <a:rPr lang="zh-CN" altLang="en-US" dirty="0"/>
              <a:t>，线段树：</a:t>
            </a:r>
            <a:r>
              <a:rPr lang="en-US" altLang="zh-CN" dirty="0" err="1"/>
              <a:t>lazytag</a:t>
            </a:r>
            <a:r>
              <a:rPr lang="zh-CN" altLang="en-US" dirty="0"/>
              <a:t>，历史标签</a:t>
            </a:r>
            <a:r>
              <a:rPr lang="en-US" altLang="zh-CN" dirty="0"/>
              <a:t>*</a:t>
            </a:r>
            <a:r>
              <a:rPr lang="zh-CN" altLang="en-US" dirty="0"/>
              <a:t>，复杂度分析</a:t>
            </a:r>
            <a:r>
              <a:rPr lang="en-US" altLang="zh-CN" dirty="0"/>
              <a:t>*</a:t>
            </a:r>
            <a:r>
              <a:rPr lang="zh-CN" altLang="en-US" dirty="0"/>
              <a:t>，在线段树上二分</a:t>
            </a:r>
            <a:endParaRPr lang="en-US" altLang="zh-CN" dirty="0"/>
          </a:p>
          <a:p>
            <a:r>
              <a:rPr lang="en-US" altLang="zh-CN" dirty="0"/>
              <a:t>4</a:t>
            </a:r>
            <a:r>
              <a:rPr lang="zh-CN" altLang="en-US" dirty="0"/>
              <a:t>，主席树</a:t>
            </a:r>
            <a:endParaRPr lang="en-US" altLang="zh-CN" dirty="0"/>
          </a:p>
          <a:p>
            <a:r>
              <a:rPr lang="en-US" altLang="zh-CN" dirty="0"/>
              <a:t>5</a:t>
            </a:r>
            <a:r>
              <a:rPr lang="zh-CN" altLang="en-US" dirty="0"/>
              <a:t>，线段树分治</a:t>
            </a:r>
          </a:p>
        </p:txBody>
      </p:sp>
    </p:spTree>
    <p:extLst>
      <p:ext uri="{BB962C8B-B14F-4D97-AF65-F5344CB8AC3E}">
        <p14:creationId xmlns:p14="http://schemas.microsoft.com/office/powerpoint/2010/main" val="28071127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51EAF46-8A33-4E73-B0B9-DA5690A47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文本框 1">
            <a:extLst>
              <a:ext uri="{FF2B5EF4-FFF2-40B4-BE49-F238E27FC236}">
                <a16:creationId xmlns:a16="http://schemas.microsoft.com/office/drawing/2014/main" id="{5BE2666C-7859-B15C-3DCB-2B7E45F22CFA}"/>
              </a:ext>
            </a:extLst>
          </p:cNvPr>
          <p:cNvSpPr txBox="1"/>
          <p:nvPr/>
        </p:nvSpPr>
        <p:spPr>
          <a:xfrm>
            <a:off x="4050631" y="2829828"/>
            <a:ext cx="4090737" cy="923330"/>
          </a:xfrm>
          <a:prstGeom prst="rect">
            <a:avLst/>
          </a:prstGeom>
          <a:noFill/>
        </p:spPr>
        <p:txBody>
          <a:bodyPr wrap="square" rtlCol="0">
            <a:spAutoFit/>
          </a:bodyPr>
          <a:lstStyle/>
          <a:p>
            <a:r>
              <a:rPr lang="zh-CN" altLang="en-US" sz="5400" dirty="0">
                <a:solidFill>
                  <a:schemeClr val="bg1"/>
                </a:solidFill>
                <a:latin typeface="三极行楷简体-粗" panose="00000500000000000000" pitchFamily="2" charset="-122"/>
                <a:ea typeface="三极行楷简体-粗" panose="00000500000000000000" pitchFamily="2" charset="-122"/>
              </a:rPr>
              <a:t>谢谢大家！</a:t>
            </a:r>
          </a:p>
        </p:txBody>
      </p:sp>
    </p:spTree>
    <p:extLst>
      <p:ext uri="{BB962C8B-B14F-4D97-AF65-F5344CB8AC3E}">
        <p14:creationId xmlns:p14="http://schemas.microsoft.com/office/powerpoint/2010/main" val="4181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18D48-0ADF-0F37-1C6E-D7EEB5580C4B}"/>
              </a:ext>
            </a:extLst>
          </p:cNvPr>
          <p:cNvSpPr>
            <a:spLocks noGrp="1"/>
          </p:cNvSpPr>
          <p:nvPr>
            <p:ph type="title"/>
          </p:nvPr>
        </p:nvSpPr>
        <p:spPr/>
        <p:txBody>
          <a:bodyPr/>
          <a:lstStyle/>
          <a:p>
            <a:r>
              <a:rPr lang="zh-CN" altLang="en-US" dirty="0"/>
              <a:t>二叉堆</a:t>
            </a:r>
          </a:p>
        </p:txBody>
      </p:sp>
      <p:sp>
        <p:nvSpPr>
          <p:cNvPr id="3" name="内容占位符 2">
            <a:extLst>
              <a:ext uri="{FF2B5EF4-FFF2-40B4-BE49-F238E27FC236}">
                <a16:creationId xmlns:a16="http://schemas.microsoft.com/office/drawing/2014/main" id="{26AC160F-661D-CC53-3BB2-D2D68138A9B2}"/>
              </a:ext>
            </a:extLst>
          </p:cNvPr>
          <p:cNvSpPr>
            <a:spLocks noGrp="1"/>
          </p:cNvSpPr>
          <p:nvPr>
            <p:ph idx="1"/>
          </p:nvPr>
        </p:nvSpPr>
        <p:spPr/>
        <p:txBody>
          <a:bodyPr/>
          <a:lstStyle/>
          <a:p>
            <a:r>
              <a:rPr lang="zh-CN" altLang="en-US" dirty="0"/>
              <a:t>来讲一个题外话</a:t>
            </a:r>
            <a:r>
              <a:rPr lang="en-US" altLang="zh-CN" dirty="0"/>
              <a:t>——</a:t>
            </a:r>
            <a:r>
              <a:rPr lang="zh-CN" altLang="en-US" dirty="0"/>
              <a:t>如何初始化一个堆？</a:t>
            </a:r>
            <a:endParaRPr lang="en-US" altLang="zh-CN" dirty="0"/>
          </a:p>
          <a:p>
            <a:r>
              <a:rPr lang="zh-CN" altLang="en-US" dirty="0"/>
              <a:t>新建一个空堆，然后一个个插入元素，这样做的时间复杂度是</a:t>
            </a:r>
            <a:r>
              <a:rPr lang="en-US" altLang="zh-CN" dirty="0"/>
              <a:t>O(</a:t>
            </a:r>
            <a:r>
              <a:rPr lang="en-US" altLang="zh-CN" dirty="0" err="1"/>
              <a:t>nlogn</a:t>
            </a:r>
            <a:r>
              <a:rPr lang="en-US" altLang="zh-CN" dirty="0"/>
              <a:t>)</a:t>
            </a:r>
          </a:p>
          <a:p>
            <a:r>
              <a:rPr lang="zh-CN" altLang="en-US" dirty="0"/>
              <a:t>更好的做法是：建一个完全二叉树，然后从下往上对每个点进行</a:t>
            </a:r>
            <a:r>
              <a:rPr lang="en-US" altLang="zh-CN" dirty="0" err="1"/>
              <a:t>rootfix</a:t>
            </a:r>
            <a:r>
              <a:rPr lang="zh-CN" altLang="en-US" dirty="0"/>
              <a:t>，这样做的时间复杂度是</a:t>
            </a:r>
            <a:r>
              <a:rPr lang="en-US" altLang="zh-CN" dirty="0"/>
              <a:t>O(n)</a:t>
            </a:r>
            <a:endParaRPr lang="zh-CN" altLang="en-US" dirty="0"/>
          </a:p>
        </p:txBody>
      </p:sp>
    </p:spTree>
    <p:extLst>
      <p:ext uri="{BB962C8B-B14F-4D97-AF65-F5344CB8AC3E}">
        <p14:creationId xmlns:p14="http://schemas.microsoft.com/office/powerpoint/2010/main" val="2854427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2177</TotalTime>
  <Words>6902</Words>
  <Application>Microsoft Office PowerPoint</Application>
  <PresentationFormat>宽屏</PresentationFormat>
  <Paragraphs>366</Paragraphs>
  <Slides>84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84</vt:i4>
      </vt:variant>
    </vt:vector>
  </HeadingPairs>
  <TitlesOfParts>
    <vt:vector size="90" baseType="lpstr">
      <vt:lpstr>华文楷体</vt:lpstr>
      <vt:lpstr>三极行楷简体-粗</vt:lpstr>
      <vt:lpstr>Arial</vt:lpstr>
      <vt:lpstr>Calibri</vt:lpstr>
      <vt:lpstr>Calibri Light</vt:lpstr>
      <vt:lpstr>Office 主题​​</vt:lpstr>
      <vt:lpstr>FOI2023算法夏令营B班 第三讲</vt:lpstr>
      <vt:lpstr>今天的目标</vt:lpstr>
      <vt:lpstr>二叉堆</vt:lpstr>
      <vt:lpstr>二叉堆</vt:lpstr>
      <vt:lpstr>二叉堆</vt:lpstr>
      <vt:lpstr>二叉堆</vt:lpstr>
      <vt:lpstr>二叉堆</vt:lpstr>
      <vt:lpstr>二叉堆</vt:lpstr>
      <vt:lpstr>二叉堆</vt:lpstr>
      <vt:lpstr>对顶堆</vt:lpstr>
      <vt:lpstr>左偏树</vt:lpstr>
      <vt:lpstr>左偏树</vt:lpstr>
      <vt:lpstr>左偏树</vt:lpstr>
      <vt:lpstr>左偏树</vt:lpstr>
      <vt:lpstr>左偏树</vt:lpstr>
      <vt:lpstr>左偏树</vt:lpstr>
      <vt:lpstr>左偏树</vt:lpstr>
      <vt:lpstr>树状数组</vt:lpstr>
      <vt:lpstr>树状数组</vt:lpstr>
      <vt:lpstr>树状数组</vt:lpstr>
      <vt:lpstr>树状数组</vt:lpstr>
      <vt:lpstr>树状数组</vt:lpstr>
      <vt:lpstr>树状数组</vt:lpstr>
      <vt:lpstr>树状数组</vt:lpstr>
      <vt:lpstr>树状数组</vt:lpstr>
      <vt:lpstr>树状数组</vt:lpstr>
      <vt:lpstr>树状数组</vt:lpstr>
      <vt:lpstr>树状数组</vt:lpstr>
      <vt:lpstr>线段树</vt:lpstr>
      <vt:lpstr>线段树</vt:lpstr>
      <vt:lpstr>线段树</vt:lpstr>
      <vt:lpstr>线段树</vt:lpstr>
      <vt:lpstr>线段树</vt:lpstr>
      <vt:lpstr>线段树</vt:lpstr>
      <vt:lpstr>线段树</vt:lpstr>
      <vt:lpstr>线段树</vt:lpstr>
      <vt:lpstr>线段树</vt:lpstr>
      <vt:lpstr>线段树</vt:lpstr>
      <vt:lpstr>线段树</vt:lpstr>
      <vt:lpstr>线段树</vt:lpstr>
      <vt:lpstr>线段树</vt:lpstr>
      <vt:lpstr>线段树</vt:lpstr>
      <vt:lpstr>线段树</vt:lpstr>
      <vt:lpstr>线段树</vt:lpstr>
      <vt:lpstr>线段树</vt:lpstr>
      <vt:lpstr>线段树例题1</vt:lpstr>
      <vt:lpstr>线段树例题2</vt:lpstr>
      <vt:lpstr>线段树例题2</vt:lpstr>
      <vt:lpstr>线段树例题3</vt:lpstr>
      <vt:lpstr>线段树例题3</vt:lpstr>
      <vt:lpstr>线段树例题3</vt:lpstr>
      <vt:lpstr>线段树例题4</vt:lpstr>
      <vt:lpstr>线段树例题4</vt:lpstr>
      <vt:lpstr>线段树例题4</vt:lpstr>
      <vt:lpstr>线段树例题4</vt:lpstr>
      <vt:lpstr>线段树例题4</vt:lpstr>
      <vt:lpstr>线段树例题5</vt:lpstr>
      <vt:lpstr>线段树例题5</vt:lpstr>
      <vt:lpstr>总结</vt:lpstr>
      <vt:lpstr>主席树</vt:lpstr>
      <vt:lpstr>PowerPoint 演示文稿</vt:lpstr>
      <vt:lpstr>PowerPoint 演示文稿</vt:lpstr>
      <vt:lpstr>正经主席树做法</vt:lpstr>
      <vt:lpstr>PowerPoint 演示文稿</vt:lpstr>
      <vt:lpstr>正经主席树做法</vt:lpstr>
      <vt:lpstr>PowerPoint 演示文稿</vt:lpstr>
      <vt:lpstr>正经主席树做法</vt:lpstr>
      <vt:lpstr>小结</vt:lpstr>
      <vt:lpstr>线段树分治</vt:lpstr>
      <vt:lpstr>PowerPoint 演示文稿</vt:lpstr>
      <vt:lpstr>离线做法</vt:lpstr>
      <vt:lpstr>注意以下这题强制在线（回答一个问题后才知道下个操作）</vt:lpstr>
      <vt:lpstr>假在线做法</vt:lpstr>
      <vt:lpstr>注意以下这题强制在线（回答一个问题后才知道下个操作）</vt:lpstr>
      <vt:lpstr>真在线做法</vt:lpstr>
      <vt:lpstr>PowerPoint 演示文稿</vt:lpstr>
      <vt:lpstr>离线做法</vt:lpstr>
      <vt:lpstr>PowerPoint 演示文稿</vt:lpstr>
      <vt:lpstr>离线做法</vt:lpstr>
      <vt:lpstr>PowerPoint 演示文稿</vt:lpstr>
      <vt:lpstr>半离线做法</vt:lpstr>
      <vt:lpstr>小结</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FOI2023基础算法冬令营 第三讲</dc:title>
  <dc:creator>SUSTech heyStudio</dc:creator>
  <cp:lastModifiedBy>亮 匡</cp:lastModifiedBy>
  <cp:revision>68</cp:revision>
  <dcterms:created xsi:type="dcterms:W3CDTF">2019-10-15T12:38:53Z</dcterms:created>
  <dcterms:modified xsi:type="dcterms:W3CDTF">2023-07-07T15:06:49Z</dcterms:modified>
</cp:coreProperties>
</file>