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653" r:id="rId4"/>
    <p:sldId id="663" r:id="rId5"/>
    <p:sldId id="668" r:id="rId6"/>
    <p:sldId id="664" r:id="rId7"/>
    <p:sldId id="665" r:id="rId8"/>
    <p:sldId id="666" r:id="rId9"/>
    <p:sldId id="667" r:id="rId10"/>
    <p:sldId id="669" r:id="rId11"/>
    <p:sldId id="670" r:id="rId12"/>
    <p:sldId id="671" r:id="rId13"/>
    <p:sldId id="67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68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0C5DF4C-A931-4623-A375-8051DA23D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02C9BFD-80E3-4711-A685-956FEA09B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137AD0-3506-4E3A-8840-3E0336F0E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AF5B2-A858-4A2D-AB8C-A327CD10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7/7/2023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18801-4E38-4636-B131-3502A219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DDF67-E8B0-43C1-B780-82381B83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952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4552959-436E-4EDF-966F-D81CA95A95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E7CC215-6BCE-4063-9143-40665B0A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424ED-076A-411A-9E4E-F6856387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EA98-0253-4F82-982C-1E856457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7/7/2023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EB58E-9A4A-40D1-827F-1136B832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DD2FC-C3EB-40A4-84B4-A0877333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9506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5394E-ECD0-4E96-B083-FC6D99CB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4C113-FD67-41F5-86C0-7F44D652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48968-C6BF-407D-A729-115666322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EEC909-1FD1-49DC-9411-A44F6ED79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AF9F2-0E90-4250-A7FE-52550FD4E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A947CF-1886-4E10-A2DE-4F8FCBE2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7/7/2023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31F78E-2345-4A37-9C32-823D400F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2BEE8C-E9F9-4EE2-B6E1-91F700A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368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82ACC-D53B-4116-8B7D-C165FBFB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A67D08-B68B-4DCC-8317-C950AB69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7/7/2023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75D53A-B4BC-48AF-9B32-D26A1ADA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73360E-43A5-4FA0-93D2-10260F83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3814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2B8392-70BE-4774-9961-803F6A31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7/7/2023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1AF5D8-E755-4E21-A127-D6416AF4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AD6163-31EB-4581-8479-8D025150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3743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632F-8680-47CD-85CF-18B4C09F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8661A-8D39-4017-B7EC-47584B50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6DD17-B856-4613-A4A9-D148D2C6C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67629-9298-45BF-B403-35032428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7/7/2023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C8DB0-5176-464A-AC7D-AAF8B455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C82BC-E26E-4D00-B0E9-696C884A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281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38A84-DED4-4C8D-BA91-5ABB206A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81DEDD-A51C-4705-BE8A-735215430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6284FB-C1DD-44FA-B9D7-133292C19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A7BEF-D1FF-49A3-9D2F-836D5F09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7/7/2023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2B2BE-B1E2-4192-8128-3FA1BBCC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76DFE-51B9-4796-B39F-384A22E8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9666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91101-CC98-497C-AD7B-712FB870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61E248-DC7C-43E5-AA71-B9C9DBEC3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5C8C7-934F-4700-9E1C-963AEF63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7/7/2023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1A943-2A31-4C71-A920-9D875D35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B3D0E-A686-498C-8E84-67AFBA22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4650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B6512D-A5F3-49E9-801C-3FAE91DD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477FAE-DDFA-4F6B-907D-18C2132C3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F4C23-A61C-4A2D-BBDA-5A58BC11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7/7/2023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47A37-A90E-4686-A0F3-A8621934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CEB93-55EB-4BA8-A7B7-895B5831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5998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001630-8885-412C-BF77-15706CE3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03DB0D-925F-414B-B6C4-93A7D24DD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CD8E4-7C5D-4712-8E41-6231AB28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0ADB-E45B-426D-9730-C9268C39E7AA}" type="datetimeFigureOut">
              <a:rPr lang="en-HK" smtClean="0"/>
              <a:t>7/7/2023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E34E7-D496-49FF-ADB3-F202A9861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FB0E8-2921-46CC-853E-06FE0F106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1794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DBA67727-A593-4D1C-91A6-5C2F1778D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FOI2023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算法夏令营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班</a:t>
            </a:r>
            <a:br>
              <a:rPr lang="en-US" altLang="zh-CN" dirty="0"/>
            </a:b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第三天讲评</a:t>
            </a:r>
            <a:endParaRPr lang="en-HK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928150A0-F3F0-4714-9696-D3830B149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CN" altLang="en-US" dirty="0"/>
              <a:t>南方科技大学 匡亮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2898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0C42C-3CB6-6F8E-B02F-6F5AD212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兰登战术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20250-4B2C-7771-9195-89462C171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r>
              <a:rPr lang="zh-CN" altLang="en-US" dirty="0"/>
              <a:t>：二分答案、线段树分治、线段树上二分</a:t>
            </a:r>
            <a:endParaRPr lang="en-US" altLang="zh-CN" dirty="0"/>
          </a:p>
          <a:p>
            <a:r>
              <a:rPr lang="zh-CN" altLang="en-US" dirty="0"/>
              <a:t>拿到吓人的式子先别着急，看看有什么特点：</a:t>
            </a:r>
            <a:endParaRPr lang="en-US" altLang="zh-CN" dirty="0"/>
          </a:p>
          <a:p>
            <a:r>
              <a:rPr lang="zh-CN" altLang="en-US" dirty="0"/>
              <a:t>首先映入眼帘的是外层</a:t>
            </a:r>
            <a:r>
              <a:rPr lang="en-US" altLang="zh-CN" dirty="0"/>
              <a:t>min</a:t>
            </a:r>
            <a:r>
              <a:rPr lang="zh-CN" altLang="en-US" dirty="0"/>
              <a:t>内层</a:t>
            </a:r>
            <a:r>
              <a:rPr lang="en-US" altLang="zh-CN" dirty="0"/>
              <a:t>max</a:t>
            </a:r>
            <a:r>
              <a:rPr lang="zh-CN" altLang="en-US" dirty="0"/>
              <a:t>，这是经典的最大值最小化结构，基本锁定了答案中有一步“二分答案”</a:t>
            </a:r>
            <a:endParaRPr lang="en-US" altLang="zh-CN" dirty="0"/>
          </a:p>
          <a:p>
            <a:r>
              <a:rPr lang="zh-CN" altLang="en-US" dirty="0"/>
              <a:t>接着，操作只有插入和删除，而且要维护的是极值相关的信息，我们知道，删除对极值的影响非常大，所以基本锁定了答案中有一步“线段树分治”</a:t>
            </a:r>
          </a:p>
        </p:txBody>
      </p:sp>
    </p:spTree>
    <p:extLst>
      <p:ext uri="{BB962C8B-B14F-4D97-AF65-F5344CB8AC3E}">
        <p14:creationId xmlns:p14="http://schemas.microsoft.com/office/powerpoint/2010/main" val="345540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8337B-0AC7-C6D0-48B4-99A2DF1F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兰登战术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247E83-6CB7-58ED-5DFB-636C1C1FD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用上了这两步，题目变成了：</a:t>
            </a:r>
            <a:endParaRPr lang="en-US" altLang="zh-CN" dirty="0"/>
          </a:p>
          <a:p>
            <a:r>
              <a:rPr lang="zh-CN" altLang="en-US" dirty="0"/>
              <a:t>只需要支持“加入”（和撤销）操作；如果是</a:t>
            </a:r>
            <a:r>
              <a:rPr lang="en-US" altLang="zh-CN" dirty="0"/>
              <a:t>(A1,B1)</a:t>
            </a:r>
            <a:r>
              <a:rPr lang="zh-CN" altLang="en-US" dirty="0"/>
              <a:t>加入</a:t>
            </a:r>
            <a:r>
              <a:rPr lang="en-US" altLang="zh-CN" dirty="0"/>
              <a:t>S1</a:t>
            </a:r>
            <a:r>
              <a:rPr lang="zh-CN" altLang="en-US" dirty="0"/>
              <a:t>，二分答案</a:t>
            </a:r>
            <a:r>
              <a:rPr lang="en-US" altLang="zh-CN" dirty="0"/>
              <a:t>x</a:t>
            </a:r>
            <a:r>
              <a:rPr lang="zh-CN" altLang="en-US" dirty="0"/>
              <a:t>，询问</a:t>
            </a:r>
            <a:r>
              <a:rPr lang="en-US" altLang="zh-CN" dirty="0"/>
              <a:t>S2</a:t>
            </a:r>
            <a:r>
              <a:rPr lang="zh-CN" altLang="en-US" dirty="0"/>
              <a:t>中是否有元素满足</a:t>
            </a:r>
            <a:r>
              <a:rPr lang="en-US" altLang="zh-CN" dirty="0"/>
              <a:t>max(A1+A2,B1+B2)</a:t>
            </a:r>
            <a:r>
              <a:rPr lang="zh-CN" altLang="en-US" dirty="0"/>
              <a:t>≤</a:t>
            </a:r>
            <a:r>
              <a:rPr lang="en-US" altLang="zh-CN" dirty="0"/>
              <a:t>x</a:t>
            </a:r>
            <a:r>
              <a:rPr lang="zh-CN" altLang="en-US" dirty="0"/>
              <a:t>，将二分后的</a:t>
            </a:r>
            <a:r>
              <a:rPr lang="en-US" altLang="zh-CN" dirty="0"/>
              <a:t>x</a:t>
            </a:r>
            <a:r>
              <a:rPr lang="zh-CN" altLang="en-US" dirty="0"/>
              <a:t>和加入</a:t>
            </a:r>
            <a:r>
              <a:rPr lang="en-US" altLang="zh-CN" dirty="0"/>
              <a:t>(A1,B1)</a:t>
            </a:r>
            <a:r>
              <a:rPr lang="zh-CN" altLang="en-US" dirty="0"/>
              <a:t>前的答案作对比，取更小的作为新的答案；如果是</a:t>
            </a:r>
            <a:r>
              <a:rPr lang="en-US" altLang="zh-CN" dirty="0"/>
              <a:t>(A2,B2)</a:t>
            </a:r>
            <a:r>
              <a:rPr lang="zh-CN" altLang="en-US" dirty="0"/>
              <a:t>加入</a:t>
            </a:r>
            <a:r>
              <a:rPr lang="en-US" altLang="zh-CN" dirty="0"/>
              <a:t>S2</a:t>
            </a:r>
            <a:r>
              <a:rPr lang="zh-CN" altLang="en-US" dirty="0"/>
              <a:t>要做的事情完全一样</a:t>
            </a:r>
            <a:endParaRPr lang="en-US" altLang="zh-CN" dirty="0"/>
          </a:p>
          <a:p>
            <a:r>
              <a:rPr lang="zh-CN" altLang="en-US" dirty="0"/>
              <a:t>由于我们已知</a:t>
            </a:r>
            <a:r>
              <a:rPr lang="en-US" altLang="zh-CN" dirty="0"/>
              <a:t>A1,B1,x</a:t>
            </a:r>
            <a:r>
              <a:rPr lang="zh-CN" altLang="en-US" dirty="0"/>
              <a:t>，</a:t>
            </a:r>
            <a:r>
              <a:rPr lang="en-US" altLang="zh-CN" dirty="0"/>
              <a:t>max(A1+A2,B1+B2)</a:t>
            </a:r>
            <a:r>
              <a:rPr lang="zh-CN" altLang="en-US" dirty="0"/>
              <a:t>≤</a:t>
            </a:r>
            <a:r>
              <a:rPr lang="en-US" altLang="zh-CN" dirty="0"/>
              <a:t>x</a:t>
            </a:r>
            <a:r>
              <a:rPr lang="zh-CN" altLang="en-US" dirty="0"/>
              <a:t>可以拆成</a:t>
            </a:r>
            <a:r>
              <a:rPr lang="en-US" altLang="zh-CN" dirty="0"/>
              <a:t>A2</a:t>
            </a:r>
            <a:r>
              <a:rPr lang="zh-CN" altLang="en-US" dirty="0"/>
              <a:t>≤</a:t>
            </a:r>
            <a:r>
              <a:rPr lang="en-US" altLang="zh-CN" dirty="0"/>
              <a:t>x-A1</a:t>
            </a:r>
            <a:r>
              <a:rPr lang="zh-CN" altLang="en-US" dirty="0"/>
              <a:t>且</a:t>
            </a:r>
            <a:r>
              <a:rPr lang="en-US" altLang="zh-CN" dirty="0"/>
              <a:t>B2</a:t>
            </a:r>
            <a:r>
              <a:rPr lang="zh-CN" altLang="en-US" dirty="0"/>
              <a:t>≤</a:t>
            </a:r>
            <a:r>
              <a:rPr lang="en-US" altLang="zh-CN" dirty="0"/>
              <a:t>x-B1</a:t>
            </a:r>
          </a:p>
          <a:p>
            <a:r>
              <a:rPr lang="zh-CN" altLang="en-US" dirty="0"/>
              <a:t>我们把</a:t>
            </a:r>
            <a:r>
              <a:rPr lang="en-US" altLang="zh-CN" dirty="0"/>
              <a:t>A</a:t>
            </a:r>
            <a:r>
              <a:rPr lang="zh-CN" altLang="en-US" dirty="0"/>
              <a:t>看成每个元素的下标，</a:t>
            </a:r>
            <a:r>
              <a:rPr lang="en-US" altLang="zh-CN" dirty="0"/>
              <a:t>B</a:t>
            </a:r>
            <a:r>
              <a:rPr lang="zh-CN" altLang="en-US" dirty="0"/>
              <a:t>看成每个元素的值，整个问题变成了单点修改</a:t>
            </a:r>
            <a:r>
              <a:rPr lang="en-US" altLang="zh-CN" dirty="0"/>
              <a:t>+</a:t>
            </a:r>
            <a:r>
              <a:rPr lang="zh-CN" altLang="en-US" dirty="0"/>
              <a:t>查询前缀最小值，树状数组即可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8420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38036-3F9D-B953-7C82-09A8BFED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兰登战术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D2D93-D559-929F-06E3-2B20208B8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这个做法的复杂度为</a:t>
            </a:r>
            <a:r>
              <a:rPr lang="en-US" altLang="zh-CN" dirty="0"/>
              <a:t>O(nlog</a:t>
            </a:r>
            <a:r>
              <a:rPr lang="en-US" altLang="zh-CN" baseline="30000" dirty="0"/>
              <a:t>3</a:t>
            </a:r>
            <a:r>
              <a:rPr lang="en-US" altLang="zh-CN" dirty="0"/>
              <a:t>n)</a:t>
            </a:r>
            <a:r>
              <a:rPr lang="zh-CN" altLang="en-US" dirty="0"/>
              <a:t>，不过优化的思路也非常明确：把二分答案</a:t>
            </a:r>
            <a:r>
              <a:rPr lang="en-US" altLang="zh-CN" dirty="0"/>
              <a:t>+</a:t>
            </a:r>
            <a:r>
              <a:rPr lang="zh-CN" altLang="en-US" dirty="0"/>
              <a:t>树状数组改成在线段树上二分</a:t>
            </a:r>
            <a:endParaRPr lang="en-US" altLang="zh-CN" dirty="0"/>
          </a:p>
          <a:p>
            <a:r>
              <a:rPr lang="zh-CN" altLang="en-US" dirty="0"/>
              <a:t>假设我们直接在线段树上二分答案</a:t>
            </a:r>
            <a:r>
              <a:rPr lang="en-US" altLang="zh-CN" dirty="0"/>
              <a:t>x</a:t>
            </a:r>
            <a:r>
              <a:rPr lang="zh-CN" altLang="en-US" dirty="0"/>
              <a:t>，判断</a:t>
            </a:r>
            <a:r>
              <a:rPr lang="en-US" altLang="zh-CN" dirty="0"/>
              <a:t>x</a:t>
            </a:r>
            <a:r>
              <a:rPr lang="zh-CN" altLang="en-US" dirty="0"/>
              <a:t>≤</a:t>
            </a:r>
            <a:r>
              <a:rPr lang="en-US" altLang="zh-CN" dirty="0"/>
              <a:t>mid</a:t>
            </a:r>
            <a:r>
              <a:rPr lang="zh-CN" altLang="en-US" dirty="0"/>
              <a:t>能否成立，那么能选用的</a:t>
            </a:r>
            <a:r>
              <a:rPr lang="en-US" altLang="zh-CN" dirty="0"/>
              <a:t>A2</a:t>
            </a:r>
            <a:r>
              <a:rPr lang="zh-CN" altLang="en-US" dirty="0"/>
              <a:t>必须满足</a:t>
            </a:r>
            <a:r>
              <a:rPr lang="en-US" altLang="zh-CN" dirty="0"/>
              <a:t>A2</a:t>
            </a:r>
            <a:r>
              <a:rPr lang="zh-CN" altLang="en-US" dirty="0"/>
              <a:t>≤</a:t>
            </a:r>
            <a:r>
              <a:rPr lang="en-US" altLang="zh-CN" dirty="0"/>
              <a:t>mid-A1</a:t>
            </a:r>
            <a:r>
              <a:rPr lang="zh-CN" altLang="en-US" dirty="0"/>
              <a:t>，选出的</a:t>
            </a:r>
            <a:r>
              <a:rPr lang="en-US" altLang="zh-CN" dirty="0"/>
              <a:t>B2</a:t>
            </a:r>
            <a:r>
              <a:rPr lang="zh-CN" altLang="en-US" dirty="0"/>
              <a:t>必须满足</a:t>
            </a:r>
            <a:r>
              <a:rPr lang="en-US" altLang="zh-CN" dirty="0"/>
              <a:t>B2</a:t>
            </a:r>
            <a:r>
              <a:rPr lang="zh-CN" altLang="en-US" dirty="0"/>
              <a:t>≤</a:t>
            </a:r>
            <a:r>
              <a:rPr lang="en-US" altLang="zh-CN" dirty="0"/>
              <a:t>mid-B1</a:t>
            </a:r>
          </a:p>
          <a:p>
            <a:r>
              <a:rPr lang="zh-CN" altLang="en-US" dirty="0"/>
              <a:t>显然</a:t>
            </a:r>
            <a:r>
              <a:rPr lang="en-US" altLang="zh-CN" dirty="0"/>
              <a:t>B2</a:t>
            </a:r>
            <a:r>
              <a:rPr lang="zh-CN" altLang="en-US" dirty="0"/>
              <a:t>就是区间</a:t>
            </a:r>
            <a:r>
              <a:rPr lang="en-US" altLang="zh-CN" dirty="0"/>
              <a:t>[1,mid-A1]</a:t>
            </a:r>
            <a:r>
              <a:rPr lang="zh-CN" altLang="en-US" dirty="0"/>
              <a:t>的最小值，我们就是在问</a:t>
            </a:r>
            <a:r>
              <a:rPr lang="en-US" altLang="zh-CN" dirty="0"/>
              <a:t>[1,mid-A1]</a:t>
            </a:r>
            <a:r>
              <a:rPr lang="zh-CN" altLang="en-US" dirty="0"/>
              <a:t>的最小值是否≤</a:t>
            </a:r>
            <a:r>
              <a:rPr lang="en-US" altLang="zh-CN" dirty="0"/>
              <a:t>mid-B1</a:t>
            </a:r>
          </a:p>
          <a:p>
            <a:r>
              <a:rPr lang="zh-CN" altLang="en-US" dirty="0"/>
              <a:t>然而现在有一个问题，</a:t>
            </a:r>
            <a:r>
              <a:rPr lang="en-US" altLang="zh-CN" dirty="0"/>
              <a:t>[1,mid-A1]</a:t>
            </a:r>
            <a:r>
              <a:rPr lang="zh-CN" altLang="en-US" dirty="0"/>
              <a:t>的最小值没法</a:t>
            </a:r>
            <a:r>
              <a:rPr lang="en-US" altLang="zh-CN" dirty="0"/>
              <a:t>O(1)</a:t>
            </a:r>
            <a:r>
              <a:rPr lang="zh-CN" altLang="en-US" dirty="0"/>
              <a:t>得到</a:t>
            </a:r>
          </a:p>
        </p:txBody>
      </p:sp>
    </p:spTree>
    <p:extLst>
      <p:ext uri="{BB962C8B-B14F-4D97-AF65-F5344CB8AC3E}">
        <p14:creationId xmlns:p14="http://schemas.microsoft.com/office/powerpoint/2010/main" val="154639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38036-3F9D-B953-7C82-09A8BFED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兰登战术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D2D93-D559-929F-06E3-2B20208B8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我们稍微转变一下，变成在线段树上二分</a:t>
            </a:r>
            <a:r>
              <a:rPr lang="en-US" altLang="zh-CN" dirty="0"/>
              <a:t>(x-A1)</a:t>
            </a:r>
            <a:r>
              <a:rPr lang="zh-CN" altLang="en-US" dirty="0"/>
              <a:t>的值最小是多少</a:t>
            </a:r>
            <a:endParaRPr lang="en-US" altLang="zh-CN" dirty="0"/>
          </a:p>
          <a:p>
            <a:r>
              <a:rPr lang="zh-CN" altLang="en-US" dirty="0"/>
              <a:t>那么我们需要判断的是</a:t>
            </a:r>
            <a:r>
              <a:rPr lang="en-US" altLang="zh-CN" dirty="0"/>
              <a:t>x-A1</a:t>
            </a:r>
            <a:r>
              <a:rPr lang="zh-CN" altLang="en-US" dirty="0"/>
              <a:t>≤</a:t>
            </a:r>
            <a:r>
              <a:rPr lang="en-US" altLang="zh-CN" dirty="0"/>
              <a:t>mid</a:t>
            </a:r>
            <a:r>
              <a:rPr lang="zh-CN" altLang="en-US" dirty="0"/>
              <a:t>能否成立，那么能选用的</a:t>
            </a:r>
            <a:r>
              <a:rPr lang="en-US" altLang="zh-CN" dirty="0"/>
              <a:t>A2</a:t>
            </a:r>
            <a:r>
              <a:rPr lang="zh-CN" altLang="en-US" dirty="0"/>
              <a:t>必须满足</a:t>
            </a:r>
            <a:r>
              <a:rPr lang="en-US" altLang="zh-CN" dirty="0"/>
              <a:t>A2</a:t>
            </a:r>
            <a:r>
              <a:rPr lang="zh-CN" altLang="en-US" dirty="0"/>
              <a:t>≤</a:t>
            </a:r>
            <a:r>
              <a:rPr lang="en-US" altLang="zh-CN" dirty="0"/>
              <a:t>mid</a:t>
            </a:r>
            <a:r>
              <a:rPr lang="zh-CN" altLang="en-US" dirty="0"/>
              <a:t>，对应的</a:t>
            </a:r>
            <a:r>
              <a:rPr lang="en-US" altLang="zh-CN" dirty="0"/>
              <a:t>B2</a:t>
            </a:r>
            <a:r>
              <a:rPr lang="zh-CN" altLang="en-US" dirty="0"/>
              <a:t>就是</a:t>
            </a:r>
            <a:r>
              <a:rPr lang="en-US" altLang="zh-CN" dirty="0"/>
              <a:t>[1,mid]</a:t>
            </a:r>
            <a:r>
              <a:rPr lang="zh-CN" altLang="en-US" dirty="0"/>
              <a:t>的最小值，这个是我们可以</a:t>
            </a:r>
            <a:r>
              <a:rPr lang="en-US" altLang="zh-CN" dirty="0"/>
              <a:t>O(1)</a:t>
            </a:r>
            <a:r>
              <a:rPr lang="zh-CN" altLang="en-US" dirty="0"/>
              <a:t>得到的：我们可以维护</a:t>
            </a:r>
            <a:r>
              <a:rPr lang="en-US" altLang="zh-CN" dirty="0" err="1"/>
              <a:t>Fmin</a:t>
            </a:r>
            <a:r>
              <a:rPr lang="zh-CN" altLang="en-US" dirty="0"/>
              <a:t>表示</a:t>
            </a:r>
            <a:r>
              <a:rPr lang="en-US" altLang="zh-CN" dirty="0"/>
              <a:t>[1,L-1]</a:t>
            </a:r>
            <a:r>
              <a:rPr lang="zh-CN" altLang="en-US" dirty="0"/>
              <a:t>的最小值，那么</a:t>
            </a:r>
            <a:r>
              <a:rPr lang="en-US" altLang="zh-CN" dirty="0"/>
              <a:t>min(</a:t>
            </a:r>
            <a:r>
              <a:rPr lang="en-US" altLang="zh-CN" dirty="0" err="1"/>
              <a:t>Fmin,T</a:t>
            </a:r>
            <a:r>
              <a:rPr lang="en-US" altLang="zh-CN" dirty="0"/>
              <a:t>[Ls])</a:t>
            </a:r>
            <a:r>
              <a:rPr lang="zh-CN" altLang="en-US" dirty="0"/>
              <a:t>就是</a:t>
            </a:r>
            <a:r>
              <a:rPr lang="en-US" altLang="zh-CN" dirty="0"/>
              <a:t>[1,mid]</a:t>
            </a:r>
            <a:r>
              <a:rPr lang="zh-CN" altLang="en-US" dirty="0"/>
              <a:t>的最小值（</a:t>
            </a:r>
            <a:r>
              <a:rPr lang="en-US" altLang="zh-CN" dirty="0"/>
              <a:t>T</a:t>
            </a:r>
            <a:r>
              <a:rPr lang="zh-CN" altLang="en-US" dirty="0"/>
              <a:t>表示线段树节点，</a:t>
            </a:r>
            <a:r>
              <a:rPr lang="en-US" altLang="zh-CN" dirty="0"/>
              <a:t>Ls</a:t>
            </a:r>
            <a:r>
              <a:rPr lang="zh-CN" altLang="en-US" dirty="0"/>
              <a:t>表示左孩子）；如果我们选择往左子树走，</a:t>
            </a:r>
            <a:r>
              <a:rPr lang="en-US" altLang="zh-CN" dirty="0" err="1"/>
              <a:t>Fmin</a:t>
            </a:r>
            <a:r>
              <a:rPr lang="zh-CN" altLang="en-US" dirty="0"/>
              <a:t>不变；如果我们选择往右子树走，</a:t>
            </a:r>
            <a:r>
              <a:rPr lang="en-US" altLang="zh-CN" dirty="0" err="1"/>
              <a:t>Fmin</a:t>
            </a:r>
            <a:r>
              <a:rPr lang="zh-CN" altLang="en-US" dirty="0"/>
              <a:t>就变成</a:t>
            </a:r>
            <a:r>
              <a:rPr lang="en-US" altLang="zh-CN" dirty="0"/>
              <a:t>min(</a:t>
            </a:r>
            <a:r>
              <a:rPr lang="en-US" altLang="zh-CN" dirty="0" err="1"/>
              <a:t>Fmin,T</a:t>
            </a:r>
            <a:r>
              <a:rPr lang="en-US" altLang="zh-CN" dirty="0"/>
              <a:t>[Ls])</a:t>
            </a:r>
          </a:p>
          <a:p>
            <a:r>
              <a:rPr lang="zh-CN" altLang="en-US" dirty="0"/>
              <a:t>我们选出来的</a:t>
            </a:r>
            <a:r>
              <a:rPr lang="en-US" altLang="zh-CN" dirty="0"/>
              <a:t>B2</a:t>
            </a:r>
            <a:r>
              <a:rPr lang="zh-CN" altLang="en-US" dirty="0"/>
              <a:t>应该满足</a:t>
            </a:r>
            <a:r>
              <a:rPr lang="en-US" altLang="zh-CN" dirty="0"/>
              <a:t>B2</a:t>
            </a:r>
            <a:r>
              <a:rPr lang="zh-CN" altLang="en-US" dirty="0"/>
              <a:t>≤</a:t>
            </a:r>
            <a:r>
              <a:rPr lang="en-US" altLang="zh-CN" dirty="0"/>
              <a:t>mid+A1-B1</a:t>
            </a:r>
            <a:r>
              <a:rPr lang="zh-CN" altLang="en-US" dirty="0"/>
              <a:t>，其中</a:t>
            </a:r>
            <a:r>
              <a:rPr lang="en-US" altLang="zh-CN" dirty="0"/>
              <a:t>A1-B1</a:t>
            </a:r>
            <a:r>
              <a:rPr lang="zh-CN" altLang="en-US" dirty="0"/>
              <a:t>是一个常数，直接传进来就好了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O(nlog</a:t>
            </a:r>
            <a:r>
              <a:rPr lang="en-US" altLang="zh-CN" baseline="30000" dirty="0"/>
              <a:t>2</a:t>
            </a:r>
            <a:r>
              <a:rPr lang="en-US" altLang="zh-CN" dirty="0"/>
              <a:t>n)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14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1EAF46-8A33-4E73-B0B9-DA5690A47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BE2666C-7859-B15C-3DCB-2B7E45F22CFA}"/>
              </a:ext>
            </a:extLst>
          </p:cNvPr>
          <p:cNvSpPr txBox="1"/>
          <p:nvPr/>
        </p:nvSpPr>
        <p:spPr>
          <a:xfrm>
            <a:off x="4050631" y="2829828"/>
            <a:ext cx="4090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三极行楷简体-粗" panose="00000500000000000000" pitchFamily="2" charset="-122"/>
                <a:ea typeface="三极行楷简体-粗" panose="00000500000000000000" pitchFamily="2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4181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295F9-548E-D1E9-CD69-7209D242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今天的奖品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748B8-6A40-F6DD-0885-C9D89B902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第一名：明信片</a:t>
            </a:r>
            <a:r>
              <a:rPr lang="en-US" altLang="zh-CN" dirty="0"/>
              <a:t>+</a:t>
            </a:r>
            <a:r>
              <a:rPr lang="zh-CN" altLang="en-US" dirty="0"/>
              <a:t>星空杯</a:t>
            </a:r>
            <a:endParaRPr lang="en-US" altLang="zh-CN" dirty="0"/>
          </a:p>
          <a:p>
            <a:r>
              <a:rPr lang="zh-CN" altLang="en-US" dirty="0"/>
              <a:t>第二名：搪瓷杯</a:t>
            </a:r>
            <a:endParaRPr lang="en-US" altLang="zh-CN" dirty="0"/>
          </a:p>
          <a:p>
            <a:r>
              <a:rPr lang="zh-CN" altLang="en-US" dirty="0"/>
              <a:t>不在场就顺延</a:t>
            </a:r>
            <a:endParaRPr lang="en-US" altLang="zh-CN" dirty="0"/>
          </a:p>
          <a:p>
            <a:r>
              <a:rPr lang="zh-CN" altLang="en-US" dirty="0"/>
              <a:t>不止两个人</a:t>
            </a:r>
            <a:r>
              <a:rPr lang="en-US" altLang="zh-CN" dirty="0"/>
              <a:t>AK</a:t>
            </a:r>
            <a:r>
              <a:rPr lang="zh-CN" altLang="en-US" dirty="0"/>
              <a:t>就随机数生成器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607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2A02C-5259-E451-312F-58FA6445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玩具装箱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03AF7-04C5-DA9F-41DC-0DC3AA7A4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知识点：线段树</a:t>
            </a:r>
            <a:endParaRPr lang="en-US" altLang="zh-CN" dirty="0"/>
          </a:p>
          <a:p>
            <a:r>
              <a:rPr lang="zh-CN" altLang="en-US" dirty="0"/>
              <a:t>考虑平方暴力：对于一些已知的玩具和箱子，我们如何求出答案。显然我们要将物品从小到大排序，相同大小则玩具在前。之后我们从小到大枚举：</a:t>
            </a:r>
            <a:endParaRPr lang="en-US" altLang="zh-CN" dirty="0"/>
          </a:p>
          <a:p>
            <a:pPr lvl="1"/>
            <a:r>
              <a:rPr lang="zh-CN" altLang="en-US" dirty="0"/>
              <a:t>枚举到玩具的时候，事实上它和之前所有出现过的玩具是等价的，因为之后即将出现的箱子一定可以装下它们中的任何一个。</a:t>
            </a:r>
            <a:endParaRPr lang="en-US" altLang="zh-CN" dirty="0"/>
          </a:p>
          <a:p>
            <a:pPr lvl="1"/>
            <a:r>
              <a:rPr lang="zh-CN" altLang="en-US" dirty="0"/>
              <a:t>枚举到箱子的时候，它一定会马上装入一个现有的玩具（如果存在），因为之后出现的玩具只会更大。如果不存在玩具，直接丢弃。</a:t>
            </a:r>
            <a:endParaRPr lang="en-US" altLang="zh-CN" dirty="0"/>
          </a:p>
          <a:p>
            <a:r>
              <a:rPr lang="zh-CN" altLang="en-US" dirty="0"/>
              <a:t>不难发现这其实就是括号匹配。于是我们离线存下所有物品，然后离散化用普通线段树解决即可。时间复杂度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7922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88C0D-2818-1DCD-383C-458E706A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小朋友的</a:t>
            </a:r>
            <a:r>
              <a:rPr lang="en-US" altLang="zh-CN" dirty="0" err="1"/>
              <a:t>mex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DCAF0-A1E4-B406-0F20-5F74390DD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知识点：线段树</a:t>
            </a:r>
            <a:endParaRPr lang="en-US" altLang="zh-CN" dirty="0"/>
          </a:p>
          <a:p>
            <a:r>
              <a:rPr lang="zh-CN" altLang="en-US" dirty="0"/>
              <a:t>既然是数据结构题，啥也不想，先打个平方暴力。</a:t>
            </a:r>
            <a:endParaRPr lang="en-US" altLang="zh-CN" dirty="0"/>
          </a:p>
          <a:p>
            <a:r>
              <a:rPr lang="zh-CN" altLang="en-US" dirty="0"/>
              <a:t>先枚举左端点，然后枚举右端点，我们希望能快速更新出答案。</a:t>
            </a:r>
            <a:endParaRPr lang="en-US" altLang="zh-CN" dirty="0"/>
          </a:p>
          <a:p>
            <a:r>
              <a:rPr lang="zh-CN" altLang="en-US" dirty="0"/>
              <a:t>我们发现，我们可以用一个</a:t>
            </a:r>
            <a:r>
              <a:rPr lang="en-US" altLang="zh-CN" dirty="0"/>
              <a:t>bool</a:t>
            </a:r>
            <a:r>
              <a:rPr lang="zh-CN" altLang="en-US" dirty="0"/>
              <a:t>数组来记录当前所有出现过的数，然后用一个数记一下当前的</a:t>
            </a:r>
            <a:r>
              <a:rPr lang="en-US" altLang="zh-CN" dirty="0" err="1"/>
              <a:t>mex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任何时候，</a:t>
            </a:r>
            <a:r>
              <a:rPr lang="en-US" altLang="zh-CN" dirty="0"/>
              <a:t>mex+1</a:t>
            </a:r>
            <a:r>
              <a:rPr lang="zh-CN" altLang="en-US" dirty="0"/>
              <a:t>的数如果出现了，我们就不断</a:t>
            </a:r>
            <a:r>
              <a:rPr lang="en-US" altLang="zh-CN" dirty="0"/>
              <a:t>++</a:t>
            </a:r>
            <a:r>
              <a:rPr lang="en-US" altLang="zh-CN" dirty="0" err="1"/>
              <a:t>mex</a:t>
            </a:r>
            <a:r>
              <a:rPr lang="zh-CN" altLang="en-US" dirty="0"/>
              <a:t>，直到</a:t>
            </a:r>
            <a:r>
              <a:rPr lang="en-US" altLang="zh-CN" dirty="0"/>
              <a:t>mex+1</a:t>
            </a:r>
            <a:r>
              <a:rPr lang="zh-CN" altLang="en-US" dirty="0"/>
              <a:t>的数是没有出现的。</a:t>
            </a:r>
            <a:endParaRPr lang="en-US" altLang="zh-CN" dirty="0"/>
          </a:p>
          <a:p>
            <a:r>
              <a:rPr lang="zh-CN" altLang="en-US" dirty="0"/>
              <a:t>在一次暴力中，</a:t>
            </a:r>
            <a:r>
              <a:rPr lang="en-US" altLang="zh-CN" dirty="0"/>
              <a:t>++</a:t>
            </a:r>
            <a:r>
              <a:rPr lang="en-US" altLang="zh-CN" dirty="0" err="1"/>
              <a:t>mex</a:t>
            </a:r>
            <a:r>
              <a:rPr lang="zh-CN" altLang="en-US" dirty="0"/>
              <a:t>的次数不会超过</a:t>
            </a:r>
            <a:r>
              <a:rPr lang="en-US" altLang="zh-CN" dirty="0"/>
              <a:t>n</a:t>
            </a:r>
            <a:r>
              <a:rPr lang="zh-CN" altLang="en-US" dirty="0"/>
              <a:t>次，所以复杂度是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的。</a:t>
            </a:r>
          </a:p>
        </p:txBody>
      </p:sp>
    </p:spTree>
    <p:extLst>
      <p:ext uri="{BB962C8B-B14F-4D97-AF65-F5344CB8AC3E}">
        <p14:creationId xmlns:p14="http://schemas.microsoft.com/office/powerpoint/2010/main" val="233668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88C0D-2818-1DCD-383C-458E706A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小朋友的</a:t>
            </a:r>
            <a:r>
              <a:rPr lang="en-US" altLang="zh-CN" dirty="0" err="1"/>
              <a:t>mex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DCAF0-A1E4-B406-0F20-5F74390DD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接下来重要的部分分，很可惜事实上它对正解的启发意义不大</a:t>
            </a:r>
            <a:endParaRPr lang="en-US" altLang="zh-CN" dirty="0"/>
          </a:p>
          <a:p>
            <a:r>
              <a:rPr lang="zh-CN" altLang="en-US" dirty="0"/>
              <a:t>对于一个排列，由于每个数都是唯一的，所以你想让</a:t>
            </a:r>
            <a:r>
              <a:rPr lang="en-US" altLang="zh-CN" dirty="0" err="1"/>
              <a:t>mex</a:t>
            </a:r>
            <a:r>
              <a:rPr lang="zh-CN" altLang="en-US" dirty="0"/>
              <a:t>至少是</a:t>
            </a:r>
            <a:r>
              <a:rPr lang="en-US" altLang="zh-CN" dirty="0"/>
              <a:t>x</a:t>
            </a:r>
            <a:r>
              <a:rPr lang="zh-CN" altLang="en-US" dirty="0"/>
              <a:t>的时候，当且仅当你包含了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x-1</a:t>
            </a:r>
            <a:r>
              <a:rPr lang="zh-CN" altLang="en-US" dirty="0"/>
              <a:t>所有数</a:t>
            </a:r>
            <a:endParaRPr lang="en-US" altLang="zh-CN" dirty="0"/>
          </a:p>
          <a:p>
            <a:r>
              <a:rPr lang="zh-CN" altLang="en-US" dirty="0"/>
              <a:t>因此维护前</a:t>
            </a:r>
            <a:r>
              <a:rPr lang="en-US" altLang="zh-CN" dirty="0"/>
              <a:t>x</a:t>
            </a:r>
            <a:r>
              <a:rPr lang="zh-CN" altLang="en-US" dirty="0"/>
              <a:t>个元素中的最靠左和最靠右的位置分别是啥，然后把它们到边界的距离乘起来（表示有多少个区间可以包含他们）就好了</a:t>
            </a:r>
          </a:p>
        </p:txBody>
      </p:sp>
    </p:spTree>
    <p:extLst>
      <p:ext uri="{BB962C8B-B14F-4D97-AF65-F5344CB8AC3E}">
        <p14:creationId xmlns:p14="http://schemas.microsoft.com/office/powerpoint/2010/main" val="130929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9CAAC-85D9-22D8-01A4-68C228CD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小朋友的</a:t>
            </a:r>
            <a:r>
              <a:rPr lang="en-US" altLang="zh-CN" dirty="0" err="1"/>
              <a:t>mex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ACC8C-67A7-284D-7FAE-C53401159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这类问题的常见思路是枚举右端点后，考虑如何一次性算出所有以这个右端点结尾的区间的答案的和。</a:t>
            </a:r>
            <a:endParaRPr lang="en-US" altLang="zh-CN" dirty="0"/>
          </a:p>
          <a:p>
            <a:r>
              <a:rPr lang="zh-CN" altLang="zh-CN" dirty="0"/>
              <a:t>计算</a:t>
            </a:r>
            <a:r>
              <a:rPr lang="en-US" altLang="zh-CN" dirty="0" err="1"/>
              <a:t>mex</a:t>
            </a:r>
            <a:r>
              <a:rPr lang="zh-CN" altLang="zh-CN" dirty="0"/>
              <a:t>和数颜色很类似，如果我们枚举了右端点，我们就只关心每个数最后一次出现的位置。</a:t>
            </a:r>
            <a:endParaRPr lang="en-US" altLang="zh-CN" dirty="0"/>
          </a:p>
          <a:p>
            <a:r>
              <a:rPr lang="zh-CN" altLang="zh-CN" dirty="0"/>
              <a:t>假设我们用</a:t>
            </a:r>
            <a:r>
              <a:rPr lang="zh-CN" altLang="en-US" dirty="0"/>
              <a:t>某种数据结构</a:t>
            </a:r>
            <a:r>
              <a:rPr lang="zh-CN" altLang="zh-CN" dirty="0"/>
              <a:t>维护了当前右端点对应的所有左端点的答案，并假设我们新加入的右端点是</a:t>
            </a:r>
            <a:r>
              <a:rPr lang="en-US" altLang="zh-CN" dirty="0"/>
              <a:t>0</a:t>
            </a:r>
            <a:r>
              <a:rPr lang="zh-CN" altLang="zh-CN" dirty="0"/>
              <a:t>，那么：</a:t>
            </a:r>
            <a:endParaRPr lang="en-US" altLang="zh-CN" dirty="0"/>
          </a:p>
          <a:p>
            <a:r>
              <a:rPr lang="en-US" altLang="zh-CN" dirty="0"/>
              <a:t>             Ai</a:t>
            </a:r>
            <a:r>
              <a:rPr lang="zh-CN" altLang="zh-CN" dirty="0"/>
              <a:t>：</a:t>
            </a:r>
            <a:r>
              <a:rPr lang="en-US" altLang="zh-CN" dirty="0"/>
              <a:t>1 0 2 3 1</a:t>
            </a:r>
            <a:endParaRPr lang="zh-CN" altLang="zh-CN" dirty="0"/>
          </a:p>
          <a:p>
            <a:r>
              <a:rPr lang="zh-CN" altLang="zh-CN" dirty="0"/>
              <a:t>后缀</a:t>
            </a:r>
            <a:r>
              <a:rPr lang="en-US" altLang="zh-CN" dirty="0" err="1"/>
              <a:t>mex</a:t>
            </a:r>
            <a:r>
              <a:rPr lang="zh-CN" altLang="zh-CN" dirty="0"/>
              <a:t>：</a:t>
            </a:r>
            <a:r>
              <a:rPr lang="en-US" altLang="zh-CN" dirty="0"/>
              <a:t>4 4 0 0 0</a:t>
            </a:r>
            <a:endParaRPr lang="zh-CN" altLang="zh-CN" dirty="0"/>
          </a:p>
          <a:p>
            <a:r>
              <a:rPr lang="en-US" altLang="zh-CN" dirty="0"/>
              <a:t>             Ai</a:t>
            </a:r>
            <a:r>
              <a:rPr lang="zh-CN" altLang="zh-CN" dirty="0"/>
              <a:t>：</a:t>
            </a:r>
            <a:r>
              <a:rPr lang="en-US" altLang="zh-CN" dirty="0"/>
              <a:t>1 0 2 3 1 0</a:t>
            </a:r>
            <a:endParaRPr lang="zh-CN" altLang="zh-CN" dirty="0"/>
          </a:p>
          <a:p>
            <a:r>
              <a:rPr lang="zh-CN" altLang="zh-CN" dirty="0"/>
              <a:t>后缀</a:t>
            </a:r>
            <a:r>
              <a:rPr lang="en-US" altLang="zh-CN" dirty="0" err="1"/>
              <a:t>mex</a:t>
            </a:r>
            <a:r>
              <a:rPr lang="zh-CN" altLang="zh-CN" dirty="0"/>
              <a:t>：</a:t>
            </a:r>
            <a:r>
              <a:rPr lang="en-US" altLang="zh-CN" dirty="0"/>
              <a:t>4 4 4 2 2 1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70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C7E0B-3827-168E-5F30-7E41F670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小朋友的</a:t>
            </a:r>
            <a:r>
              <a:rPr lang="en-US" altLang="zh-CN" dirty="0" err="1"/>
              <a:t>mex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1D1F2-28B1-5FC9-EFED-96BFEFC39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           Ai</a:t>
            </a:r>
            <a:r>
              <a:rPr lang="zh-CN" altLang="zh-CN" dirty="0"/>
              <a:t>：</a:t>
            </a:r>
            <a:r>
              <a:rPr lang="en-US" altLang="zh-CN" dirty="0"/>
              <a:t>1 0 2 3 1</a:t>
            </a:r>
            <a:endParaRPr lang="zh-CN" altLang="zh-CN" dirty="0"/>
          </a:p>
          <a:p>
            <a:r>
              <a:rPr lang="zh-CN" altLang="zh-CN" dirty="0"/>
              <a:t>后缀</a:t>
            </a:r>
            <a:r>
              <a:rPr lang="en-US" altLang="zh-CN" dirty="0" err="1"/>
              <a:t>mex</a:t>
            </a:r>
            <a:r>
              <a:rPr lang="zh-CN" altLang="zh-CN" dirty="0"/>
              <a:t>：</a:t>
            </a:r>
            <a:r>
              <a:rPr lang="en-US" altLang="zh-CN" dirty="0"/>
              <a:t>4 4 0 0 0</a:t>
            </a:r>
            <a:endParaRPr lang="zh-CN" altLang="zh-CN" dirty="0"/>
          </a:p>
          <a:p>
            <a:r>
              <a:rPr lang="en-US" altLang="zh-CN" dirty="0"/>
              <a:t>             Ai</a:t>
            </a:r>
            <a:r>
              <a:rPr lang="zh-CN" altLang="zh-CN" dirty="0"/>
              <a:t>：</a:t>
            </a:r>
            <a:r>
              <a:rPr lang="en-US" altLang="zh-CN" dirty="0"/>
              <a:t>1 0 2 3 1 0</a:t>
            </a:r>
            <a:endParaRPr lang="zh-CN" altLang="zh-CN" dirty="0"/>
          </a:p>
          <a:p>
            <a:r>
              <a:rPr lang="zh-CN" altLang="zh-CN" dirty="0"/>
              <a:t>后缀</a:t>
            </a:r>
            <a:r>
              <a:rPr lang="en-US" altLang="zh-CN" dirty="0" err="1"/>
              <a:t>mex</a:t>
            </a:r>
            <a:r>
              <a:rPr lang="zh-CN" altLang="zh-CN" dirty="0"/>
              <a:t>：</a:t>
            </a:r>
            <a:r>
              <a:rPr lang="en-US" altLang="zh-CN" dirty="0"/>
              <a:t>4 4 4 2 2 1</a:t>
            </a:r>
          </a:p>
          <a:p>
            <a:r>
              <a:rPr lang="zh-CN" altLang="zh-CN" dirty="0"/>
              <a:t>我们发现事情变得有些麻烦，因为被更新的答案中出现了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三种。但如果我们反过来看，则是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三种数字都被更新成了</a:t>
            </a:r>
            <a:r>
              <a:rPr lang="en-US" altLang="zh-CN" dirty="0"/>
              <a:t>0</a:t>
            </a:r>
            <a:r>
              <a:rPr lang="zh-CN" altLang="zh-CN" dirty="0"/>
              <a:t>。因此我们想到，这题我们应该反过来做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从右往左枚举右端点，每次计算出这个右端点的答案之和后，考虑维护删掉这个右端点之后所有左端点的答案会如何变化。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D2AB9-A520-6A3A-1239-914C86F7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小朋友的</a:t>
            </a:r>
            <a:r>
              <a:rPr lang="en-US" altLang="zh-CN" dirty="0" err="1"/>
              <a:t>mex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BCFC90-E073-6427-210C-007E043A5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假设我们枚举到删掉的</a:t>
            </a:r>
            <a:r>
              <a:rPr lang="en-US" altLang="zh-CN" dirty="0" err="1"/>
              <a:t>i</a:t>
            </a:r>
            <a:r>
              <a:rPr lang="zh-CN" altLang="zh-CN" dirty="0"/>
              <a:t>这个右端点，设</a:t>
            </a:r>
            <a:r>
              <a:rPr lang="en-US" altLang="zh-CN" dirty="0"/>
              <a:t>Ai</a:t>
            </a:r>
            <a:r>
              <a:rPr lang="zh-CN" altLang="zh-CN" dirty="0"/>
              <a:t>的值为</a:t>
            </a:r>
            <a:r>
              <a:rPr lang="en-US" altLang="zh-CN" dirty="0"/>
              <a:t>x</a:t>
            </a:r>
            <a:r>
              <a:rPr lang="zh-CN" altLang="zh-CN" dirty="0"/>
              <a:t>，我们想办法找到上一次</a:t>
            </a:r>
            <a:r>
              <a:rPr lang="en-US" altLang="zh-CN" dirty="0"/>
              <a:t>x</a:t>
            </a:r>
            <a:r>
              <a:rPr lang="zh-CN" altLang="zh-CN" dirty="0"/>
              <a:t>出现的位置</a:t>
            </a:r>
            <a:r>
              <a:rPr lang="en-US" altLang="zh-CN" dirty="0"/>
              <a:t>last</a:t>
            </a:r>
            <a:r>
              <a:rPr lang="zh-CN" altLang="zh-CN" dirty="0"/>
              <a:t>，那么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位置≤</a:t>
            </a:r>
            <a:r>
              <a:rPr lang="en-US" altLang="zh-CN" dirty="0"/>
              <a:t>last</a:t>
            </a:r>
            <a:r>
              <a:rPr lang="zh-CN" altLang="zh-CN" dirty="0"/>
              <a:t>的所有左端点答案不会变（在它们看来，右边的数组成的集合没有发生变化）；</a:t>
            </a:r>
            <a:endParaRPr lang="en-US" altLang="zh-CN" dirty="0"/>
          </a:p>
          <a:p>
            <a:pPr lvl="1"/>
            <a:r>
              <a:rPr lang="zh-CN" altLang="zh-CN" dirty="0"/>
              <a:t>位置在</a:t>
            </a:r>
            <a:r>
              <a:rPr lang="en-US" altLang="zh-CN" dirty="0"/>
              <a:t>last</a:t>
            </a:r>
            <a:r>
              <a:rPr lang="zh-CN" altLang="zh-CN" dirty="0"/>
              <a:t>到</a:t>
            </a:r>
            <a:r>
              <a:rPr lang="en-US" altLang="zh-CN" dirty="0" err="1"/>
              <a:t>i</a:t>
            </a:r>
            <a:r>
              <a:rPr lang="zh-CN" altLang="zh-CN" dirty="0"/>
              <a:t>之间的所有位置，如果原本的答案小于等于</a:t>
            </a:r>
            <a:r>
              <a:rPr lang="en-US" altLang="zh-CN" dirty="0"/>
              <a:t>x</a:t>
            </a:r>
            <a:r>
              <a:rPr lang="zh-CN" altLang="zh-CN" dirty="0"/>
              <a:t>，则不会受影响（在</a:t>
            </a:r>
            <a:r>
              <a:rPr lang="en-US" altLang="zh-CN" dirty="0"/>
              <a:t>x</a:t>
            </a:r>
            <a:r>
              <a:rPr lang="zh-CN" altLang="zh-CN" dirty="0"/>
              <a:t>之前，已经有一个自然数没有出现过了）；</a:t>
            </a:r>
            <a:endParaRPr lang="en-US" altLang="zh-CN" dirty="0"/>
          </a:p>
          <a:p>
            <a:pPr lvl="1"/>
            <a:r>
              <a:rPr lang="zh-CN" altLang="zh-CN" dirty="0"/>
              <a:t>如果原本的答案大于</a:t>
            </a:r>
            <a:r>
              <a:rPr lang="en-US" altLang="zh-CN" dirty="0"/>
              <a:t>x</a:t>
            </a:r>
            <a:r>
              <a:rPr lang="zh-CN" altLang="zh-CN" dirty="0"/>
              <a:t>，则答案会变成</a:t>
            </a:r>
            <a:r>
              <a:rPr lang="en-US" altLang="zh-CN" dirty="0"/>
              <a:t>x</a:t>
            </a:r>
            <a:r>
              <a:rPr lang="zh-CN" altLang="zh-CN" dirty="0"/>
              <a:t>（</a:t>
            </a:r>
            <a:r>
              <a:rPr lang="en-US" altLang="zh-CN" dirty="0"/>
              <a:t>x</a:t>
            </a:r>
            <a:r>
              <a:rPr lang="zh-CN" altLang="zh-CN" dirty="0"/>
              <a:t>变成了最小的没有出现的数字）。</a:t>
            </a:r>
            <a:endParaRPr lang="en-US" altLang="zh-CN" dirty="0"/>
          </a:p>
          <a:p>
            <a:r>
              <a:rPr lang="zh-CN" altLang="zh-CN" dirty="0"/>
              <a:t>也就是说，</a:t>
            </a:r>
            <a:r>
              <a:rPr lang="en-US" altLang="zh-CN" dirty="0"/>
              <a:t>last+1</a:t>
            </a:r>
            <a:r>
              <a:rPr lang="zh-CN" altLang="zh-CN" dirty="0"/>
              <a:t>到</a:t>
            </a:r>
            <a:r>
              <a:rPr lang="en-US" altLang="zh-CN" dirty="0" err="1"/>
              <a:t>i</a:t>
            </a:r>
            <a:r>
              <a:rPr lang="zh-CN" altLang="zh-CN" dirty="0"/>
              <a:t>之间的答案要对</a:t>
            </a:r>
            <a:r>
              <a:rPr lang="en-US" altLang="zh-CN" dirty="0"/>
              <a:t>x</a:t>
            </a:r>
            <a:r>
              <a:rPr lang="zh-CN" altLang="zh-CN" dirty="0"/>
              <a:t>取</a:t>
            </a:r>
            <a:r>
              <a:rPr lang="en-US" altLang="zh-CN" dirty="0"/>
              <a:t>min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en-US" dirty="0"/>
              <a:t>那么在删掉一个右端点之前，我们对某种数据结构上的所有点的答案求和，然后删掉这个右端点，再往左走一步即可。</a:t>
            </a:r>
            <a:endParaRPr lang="en-US" altLang="zh-CN" dirty="0"/>
          </a:p>
          <a:p>
            <a:r>
              <a:rPr lang="zh-CN" altLang="en-US" dirty="0"/>
              <a:t>也就是说，我们的数据结构得支持两种操作：区间对一个数取</a:t>
            </a:r>
            <a:r>
              <a:rPr lang="en-US" altLang="zh-CN" dirty="0"/>
              <a:t>min</a:t>
            </a:r>
            <a:r>
              <a:rPr lang="zh-CN" altLang="en-US" dirty="0"/>
              <a:t>，区间求和。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34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2EA1B-B2FF-78FE-8BF6-69DDA785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小朋友的</a:t>
            </a:r>
            <a:r>
              <a:rPr lang="en-US" altLang="zh-CN" dirty="0" err="1"/>
              <a:t>mex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D75E6-1C52-AB25-1E0A-F1BCF393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区间取</a:t>
            </a:r>
            <a:r>
              <a:rPr lang="en-US" altLang="zh-CN" dirty="0"/>
              <a:t>min</a:t>
            </a:r>
            <a:r>
              <a:rPr lang="zh-CN" altLang="zh-CN" dirty="0"/>
              <a:t>、区间求和是一个高级的线段树问题，但我们这里并不需要这么麻烦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注意到我们的线段树中存的是一个（从左往右）单调递减的序列，我们只要（在线段树上）二分到对应的区间然后进行区间赋值就好了。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7841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7712</TotalTime>
  <Words>1518</Words>
  <Application>Microsoft Office PowerPoint</Application>
  <PresentationFormat>宽屏</PresentationFormat>
  <Paragraphs>72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华文楷体</vt:lpstr>
      <vt:lpstr>三极行楷简体-粗</vt:lpstr>
      <vt:lpstr>Arial</vt:lpstr>
      <vt:lpstr>Calibri</vt:lpstr>
      <vt:lpstr>Calibri Light</vt:lpstr>
      <vt:lpstr>Office 主题​​</vt:lpstr>
      <vt:lpstr>FOI2023算法夏令营B班 第三天讲评</vt:lpstr>
      <vt:lpstr>今天的奖品</vt:lpstr>
      <vt:lpstr>玩具装箱</vt:lpstr>
      <vt:lpstr>小朋友的mex</vt:lpstr>
      <vt:lpstr>小朋友的mex</vt:lpstr>
      <vt:lpstr>小朋友的mex</vt:lpstr>
      <vt:lpstr>小朋友的mex</vt:lpstr>
      <vt:lpstr>小朋友的mex</vt:lpstr>
      <vt:lpstr>小朋友的mex</vt:lpstr>
      <vt:lpstr>兰登战术</vt:lpstr>
      <vt:lpstr>兰登战术</vt:lpstr>
      <vt:lpstr>兰登战术</vt:lpstr>
      <vt:lpstr>兰登战术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FOI2023基础算法冬令营 第三讲</dc:title>
  <dc:creator>SUSTech heyStudio</dc:creator>
  <cp:lastModifiedBy>亮 匡</cp:lastModifiedBy>
  <cp:revision>73</cp:revision>
  <dcterms:created xsi:type="dcterms:W3CDTF">2019-10-15T12:38:53Z</dcterms:created>
  <dcterms:modified xsi:type="dcterms:W3CDTF">2023-07-07T15:07:35Z</dcterms:modified>
</cp:coreProperties>
</file>