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60" r:id="rId4"/>
    <p:sldId id="261" r:id="rId5"/>
    <p:sldId id="262" r:id="rId6"/>
    <p:sldId id="257" r:id="rId7"/>
    <p:sldId id="258" r:id="rId8"/>
    <p:sldId id="263" r:id="rId9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58"/>
    <p:restoredTop sz="96339"/>
  </p:normalViewPr>
  <p:slideViewPr>
    <p:cSldViewPr snapToGrid="0" snapToObjects="1">
      <p:cViewPr varScale="1">
        <p:scale>
          <a:sx n="134" d="100"/>
          <a:sy n="134" d="100"/>
        </p:scale>
        <p:origin x="120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2024-09-28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2024-09-28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2024-09-28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2024-09-28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2024-09-28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2024-09-28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2024-09-28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2024-09-28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2024-09-28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2024-09-28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2024-09-28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2024-09-28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gma-git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Graph_structure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/Users/jan/Documents/Projects/Pragma-git/pragma-git/docs/Graph_structure.xls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wutils/nwd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33080" y="73672"/>
            <a:ext cx="382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9032" y="1033821"/>
            <a:ext cx="5114372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main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</a:t>
            </a:r>
            <a:br>
              <a:rPr lang="en-US" sz="800" noProof="1"/>
            </a:br>
            <a:r>
              <a:rPr lang="en-US" sz="800" noProof="1"/>
              <a:t>./build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X.Y.Z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create tag with same name X.Y.Z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</a:t>
            </a:r>
            <a:br>
              <a:rPr lang="en-US" sz="800" noProof="1"/>
            </a:br>
            <a:r>
              <a:rPr lang="en-US" sz="800" noProof="1"/>
              <a:t>./release_to_github</a:t>
            </a:r>
            <a:br>
              <a:rPr lang="en-US" sz="800" noProof="1"/>
            </a:b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 the draft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https://github.com/Pragma-git/Pragma-git/releases</a:t>
            </a:r>
            <a:r>
              <a:rPr lang="en-US" sz="800" noProof="1"/>
              <a:t> , verify and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 can mark this as prerelease =&gt; will only be updated if settings.json allowPrerelease = true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77395" y="1403545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290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93613" y="1887360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20887" y="1594295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77395" y="1129352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77395" y="3221916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38708" y="2520175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54654" y="657333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70273" y="717873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806351" y="2728354"/>
            <a:ext cx="1412911" cy="66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86263" y="888167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83285" y="8013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512159" y="179682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63361" y="2123918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33389" y="2455881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84429" y="361677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80565" y="3626502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512780" y="3802755"/>
            <a:ext cx="2733102" cy="23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50838" y="2154526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50107" y="2431525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33389" y="3253225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3367036"/>
            <a:ext cx="2703419" cy="152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35500" y="2783135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9E32657-B446-F442-8E7A-BE7ED2F83425}"/>
              </a:ext>
            </a:extLst>
          </p:cNvPr>
          <p:cNvSpPr txBox="1"/>
          <p:nvPr/>
        </p:nvSpPr>
        <p:spPr>
          <a:xfrm>
            <a:off x="124203" y="60782"/>
            <a:ext cx="2577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Internals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CA86161-4F1A-7440-B62E-4DFF146CC2A4}"/>
              </a:ext>
            </a:extLst>
          </p:cNvPr>
          <p:cNvSpPr/>
          <p:nvPr/>
        </p:nvSpPr>
        <p:spPr>
          <a:xfrm>
            <a:off x="3927705" y="1456437"/>
            <a:ext cx="4303640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cachedBranchList (which is updated by calling cacheBranchList() from places expecting changes in branches to appear)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Windows10 garbage collection workaround for branch contextual menus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cachedBranchMenu, workaround_store_submenus  (keep reference to latest contextual menu items)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EEBFA08-D850-9242-A011-F1FAB7FACE6A}"/>
              </a:ext>
            </a:extLst>
          </p:cNvPr>
          <p:cNvSpPr txBox="1"/>
          <p:nvPr/>
        </p:nvSpPr>
        <p:spPr>
          <a:xfrm>
            <a:off x="3868008" y="891779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B245C61-BBF3-D240-866D-DF3F7175FAD0}"/>
              </a:ext>
            </a:extLst>
          </p:cNvPr>
          <p:cNvSpPr/>
          <p:nvPr/>
        </p:nvSpPr>
        <p:spPr>
          <a:xfrm>
            <a:off x="312320" y="1456437"/>
            <a:ext cx="3274288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 helpWindow, .settings, . fileListWindow, … </a:t>
            </a:r>
            <a:br>
              <a:rPr lang="en-US" sz="800" noProof="1"/>
            </a:br>
            <a:r>
              <a:rPr lang="en-US" sz="800" noProof="1"/>
              <a:t>(true if open, false if closed – used to avoid duplicate windows)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427A213-23F4-4C40-BE44-F926E14C6087}"/>
              </a:ext>
            </a:extLst>
          </p:cNvPr>
          <p:cNvSpPr txBox="1"/>
          <p:nvPr/>
        </p:nvSpPr>
        <p:spPr>
          <a:xfrm>
            <a:off x="204102" y="941771"/>
            <a:ext cx="185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State storage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E8B2E74-8990-CB41-9430-DC7F5B3801AC}"/>
              </a:ext>
            </a:extLst>
          </p:cNvPr>
          <p:cNvSpPr/>
          <p:nvPr/>
        </p:nvSpPr>
        <p:spPr>
          <a:xfrm>
            <a:off x="3927705" y="4333821"/>
            <a:ext cx="430364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Using git Notes to store the branch name. The name space “branchname” is used.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gitAddCommitAndPush : </a:t>
            </a:r>
            <a:r>
              <a:rPr lang="en-US" sz="800" noProof="1"/>
              <a:t>stores the branchname on commit, and pushes to remote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gitFetch : </a:t>
            </a:r>
            <a:r>
              <a:rPr lang="en-US" sz="800" noProof="1"/>
              <a:t>reads branchname notes from remote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graph.html </a:t>
            </a:r>
            <a:r>
              <a:rPr lang="en-US" sz="800" noProof="1"/>
              <a:t>when a note exists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Assigns a color throuth the Map ‘branchNames’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 same color will be assigned to the same branch (because of Map)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One-time creation of color node-images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New node colors are based on images/circle_black.png </a:t>
            </a:r>
            <a:br>
              <a:rPr lang="en-US" sz="800" noProof="1"/>
            </a:br>
            <a:r>
              <a:rPr lang="en-US" sz="800" noProof="1"/>
              <a:t>using the script ‘images/circle_colors/colorize.bash’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graph.js  ‘colorImageNameDefinitions‘ is manually updated with the list printed from script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98E71801-5CF6-4A4E-881F-6B00886CB210}"/>
              </a:ext>
            </a:extLst>
          </p:cNvPr>
          <p:cNvSpPr txBox="1"/>
          <p:nvPr/>
        </p:nvSpPr>
        <p:spPr>
          <a:xfrm>
            <a:off x="3868008" y="3769163"/>
            <a:ext cx="4208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remember branch from commit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5AB00DB-49E9-2542-9D42-92C2A0D2C7F7}"/>
              </a:ext>
            </a:extLst>
          </p:cNvPr>
          <p:cNvSpPr/>
          <p:nvPr/>
        </p:nvSpPr>
        <p:spPr>
          <a:xfrm>
            <a:off x="8635326" y="1456437"/>
            <a:ext cx="357633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Mechanism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window.onload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= getLatestRelease()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 is compared to version in package.json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downloadNewVersionDialog() if later version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downloadNewVersionDialog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populates and shows newVersionDetectedInputDialog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“Download” or “Ignore now”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skip this version (checkbox) – no more questions until new version is available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without showing dialog if version should be skipped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shows download folder and instructions on how to install if “Downloa” is clicked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 folder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is found through ‘downloads-folder’ node_module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fallback if not allowed (some PC policies prohibit reading registry), use</a:t>
            </a:r>
            <a:br>
              <a:rPr lang="en-US" sz="800" noProof="1"/>
            </a:br>
            <a:r>
              <a:rPr lang="en-US" sz="800" noProof="1"/>
              <a:t>process.env.USERPROFILE + pathsep + 'Downloads' 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794ADBBB-5122-D94B-BCD6-6BAE745B2BCA}"/>
              </a:ext>
            </a:extLst>
          </p:cNvPr>
          <p:cNvSpPr txBox="1"/>
          <p:nvPr/>
        </p:nvSpPr>
        <p:spPr>
          <a:xfrm>
            <a:off x="8635327" y="891779"/>
            <a:ext cx="246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Software upgrade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B3D41706-AFF5-3FE1-7700-C30936245AAB}"/>
              </a:ext>
            </a:extLst>
          </p:cNvPr>
          <p:cNvSpPr txBox="1"/>
          <p:nvPr/>
        </p:nvSpPr>
        <p:spPr>
          <a:xfrm>
            <a:off x="220263" y="4547929"/>
            <a:ext cx="2126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Git status_data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CAFC24-DC56-91B6-0869-19AA93CE56A5}"/>
              </a:ext>
            </a:extLst>
          </p:cNvPr>
          <p:cNvSpPr/>
          <p:nvPr/>
        </p:nvSpPr>
        <p:spPr>
          <a:xfrm>
            <a:off x="312320" y="5013768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</p:spTree>
    <p:extLst>
      <p:ext uri="{BB962C8B-B14F-4D97-AF65-F5344CB8AC3E}">
        <p14:creationId xmlns:p14="http://schemas.microsoft.com/office/powerpoint/2010/main" val="13668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3804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19659" y="1545040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36553" y="953256"/>
            <a:ext cx="316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GUI update mechanism</a:t>
            </a:r>
          </a:p>
        </p:txBody>
      </p:sp>
    </p:spTree>
    <p:extLst>
      <p:ext uri="{BB962C8B-B14F-4D97-AF65-F5344CB8AC3E}">
        <p14:creationId xmlns:p14="http://schemas.microsoft.com/office/powerpoint/2010/main" val="29833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ruta 70">
            <a:extLst>
              <a:ext uri="{FF2B5EF4-FFF2-40B4-BE49-F238E27FC236}">
                <a16:creationId xmlns:a16="http://schemas.microsoft.com/office/drawing/2014/main" id="{E382ED10-75F7-0342-8D5C-723205A13871}"/>
              </a:ext>
            </a:extLst>
          </p:cNvPr>
          <p:cNvSpPr txBox="1"/>
          <p:nvPr/>
        </p:nvSpPr>
        <p:spPr>
          <a:xfrm>
            <a:off x="8218319" y="1544189"/>
            <a:ext cx="4271871" cy="3456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940C46E8-1898-1749-9B0B-374E4B00BCC1}"/>
              </a:ext>
            </a:extLst>
          </p:cNvPr>
          <p:cNvSpPr txBox="1"/>
          <p:nvPr/>
        </p:nvSpPr>
        <p:spPr>
          <a:xfrm>
            <a:off x="10097181" y="2402783"/>
            <a:ext cx="2456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startOfSegment</a:t>
            </a:r>
            <a:r>
              <a:rPr lang="en-US" sz="900" dirty="0"/>
              <a:t>       (need to determine column)</a:t>
            </a:r>
          </a:p>
        </p:txBody>
      </p:sp>
      <p:cxnSp>
        <p:nvCxnSpPr>
          <p:cNvPr id="28" name="Rak 27">
            <a:extLst>
              <a:ext uri="{FF2B5EF4-FFF2-40B4-BE49-F238E27FC236}">
                <a16:creationId xmlns:a16="http://schemas.microsoft.com/office/drawing/2014/main" id="{A5506E4C-1A44-594A-9378-970577141BEC}"/>
              </a:ext>
            </a:extLst>
          </p:cNvPr>
          <p:cNvCxnSpPr>
            <a:cxnSpLocks/>
          </p:cNvCxnSpPr>
          <p:nvPr/>
        </p:nvCxnSpPr>
        <p:spPr>
          <a:xfrm>
            <a:off x="10098187" y="2530950"/>
            <a:ext cx="8327" cy="645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404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Graph Window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7EA4855-816D-4843-AFD4-31493A625EE9}"/>
              </a:ext>
            </a:extLst>
          </p:cNvPr>
          <p:cNvSpPr/>
          <p:nvPr/>
        </p:nvSpPr>
        <p:spPr>
          <a:xfrm>
            <a:off x="311410" y="1555930"/>
            <a:ext cx="368523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indent="-304650"/>
            <a:endParaRPr lang="en-US" sz="800" noProof="1"/>
          </a:p>
          <a:p>
            <a:r>
              <a:rPr lang="en-US" sz="800" b="1" noProof="1"/>
              <a:t>Colored nodes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Nodes are color-coded according to branch-name stored (see Internals / branchname for every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black for unknown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green for unknown on first-parent branch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colored when branch is known from git-note storage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There is an edit mechanism, that allows edit of branch-name to commits. Edit range of commits by selecting oldest commit, and shift-select a later commit (higher up In graph)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Colors are stored in graph.js variable “colorImageNameDefinitions”.  Color images are generated once using bash script colorize.bash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indent="-304650"/>
            <a:endParaRPr lang="en-US" sz="800" noProof="1"/>
          </a:p>
          <a:p>
            <a:r>
              <a:rPr lang="en-US" sz="800" b="1" noProof="1"/>
              <a:t>Two ways to display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compressed (MODE ‘git-log-graph’), where known branchnames can be in same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swim-lanes  (MODE ‘swim-lanes’), where each known branch in different lane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DEB943EB-D356-7842-9286-E151B6052897}"/>
              </a:ext>
            </a:extLst>
          </p:cNvPr>
          <p:cNvSpPr txBox="1"/>
          <p:nvPr/>
        </p:nvSpPr>
        <p:spPr>
          <a:xfrm>
            <a:off x="244345" y="953256"/>
            <a:ext cx="118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General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5B4C600-DEFC-304D-A8FA-22978CD1137B}"/>
              </a:ext>
            </a:extLst>
          </p:cNvPr>
          <p:cNvSpPr txBox="1"/>
          <p:nvPr/>
        </p:nvSpPr>
        <p:spPr>
          <a:xfrm>
            <a:off x="4258770" y="1016317"/>
            <a:ext cx="20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Drawing graph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86931AB-36C3-5445-8611-2F7771160C97}"/>
              </a:ext>
            </a:extLst>
          </p:cNvPr>
          <p:cNvSpPr/>
          <p:nvPr/>
        </p:nvSpPr>
        <p:spPr>
          <a:xfrm>
            <a:off x="4258770" y="1555930"/>
            <a:ext cx="3685232" cy="3908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Commit history is traversed multiple times (see figure)</a:t>
            </a:r>
            <a:br>
              <a:rPr lang="en-US" sz="800" b="1" noProof="1"/>
            </a:br>
            <a:endParaRPr lang="en-US" sz="800" b="1" noProof="1"/>
          </a:p>
          <a:p>
            <a:r>
              <a:rPr lang="en-US" sz="800" noProof="1"/>
              <a:t>Pass 1, 2, 3 iterates over all commits from git-log: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1. Collect git-log info :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branchNames (branchName -&gt; index-number)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assign branchName to commit if stored in git-notes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branchName to commit from git-log decoration (overrides name from git-notes)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children to each commit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a commitArray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maps: </a:t>
            </a:r>
            <a:br>
              <a:rPr lang="en-US" sz="800" noProof="1"/>
            </a:br>
            <a:r>
              <a:rPr lang="en-US" sz="800" noProof="1"/>
              <a:t>- nodeMap (hash -&gt; commit struct) </a:t>
            </a:r>
            <a:br>
              <a:rPr lang="en-US" sz="800" noProof="1"/>
            </a:br>
            <a:r>
              <a:rPr lang="en-US" sz="800" noProof="1"/>
              <a:t>- childMap (hash -&gt; array of children hashes)</a:t>
            </a:r>
            <a:br>
              <a:rPr lang="en-US" sz="800" noProof="1"/>
            </a:br>
            <a:r>
              <a:rPr lang="en-US" sz="800" noProof="1"/>
              <a:t>- mapVisibleBranchToTopCommit  (map branchName -&gt; newest commit)</a:t>
            </a:r>
            <a:br>
              <a:rPr lang="en-US" sz="800" noProof="1"/>
            </a:br>
            <a:r>
              <a:rPr lang="en-US" sz="800" noProof="1"/>
              <a:t>- mapTopCommitToBranchName (map newest commit -&gt; branchName)</a:t>
            </a:r>
            <a:br>
              <a:rPr lang="en-US" sz="800" noProof="1"/>
            </a:br>
            <a:r>
              <a:rPr lang="en-US" sz="800" noProof="1"/>
              <a:t>-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NUMBER_OF_KNOWN_BRANCHES = found branchNames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2. Find node x-position, and draw connections between nodes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Start of segment – get free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On a segment :</a:t>
            </a:r>
            <a:br>
              <a:rPr lang="en-US" sz="800" noProof="1"/>
            </a:br>
            <a:r>
              <a:rPr lang="en-US" sz="800" noProof="1"/>
              <a:t>- copy commit branch name and x position from first child</a:t>
            </a:r>
            <a:br>
              <a:rPr lang="en-US" sz="800" noProof="1"/>
            </a:br>
            <a:r>
              <a:rPr lang="en-US" sz="800" noProof="1"/>
              <a:t>- copy commit hidden branch and unknown branch status from first child</a:t>
            </a:r>
            <a:br>
              <a:rPr lang="en-US" sz="800" noProof="1"/>
            </a:br>
            <a:r>
              <a:rPr lang="en-US" sz="800" noProof="1"/>
              <a:t>- mark lane necessary for connection occupied (reserved for use)</a:t>
            </a:r>
            <a:br>
              <a:rPr lang="en-US" sz="800" noProof="1"/>
            </a:br>
            <a:r>
              <a:rPr lang="en-US" sz="800" noProof="1"/>
              <a:t>- mark lane as occupied until next parent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End of segment :</a:t>
            </a:r>
            <a:br>
              <a:rPr lang="en-US" sz="800" noProof="1"/>
            </a:br>
            <a:r>
              <a:rPr lang="en-US" sz="800" noProof="1"/>
              <a:t>- isAfterEndOfSegment clears occupied lanes downwards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Draw connections between nodes, and create message text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3. Draw nodes (thus covering connecting lines drawn in pass 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4DBBCAFB-9484-9149-83F8-7754ECE3045B}"/>
              </a:ext>
            </a:extLst>
          </p:cNvPr>
          <p:cNvGrpSpPr/>
          <p:nvPr/>
        </p:nvGrpSpPr>
        <p:grpSpPr>
          <a:xfrm>
            <a:off x="9845356" y="3266367"/>
            <a:ext cx="71021" cy="223421"/>
            <a:chOff x="9152400" y="2571565"/>
            <a:chExt cx="71021" cy="223421"/>
          </a:xfrm>
        </p:grpSpPr>
        <p:sp>
          <p:nvSpPr>
            <p:cNvPr id="19" name="Ellips 18">
              <a:extLst>
                <a:ext uri="{FF2B5EF4-FFF2-40B4-BE49-F238E27FC236}">
                  <a16:creationId xmlns:a16="http://schemas.microsoft.com/office/drawing/2014/main" id="{EE8E1707-91F7-584B-B3B2-B756B90832CE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 19">
              <a:extLst>
                <a:ext uri="{FF2B5EF4-FFF2-40B4-BE49-F238E27FC236}">
                  <a16:creationId xmlns:a16="http://schemas.microsoft.com/office/drawing/2014/main" id="{C8F33110-E0D8-774B-AB38-A8CB64B70AF2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 22">
            <a:extLst>
              <a:ext uri="{FF2B5EF4-FFF2-40B4-BE49-F238E27FC236}">
                <a16:creationId xmlns:a16="http://schemas.microsoft.com/office/drawing/2014/main" id="{D4914115-22D1-034D-A46E-16C5155A7647}"/>
              </a:ext>
            </a:extLst>
          </p:cNvPr>
          <p:cNvGrpSpPr/>
          <p:nvPr/>
        </p:nvGrpSpPr>
        <p:grpSpPr>
          <a:xfrm>
            <a:off x="9817160" y="2189764"/>
            <a:ext cx="71021" cy="223421"/>
            <a:chOff x="9152400" y="2571565"/>
            <a:chExt cx="71021" cy="223421"/>
          </a:xfrm>
        </p:grpSpPr>
        <p:sp>
          <p:nvSpPr>
            <p:cNvPr id="24" name="Ellips 23">
              <a:extLst>
                <a:ext uri="{FF2B5EF4-FFF2-40B4-BE49-F238E27FC236}">
                  <a16:creationId xmlns:a16="http://schemas.microsoft.com/office/drawing/2014/main" id="{7BA119BC-5C84-704C-82BF-ACFC30738C56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 24">
              <a:extLst>
                <a:ext uri="{FF2B5EF4-FFF2-40B4-BE49-F238E27FC236}">
                  <a16:creationId xmlns:a16="http://schemas.microsoft.com/office/drawing/2014/main" id="{20F5E0C6-4E04-0749-AB90-FA6F299E25C6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ak 5">
            <a:extLst>
              <a:ext uri="{FF2B5EF4-FFF2-40B4-BE49-F238E27FC236}">
                <a16:creationId xmlns:a16="http://schemas.microsoft.com/office/drawing/2014/main" id="{476FC58B-F192-2944-91C6-8887A8B4FCD4}"/>
              </a:ext>
            </a:extLst>
          </p:cNvPr>
          <p:cNvCxnSpPr/>
          <p:nvPr/>
        </p:nvCxnSpPr>
        <p:spPr>
          <a:xfrm>
            <a:off x="9852670" y="2089405"/>
            <a:ext cx="35511" cy="167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25">
            <a:extLst>
              <a:ext uri="{FF2B5EF4-FFF2-40B4-BE49-F238E27FC236}">
                <a16:creationId xmlns:a16="http://schemas.microsoft.com/office/drawing/2014/main" id="{481346A7-8F80-D644-98D8-0157ACE8604A}"/>
              </a:ext>
            </a:extLst>
          </p:cNvPr>
          <p:cNvCxnSpPr>
            <a:cxnSpLocks/>
            <a:stCxn id="25" idx="5"/>
            <a:endCxn id="2" idx="5"/>
          </p:cNvCxnSpPr>
          <p:nvPr/>
        </p:nvCxnSpPr>
        <p:spPr>
          <a:xfrm>
            <a:off x="9877780" y="2402784"/>
            <a:ext cx="246528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29">
            <a:extLst>
              <a:ext uri="{FF2B5EF4-FFF2-40B4-BE49-F238E27FC236}">
                <a16:creationId xmlns:a16="http://schemas.microsoft.com/office/drawing/2014/main" id="{8C3F144F-C7DF-1B49-8CE1-59F52A5EECE2}"/>
              </a:ext>
            </a:extLst>
          </p:cNvPr>
          <p:cNvCxnSpPr>
            <a:cxnSpLocks/>
          </p:cNvCxnSpPr>
          <p:nvPr/>
        </p:nvCxnSpPr>
        <p:spPr>
          <a:xfrm flipV="1">
            <a:off x="9905976" y="3155181"/>
            <a:ext cx="157712" cy="136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 1">
            <a:extLst>
              <a:ext uri="{FF2B5EF4-FFF2-40B4-BE49-F238E27FC236}">
                <a16:creationId xmlns:a16="http://schemas.microsoft.com/office/drawing/2014/main" id="{0689C363-AB69-CA4D-9587-601C5D9D6B20}"/>
              </a:ext>
            </a:extLst>
          </p:cNvPr>
          <p:cNvSpPr/>
          <p:nvPr/>
        </p:nvSpPr>
        <p:spPr>
          <a:xfrm>
            <a:off x="10063688" y="24954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A24C19B5-943D-F94D-9CEB-0B40554E1E2F}"/>
              </a:ext>
            </a:extLst>
          </p:cNvPr>
          <p:cNvSpPr/>
          <p:nvPr/>
        </p:nvSpPr>
        <p:spPr>
          <a:xfrm>
            <a:off x="10063688" y="26478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E42204CF-7E14-5B4A-8F68-3131EE435880}"/>
              </a:ext>
            </a:extLst>
          </p:cNvPr>
          <p:cNvSpPr/>
          <p:nvPr/>
        </p:nvSpPr>
        <p:spPr>
          <a:xfrm>
            <a:off x="10063688" y="28002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7137FCFF-31D1-4649-8E0E-CFF1CDF74254}"/>
              </a:ext>
            </a:extLst>
          </p:cNvPr>
          <p:cNvSpPr/>
          <p:nvPr/>
        </p:nvSpPr>
        <p:spPr>
          <a:xfrm>
            <a:off x="10063688" y="29526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81E533F6-8E9B-904A-B1E4-990953B34C1C}"/>
              </a:ext>
            </a:extLst>
          </p:cNvPr>
          <p:cNvSpPr/>
          <p:nvPr/>
        </p:nvSpPr>
        <p:spPr>
          <a:xfrm>
            <a:off x="10063688" y="31050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A371BC9E-5A62-ED46-A54F-F549C75B277E}"/>
              </a:ext>
            </a:extLst>
          </p:cNvPr>
          <p:cNvSpPr txBox="1"/>
          <p:nvPr/>
        </p:nvSpPr>
        <p:spPr>
          <a:xfrm>
            <a:off x="9895495" y="3176061"/>
            <a:ext cx="1136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afterEndOfSegment</a:t>
            </a:r>
            <a:endParaRPr lang="en-US" sz="900" b="1" dirty="0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67D5E3C2-1F4B-C040-A55E-55161DCCC7CF}"/>
              </a:ext>
            </a:extLst>
          </p:cNvPr>
          <p:cNvSpPr/>
          <p:nvPr/>
        </p:nvSpPr>
        <p:spPr>
          <a:xfrm>
            <a:off x="10081483" y="3022785"/>
            <a:ext cx="11095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segment ends here </a:t>
            </a:r>
          </a:p>
        </p:txBody>
      </p:sp>
      <p:sp>
        <p:nvSpPr>
          <p:cNvPr id="41" name="Höger klammerparentes 40">
            <a:extLst>
              <a:ext uri="{FF2B5EF4-FFF2-40B4-BE49-F238E27FC236}">
                <a16:creationId xmlns:a16="http://schemas.microsoft.com/office/drawing/2014/main" id="{15966A0A-58D1-F04D-93FA-94741DFF2E0F}"/>
              </a:ext>
            </a:extLst>
          </p:cNvPr>
          <p:cNvSpPr/>
          <p:nvPr/>
        </p:nvSpPr>
        <p:spPr>
          <a:xfrm>
            <a:off x="11012376" y="2481586"/>
            <a:ext cx="164868" cy="7131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CD3E1E61-C694-7546-A5E0-594DC0411208}"/>
              </a:ext>
            </a:extLst>
          </p:cNvPr>
          <p:cNvSpPr txBox="1"/>
          <p:nvPr/>
        </p:nvSpPr>
        <p:spPr>
          <a:xfrm>
            <a:off x="11191082" y="2721808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segment</a:t>
            </a:r>
          </a:p>
        </p:txBody>
      </p:sp>
      <p:cxnSp>
        <p:nvCxnSpPr>
          <p:cNvPr id="44" name="Rak pil 43">
            <a:extLst>
              <a:ext uri="{FF2B5EF4-FFF2-40B4-BE49-F238E27FC236}">
                <a16:creationId xmlns:a16="http://schemas.microsoft.com/office/drawing/2014/main" id="{C8FAE16C-C712-DC4A-B2AD-C0C7C7BE59FC}"/>
              </a:ext>
            </a:extLst>
          </p:cNvPr>
          <p:cNvCxnSpPr/>
          <p:nvPr/>
        </p:nvCxnSpPr>
        <p:spPr>
          <a:xfrm>
            <a:off x="9528603" y="1612291"/>
            <a:ext cx="0" cy="30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DA0F3BE0-F5BF-E647-AD9B-CFA8D514DE7E}"/>
              </a:ext>
            </a:extLst>
          </p:cNvPr>
          <p:cNvSpPr txBox="1"/>
          <p:nvPr/>
        </p:nvSpPr>
        <p:spPr>
          <a:xfrm>
            <a:off x="8265485" y="163252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Loop direction (3 times)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433A5733-221F-D648-9133-14ACE4ACF277}"/>
              </a:ext>
            </a:extLst>
          </p:cNvPr>
          <p:cNvSpPr txBox="1"/>
          <p:nvPr/>
        </p:nvSpPr>
        <p:spPr>
          <a:xfrm>
            <a:off x="9520602" y="1921072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newer commits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C6011842-B23D-824E-84DD-7F02BAB62684}"/>
              </a:ext>
            </a:extLst>
          </p:cNvPr>
          <p:cNvSpPr txBox="1"/>
          <p:nvPr/>
        </p:nvSpPr>
        <p:spPr>
          <a:xfrm>
            <a:off x="9526911" y="3792194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older commits</a:t>
            </a:r>
          </a:p>
        </p:txBody>
      </p:sp>
      <p:cxnSp>
        <p:nvCxnSpPr>
          <p:cNvPr id="48" name="Rak pil 47">
            <a:extLst>
              <a:ext uri="{FF2B5EF4-FFF2-40B4-BE49-F238E27FC236}">
                <a16:creationId xmlns:a16="http://schemas.microsoft.com/office/drawing/2014/main" id="{2DE0BAF2-4144-D24F-8964-300231F285EB}"/>
              </a:ext>
            </a:extLst>
          </p:cNvPr>
          <p:cNvCxnSpPr>
            <a:cxnSpLocks/>
          </p:cNvCxnSpPr>
          <p:nvPr/>
        </p:nvCxnSpPr>
        <p:spPr>
          <a:xfrm>
            <a:off x="9895495" y="4124522"/>
            <a:ext cx="129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3753642E-92FD-D241-9F5A-1D7D716B2B62}"/>
              </a:ext>
            </a:extLst>
          </p:cNvPr>
          <p:cNvSpPr txBox="1"/>
          <p:nvPr/>
        </p:nvSpPr>
        <p:spPr>
          <a:xfrm>
            <a:off x="9969387" y="4094600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x-position (column)</a:t>
            </a:r>
          </a:p>
        </p:txBody>
      </p:sp>
      <p:cxnSp>
        <p:nvCxnSpPr>
          <p:cNvPr id="52" name="Rak pil 51">
            <a:extLst>
              <a:ext uri="{FF2B5EF4-FFF2-40B4-BE49-F238E27FC236}">
                <a16:creationId xmlns:a16="http://schemas.microsoft.com/office/drawing/2014/main" id="{313AF281-58C4-DE4C-A26C-F649B0005BE9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838466" y="2522847"/>
            <a:ext cx="914678" cy="87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pil 53">
            <a:extLst>
              <a:ext uri="{FF2B5EF4-FFF2-40B4-BE49-F238E27FC236}">
                <a16:creationId xmlns:a16="http://schemas.microsoft.com/office/drawing/2014/main" id="{B0EEA64F-C575-F543-8DA6-60E04690D2B9}"/>
              </a:ext>
            </a:extLst>
          </p:cNvPr>
          <p:cNvCxnSpPr>
            <a:cxnSpLocks/>
          </p:cNvCxnSpPr>
          <p:nvPr/>
        </p:nvCxnSpPr>
        <p:spPr>
          <a:xfrm>
            <a:off x="9426566" y="3301260"/>
            <a:ext cx="347520" cy="6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ruta 54">
            <a:extLst>
              <a:ext uri="{FF2B5EF4-FFF2-40B4-BE49-F238E27FC236}">
                <a16:creationId xmlns:a16="http://schemas.microsoft.com/office/drawing/2014/main" id="{898DEC5A-7BF3-494E-BBD8-9CC1AE2E6E04}"/>
              </a:ext>
            </a:extLst>
          </p:cNvPr>
          <p:cNvSpPr txBox="1"/>
          <p:nvPr/>
        </p:nvSpPr>
        <p:spPr>
          <a:xfrm>
            <a:off x="8246637" y="240743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a) row : </a:t>
            </a:r>
            <a:r>
              <a:rPr lang="en-US" sz="900" dirty="0" err="1"/>
              <a:t>i</a:t>
            </a:r>
            <a:endParaRPr lang="en-US" sz="9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932A7C84-F9E2-3B4C-82B2-6F59833CFDEA}"/>
              </a:ext>
            </a:extLst>
          </p:cNvPr>
          <p:cNvSpPr txBox="1"/>
          <p:nvPr/>
        </p:nvSpPr>
        <p:spPr>
          <a:xfrm>
            <a:off x="8291109" y="3192895"/>
            <a:ext cx="129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b) next in this lane &gt; </a:t>
            </a:r>
            <a:r>
              <a:rPr lang="en-US" sz="900" dirty="0" err="1"/>
              <a:t>i</a:t>
            </a:r>
            <a:endParaRPr lang="en-US" sz="900" dirty="0"/>
          </a:p>
          <a:p>
            <a:r>
              <a:rPr lang="en-US" sz="900" dirty="0"/>
              <a:t>Therefore occupied</a:t>
            </a:r>
          </a:p>
        </p:txBody>
      </p:sp>
      <p:cxnSp>
        <p:nvCxnSpPr>
          <p:cNvPr id="58" name="Rak pil 57">
            <a:extLst>
              <a:ext uri="{FF2B5EF4-FFF2-40B4-BE49-F238E27FC236}">
                <a16:creationId xmlns:a16="http://schemas.microsoft.com/office/drawing/2014/main" id="{16596D0B-E402-6748-B694-5D4FAF51220B}"/>
              </a:ext>
            </a:extLst>
          </p:cNvPr>
          <p:cNvCxnSpPr>
            <a:cxnSpLocks/>
          </p:cNvCxnSpPr>
          <p:nvPr/>
        </p:nvCxnSpPr>
        <p:spPr>
          <a:xfrm>
            <a:off x="10092817" y="2321405"/>
            <a:ext cx="7249" cy="1812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ruta 62">
            <a:extLst>
              <a:ext uri="{FF2B5EF4-FFF2-40B4-BE49-F238E27FC236}">
                <a16:creationId xmlns:a16="http://schemas.microsoft.com/office/drawing/2014/main" id="{AC800AF0-AAE7-AE4D-88B1-8EAD4556AF50}"/>
              </a:ext>
            </a:extLst>
          </p:cNvPr>
          <p:cNvSpPr txBox="1"/>
          <p:nvPr/>
        </p:nvSpPr>
        <p:spPr>
          <a:xfrm>
            <a:off x="9989270" y="2144989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c) first free column</a:t>
            </a:r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AEC8045E-0563-8848-935D-6C2A8B626CAA}"/>
              </a:ext>
            </a:extLst>
          </p:cNvPr>
          <p:cNvSpPr txBox="1"/>
          <p:nvPr/>
        </p:nvSpPr>
        <p:spPr>
          <a:xfrm>
            <a:off x="8971466" y="1046376"/>
            <a:ext cx="222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Layout principle</a:t>
            </a:r>
          </a:p>
        </p:txBody>
      </p:sp>
      <p:cxnSp>
        <p:nvCxnSpPr>
          <p:cNvPr id="65" name="Rak pil 64">
            <a:extLst>
              <a:ext uri="{FF2B5EF4-FFF2-40B4-BE49-F238E27FC236}">
                <a16:creationId xmlns:a16="http://schemas.microsoft.com/office/drawing/2014/main" id="{CBF98A73-0568-C649-8113-B148500B18E2}"/>
              </a:ext>
            </a:extLst>
          </p:cNvPr>
          <p:cNvCxnSpPr>
            <a:cxnSpLocks/>
          </p:cNvCxnSpPr>
          <p:nvPr/>
        </p:nvCxnSpPr>
        <p:spPr>
          <a:xfrm flipV="1">
            <a:off x="9511182" y="2670619"/>
            <a:ext cx="473650" cy="530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ruta 65">
            <a:extLst>
              <a:ext uri="{FF2B5EF4-FFF2-40B4-BE49-F238E27FC236}">
                <a16:creationId xmlns:a16="http://schemas.microsoft.com/office/drawing/2014/main" id="{4CD990E2-898B-5E40-9112-C72C0E82929E}"/>
              </a:ext>
            </a:extLst>
          </p:cNvPr>
          <p:cNvSpPr txBox="1"/>
          <p:nvPr/>
        </p:nvSpPr>
        <p:spPr>
          <a:xfrm>
            <a:off x="8480228" y="2625013"/>
            <a:ext cx="12924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d) next in this lane</a:t>
            </a:r>
            <a:br>
              <a:rPr lang="en-US" sz="900" dirty="0"/>
            </a:br>
            <a:r>
              <a:rPr lang="en-US" sz="900" dirty="0"/>
              <a:t>(marked occupied </a:t>
            </a:r>
            <a:br>
              <a:rPr lang="en-US" sz="900" dirty="0"/>
            </a:br>
            <a:r>
              <a:rPr lang="en-US" sz="900" dirty="0"/>
              <a:t>until segment ends)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8786B07B-5E6D-5942-B821-992FF3BFB269}"/>
              </a:ext>
            </a:extLst>
          </p:cNvPr>
          <p:cNvSpPr txBox="1"/>
          <p:nvPr/>
        </p:nvSpPr>
        <p:spPr>
          <a:xfrm>
            <a:off x="8622191" y="4493303"/>
            <a:ext cx="36102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Figure : Example of looping the git-log,</a:t>
            </a:r>
          </a:p>
          <a:p>
            <a:r>
              <a:rPr lang="en-US" sz="900" i="1" dirty="0"/>
              <a:t>and on how new lane is assigned (</a:t>
            </a:r>
            <a:r>
              <a:rPr lang="en-US" sz="900" i="1" dirty="0" err="1"/>
              <a:t>b,c</a:t>
            </a:r>
            <a:r>
              <a:rPr lang="en-US" sz="900" i="1" dirty="0"/>
              <a:t>) </a:t>
            </a:r>
          </a:p>
          <a:p>
            <a:r>
              <a:rPr lang="en-US" sz="900" i="1" dirty="0"/>
              <a:t>and how parent rows are stored (d).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524F2DEE-FA6B-744D-96C3-867EF635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02" y="5932918"/>
            <a:ext cx="7416800" cy="3657600"/>
          </a:xfrm>
          <a:prstGeom prst="rect">
            <a:avLst/>
          </a:prstGeom>
        </p:spPr>
      </p:pic>
      <p:sp>
        <p:nvSpPr>
          <p:cNvPr id="49" name="textruta 48">
            <a:extLst>
              <a:ext uri="{FF2B5EF4-FFF2-40B4-BE49-F238E27FC236}">
                <a16:creationId xmlns:a16="http://schemas.microsoft.com/office/drawing/2014/main" id="{FF027AD2-427D-FC4C-9D54-14B508B1E8C8}"/>
              </a:ext>
            </a:extLst>
          </p:cNvPr>
          <p:cNvSpPr txBox="1"/>
          <p:nvPr/>
        </p:nvSpPr>
        <p:spPr>
          <a:xfrm>
            <a:off x="4161004" y="5542640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Details</a:t>
            </a:r>
          </a:p>
        </p:txBody>
      </p:sp>
      <p:sp>
        <p:nvSpPr>
          <p:cNvPr id="17" name="textruta 16">
            <a:hlinkClick r:id="rId3"/>
            <a:extLst>
              <a:ext uri="{FF2B5EF4-FFF2-40B4-BE49-F238E27FC236}">
                <a16:creationId xmlns:a16="http://schemas.microsoft.com/office/drawing/2014/main" id="{04A4ECEC-3227-1A41-B9A0-E27796704FF3}"/>
              </a:ext>
            </a:extLst>
          </p:cNvPr>
          <p:cNvSpPr txBox="1"/>
          <p:nvPr/>
        </p:nvSpPr>
        <p:spPr>
          <a:xfrm>
            <a:off x="9958279" y="5701378"/>
            <a:ext cx="1717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  <a:hlinkMouseOver r:id="rId4" action="ppaction://hlinkfile"/>
              </a:rPr>
              <a:t>Graph_structure.xlsx</a:t>
            </a:r>
            <a:r>
              <a:rPr lang="en-US" sz="900" dirty="0"/>
              <a:t> (right-click)</a:t>
            </a:r>
          </a:p>
        </p:txBody>
      </p:sp>
    </p:spTree>
    <p:extLst>
      <p:ext uri="{BB962C8B-B14F-4D97-AF65-F5344CB8AC3E}">
        <p14:creationId xmlns:p14="http://schemas.microsoft.com/office/powerpoint/2010/main" val="245290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416902" y="953256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16902" y="1472403"/>
            <a:ext cx="5396401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 (*)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Special case is editor-mode, when a new file (so there is nothing to “diff”).  Then instead </a:t>
            </a:r>
            <a:r>
              <a:rPr lang="en-US" sz="800" u="sng" noProof="1">
                <a:solidFill>
                  <a:schemeClr val="accent1"/>
                </a:solidFill>
              </a:rPr>
              <a:t>git is not </a:t>
            </a:r>
            <a:r>
              <a:rPr lang="en-US" sz="800" noProof="1">
                <a:solidFill>
                  <a:schemeClr val="accent1"/>
                </a:solidFill>
              </a:rPr>
              <a:t>used but directly calling same bash script : </a:t>
            </a:r>
            <a:r>
              <a:rPr lang="en-US" sz="800" noProof="1"/>
              <a:t>pragma-merge filename –edit  WIRTEMODE , populating parameters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 = filename (for historical commits, a temporary file is shown, taken out from git)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second = ‘—edit’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third = WIRTEMODE  ‘--rw’ or  ‘ --ro’  or ‘—show- (rw for new uncommited, show for historical, ro unused so far)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fourth = empty</a:t>
            </a:r>
          </a:p>
          <a:p>
            <a:pPr marL="152550" lvl="1"/>
            <a:r>
              <a:rPr lang="en-US" sz="800" noProof="1"/>
              <a:t>pragma-merge is then modifying its functionality and layout by hiding diff panes, and checkboxes that are not used for editor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3040E-0B07-4743-8C2E-DEB02A9AC67D}"/>
              </a:ext>
            </a:extLst>
          </p:cNvPr>
          <p:cNvSpPr/>
          <p:nvPr/>
        </p:nvSpPr>
        <p:spPr>
          <a:xfrm>
            <a:off x="416901" y="7263108"/>
            <a:ext cx="53964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</a:t>
            </a:r>
          </a:p>
          <a:p>
            <a:endParaRPr lang="en-US" sz="800" b="1" noProof="1"/>
          </a:p>
          <a:p>
            <a:r>
              <a:rPr lang="en-US" sz="800" b="1" noProof="1"/>
              <a:t>merge folder has its own package.json :</a:t>
            </a:r>
          </a:p>
          <a:p>
            <a:pPr marL="171450" indent="-171450">
              <a:buFontTx/>
              <a:buChar char="-"/>
            </a:pPr>
            <a:r>
              <a:rPr lang="en-US" sz="800" noProof="1"/>
              <a:t>npm install has to be performed in “merge” folder as well as in Pragma-git</a:t>
            </a: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CC61761-C09E-854F-879E-5E98858E6D80}"/>
              </a:ext>
            </a:extLst>
          </p:cNvPr>
          <p:cNvSpPr txBox="1"/>
          <p:nvPr/>
        </p:nvSpPr>
        <p:spPr>
          <a:xfrm>
            <a:off x="6357319" y="953255"/>
            <a:ext cx="433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askpass (password dialog for git)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0FCE908-93B6-2442-9EF2-02ED84A9339A}"/>
              </a:ext>
            </a:extLst>
          </p:cNvPr>
          <p:cNvSpPr/>
          <p:nvPr/>
        </p:nvSpPr>
        <p:spPr>
          <a:xfrm>
            <a:off x="6367567" y="1472403"/>
            <a:ext cx="5396401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pPr marL="171450" indent="-171450">
              <a:buFontTx/>
              <a:buChar char="-"/>
            </a:pPr>
            <a:r>
              <a:rPr lang="en-US" sz="800" noProof="1"/>
              <a:t>askpass is initated by git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core. askpass -- defines script, that starts pragma-askpass when git wants a password</a:t>
            </a:r>
          </a:p>
          <a:p>
            <a:pPr marL="152550" lvl="1"/>
            <a:r>
              <a:rPr lang="en-US" sz="800" noProof="1"/>
              <a:t>[core]</a:t>
            </a:r>
          </a:p>
          <a:p>
            <a:pPr marL="152550" lvl="1"/>
            <a:r>
              <a:rPr lang="en-US" sz="800" noProof="1"/>
              <a:t>    askpass = /Users/jan/Documents/Projects/Pragma-git/Pragma-git/pragma-askpass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Pragma-askpass makes git call external dialog called ‘pragma-askpass’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pragma-askpass, defined above in ‘askpass=  … pragma-askpass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looks for file ‘pragma-git-running’ in $HOME or $USERPROFILE (Windows)  /.Pragma-git/.tmp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bails out if file ‘pragma-git-running’  does not exist (means pragma-git is not up)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askpass_first (first argument from git. text asking for password) askpasslog.txt, askpass.txt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pragma-askpass-running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‘pragma-askpass-running’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pragma-askpass.js with input transferred from git via file askpass_first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pragma-askpass-running’ is deleted to signal that ‘pragma-askpass.js’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pragma-askpass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‘pragma-askpass-running’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32120B0-8591-A847-B946-F0F20D7CB8D7}"/>
              </a:ext>
            </a:extLst>
          </p:cNvPr>
          <p:cNvSpPr txBox="1"/>
          <p:nvPr/>
        </p:nvSpPr>
        <p:spPr>
          <a:xfrm>
            <a:off x="416902" y="122259"/>
            <a:ext cx="5469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Git-related Windows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3576E538-76CB-5AFE-74BB-1DFB53C8F813}"/>
              </a:ext>
            </a:extLst>
          </p:cNvPr>
          <p:cNvSpPr/>
          <p:nvPr/>
        </p:nvSpPr>
        <p:spPr>
          <a:xfrm>
            <a:off x="6357319" y="5684870"/>
            <a:ext cx="539640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 -- Setting and removing credentials CLI:</a:t>
            </a:r>
          </a:p>
          <a:p>
            <a:endParaRPr lang="en-US" sz="800" b="1" noProof="1"/>
          </a:p>
          <a:p>
            <a:pPr indent="179388"/>
            <a:r>
              <a:rPr lang="en-US" sz="800" noProof="1"/>
              <a:t>url=https://github.com/JanAxelsson/imlook4d.git</a:t>
            </a:r>
          </a:p>
          <a:p>
            <a:pPr indent="179388"/>
            <a:endParaRPr lang="en-US" sz="800" noProof="1"/>
          </a:p>
          <a:p>
            <a:pPr indent="179388"/>
            <a:r>
              <a:rPr lang="en-US" sz="800" b="1" noProof="1"/>
              <a:t>Mac specific (</a:t>
            </a:r>
            <a:r>
              <a:rPr lang="en-US" sz="800" noProof="1"/>
              <a:t> get / store / erase)</a:t>
            </a:r>
            <a:r>
              <a:rPr lang="en-US" sz="800" b="1" noProof="1"/>
              <a:t> :</a:t>
            </a:r>
          </a:p>
          <a:p>
            <a:pPr indent="179388"/>
            <a:r>
              <a:rPr lang="en-US" sz="800" noProof="1"/>
              <a:t>echo "url=${url}" | git credential-osxkeychain get</a:t>
            </a:r>
          </a:p>
          <a:p>
            <a:pPr indent="179388"/>
            <a:endParaRPr lang="en-US" sz="800" noProof="1"/>
          </a:p>
          <a:p>
            <a:pPr indent="179388"/>
            <a:r>
              <a:rPr lang="en-US" sz="800" b="1" noProof="1"/>
              <a:t>Git general way  (</a:t>
            </a:r>
            <a:r>
              <a:rPr lang="en-US" sz="800" noProof="1"/>
              <a:t>fill / approve / reject) </a:t>
            </a:r>
            <a:r>
              <a:rPr lang="en-US" sz="800" b="1" noProof="1"/>
              <a:t> :</a:t>
            </a:r>
          </a:p>
          <a:p>
            <a:pPr indent="179388"/>
            <a:r>
              <a:rPr lang="en-US" sz="800" noProof="1"/>
              <a:t>echo "url=${url}" | git credential fill </a:t>
            </a: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89993" y="887480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993" y="1361519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89123" y="3848849"/>
            <a:ext cx="3372291" cy="24314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debug flags : 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state.debug (main, enable git debug flags)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state.graph.debug</a:t>
            </a:r>
            <a:br>
              <a:rPr lang="en-US" sz="800" noProof="1"/>
            </a:br>
            <a:r>
              <a:rPr lang="en-US" sz="800" noProof="1"/>
              <a:t>are both read-only. Change directly in settings.json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447440" y="3416887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489993" y="4804493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489993" y="5244410"/>
            <a:ext cx="3685232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96434" y="6939072"/>
            <a:ext cx="336498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Notes, Graph window, Pragma-merge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make search case insensitive, add navigation CTRL-G, ↑,↓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  <a:br>
              <a:rPr lang="en-US" sz="800" noProof="1"/>
            </a:br>
            <a:r>
              <a:rPr lang="en-US" sz="800" noProof="1"/>
              <a:t>- in Pragma-merge : editor id in pragmaMergeSearchInEditorId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Notes.html, graph.html, pragma-merge.html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47440" y="6494382"/>
            <a:ext cx="17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html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16B39BA-29B4-7748-8FA3-5994271F75AA}"/>
              </a:ext>
            </a:extLst>
          </p:cNvPr>
          <p:cNvSpPr/>
          <p:nvPr/>
        </p:nvSpPr>
        <p:spPr>
          <a:xfrm>
            <a:off x="465896" y="8400871"/>
            <a:ext cx="36852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noProof="1">
                <a:solidFill>
                  <a:schemeClr val="accent1"/>
                </a:solidFill>
              </a:rPr>
              <a:t>About.html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inserts “about_search.html” in div, to have same text here as in help for history search.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about_search.html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Other help texts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HELP/TEMPLATE_help.html &lt;div id="inner-content"&gt;, is replaced with text from HELP/ by app.js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7DE9AEB1-C5B0-C249-BF18-9D6FEFA03971}"/>
              </a:ext>
            </a:extLst>
          </p:cNvPr>
          <p:cNvSpPr txBox="1"/>
          <p:nvPr/>
        </p:nvSpPr>
        <p:spPr>
          <a:xfrm>
            <a:off x="416902" y="7929139"/>
            <a:ext cx="88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/>
              <a:t>Help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AF028C6E-A947-D149-8E6C-A4419B0C31F8}"/>
              </a:ext>
            </a:extLst>
          </p:cNvPr>
          <p:cNvSpPr txBox="1"/>
          <p:nvPr/>
        </p:nvSpPr>
        <p:spPr>
          <a:xfrm>
            <a:off x="416902" y="122259"/>
            <a:ext cx="4211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Other Windows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9851A2CD-4B90-C07F-1152-611E6755CCD9}"/>
              </a:ext>
            </a:extLst>
          </p:cNvPr>
          <p:cNvSpPr txBox="1"/>
          <p:nvPr/>
        </p:nvSpPr>
        <p:spPr>
          <a:xfrm>
            <a:off x="4489123" y="1381925"/>
            <a:ext cx="32742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Explicitly defined in .html file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This is for dialogs with predefined content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Shows as html-dialog , inside main app.js window</a:t>
            </a:r>
            <a:endParaRPr lang="en-US" sz="800" b="1" noProof="1"/>
          </a:p>
          <a:p>
            <a:endParaRPr lang="en-US" sz="800" noProof="1"/>
          </a:p>
          <a:p>
            <a:r>
              <a:rPr lang="en-US" sz="800" b="1" noProof="1"/>
              <a:t>Template-dialog in.html file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 to app.html, and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displayAlert(title, message)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Shows as html-dialog , inside main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b="1" noProof="1"/>
          </a:p>
          <a:p>
            <a:r>
              <a:rPr lang="en-US" sz="800" b="1" noProof="1"/>
              <a:t>exernalDialog.html (sizing performed in app.html)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displayLongAlert(title, message, type)</a:t>
            </a:r>
            <a:br>
              <a:rPr lang="en-US" sz="800" noProof="1"/>
            </a:br>
            <a:r>
              <a:rPr lang="en-US" sz="800" noProof="1"/>
              <a:t>defined in app.js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Shows as external window, on top of main  app.js window</a:t>
            </a:r>
            <a:br>
              <a:rPr lang="en-US" sz="800" noProof="1"/>
            </a:br>
            <a:br>
              <a:rPr lang="en-US" sz="800" noProof="1"/>
            </a:br>
            <a:endParaRPr lang="en-US" sz="800" noProof="1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06DEBF44-050B-2220-C4D8-56D460476702}"/>
              </a:ext>
            </a:extLst>
          </p:cNvPr>
          <p:cNvSpPr txBox="1"/>
          <p:nvPr/>
        </p:nvSpPr>
        <p:spPr>
          <a:xfrm>
            <a:off x="4489123" y="841210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Dialogs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A188559A-F5E8-46DD-F138-41217EC70A89}"/>
              </a:ext>
            </a:extLst>
          </p:cNvPr>
          <p:cNvSpPr txBox="1"/>
          <p:nvPr/>
        </p:nvSpPr>
        <p:spPr>
          <a:xfrm>
            <a:off x="8256717" y="4608845"/>
            <a:ext cx="3274288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menu (MacOS only):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initializeWindowMenu</a:t>
            </a:r>
            <a:r>
              <a:rPr lang="en-US" sz="800" noProof="1"/>
              <a:t>: creates default MacOs menu in native language. Windows menu is recreated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addWindowMenu</a:t>
            </a:r>
            <a:r>
              <a:rPr lang="en-US" sz="800" noProof="1"/>
              <a:t> : stores the submenu handle with the title as key window_menu_handles_mapping[title]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deleteWindowMenu </a:t>
            </a:r>
            <a:r>
              <a:rPr lang="en-US" sz="800" noProof="1"/>
              <a:t>: close using window title to find submenu handle.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recreateAllWindowsMenu </a:t>
            </a:r>
            <a:r>
              <a:rPr lang="en-US" sz="800" noProof="1"/>
              <a:t>: generates a populated MacOS window menu from scratch (used by Main when restarting after Settings scale change)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gui.Window.getAll</a:t>
            </a:r>
            <a:r>
              <a:rPr lang="en-US" sz="800" noProof="1"/>
              <a:t> is used several places to find open windows (and child windows that are not supposed to be in the windows menu).  A function is called that iterates each found window, and performs the action.  See ‘minimizeWindow’, ‘closeAllWindows’, ‘hideAllWindows’,’ showAllWindows’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4108F045-DC67-5945-2D67-046A62557881}"/>
              </a:ext>
            </a:extLst>
          </p:cNvPr>
          <p:cNvSpPr txBox="1"/>
          <p:nvPr/>
        </p:nvSpPr>
        <p:spPr>
          <a:xfrm>
            <a:off x="8173611" y="4017061"/>
            <a:ext cx="397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menu (MacOS only)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C2961014-07D4-C6A9-2F8B-DEB31EC6254D}"/>
              </a:ext>
            </a:extLst>
          </p:cNvPr>
          <p:cNvSpPr txBox="1"/>
          <p:nvPr/>
        </p:nvSpPr>
        <p:spPr>
          <a:xfrm>
            <a:off x="8256717" y="1376136"/>
            <a:ext cx="3274288" cy="24314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opened from Main, Settings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.</a:t>
            </a:r>
            <a:r>
              <a:rPr lang="en-US" sz="800" noProof="1">
                <a:solidFill>
                  <a:schemeClr val="accent1"/>
                </a:solidFill>
              </a:rPr>
              <a:t> localState </a:t>
            </a:r>
            <a:r>
              <a:rPr lang="en-US" sz="800" noProof="1"/>
              <a:t>(transient info) :</a:t>
            </a:r>
            <a:br>
              <a:rPr lang="en-US" sz="800" noProof="1"/>
            </a:br>
            <a:r>
              <a:rPr lang="en-US" sz="800" noProof="1"/>
              <a:t> helpWindow, .settings, . fileListWindow, …</a:t>
            </a:r>
            <a:br>
              <a:rPr lang="en-US" sz="800" noProof="1"/>
            </a:br>
            <a:r>
              <a:rPr lang="en-US" sz="800" noProof="1"/>
              <a:t>(true if window is open, false if closed)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External windows are opened hidden, with option ’show: false’</a:t>
            </a:r>
            <a:br>
              <a:rPr lang="en-US" sz="800" noProof="1"/>
            </a:br>
            <a:r>
              <a:rPr lang="en-US" sz="800" noProof="1"/>
              <a:t>(to work around buggy multiple workspaces).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showWindow(win) </a:t>
            </a:r>
            <a:r>
              <a:rPr lang="en-US" sz="800" noProof="1"/>
              <a:t>is used to show hidden window.   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800" noProof="1"/>
              <a:t>Called from 'loaded’ event, when opening new window using ‘nw.Window.open’.   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800" noProof="1"/>
              <a:t>See two versions in ‘app.js’:</a:t>
            </a:r>
            <a:br>
              <a:rPr lang="en-US" sz="800" noProof="1"/>
            </a:br>
            <a:r>
              <a:rPr lang="en-US" sz="800" noProof="1"/>
              <a:t>- callback’, case statement 'clicked-notes’</a:t>
            </a:r>
            <a:br>
              <a:rPr lang="en-US" sz="800" noProof="1"/>
            </a:br>
            <a:r>
              <a:rPr lang="en-US" sz="800" noProof="1"/>
              <a:t>or</a:t>
            </a:r>
            <a:br>
              <a:rPr lang="en-US" sz="800" noProof="1"/>
            </a:br>
            <a:r>
              <a:rPr lang="en-US" sz="800" noProof="1"/>
              <a:t>- ‘showAbout’ function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800" noProof="1"/>
              <a:t>Two ways to handle multiple windows (MacOS and Linux behaves differently)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279F5223-2ED1-3322-DF84-D0ED0C8FE18E}"/>
              </a:ext>
            </a:extLst>
          </p:cNvPr>
          <p:cNvSpPr txBox="1"/>
          <p:nvPr/>
        </p:nvSpPr>
        <p:spPr>
          <a:xfrm>
            <a:off x="8173611" y="784352"/>
            <a:ext cx="3523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External Windows general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1170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Dev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01904" y="1545040"/>
            <a:ext cx="3274288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Debug flags can be set from settings.json: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debug = true </a:t>
            </a:r>
            <a:r>
              <a:rPr lang="en-US" sz="800" noProof="1"/>
              <a:t>(git debug env variables in main)</a:t>
            </a:r>
            <a:br>
              <a:rPr lang="en-US" sz="800" noProof="1"/>
            </a:b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graph.debug = true </a:t>
            </a:r>
            <a:r>
              <a:rPr lang="en-US" sz="800" noProof="1"/>
              <a:t>(graph layout debug info)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b="1" noProof="1"/>
              <a:t>Debug console, press F12 (if nwjs SDK version)</a:t>
            </a:r>
          </a:p>
          <a:p>
            <a:endParaRPr lang="en-US" sz="800" b="1" noProof="1"/>
          </a:p>
          <a:p>
            <a:r>
              <a:rPr lang="en-US" sz="800" b="1" noProof="1"/>
              <a:t>Chrome  remote debug (useful if gui doesn’t open)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Start with flag:</a:t>
            </a:r>
            <a:b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/Applications/nwjs.app/Contents/MacOS/nwjs  --remote-debugging-port=9222 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Or start from folder containing ‘package.json’:</a:t>
            </a:r>
            <a:b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npm start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Chrome browser:</a:t>
            </a:r>
            <a:br>
              <a:rPr lang="en-US" sz="800" noProof="1"/>
            </a:b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chrome://inspect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b="1" noProof="1"/>
          </a:p>
          <a:p>
            <a:r>
              <a:rPr lang="en-US" sz="800" b="1" noProof="1"/>
              <a:t>Break debug on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Conditional break point : </a:t>
            </a:r>
            <a:br>
              <a:rPr lang="en-US" sz="800" noProof="1"/>
            </a:br>
            <a:r>
              <a:rPr lang="en-US" sz="800" noProof="1"/>
              <a:t>make break point</a:t>
            </a:r>
            <a:br>
              <a:rPr lang="en-US" sz="800" noProof="1"/>
            </a:br>
            <a:r>
              <a:rPr lang="en-US" sz="800" noProof="1"/>
              <a:t>right-click and make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For graph, conditional break point:  </a:t>
            </a: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stop(commit)</a:t>
            </a:r>
            <a:br>
              <a:rPr lang="en-US" sz="800" noProof="1"/>
            </a:br>
            <a:r>
              <a:rPr lang="en-US" sz="800" noProof="1"/>
              <a:t>stops on marked commit in graph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b="1" noProof="1"/>
              <a:t>Reload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typically from debug console: </a:t>
            </a: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injectIntoJs(document)</a:t>
            </a:r>
            <a:br>
              <a:rPr lang="en-US" sz="800" noProof="1"/>
            </a:br>
            <a:r>
              <a:rPr lang="en-US" sz="800" noProof="1"/>
              <a:t>(or similar command, use function starting on load)</a:t>
            </a:r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18798" y="95325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DEBUG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904C800-EE25-4742-BFE5-CD6F10B48921}"/>
              </a:ext>
            </a:extLst>
          </p:cNvPr>
          <p:cNvSpPr txBox="1"/>
          <p:nvPr/>
        </p:nvSpPr>
        <p:spPr>
          <a:xfrm>
            <a:off x="4192240" y="1545040"/>
            <a:ext cx="3274288" cy="21852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Logging to file  ‘.Pragma-git/.tmp/pragma-git-log.txt’</a:t>
            </a:r>
          </a:p>
          <a:p>
            <a:endParaRPr lang="en-US" sz="800" b="1" noProof="1"/>
          </a:p>
          <a:p>
            <a:r>
              <a:rPr lang="en-US" sz="800" b="1" noProof="1"/>
              <a:t>Logging messages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‘pragmaLog(message)’ command writes directly to file</a:t>
            </a:r>
            <a:br>
              <a:rPr lang="en-US" sz="800" b="1" noProof="1"/>
            </a:br>
            <a:r>
              <a:rPr lang="en-US" sz="800" noProof="1"/>
              <a:t>auto-removes credentials in URL</a:t>
            </a:r>
            <a:br>
              <a:rPr lang="en-US" sz="800" noProof="1"/>
            </a:br>
            <a:r>
              <a:rPr lang="en-US" sz="800" noProof="1"/>
              <a:t>adds time stamp</a:t>
            </a:r>
            <a:br>
              <a:rPr lang="en-US" sz="800" noProof="1"/>
            </a:br>
            <a:endParaRPr lang="en-US" sz="800" b="1" noProof="1"/>
          </a:p>
          <a:p>
            <a:r>
              <a:rPr lang="en-US" sz="800" b="1" noProof="1"/>
              <a:t>simpleGitLog(pwd)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Drop-in replacement for simpleGit</a:t>
            </a:r>
            <a:br>
              <a:rPr lang="en-US" sz="800" b="1" noProof="1"/>
            </a:br>
            <a:r>
              <a:rPr lang="en-US" sz="800" noProof="1"/>
              <a:t>takes one argument (I always populate it as the path to the git repo)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Uses function ‘sendGitOutputToFile’ to write git command, stdout, stderr. Function pragmaLog is used to print to log file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All logging commands are defined in app.js.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Can be called from children to app.js by using ‘opener.pragmaLog’ or  ‘opener. simpleGitLog’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7CCC12FE-9487-E148-A422-EE7A0D65A7FC}"/>
              </a:ext>
            </a:extLst>
          </p:cNvPr>
          <p:cNvSpPr txBox="1"/>
          <p:nvPr/>
        </p:nvSpPr>
        <p:spPr>
          <a:xfrm>
            <a:off x="4109134" y="953256"/>
            <a:ext cx="116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Logging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9B6E5385-1392-2740-82C6-EEFAE9D008B9}"/>
              </a:ext>
            </a:extLst>
          </p:cNvPr>
          <p:cNvSpPr txBox="1"/>
          <p:nvPr/>
        </p:nvSpPr>
        <p:spPr>
          <a:xfrm>
            <a:off x="422126" y="7212463"/>
            <a:ext cx="327428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debug to console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hlinkClick r:id="rId2"/>
              </a:rPr>
              <a:t>https://github.com/nwutils/nwdc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Use flag when running </a:t>
            </a:r>
            <a:br>
              <a:rPr lang="en-US" sz="800" noProof="1"/>
            </a:b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nw.exe :   --remote-debugging-port=9222</a:t>
            </a:r>
            <a:br>
              <a:rPr lang="en-US" sz="800" noProof="1"/>
            </a:br>
            <a:r>
              <a:rPr lang="en-US" sz="800" noProof="1"/>
              <a:t>can then open with Chrome browser:</a:t>
            </a:r>
            <a:br>
              <a:rPr lang="en-US" sz="800" noProof="1"/>
            </a:b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chrome://inspect</a:t>
            </a:r>
            <a:endParaRPr lang="en-US" sz="800" noProof="1"/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0768BF3C-2934-9848-8D68-0FE5F5153E26}"/>
              </a:ext>
            </a:extLst>
          </p:cNvPr>
          <p:cNvSpPr txBox="1"/>
          <p:nvPr/>
        </p:nvSpPr>
        <p:spPr>
          <a:xfrm>
            <a:off x="401904" y="6566132"/>
            <a:ext cx="2658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10 Debug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2B268A20-6D98-4442-89B2-9093279232D8}"/>
              </a:ext>
            </a:extLst>
          </p:cNvPr>
          <p:cNvSpPr txBox="1"/>
          <p:nvPr/>
        </p:nvSpPr>
        <p:spPr>
          <a:xfrm>
            <a:off x="4376199" y="7157916"/>
            <a:ext cx="327428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Allow download of pre-releases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If release is marked as prerelease in github </a:t>
            </a:r>
            <a:br>
              <a:rPr lang="en-US" sz="800" noProof="1"/>
            </a:br>
            <a:r>
              <a:rPr lang="en-US" sz="800" noProof="1"/>
              <a:t>=&gt;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will only be updated if :</a:t>
            </a:r>
            <a:br>
              <a:rPr lang="en-US" sz="800" noProof="1"/>
            </a:br>
            <a:r>
              <a:rPr lang="en-US" sz="800" noProof="1"/>
              <a:t>‘settings.json’ contains  </a:t>
            </a:r>
            <a:br>
              <a:rPr lang="en-US" sz="800" noProof="1"/>
            </a:br>
            <a:r>
              <a:rPr lang="en-US" sz="800" noProof="1"/>
              <a:t>	</a:t>
            </a: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allowPrerelease = true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F2A811B7-0B91-3340-BDFF-F8E112007E01}"/>
              </a:ext>
            </a:extLst>
          </p:cNvPr>
          <p:cNvSpPr txBox="1"/>
          <p:nvPr/>
        </p:nvSpPr>
        <p:spPr>
          <a:xfrm>
            <a:off x="4293093" y="6566132"/>
            <a:ext cx="162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Pre-release</a:t>
            </a:r>
          </a:p>
        </p:txBody>
      </p:sp>
    </p:spTree>
    <p:extLst>
      <p:ext uri="{BB962C8B-B14F-4D97-AF65-F5344CB8AC3E}">
        <p14:creationId xmlns:p14="http://schemas.microsoft.com/office/powerpoint/2010/main" val="220908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27917</TotalTime>
  <Words>4403</Words>
  <Application>Microsoft Macintosh PowerPoint</Application>
  <PresentationFormat>A3 (297 x 420 mm)</PresentationFormat>
  <Paragraphs>533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E Axelsson</cp:lastModifiedBy>
  <cp:revision>258</cp:revision>
  <dcterms:created xsi:type="dcterms:W3CDTF">2020-06-24T14:21:06Z</dcterms:created>
  <dcterms:modified xsi:type="dcterms:W3CDTF">2024-09-28T16:02:53Z</dcterms:modified>
</cp:coreProperties>
</file>