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60" r:id="rId4"/>
    <p:sldId id="261" r:id="rId5"/>
    <p:sldId id="262" r:id="rId6"/>
    <p:sldId id="257" r:id="rId7"/>
    <p:sldId id="258" r:id="rId8"/>
    <p:sldId id="263" r:id="rId9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Axelsson" initials="JA" lastIdx="11" clrIdx="0">
    <p:extLst>
      <p:ext uri="{19B8F6BF-5375-455C-9EA6-DF929625EA0E}">
        <p15:presenceInfo xmlns:p15="http://schemas.microsoft.com/office/powerpoint/2012/main" userId="b33c80541ab39d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7"/>
    <p:restoredTop sz="96331"/>
  </p:normalViewPr>
  <p:slideViewPr>
    <p:cSldViewPr snapToGrid="0" snapToObjects="1">
      <p:cViewPr varScale="1">
        <p:scale>
          <a:sx n="148" d="100"/>
          <a:sy n="148" d="100"/>
        </p:scale>
        <p:origin x="192" y="9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01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0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9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6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63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43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2021-09-23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857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1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591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738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5E1B-8830-B64E-B102-DB2BBD0D9567}" type="datetimeFigureOut">
              <a:rPr lang="sv-SE" smtClean="0"/>
              <a:t>2021-09-23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7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55E1B-8830-B64E-B102-DB2BBD0D9567}" type="datetimeFigureOut">
              <a:rPr lang="sv-SE" smtClean="0"/>
              <a:t>2021-09-23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34F92-0037-0C48-AEFF-E1E3E0D6541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185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Axelsson/Pragma-git/releas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Graph_structure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Users/jan/Documents/Projects/Pragma-git/pragma-git/docs/Graph_structure.xls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1BE35874-A057-7047-8E91-E858BEF7540B}"/>
              </a:ext>
            </a:extLst>
          </p:cNvPr>
          <p:cNvSpPr txBox="1"/>
          <p:nvPr/>
        </p:nvSpPr>
        <p:spPr>
          <a:xfrm>
            <a:off x="133080" y="73672"/>
            <a:ext cx="382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Create release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15B9CFC-FAED-A34A-93E8-6CDE7977E9EB}"/>
              </a:ext>
            </a:extLst>
          </p:cNvPr>
          <p:cNvSpPr/>
          <p:nvPr/>
        </p:nvSpPr>
        <p:spPr>
          <a:xfrm>
            <a:off x="429032" y="1033821"/>
            <a:ext cx="5114372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Develop non-release is called 0.0.0. It should be updated in master branch for a release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Merge 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develop into master</a:t>
            </a:r>
            <a:br>
              <a:rPr lang="en-US" sz="800" noProof="1">
                <a:solidFill>
                  <a:schemeClr val="accent1"/>
                </a:solidFill>
              </a:rPr>
            </a:br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 version </a:t>
            </a:r>
            <a:r>
              <a:rPr lang="en-US" sz="800" noProof="1"/>
              <a:t> (X.Y.Z)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package.js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Modify 1) – 3) in this file :</a:t>
            </a:r>
            <a:br>
              <a:rPr lang="en-US" sz="800" noProof="1"/>
            </a:br>
            <a:r>
              <a:rPr lang="en-US" sz="800" noProof="1"/>
              <a:t>/Users/jan/Documents/Projects/Pragma-git/Pragma-git/make_binaries/release_to_github.command 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commit with name (X,Y,Z)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create Install files and Draft-Release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/Users/jan/Documents/Projects/Pragma-git/Pragma-git/make_binaries/build.command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run /Users/jan/Documents/Projects/Pragma-git/Pragma-git/make_binaries/release_to_github.command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Release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>
                <a:hlinkClick r:id="rId2"/>
              </a:rPr>
              <a:t>https://github.com/JanAxelsson/Pragma-git/releases</a:t>
            </a:r>
            <a:r>
              <a:rPr lang="en-US" sz="800" noProof="1"/>
              <a:t> , verify and Save</a:t>
            </a:r>
          </a:p>
          <a:p>
            <a:pPr marL="152550" lvl="1"/>
            <a:endParaRPr lang="en-US" sz="800" noProof="1"/>
          </a:p>
          <a:p>
            <a:pPr marL="152550" lvl="1"/>
            <a:endParaRPr lang="en-US" sz="800" noProof="1"/>
          </a:p>
          <a:p>
            <a:pPr marL="152550" lvl="1"/>
            <a:r>
              <a:rPr lang="en-US" sz="800" noProof="1"/>
              <a:t>install files are pushed to github, and temporarily stored  in : /Users/jan/Documents/Projects/Pragma-git/dist</a:t>
            </a:r>
          </a:p>
        </p:txBody>
      </p:sp>
    </p:spTree>
    <p:extLst>
      <p:ext uri="{BB962C8B-B14F-4D97-AF65-F5344CB8AC3E}">
        <p14:creationId xmlns:p14="http://schemas.microsoft.com/office/powerpoint/2010/main" val="26167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ruta 11">
            <a:extLst>
              <a:ext uri="{FF2B5EF4-FFF2-40B4-BE49-F238E27FC236}">
                <a16:creationId xmlns:a16="http://schemas.microsoft.com/office/drawing/2014/main" id="{4BB0C9B9-2419-0546-B7C2-C26F515A2084}"/>
              </a:ext>
            </a:extLst>
          </p:cNvPr>
          <p:cNvSpPr txBox="1"/>
          <p:nvPr/>
        </p:nvSpPr>
        <p:spPr>
          <a:xfrm>
            <a:off x="2577395" y="1403545"/>
            <a:ext cx="4370113" cy="181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AC39E3F-0802-2148-B609-D6D3A83CBA6C}"/>
              </a:ext>
            </a:extLst>
          </p:cNvPr>
          <p:cNvSpPr txBox="1"/>
          <p:nvPr/>
        </p:nvSpPr>
        <p:spPr>
          <a:xfrm>
            <a:off x="124203" y="60782"/>
            <a:ext cx="290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84C1DE6-0848-FD41-8CF8-35BB8DB78292}"/>
              </a:ext>
            </a:extLst>
          </p:cNvPr>
          <p:cNvSpPr txBox="1"/>
          <p:nvPr/>
        </p:nvSpPr>
        <p:spPr>
          <a:xfrm>
            <a:off x="6193613" y="1887360"/>
            <a:ext cx="592660" cy="276999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STORE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BBD17BA-0D24-F040-87F4-384F2FF5BD1F}"/>
              </a:ext>
            </a:extLst>
          </p:cNvPr>
          <p:cNvSpPr txBox="1"/>
          <p:nvPr/>
        </p:nvSpPr>
        <p:spPr>
          <a:xfrm>
            <a:off x="3020887" y="1594295"/>
            <a:ext cx="3030436" cy="830997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message …</a:t>
            </a:r>
          </a:p>
          <a:p>
            <a:r>
              <a:rPr lang="en-US" sz="1200" noProof="1"/>
              <a:t>(shows instructions placeholder</a:t>
            </a:r>
          </a:p>
          <a:p>
            <a:r>
              <a:rPr lang="en-US" sz="1200" noProof="1"/>
              <a:t>or acts as input field)</a:t>
            </a:r>
          </a:p>
          <a:p>
            <a:endParaRPr lang="en-US" sz="1200" noProof="1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37441B85-8EDB-D642-AA8A-0D0BE0137537}"/>
              </a:ext>
            </a:extLst>
          </p:cNvPr>
          <p:cNvSpPr txBox="1"/>
          <p:nvPr/>
        </p:nvSpPr>
        <p:spPr>
          <a:xfrm>
            <a:off x="2577395" y="1129352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[?]</a:t>
            </a:r>
            <a:r>
              <a:rPr lang="en-US" sz="1200" noProof="1"/>
              <a:t>  REPO (</a:t>
            </a:r>
            <a:r>
              <a:rPr lang="en-US" sz="1200" u="sng" noProof="1"/>
              <a:t>branch</a:t>
            </a:r>
            <a:r>
              <a:rPr lang="en-US" sz="1200" noProof="1"/>
              <a:t>)                           </a:t>
            </a:r>
            <a:r>
              <a:rPr lang="en-US" sz="900" noProof="1">
                <a:solidFill>
                  <a:schemeClr val="accent6"/>
                </a:solidFill>
              </a:rPr>
              <a:t>stash / stash-pop /pull/push/merge </a:t>
            </a:r>
            <a:r>
              <a:rPr lang="en-US" sz="1200" noProof="1">
                <a:solidFill>
                  <a:schemeClr val="accent6"/>
                </a:solidFill>
              </a:rPr>
              <a:t>          X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4F1901E-D1B7-7741-B5F7-FE631FEC141F}"/>
              </a:ext>
            </a:extLst>
          </p:cNvPr>
          <p:cNvSpPr txBox="1"/>
          <p:nvPr/>
        </p:nvSpPr>
        <p:spPr>
          <a:xfrm>
            <a:off x="2577395" y="3221916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</a:t>
            </a:r>
            <a:r>
              <a:rPr lang="en-US" sz="1200" noProof="1"/>
              <a:t>Modified = 0 | New = 1 | Deleted = 1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03058C91-441B-2E44-8B3B-5A39861D777E}"/>
              </a:ext>
            </a:extLst>
          </p:cNvPr>
          <p:cNvSpPr txBox="1"/>
          <p:nvPr/>
        </p:nvSpPr>
        <p:spPr>
          <a:xfrm>
            <a:off x="3038708" y="2520175"/>
            <a:ext cx="3012616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output (visible when needed)</a:t>
            </a:r>
          </a:p>
          <a:p>
            <a:endParaRPr lang="en-US" sz="1200" noProof="1"/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A7BDF3-8052-FF46-B50F-A3AD1A2B8A0A}"/>
              </a:ext>
            </a:extLst>
          </p:cNvPr>
          <p:cNvSpPr txBox="1"/>
          <p:nvPr/>
        </p:nvSpPr>
        <p:spPr>
          <a:xfrm>
            <a:off x="8286285" y="251502"/>
            <a:ext cx="4482670" cy="36009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A9EB256-0BA0-F345-A3EF-5484D7AB958C}"/>
              </a:ext>
            </a:extLst>
          </p:cNvPr>
          <p:cNvSpPr txBox="1"/>
          <p:nvPr/>
        </p:nvSpPr>
        <p:spPr>
          <a:xfrm>
            <a:off x="8492569" y="437438"/>
            <a:ext cx="3969966" cy="156966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Repos</a:t>
            </a:r>
          </a:p>
          <a:p>
            <a:r>
              <a:rPr lang="en-US" sz="1200" noProof="1"/>
              <a:t>Local folder                   Remote repos            Remote     Action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…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34E4517-188B-434B-8541-B5D805BFEFB7}"/>
              </a:ext>
            </a:extLst>
          </p:cNvPr>
          <p:cNvSpPr txBox="1"/>
          <p:nvPr/>
        </p:nvSpPr>
        <p:spPr>
          <a:xfrm>
            <a:off x="11363142" y="974926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Set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96526D1F-8040-C14C-8F74-3BA77D9651AB}"/>
              </a:ext>
            </a:extLst>
          </p:cNvPr>
          <p:cNvSpPr txBox="1"/>
          <p:nvPr/>
        </p:nvSpPr>
        <p:spPr>
          <a:xfrm>
            <a:off x="11893889" y="974927"/>
            <a:ext cx="53130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Forget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B3A19FB6-EF13-8F43-85EB-7A177722F07F}"/>
              </a:ext>
            </a:extLst>
          </p:cNvPr>
          <p:cNvSpPr txBox="1"/>
          <p:nvPr/>
        </p:nvSpPr>
        <p:spPr>
          <a:xfrm>
            <a:off x="8550949" y="972373"/>
            <a:ext cx="1354269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O /path1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E742FA5-E040-3A4E-A5CF-AC08716F2E63}"/>
              </a:ext>
            </a:extLst>
          </p:cNvPr>
          <p:cNvSpPr txBox="1"/>
          <p:nvPr/>
        </p:nvSpPr>
        <p:spPr>
          <a:xfrm>
            <a:off x="9957604" y="982710"/>
            <a:ext cx="1342466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A524934C-CBAA-6949-93CE-3F07CD9B222B}"/>
              </a:ext>
            </a:extLst>
          </p:cNvPr>
          <p:cNvSpPr txBox="1"/>
          <p:nvPr/>
        </p:nvSpPr>
        <p:spPr>
          <a:xfrm>
            <a:off x="8553067" y="1697144"/>
            <a:ext cx="522198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Folder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B6FC343A-3FA2-DF42-9B1A-56BD401DEA09}"/>
              </a:ext>
            </a:extLst>
          </p:cNvPr>
          <p:cNvSpPr txBox="1"/>
          <p:nvPr/>
        </p:nvSpPr>
        <p:spPr>
          <a:xfrm>
            <a:off x="9133645" y="1668351"/>
            <a:ext cx="806080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/path1</a:t>
            </a:r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646DF58B-FB7C-F648-908A-B0E4D4B42ECA}"/>
              </a:ext>
            </a:extLst>
          </p:cNvPr>
          <p:cNvSpPr txBox="1"/>
          <p:nvPr/>
        </p:nvSpPr>
        <p:spPr>
          <a:xfrm>
            <a:off x="9981892" y="1668351"/>
            <a:ext cx="1346024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https://g….</a:t>
            </a: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03041ADF-D32A-FD46-993F-B29A1D9958BC}"/>
              </a:ext>
            </a:extLst>
          </p:cNvPr>
          <p:cNvSpPr txBox="1"/>
          <p:nvPr/>
        </p:nvSpPr>
        <p:spPr>
          <a:xfrm>
            <a:off x="11365259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Test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A1F1514D-D04E-EB48-8744-8AD8DCCC9C88}"/>
              </a:ext>
            </a:extLst>
          </p:cNvPr>
          <p:cNvSpPr txBox="1"/>
          <p:nvPr/>
        </p:nvSpPr>
        <p:spPr>
          <a:xfrm>
            <a:off x="11948951" y="1707994"/>
            <a:ext cx="47836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Clone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F9FE23E6-128E-8440-B93D-5A4D6185C3C5}"/>
              </a:ext>
            </a:extLst>
          </p:cNvPr>
          <p:cNvSpPr txBox="1"/>
          <p:nvPr/>
        </p:nvSpPr>
        <p:spPr>
          <a:xfrm>
            <a:off x="8486754" y="2082819"/>
            <a:ext cx="3969966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Branches </a:t>
            </a:r>
            <a:r>
              <a:rPr lang="en-US" sz="1200" noProof="1">
                <a:solidFill>
                  <a:schemeClr val="bg1">
                    <a:lumMod val="50000"/>
                  </a:schemeClr>
                </a:solidFill>
              </a:rPr>
              <a:t>(updates when Repos radiobutton changed)</a:t>
            </a:r>
          </a:p>
          <a:p>
            <a:r>
              <a:rPr lang="en-US" sz="1200" noProof="1"/>
              <a:t>Action    Branch</a:t>
            </a:r>
          </a:p>
          <a:p>
            <a:r>
              <a:rPr lang="en-US" sz="1200" noProof="1"/>
              <a:t>…              …..</a:t>
            </a:r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BDD9D10-9B42-FE46-A5B2-5FB4E1AFA853}"/>
              </a:ext>
            </a:extLst>
          </p:cNvPr>
          <p:cNvSpPr txBox="1"/>
          <p:nvPr/>
        </p:nvSpPr>
        <p:spPr>
          <a:xfrm>
            <a:off x="8600248" y="2810244"/>
            <a:ext cx="39426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Add</a:t>
            </a: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9896A76B-9E74-1740-BC7A-A5367DB68FF4}"/>
              </a:ext>
            </a:extLst>
          </p:cNvPr>
          <p:cNvSpPr txBox="1"/>
          <p:nvPr/>
        </p:nvSpPr>
        <p:spPr>
          <a:xfrm>
            <a:off x="9070713" y="2782936"/>
            <a:ext cx="952325" cy="276999"/>
          </a:xfrm>
          <a:prstGeom prst="rect">
            <a:avLst/>
          </a:prstGeom>
          <a:noFill/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/>
              <a:t>newbranch</a:t>
            </a:r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959395B0-2662-3547-A72D-1F21C73665A1}"/>
              </a:ext>
            </a:extLst>
          </p:cNvPr>
          <p:cNvSpPr txBox="1"/>
          <p:nvPr/>
        </p:nvSpPr>
        <p:spPr>
          <a:xfrm>
            <a:off x="8475182" y="3156424"/>
            <a:ext cx="3969966" cy="64633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Software behavior</a:t>
            </a:r>
          </a:p>
          <a:p>
            <a:r>
              <a:rPr lang="en-US" sz="1200" noProof="1"/>
              <a:t> …..</a:t>
            </a:r>
          </a:p>
          <a:p>
            <a:endParaRPr lang="en-US" sz="1200" noProof="1"/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34E3F0F0-CFAB-3D4D-8138-DFD10C1AED02}"/>
              </a:ext>
            </a:extLst>
          </p:cNvPr>
          <p:cNvSpPr txBox="1"/>
          <p:nvPr/>
        </p:nvSpPr>
        <p:spPr>
          <a:xfrm>
            <a:off x="10784968" y="217992"/>
            <a:ext cx="199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Settings window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DB4E37D-79D2-514F-BC90-C7EAD8CF4AC2}"/>
              </a:ext>
            </a:extLst>
          </p:cNvPr>
          <p:cNvSpPr txBox="1"/>
          <p:nvPr/>
        </p:nvSpPr>
        <p:spPr>
          <a:xfrm>
            <a:off x="2254654" y="657333"/>
            <a:ext cx="241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Color codes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>
                <a:solidFill>
                  <a:schemeClr val="accent6"/>
                </a:solidFill>
              </a:rPr>
              <a:t>absolute positions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noProof="1"/>
              <a:t>clickable : css style -webkit-app-region: no-drag;</a:t>
            </a:r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259490A8-9BF0-184A-AAAB-986FC3C81A10}"/>
              </a:ext>
            </a:extLst>
          </p:cNvPr>
          <p:cNvSpPr txBox="1"/>
          <p:nvPr/>
        </p:nvSpPr>
        <p:spPr>
          <a:xfrm>
            <a:off x="7070273" y="717873"/>
            <a:ext cx="1111325" cy="78483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chemeClr val="bg1">
                    <a:lumMod val="50000"/>
                  </a:schemeClr>
                </a:solidFill>
              </a:rPr>
              <a:t>Merge (select one)</a:t>
            </a:r>
          </a:p>
          <a:p>
            <a:r>
              <a:rPr lang="en-US" sz="900" noProof="1"/>
              <a:t>master</a:t>
            </a:r>
          </a:p>
          <a:p>
            <a:r>
              <a:rPr lang="en-US" sz="900" noProof="1"/>
              <a:t>develop</a:t>
            </a:r>
          </a:p>
          <a:p>
            <a:r>
              <a:rPr lang="en-US" sz="900" noProof="1"/>
              <a:t>….</a:t>
            </a:r>
          </a:p>
          <a:p>
            <a:r>
              <a:rPr lang="en-US" sz="900" noProof="1"/>
              <a:t>CANCEL merge</a:t>
            </a:r>
          </a:p>
        </p:txBody>
      </p:sp>
      <p:cxnSp>
        <p:nvCxnSpPr>
          <p:cNvPr id="55" name="Rak pil 54">
            <a:extLst>
              <a:ext uri="{FF2B5EF4-FFF2-40B4-BE49-F238E27FC236}">
                <a16:creationId xmlns:a16="http://schemas.microsoft.com/office/drawing/2014/main" id="{5DABECF9-E44D-7C48-8E66-E4D3AA0BEF1C}"/>
              </a:ext>
            </a:extLst>
          </p:cNvPr>
          <p:cNvCxnSpPr>
            <a:cxnSpLocks/>
          </p:cNvCxnSpPr>
          <p:nvPr/>
        </p:nvCxnSpPr>
        <p:spPr>
          <a:xfrm flipV="1">
            <a:off x="6806351" y="2728354"/>
            <a:ext cx="1412911" cy="66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ak pil 56">
            <a:extLst>
              <a:ext uri="{FF2B5EF4-FFF2-40B4-BE49-F238E27FC236}">
                <a16:creationId xmlns:a16="http://schemas.microsoft.com/office/drawing/2014/main" id="{63FD05C6-A0AF-8D47-8B05-4D073A7BA133}"/>
              </a:ext>
            </a:extLst>
          </p:cNvPr>
          <p:cNvCxnSpPr>
            <a:cxnSpLocks/>
          </p:cNvCxnSpPr>
          <p:nvPr/>
        </p:nvCxnSpPr>
        <p:spPr>
          <a:xfrm flipV="1">
            <a:off x="6286263" y="888167"/>
            <a:ext cx="784010" cy="355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ruta 60">
            <a:extLst>
              <a:ext uri="{FF2B5EF4-FFF2-40B4-BE49-F238E27FC236}">
                <a16:creationId xmlns:a16="http://schemas.microsoft.com/office/drawing/2014/main" id="{30057A64-3006-4F44-91FE-B26FA259EEC0}"/>
              </a:ext>
            </a:extLst>
          </p:cNvPr>
          <p:cNvSpPr txBox="1"/>
          <p:nvPr/>
        </p:nvSpPr>
        <p:spPr>
          <a:xfrm>
            <a:off x="4883285" y="801377"/>
            <a:ext cx="12942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visible when applicable</a:t>
            </a:r>
          </a:p>
        </p:txBody>
      </p:sp>
      <p:sp>
        <p:nvSpPr>
          <p:cNvPr id="62" name="Vänster klammerparentes 61">
            <a:extLst>
              <a:ext uri="{FF2B5EF4-FFF2-40B4-BE49-F238E27FC236}">
                <a16:creationId xmlns:a16="http://schemas.microsoft.com/office/drawing/2014/main" id="{999EACD1-D19D-3942-ADFD-C4CD60A43CA4}"/>
              </a:ext>
            </a:extLst>
          </p:cNvPr>
          <p:cNvSpPr/>
          <p:nvPr/>
        </p:nvSpPr>
        <p:spPr>
          <a:xfrm rot="5400000">
            <a:off x="5512159" y="179682"/>
            <a:ext cx="84636" cy="1728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5" name="Vänster klammerparentes 64">
            <a:extLst>
              <a:ext uri="{FF2B5EF4-FFF2-40B4-BE49-F238E27FC236}">
                <a16:creationId xmlns:a16="http://schemas.microsoft.com/office/drawing/2014/main" id="{E70570DC-E271-1140-A640-E78CFEEC3EE3}"/>
              </a:ext>
            </a:extLst>
          </p:cNvPr>
          <p:cNvSpPr/>
          <p:nvPr/>
        </p:nvSpPr>
        <p:spPr>
          <a:xfrm>
            <a:off x="2463361" y="2123918"/>
            <a:ext cx="149118" cy="9120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textruta 65">
            <a:extLst>
              <a:ext uri="{FF2B5EF4-FFF2-40B4-BE49-F238E27FC236}">
                <a16:creationId xmlns:a16="http://schemas.microsoft.com/office/drawing/2014/main" id="{42A2EDEA-66A5-F649-9CD0-716F83D2C6C8}"/>
              </a:ext>
            </a:extLst>
          </p:cNvPr>
          <p:cNvSpPr txBox="1"/>
          <p:nvPr/>
        </p:nvSpPr>
        <p:spPr>
          <a:xfrm>
            <a:off x="1933389" y="2455881"/>
            <a:ext cx="529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history</a:t>
            </a:r>
          </a:p>
        </p:txBody>
      </p:sp>
      <p:sp>
        <p:nvSpPr>
          <p:cNvPr id="68" name="textruta 67">
            <a:extLst>
              <a:ext uri="{FF2B5EF4-FFF2-40B4-BE49-F238E27FC236}">
                <a16:creationId xmlns:a16="http://schemas.microsoft.com/office/drawing/2014/main" id="{9246A69F-8866-D34A-A46B-97E7E4D10783}"/>
              </a:ext>
            </a:extLst>
          </p:cNvPr>
          <p:cNvSpPr txBox="1"/>
          <p:nvPr/>
        </p:nvSpPr>
        <p:spPr>
          <a:xfrm>
            <a:off x="2584429" y="3616778"/>
            <a:ext cx="437011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noProof="1">
                <a:solidFill>
                  <a:schemeClr val="accent6"/>
                </a:solidFill>
              </a:rPr>
              <a:t>[FOLDER]    </a:t>
            </a:r>
            <a:r>
              <a:rPr lang="en-US" sz="1200" noProof="1"/>
              <a:t>Conflicts = 2 (click here to resolve)              </a:t>
            </a:r>
            <a:r>
              <a:rPr lang="en-US" sz="1200" noProof="1">
                <a:solidFill>
                  <a:schemeClr val="accent6"/>
                </a:solidFill>
              </a:rPr>
              <a:t>[SETTINGS]</a:t>
            </a:r>
          </a:p>
        </p:txBody>
      </p:sp>
      <p:sp>
        <p:nvSpPr>
          <p:cNvPr id="69" name="textruta 68">
            <a:extLst>
              <a:ext uri="{FF2B5EF4-FFF2-40B4-BE49-F238E27FC236}">
                <a16:creationId xmlns:a16="http://schemas.microsoft.com/office/drawing/2014/main" id="{703A8623-5115-D941-8C69-55D36EFB2B75}"/>
              </a:ext>
            </a:extLst>
          </p:cNvPr>
          <p:cNvSpPr txBox="1"/>
          <p:nvPr/>
        </p:nvSpPr>
        <p:spPr>
          <a:xfrm>
            <a:off x="1580565" y="3626502"/>
            <a:ext cx="1072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if merge conflict :</a:t>
            </a:r>
          </a:p>
        </p:txBody>
      </p:sp>
      <p:cxnSp>
        <p:nvCxnSpPr>
          <p:cNvPr id="72" name="Rak pil 71">
            <a:extLst>
              <a:ext uri="{FF2B5EF4-FFF2-40B4-BE49-F238E27FC236}">
                <a16:creationId xmlns:a16="http://schemas.microsoft.com/office/drawing/2014/main" id="{F6A7FD06-5832-374E-A3E7-9C67655BF7B9}"/>
              </a:ext>
            </a:extLst>
          </p:cNvPr>
          <p:cNvCxnSpPr>
            <a:cxnSpLocks/>
          </p:cNvCxnSpPr>
          <p:nvPr/>
        </p:nvCxnSpPr>
        <p:spPr>
          <a:xfrm>
            <a:off x="5512780" y="3802755"/>
            <a:ext cx="2733102" cy="230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el 74">
            <a:extLst>
              <a:ext uri="{FF2B5EF4-FFF2-40B4-BE49-F238E27FC236}">
                <a16:creationId xmlns:a16="http://schemas.microsoft.com/office/drawing/2014/main" id="{F899FFEA-26D7-444C-8951-452129CF953D}"/>
              </a:ext>
            </a:extLst>
          </p:cNvPr>
          <p:cNvSpPr/>
          <p:nvPr/>
        </p:nvSpPr>
        <p:spPr>
          <a:xfrm>
            <a:off x="2750838" y="2154526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6" name="Triangel 75">
            <a:extLst>
              <a:ext uri="{FF2B5EF4-FFF2-40B4-BE49-F238E27FC236}">
                <a16:creationId xmlns:a16="http://schemas.microsoft.com/office/drawing/2014/main" id="{C7E60540-A052-FB4D-BA58-885536A92E7C}"/>
              </a:ext>
            </a:extLst>
          </p:cNvPr>
          <p:cNvSpPr/>
          <p:nvPr/>
        </p:nvSpPr>
        <p:spPr>
          <a:xfrm rot="10800000">
            <a:off x="2750107" y="2431525"/>
            <a:ext cx="134342" cy="1332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84" name="textruta 83">
            <a:extLst>
              <a:ext uri="{FF2B5EF4-FFF2-40B4-BE49-F238E27FC236}">
                <a16:creationId xmlns:a16="http://schemas.microsoft.com/office/drawing/2014/main" id="{E499DFDC-9891-684E-8C3D-196CAB4DA359}"/>
              </a:ext>
            </a:extLst>
          </p:cNvPr>
          <p:cNvSpPr txBox="1"/>
          <p:nvPr/>
        </p:nvSpPr>
        <p:spPr>
          <a:xfrm>
            <a:off x="8251726" y="6086991"/>
            <a:ext cx="4482670" cy="2308324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with conflicts</a:t>
            </a:r>
          </a:p>
          <a:p>
            <a:endParaRPr lang="en-US" sz="1200" noProof="1"/>
          </a:p>
          <a:p>
            <a:endParaRPr lang="en-US" sz="1200" noProof="1"/>
          </a:p>
          <a:p>
            <a:r>
              <a:rPr lang="en-US" sz="1200" noProof="1"/>
              <a:t>* path   </a:t>
            </a:r>
            <a:endParaRPr lang="en-US" sz="1200" b="1" noProof="1"/>
          </a:p>
          <a:p>
            <a:r>
              <a:rPr lang="en-US" sz="1200" noProof="1"/>
              <a:t>* path   </a:t>
            </a:r>
          </a:p>
          <a:p>
            <a:endParaRPr lang="en-US" sz="1200" noProof="1"/>
          </a:p>
          <a:p>
            <a:r>
              <a:rPr lang="en-US" sz="1200" b="1" noProof="1"/>
              <a:t>Files deleted (uncheck to keep)</a:t>
            </a:r>
          </a:p>
          <a:p>
            <a:r>
              <a:rPr lang="en-US" sz="1200" noProof="1"/>
              <a:t>   [X] path   </a:t>
            </a:r>
            <a:endParaRPr lang="en-US" sz="1200" b="1" noProof="1"/>
          </a:p>
          <a:p>
            <a:r>
              <a:rPr lang="en-US" sz="1200" noProof="1"/>
              <a:t>   [X] path</a:t>
            </a:r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86" name="textruta 85">
            <a:extLst>
              <a:ext uri="{FF2B5EF4-FFF2-40B4-BE49-F238E27FC236}">
                <a16:creationId xmlns:a16="http://schemas.microsoft.com/office/drawing/2014/main" id="{FCAC1A3E-3418-5B44-AD1D-2A8624E6AF4F}"/>
              </a:ext>
            </a:extLst>
          </p:cNvPr>
          <p:cNvSpPr txBox="1"/>
          <p:nvPr/>
        </p:nvSpPr>
        <p:spPr>
          <a:xfrm>
            <a:off x="8394337" y="8102559"/>
            <a:ext cx="1088581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Conflicts Resolved</a:t>
            </a:r>
          </a:p>
        </p:txBody>
      </p:sp>
      <p:sp>
        <p:nvSpPr>
          <p:cNvPr id="89" name="textruta 88">
            <a:extLst>
              <a:ext uri="{FF2B5EF4-FFF2-40B4-BE49-F238E27FC236}">
                <a16:creationId xmlns:a16="http://schemas.microsoft.com/office/drawing/2014/main" id="{90677FC2-8B23-1848-8A43-E649B5592273}"/>
              </a:ext>
            </a:extLst>
          </p:cNvPr>
          <p:cNvSpPr txBox="1"/>
          <p:nvPr/>
        </p:nvSpPr>
        <p:spPr>
          <a:xfrm>
            <a:off x="8364521" y="6369499"/>
            <a:ext cx="787075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Resolve all</a:t>
            </a:r>
          </a:p>
        </p:txBody>
      </p:sp>
      <p:sp>
        <p:nvSpPr>
          <p:cNvPr id="90" name="textruta 89">
            <a:extLst>
              <a:ext uri="{FF2B5EF4-FFF2-40B4-BE49-F238E27FC236}">
                <a16:creationId xmlns:a16="http://schemas.microsoft.com/office/drawing/2014/main" id="{94DB4E81-4312-3143-9C6C-E85CA1CEF051}"/>
              </a:ext>
            </a:extLst>
          </p:cNvPr>
          <p:cNvSpPr txBox="1"/>
          <p:nvPr/>
        </p:nvSpPr>
        <p:spPr>
          <a:xfrm>
            <a:off x="8297317" y="6142543"/>
            <a:ext cx="4344894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1" name="textruta 90">
            <a:extLst>
              <a:ext uri="{FF2B5EF4-FFF2-40B4-BE49-F238E27FC236}">
                <a16:creationId xmlns:a16="http://schemas.microsoft.com/office/drawing/2014/main" id="{60076825-F9DA-D14F-8A6E-432694E1AD0D}"/>
              </a:ext>
            </a:extLst>
          </p:cNvPr>
          <p:cNvSpPr txBox="1"/>
          <p:nvPr/>
        </p:nvSpPr>
        <p:spPr>
          <a:xfrm>
            <a:off x="8306109" y="7216009"/>
            <a:ext cx="4344895" cy="830997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CAFCAE1D-8B93-BF4F-9BB6-F7C4F556E1C5}"/>
              </a:ext>
            </a:extLst>
          </p:cNvPr>
          <p:cNvSpPr txBox="1"/>
          <p:nvPr/>
        </p:nvSpPr>
        <p:spPr>
          <a:xfrm>
            <a:off x="11643360" y="6103570"/>
            <a:ext cx="10749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Conflicts window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3CD649F7-CE15-F345-BB33-1ACCAC357771}"/>
              </a:ext>
            </a:extLst>
          </p:cNvPr>
          <p:cNvSpPr txBox="1"/>
          <p:nvPr/>
        </p:nvSpPr>
        <p:spPr>
          <a:xfrm>
            <a:off x="1933389" y="3253225"/>
            <a:ext cx="6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normal :</a:t>
            </a:r>
          </a:p>
        </p:txBody>
      </p:sp>
      <p:grpSp>
        <p:nvGrpSpPr>
          <p:cNvPr id="121" name="Grupp 120">
            <a:extLst>
              <a:ext uri="{FF2B5EF4-FFF2-40B4-BE49-F238E27FC236}">
                <a16:creationId xmlns:a16="http://schemas.microsoft.com/office/drawing/2014/main" id="{4AF3CA24-35A6-1E42-BB7D-8BF759D4BA7D}"/>
              </a:ext>
            </a:extLst>
          </p:cNvPr>
          <p:cNvGrpSpPr/>
          <p:nvPr/>
        </p:nvGrpSpPr>
        <p:grpSpPr>
          <a:xfrm>
            <a:off x="4456426" y="7051823"/>
            <a:ext cx="3126618" cy="2052612"/>
            <a:chOff x="741272" y="5116916"/>
            <a:chExt cx="5632834" cy="3788456"/>
          </a:xfrm>
        </p:grpSpPr>
        <p:pic>
          <p:nvPicPr>
            <p:cNvPr id="106" name="Bildobjekt 105">
              <a:extLst>
                <a:ext uri="{FF2B5EF4-FFF2-40B4-BE49-F238E27FC236}">
                  <a16:creationId xmlns:a16="http://schemas.microsoft.com/office/drawing/2014/main" id="{E10740DD-2782-124E-AB8D-4ABE61F9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272" y="5116916"/>
              <a:ext cx="4005416" cy="3788456"/>
            </a:xfrm>
            <a:prstGeom prst="rect">
              <a:avLst/>
            </a:prstGeom>
          </p:spPr>
        </p:pic>
        <p:sp>
          <p:nvSpPr>
            <p:cNvPr id="107" name="Ellips 106">
              <a:extLst>
                <a:ext uri="{FF2B5EF4-FFF2-40B4-BE49-F238E27FC236}">
                  <a16:creationId xmlns:a16="http://schemas.microsoft.com/office/drawing/2014/main" id="{0A6F6AEF-A2FD-B54B-9EB7-297EE96E3242}"/>
                </a:ext>
              </a:extLst>
            </p:cNvPr>
            <p:cNvSpPr/>
            <p:nvPr/>
          </p:nvSpPr>
          <p:spPr>
            <a:xfrm>
              <a:off x="105201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8" name="Ellips 107">
              <a:extLst>
                <a:ext uri="{FF2B5EF4-FFF2-40B4-BE49-F238E27FC236}">
                  <a16:creationId xmlns:a16="http://schemas.microsoft.com/office/drawing/2014/main" id="{0D173C7B-4BA3-6245-ADD6-F64296BDDB05}"/>
                </a:ext>
              </a:extLst>
            </p:cNvPr>
            <p:cNvSpPr/>
            <p:nvPr/>
          </p:nvSpPr>
          <p:spPr>
            <a:xfrm>
              <a:off x="3461344" y="626181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5BDECB-B558-5544-91FD-415CE14FEAFC}"/>
                </a:ext>
              </a:extLst>
            </p:cNvPr>
            <p:cNvSpPr/>
            <p:nvPr/>
          </p:nvSpPr>
          <p:spPr>
            <a:xfrm>
              <a:off x="2197941" y="6002761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0" name="Ellips 109">
              <a:extLst>
                <a:ext uri="{FF2B5EF4-FFF2-40B4-BE49-F238E27FC236}">
                  <a16:creationId xmlns:a16="http://schemas.microsoft.com/office/drawing/2014/main" id="{1240951E-5D8A-284E-AC31-7AA462AAF85E}"/>
                </a:ext>
              </a:extLst>
            </p:cNvPr>
            <p:cNvSpPr/>
            <p:nvPr/>
          </p:nvSpPr>
          <p:spPr>
            <a:xfrm>
              <a:off x="4947396" y="5986724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1" name="textruta 110">
              <a:extLst>
                <a:ext uri="{FF2B5EF4-FFF2-40B4-BE49-F238E27FC236}">
                  <a16:creationId xmlns:a16="http://schemas.microsoft.com/office/drawing/2014/main" id="{C4A57F5D-02E7-0E47-A363-6A67803DCD19}"/>
                </a:ext>
              </a:extLst>
            </p:cNvPr>
            <p:cNvSpPr txBox="1"/>
            <p:nvPr/>
          </p:nvSpPr>
          <p:spPr>
            <a:xfrm>
              <a:off x="5088400" y="5877787"/>
              <a:ext cx="1285706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Store button</a:t>
              </a:r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41ED2AB3-C540-E549-B8B3-34EEC9991A4A}"/>
                </a:ext>
              </a:extLst>
            </p:cNvPr>
            <p:cNvSpPr/>
            <p:nvPr/>
          </p:nvSpPr>
          <p:spPr>
            <a:xfrm>
              <a:off x="4959450" y="6278070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3" name="textruta 112">
              <a:extLst>
                <a:ext uri="{FF2B5EF4-FFF2-40B4-BE49-F238E27FC236}">
                  <a16:creationId xmlns:a16="http://schemas.microsoft.com/office/drawing/2014/main" id="{E9A49247-113F-9645-BC7F-9F320DE5528C}"/>
                </a:ext>
              </a:extLst>
            </p:cNvPr>
            <p:cNvSpPr txBox="1"/>
            <p:nvPr/>
          </p:nvSpPr>
          <p:spPr>
            <a:xfrm>
              <a:off x="5094596" y="6123776"/>
              <a:ext cx="1262603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Push</a:t>
              </a:r>
              <a:r>
                <a:rPr lang="en-US" sz="1000" noProof="1"/>
                <a:t> </a:t>
              </a:r>
              <a:r>
                <a:rPr lang="en-US" sz="800" noProof="1"/>
                <a:t>button</a:t>
              </a:r>
            </a:p>
          </p:txBody>
        </p:sp>
        <p:sp>
          <p:nvSpPr>
            <p:cNvPr id="114" name="Ellips 113">
              <a:extLst>
                <a:ext uri="{FF2B5EF4-FFF2-40B4-BE49-F238E27FC236}">
                  <a16:creationId xmlns:a16="http://schemas.microsoft.com/office/drawing/2014/main" id="{1FA6B467-3F98-7641-9840-4F2726C639A3}"/>
                </a:ext>
              </a:extLst>
            </p:cNvPr>
            <p:cNvSpPr/>
            <p:nvPr/>
          </p:nvSpPr>
          <p:spPr>
            <a:xfrm>
              <a:off x="3289888" y="6270463"/>
              <a:ext cx="155250" cy="157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79D570DB-1BE6-0042-9DB0-D0844CC06C7E}"/>
                </a:ext>
              </a:extLst>
            </p:cNvPr>
            <p:cNvSpPr/>
            <p:nvPr/>
          </p:nvSpPr>
          <p:spPr>
            <a:xfrm>
              <a:off x="4284698" y="7222961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6" name="Ellips 115">
              <a:extLst>
                <a:ext uri="{FF2B5EF4-FFF2-40B4-BE49-F238E27FC236}">
                  <a16:creationId xmlns:a16="http://schemas.microsoft.com/office/drawing/2014/main" id="{8F83988F-0852-4145-A2D9-16E2D71B33E5}"/>
                </a:ext>
              </a:extLst>
            </p:cNvPr>
            <p:cNvSpPr/>
            <p:nvPr/>
          </p:nvSpPr>
          <p:spPr>
            <a:xfrm>
              <a:off x="4974836" y="7221818"/>
              <a:ext cx="155250" cy="1573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17" name="textruta 116">
              <a:extLst>
                <a:ext uri="{FF2B5EF4-FFF2-40B4-BE49-F238E27FC236}">
                  <a16:creationId xmlns:a16="http://schemas.microsoft.com/office/drawing/2014/main" id="{E2AAE464-F8D3-164A-AEEE-2CDA35BFEE37}"/>
                </a:ext>
              </a:extLst>
            </p:cNvPr>
            <p:cNvSpPr txBox="1"/>
            <p:nvPr/>
          </p:nvSpPr>
          <p:spPr>
            <a:xfrm>
              <a:off x="5185384" y="7095240"/>
              <a:ext cx="1167301" cy="397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Pull button</a:t>
              </a:r>
            </a:p>
          </p:txBody>
        </p:sp>
        <p:sp>
          <p:nvSpPr>
            <p:cNvPr id="118" name="textruta 117">
              <a:extLst>
                <a:ext uri="{FF2B5EF4-FFF2-40B4-BE49-F238E27FC236}">
                  <a16:creationId xmlns:a16="http://schemas.microsoft.com/office/drawing/2014/main" id="{921FC016-022D-EF4D-8D25-A4C63A1D19AB}"/>
                </a:ext>
              </a:extLst>
            </p:cNvPr>
            <p:cNvSpPr txBox="1"/>
            <p:nvPr/>
          </p:nvSpPr>
          <p:spPr>
            <a:xfrm>
              <a:off x="5195844" y="7334034"/>
              <a:ext cx="1135534" cy="45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noProof="1"/>
                <a:t>Fetch</a:t>
              </a:r>
              <a:r>
                <a:rPr lang="en-US" sz="1000" noProof="1"/>
                <a:t> </a:t>
              </a:r>
              <a:r>
                <a:rPr lang="en-US" sz="800" noProof="1"/>
                <a:t>loop</a:t>
              </a:r>
            </a:p>
          </p:txBody>
        </p:sp>
        <p:sp>
          <p:nvSpPr>
            <p:cNvPr id="119" name="Ellips 118">
              <a:extLst>
                <a:ext uri="{FF2B5EF4-FFF2-40B4-BE49-F238E27FC236}">
                  <a16:creationId xmlns:a16="http://schemas.microsoft.com/office/drawing/2014/main" id="{464758A5-54F1-BE4B-BABA-0FC2D5EAE079}"/>
                </a:ext>
              </a:extLst>
            </p:cNvPr>
            <p:cNvSpPr/>
            <p:nvPr/>
          </p:nvSpPr>
          <p:spPr>
            <a:xfrm>
              <a:off x="4289655" y="7481845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120" name="Ellips 119">
              <a:extLst>
                <a:ext uri="{FF2B5EF4-FFF2-40B4-BE49-F238E27FC236}">
                  <a16:creationId xmlns:a16="http://schemas.microsoft.com/office/drawing/2014/main" id="{94900532-DCDF-0047-BFF5-4F6BCFF5EFB1}"/>
                </a:ext>
              </a:extLst>
            </p:cNvPr>
            <p:cNvSpPr/>
            <p:nvPr/>
          </p:nvSpPr>
          <p:spPr>
            <a:xfrm>
              <a:off x="4974836" y="7512604"/>
              <a:ext cx="155250" cy="15735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sp>
        <p:nvSpPr>
          <p:cNvPr id="122" name="Rektangel 121">
            <a:extLst>
              <a:ext uri="{FF2B5EF4-FFF2-40B4-BE49-F238E27FC236}">
                <a16:creationId xmlns:a16="http://schemas.microsoft.com/office/drawing/2014/main" id="{5CF48DEF-1264-0548-861D-79D53BAC25B0}"/>
              </a:ext>
            </a:extLst>
          </p:cNvPr>
          <p:cNvSpPr/>
          <p:nvPr/>
        </p:nvSpPr>
        <p:spPr>
          <a:xfrm>
            <a:off x="4022842" y="9194411"/>
            <a:ext cx="64008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noProof="1"/>
              <a:t>https://stackoverflow.com/questions/3689838/whats-the-difference-between-head-working-tree-and-index-in-git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2FA40AA3-FC63-0748-9B37-DA170D03780B}"/>
              </a:ext>
            </a:extLst>
          </p:cNvPr>
          <p:cNvSpPr txBox="1"/>
          <p:nvPr/>
        </p:nvSpPr>
        <p:spPr>
          <a:xfrm>
            <a:off x="8251726" y="4916703"/>
            <a:ext cx="4528261" cy="101566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noProof="1"/>
              <a:t>Files that will be stored</a:t>
            </a:r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r>
              <a:rPr lang="en-US" sz="1200" noProof="1"/>
              <a:t>   [X] path     (diff) (restore)</a:t>
            </a:r>
            <a:endParaRPr lang="en-US" sz="1200" b="1" noProof="1"/>
          </a:p>
          <a:p>
            <a:endParaRPr lang="en-US" sz="1200" noProof="1"/>
          </a:p>
          <a:p>
            <a:endParaRPr lang="en-US" sz="1200" noProof="1"/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42AF40C2-B9CB-ED4F-8AC7-F633F9D9F6CC}"/>
              </a:ext>
            </a:extLst>
          </p:cNvPr>
          <p:cNvSpPr txBox="1"/>
          <p:nvPr/>
        </p:nvSpPr>
        <p:spPr>
          <a:xfrm>
            <a:off x="8378197" y="5636918"/>
            <a:ext cx="721899" cy="230832"/>
          </a:xfrm>
          <a:prstGeom prst="rect">
            <a:avLst/>
          </a:prstGeom>
          <a:solidFill>
            <a:schemeClr val="bg2"/>
          </a:solidFill>
          <a:ln w="22225" cmpd="thinThick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noProof="1"/>
              <a:t>Select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576C2A89-2F7B-E148-A154-CDE20E0C9EE7}"/>
              </a:ext>
            </a:extLst>
          </p:cNvPr>
          <p:cNvSpPr txBox="1"/>
          <p:nvPr/>
        </p:nvSpPr>
        <p:spPr>
          <a:xfrm>
            <a:off x="11334300" y="4889482"/>
            <a:ext cx="144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/>
              <a:t>Files window</a:t>
            </a:r>
          </a:p>
        </p:txBody>
      </p:sp>
      <p:cxnSp>
        <p:nvCxnSpPr>
          <p:cNvPr id="79" name="Rak pil 78">
            <a:extLst>
              <a:ext uri="{FF2B5EF4-FFF2-40B4-BE49-F238E27FC236}">
                <a16:creationId xmlns:a16="http://schemas.microsoft.com/office/drawing/2014/main" id="{BE65776F-B258-9848-AC7C-DDB403ACE6E4}"/>
              </a:ext>
            </a:extLst>
          </p:cNvPr>
          <p:cNvCxnSpPr>
            <a:cxnSpLocks/>
          </p:cNvCxnSpPr>
          <p:nvPr/>
        </p:nvCxnSpPr>
        <p:spPr>
          <a:xfrm>
            <a:off x="5512780" y="3367036"/>
            <a:ext cx="2703419" cy="152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>
            <a:extLst>
              <a:ext uri="{FF2B5EF4-FFF2-40B4-BE49-F238E27FC236}">
                <a16:creationId xmlns:a16="http://schemas.microsoft.com/office/drawing/2014/main" id="{2E50271E-D400-274F-8F0D-30B9AF8F5D7D}"/>
              </a:ext>
            </a:extLst>
          </p:cNvPr>
          <p:cNvSpPr txBox="1"/>
          <p:nvPr/>
        </p:nvSpPr>
        <p:spPr>
          <a:xfrm>
            <a:off x="10042451" y="5418179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Unchecked are files that are skipped in next STORE</a:t>
            </a:r>
          </a:p>
          <a:p>
            <a:r>
              <a:rPr lang="en-US" sz="800" noProof="1">
                <a:solidFill>
                  <a:srgbClr val="FF0000"/>
                </a:solidFill>
              </a:rPr>
              <a:t>NOTE : Different to showing staged files, as other clients do!!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D0562D24-ACB3-F24B-A40F-5232B5654C8A}"/>
              </a:ext>
            </a:extLst>
          </p:cNvPr>
          <p:cNvSpPr/>
          <p:nvPr/>
        </p:nvSpPr>
        <p:spPr>
          <a:xfrm>
            <a:off x="8442304" y="3928495"/>
            <a:ext cx="427603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/>
              <a:t>SETTINGS : </a:t>
            </a:r>
          </a:p>
          <a:p>
            <a:r>
              <a:rPr lang="en-US" sz="800" dirty="0"/>
              <a:t>To implement a new setting that affects the </a:t>
            </a:r>
            <a:r>
              <a:rPr lang="en-US" sz="800" dirty="0" err="1"/>
              <a:t>gui</a:t>
            </a:r>
            <a:r>
              <a:rPr lang="en-US" sz="800" dirty="0"/>
              <a:t>, add code to these places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updateWithNewSettings</a:t>
            </a:r>
            <a:r>
              <a:rPr lang="en-US" sz="800" dirty="0"/>
              <a:t> (this function)   -- applies directly after settings window is left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app.js</a:t>
            </a:r>
            <a:r>
              <a:rPr lang="en-US" sz="800" dirty="0"/>
              <a:t>/</a:t>
            </a:r>
            <a:r>
              <a:rPr lang="en-US" sz="800" dirty="0" err="1"/>
              <a:t>loadSettings</a:t>
            </a:r>
            <a:r>
              <a:rPr lang="en-US" sz="800" dirty="0"/>
              <a:t>                           -- applies when starting </a:t>
            </a:r>
            <a:r>
              <a:rPr lang="en-US" sz="800" dirty="0" err="1"/>
              <a:t>app.js</a:t>
            </a:r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settings.js</a:t>
            </a:r>
            <a:r>
              <a:rPr lang="en-US" sz="800" dirty="0"/>
              <a:t>/</a:t>
            </a:r>
            <a:r>
              <a:rPr lang="en-US" sz="800" dirty="0" err="1"/>
              <a:t>injectIntoSettingsJs</a:t>
            </a:r>
            <a:r>
              <a:rPr lang="en-US" sz="800" dirty="0"/>
              <a:t>       -- correctly sets the parameter in the </a:t>
            </a:r>
            <a:r>
              <a:rPr lang="en-US" sz="800" dirty="0" err="1"/>
              <a:t>settings.html</a:t>
            </a:r>
            <a:r>
              <a:rPr lang="en-US" sz="800" dirty="0"/>
              <a:t>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/>
              <a:t>settings.html</a:t>
            </a:r>
            <a:r>
              <a:rPr lang="en-US" sz="800" dirty="0"/>
              <a:t>                                      -- where the form element for the setting is shown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7E1FCB8D-6087-5645-AC64-612B773440DC}"/>
              </a:ext>
            </a:extLst>
          </p:cNvPr>
          <p:cNvSpPr/>
          <p:nvPr/>
        </p:nvSpPr>
        <p:spPr>
          <a:xfrm>
            <a:off x="191906" y="8315161"/>
            <a:ext cx="32522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HTML dialogs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window color : </a:t>
            </a:r>
            <a:r>
              <a:rPr lang="en-US" sz="800" noProof="1">
                <a:solidFill>
                  <a:srgbClr val="FF0000"/>
                </a:solidFill>
              </a:rPr>
              <a:t>red</a:t>
            </a:r>
            <a:r>
              <a:rPr lang="en-US" sz="800" noProof="1">
                <a:solidFill>
                  <a:schemeClr val="accent1"/>
                </a:solidFill>
              </a:rPr>
              <a:t> </a:t>
            </a:r>
            <a:r>
              <a:rPr lang="en-US" sz="800" noProof="1">
                <a:solidFill>
                  <a:srgbClr val="FF0000"/>
                </a:solidFill>
              </a:rPr>
              <a:t>warning</a:t>
            </a:r>
            <a:r>
              <a:rPr lang="en-US" sz="800" noProof="1">
                <a:solidFill>
                  <a:schemeClr val="accent1"/>
                </a:solidFill>
              </a:rPr>
              <a:t>,</a:t>
            </a:r>
            <a:r>
              <a:rPr lang="en-US" sz="800" noProof="1">
                <a:solidFill>
                  <a:schemeClr val="accent4"/>
                </a:solidFill>
              </a:rPr>
              <a:t> yellow normal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Use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show : document.getElementById(id).showModal();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[Cancel] button just closes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[Other buttons]  _callback(‘mycallbackname’,event) </a:t>
            </a:r>
            <a:br>
              <a:rPr lang="en-US" sz="800" noProof="1"/>
            </a:br>
            <a:r>
              <a:rPr lang="en-US" sz="800" noProof="1"/>
              <a:t>event can be info needed for callback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_callback switch-statement : case ‘mycallbackname’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9F4AFC71-1FF7-1F4C-91E0-7F8767FB7C09}"/>
              </a:ext>
            </a:extLst>
          </p:cNvPr>
          <p:cNvSpPr txBox="1"/>
          <p:nvPr/>
        </p:nvSpPr>
        <p:spPr>
          <a:xfrm>
            <a:off x="10035298" y="5081059"/>
            <a:ext cx="20056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diff calls pragma-merge or external diff tool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5C63B67E-6BB1-D948-BC29-C9B881A89A96}"/>
              </a:ext>
            </a:extLst>
          </p:cNvPr>
          <p:cNvSpPr txBox="1"/>
          <p:nvPr/>
        </p:nvSpPr>
        <p:spPr>
          <a:xfrm>
            <a:off x="9526514" y="6384887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Resolve all calls pragma-merge or external diff tool) one file at a time</a:t>
            </a:r>
          </a:p>
        </p:txBody>
      </p:sp>
      <p:sp>
        <p:nvSpPr>
          <p:cNvPr id="83" name="textruta 82">
            <a:extLst>
              <a:ext uri="{FF2B5EF4-FFF2-40B4-BE49-F238E27FC236}">
                <a16:creationId xmlns:a16="http://schemas.microsoft.com/office/drawing/2014/main" id="{BE998503-4708-F646-A62B-994555D78A21}"/>
              </a:ext>
            </a:extLst>
          </p:cNvPr>
          <p:cNvSpPr txBox="1"/>
          <p:nvPr/>
        </p:nvSpPr>
        <p:spPr>
          <a:xfrm>
            <a:off x="10175277" y="3367036"/>
            <a:ext cx="22028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noProof="1">
                <a:solidFill>
                  <a:srgbClr val="FF0000"/>
                </a:solidFill>
              </a:rPr>
              <a:t>external / internal diff/merge tools defined here</a:t>
            </a: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8734FBB6-3367-3A46-891D-BBE465D200DF}"/>
              </a:ext>
            </a:extLst>
          </p:cNvPr>
          <p:cNvGrpSpPr/>
          <p:nvPr/>
        </p:nvGrpSpPr>
        <p:grpSpPr>
          <a:xfrm rot="1962301" flipH="1">
            <a:off x="2735500" y="2783135"/>
            <a:ext cx="180188" cy="266984"/>
            <a:chOff x="2694364" y="2277289"/>
            <a:chExt cx="203501" cy="373562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D1308872-C960-DA4B-93BD-9EFFAF41E261}"/>
                </a:ext>
              </a:extLst>
            </p:cNvPr>
            <p:cNvSpPr/>
            <p:nvPr/>
          </p:nvSpPr>
          <p:spPr>
            <a:xfrm>
              <a:off x="2781443" y="2469296"/>
              <a:ext cx="45719" cy="181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" name="Ellips 1">
              <a:extLst>
                <a:ext uri="{FF2B5EF4-FFF2-40B4-BE49-F238E27FC236}">
                  <a16:creationId xmlns:a16="http://schemas.microsoft.com/office/drawing/2014/main" id="{E42EC357-EB15-CB4C-9A67-9BBB648C0A53}"/>
                </a:ext>
              </a:extLst>
            </p:cNvPr>
            <p:cNvSpPr/>
            <p:nvPr/>
          </p:nvSpPr>
          <p:spPr>
            <a:xfrm>
              <a:off x="2694364" y="2277289"/>
              <a:ext cx="203501" cy="239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87245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9E32657-B446-F442-8E7A-BE7ED2F83425}"/>
              </a:ext>
            </a:extLst>
          </p:cNvPr>
          <p:cNvSpPr txBox="1"/>
          <p:nvPr/>
        </p:nvSpPr>
        <p:spPr>
          <a:xfrm>
            <a:off x="124203" y="60782"/>
            <a:ext cx="2577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Internals 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2CA86161-4F1A-7440-B62E-4DFF146CC2A4}"/>
              </a:ext>
            </a:extLst>
          </p:cNvPr>
          <p:cNvSpPr/>
          <p:nvPr/>
        </p:nvSpPr>
        <p:spPr>
          <a:xfrm>
            <a:off x="3927705" y="1456437"/>
            <a:ext cx="4303640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extending BranchSummaryResult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BranchSummaryResult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New fields to extended  BranchSummaryResult.branches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BranchSummaryResult.branches.show (tells which branch to show, local or remotes/origin)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BranchSummaryResult.local (local branches)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Remote branches are cached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cachedBranchList (which is updated by calling cacheBranchList() from places expecting changes in branches to appear)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Windows10 garbage collection workaround for branch contextual menus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cachedBranchMenu, workaround_store_submenus  (keep reference to latest contextual menu items)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4EEBFA08-D850-9242-A011-F1FAB7FACE6A}"/>
              </a:ext>
            </a:extLst>
          </p:cNvPr>
          <p:cNvSpPr txBox="1"/>
          <p:nvPr/>
        </p:nvSpPr>
        <p:spPr>
          <a:xfrm>
            <a:off x="3868008" y="891779"/>
            <a:ext cx="1788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branches list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B245C61-BBF3-D240-866D-DF3F7175FAD0}"/>
              </a:ext>
            </a:extLst>
          </p:cNvPr>
          <p:cNvSpPr/>
          <p:nvPr/>
        </p:nvSpPr>
        <p:spPr>
          <a:xfrm>
            <a:off x="312320" y="1456437"/>
            <a:ext cx="3274288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Global storage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state</a:t>
            </a:r>
            <a:r>
              <a:rPr lang="en-US" sz="800" noProof="1"/>
              <a:t> (same as saved settings)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.repos = array of repo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.repoNumber  = current repo in  state.repos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from settings menu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</a:t>
            </a:r>
            <a:r>
              <a:rPr lang="en-US" sz="800" noProof="1"/>
              <a:t>(transient info)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.branchNumber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.mode (storage for _setMode(mode)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flags to show if other windows are open (true for open) :</a:t>
            </a:r>
            <a:br>
              <a:rPr lang="en-US" sz="800" noProof="1"/>
            </a:br>
            <a:r>
              <a:rPr lang="en-US" sz="800" noProof="1"/>
              <a:t>.settings .conflictsWindow .fileListWindow .aboutWindow .notesWindow .graphWindow .helpWindow</a:t>
            </a:r>
            <a:br>
              <a:rPr lang="en-US" sz="800" noProof="1"/>
            </a:br>
            <a:r>
              <a:rPr lang="en-US" sz="800" noProof="1"/>
              <a:t>(true if settings window open)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.unstaged (stores the files de-selected from staging in file-list)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.history_status_data (used in listChanged.js – showing file list)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 (history compare to pinned, instead of) previous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selectedDiv, pinnedDiv (for graph window state)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.dark (true if dark mode, false if light mode)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427A213-23F4-4C40-BE44-F926E14C6087}"/>
              </a:ext>
            </a:extLst>
          </p:cNvPr>
          <p:cNvSpPr txBox="1"/>
          <p:nvPr/>
        </p:nvSpPr>
        <p:spPr>
          <a:xfrm>
            <a:off x="204102" y="941771"/>
            <a:ext cx="185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State storage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E8B2E74-8990-CB41-9430-DC7F5B3801AC}"/>
              </a:ext>
            </a:extLst>
          </p:cNvPr>
          <p:cNvSpPr/>
          <p:nvPr/>
        </p:nvSpPr>
        <p:spPr>
          <a:xfrm>
            <a:off x="3927705" y="4333821"/>
            <a:ext cx="430364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Using git Notes to store the branch name. The name space “branchname” is used.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gitAddCommitAndPush : </a:t>
            </a:r>
            <a:r>
              <a:rPr lang="en-US" sz="800" noProof="1"/>
              <a:t>stores the branchname on commit, and pushes to remote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gitFetch : </a:t>
            </a:r>
            <a:r>
              <a:rPr lang="en-US" sz="800" noProof="1"/>
              <a:t>reads branchname notes from remote</a:t>
            </a:r>
            <a:endParaRPr lang="en-US" sz="800" b="1" noProof="1"/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graph.html </a:t>
            </a:r>
            <a:r>
              <a:rPr lang="en-US" sz="800" noProof="1"/>
              <a:t>when a note exists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Assigns a color throuth the Map ‘branchNames’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 same color will be assigned to the same branch (because of Map)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One-time creation of color node-images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New node colors are based on images/circle_black.png </a:t>
            </a:r>
            <a:br>
              <a:rPr lang="en-US" sz="800" noProof="1"/>
            </a:br>
            <a:r>
              <a:rPr lang="en-US" sz="800" noProof="1"/>
              <a:t>using the script ‘images/circle_colors/colorize.bash’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graph.js  ‘colorImageNameDefinitions‘ is manually updated with the list printed from script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endParaRPr lang="en-US" sz="800" noProof="1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98E71801-5CF6-4A4E-881F-6B00886CB210}"/>
              </a:ext>
            </a:extLst>
          </p:cNvPr>
          <p:cNvSpPr txBox="1"/>
          <p:nvPr/>
        </p:nvSpPr>
        <p:spPr>
          <a:xfrm>
            <a:off x="3868008" y="3769163"/>
            <a:ext cx="4208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remember branch from commit</a:t>
            </a:r>
          </a:p>
        </p:txBody>
      </p:sp>
    </p:spTree>
    <p:extLst>
      <p:ext uri="{BB962C8B-B14F-4D97-AF65-F5344CB8AC3E}">
        <p14:creationId xmlns:p14="http://schemas.microsoft.com/office/powerpoint/2010/main" val="13668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3804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Main Window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19659" y="1545040"/>
            <a:ext cx="3274288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GUI updated through these mechanisms: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_update </a:t>
            </a:r>
            <a:r>
              <a:rPr lang="en-US" sz="800" noProof="1"/>
              <a:t>loop (displays output depending on mode; see </a:t>
            </a: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):</a:t>
            </a:r>
            <a:br>
              <a:rPr lang="en-US" sz="800" noProof="1"/>
            </a:br>
            <a:r>
              <a:rPr lang="en-US" sz="800" noProof="1"/>
              <a:t>sets titlebar, statusbar, icon visibility</a:t>
            </a:r>
            <a:br>
              <a:rPr lang="en-US" sz="800" noProof="1"/>
            </a:br>
            <a:r>
              <a:rPr lang="en-US" sz="800" noProof="1"/>
              <a:t>saves settings when leaving settings mode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fetchtimer</a:t>
            </a:r>
            <a:r>
              <a:rPr lang="en-US" sz="800" noProof="1"/>
              <a:t> - looks for remote changes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_callback </a:t>
            </a:r>
            <a:r>
              <a:rPr lang="en-US" sz="800" noProof="1"/>
              <a:t>- some callbacks update directly :</a:t>
            </a:r>
            <a:br>
              <a:rPr lang="en-US" sz="800" noProof="1"/>
            </a:br>
            <a:r>
              <a:rPr lang="en-US" sz="800" noProof="1"/>
              <a:t>(repo, branch, arrows)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_setMode</a:t>
            </a:r>
            <a:r>
              <a:rPr lang="en-US" sz="800" noProof="1"/>
              <a:t> (prepares for program input; mode-dependent):</a:t>
            </a:r>
            <a:br>
              <a:rPr lang="en-US" sz="800" noProof="1"/>
            </a:br>
            <a:r>
              <a:rPr lang="en-US" sz="800" noProof="1"/>
              <a:t>determines mode (if UNKNOWN)</a:t>
            </a:r>
            <a:br>
              <a:rPr lang="en-US" sz="800" noProof="1"/>
            </a:br>
            <a:r>
              <a:rPr lang="en-US" sz="800" noProof="1"/>
              <a:t>sets button: Store/Checkout, enabled/disabled</a:t>
            </a:r>
            <a:br>
              <a:rPr lang="en-US" sz="800" noProof="1"/>
            </a:br>
            <a:r>
              <a:rPr lang="en-US" sz="800" noProof="1"/>
              <a:t>sets message : placeholder-text/writeable,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UNKNOWN (Identifies and sets mode)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DEFAULT (no repos)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NO_FILES_TO_COMMIT (no 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 (changes)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CHANGED_FILES_TEXT_ENTERED (_callback/messageKeyUpEvent)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(_callback/showSettings)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HISTORY (history browsing)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SETTINGS (settings window)</a:t>
            </a:r>
          </a:p>
          <a:p>
            <a:pPr marL="152550" lvl="1"/>
            <a:r>
              <a:rPr lang="en-US" sz="800" u="sng" noProof="1"/>
              <a:t>Called by </a:t>
            </a:r>
            <a:r>
              <a:rPr lang="en-US" sz="800" noProof="1"/>
              <a:t>: </a:t>
            </a:r>
            <a:br>
              <a:rPr lang="en-US" sz="800" noProof="1"/>
            </a:br>
            <a:r>
              <a:rPr lang="en-US" sz="800" noProof="1"/>
              <a:t>gitAddCommitAndPush, gitPull, gitMerge, window.onload</a:t>
            </a:r>
            <a:br>
              <a:rPr lang="en-US" sz="800" noProof="1"/>
            </a:br>
            <a:r>
              <a:rPr lang="en-US" sz="800" noProof="1"/>
              <a:t>_callback : repoClicked, branchClicked, upArrowClicked</a:t>
            </a:r>
            <a:br>
              <a:rPr lang="en-US" sz="800" noProof="1"/>
            </a:br>
            <a:r>
              <a:rPr lang="en-US" sz="800" noProof="1"/>
              <a:t>_update (when caught error)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36553" y="953256"/>
            <a:ext cx="316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GUI update mechanism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EC0FE79-3F6D-FF49-8DC3-8F9F0A9E1D2B}"/>
              </a:ext>
            </a:extLst>
          </p:cNvPr>
          <p:cNvSpPr txBox="1"/>
          <p:nvPr/>
        </p:nvSpPr>
        <p:spPr>
          <a:xfrm>
            <a:off x="4081166" y="1545040"/>
            <a:ext cx="327428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Windows menu (MacOS only):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initializeWindowMenu</a:t>
            </a:r>
            <a:r>
              <a:rPr lang="en-US" sz="800" noProof="1"/>
              <a:t>: creates default MacOs menu in native language. Windows menu is recreated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addWindowMenu</a:t>
            </a:r>
            <a:r>
              <a:rPr lang="en-US" sz="800" noProof="1"/>
              <a:t> : stores the submenu handle with the title as key window_menu_handles_mapping[title]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deleteWindowMenu </a:t>
            </a:r>
            <a:r>
              <a:rPr lang="en-US" sz="800" noProof="1"/>
              <a:t>: close using window title to find submenu handle.  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gui.Window.getAll</a:t>
            </a:r>
            <a:r>
              <a:rPr lang="en-US" sz="800" noProof="1"/>
              <a:t> is used several places to find open windows (and child windows that are not supposed to be in the windows menu).  A function is called that iterates each found window, and performs the action.  See ‘minimizeWindow’, ‘closeAllWindows’, ‘hideAllWindows’,’ showAllWindows’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8BD32A55-702C-7840-9BFF-A54EF5044CE8}"/>
              </a:ext>
            </a:extLst>
          </p:cNvPr>
          <p:cNvSpPr txBox="1"/>
          <p:nvPr/>
        </p:nvSpPr>
        <p:spPr>
          <a:xfrm>
            <a:off x="3998060" y="953256"/>
            <a:ext cx="397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Windows menu (MacOS only)</a:t>
            </a:r>
          </a:p>
        </p:txBody>
      </p:sp>
    </p:spTree>
    <p:extLst>
      <p:ext uri="{BB962C8B-B14F-4D97-AF65-F5344CB8AC3E}">
        <p14:creationId xmlns:p14="http://schemas.microsoft.com/office/powerpoint/2010/main" val="298332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ruta 70">
            <a:extLst>
              <a:ext uri="{FF2B5EF4-FFF2-40B4-BE49-F238E27FC236}">
                <a16:creationId xmlns:a16="http://schemas.microsoft.com/office/drawing/2014/main" id="{E382ED10-75F7-0342-8D5C-723205A13871}"/>
              </a:ext>
            </a:extLst>
          </p:cNvPr>
          <p:cNvSpPr txBox="1"/>
          <p:nvPr/>
        </p:nvSpPr>
        <p:spPr>
          <a:xfrm>
            <a:off x="8218319" y="1544189"/>
            <a:ext cx="4271871" cy="34569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940C46E8-1898-1749-9B0B-374E4B00BCC1}"/>
              </a:ext>
            </a:extLst>
          </p:cNvPr>
          <p:cNvSpPr txBox="1"/>
          <p:nvPr/>
        </p:nvSpPr>
        <p:spPr>
          <a:xfrm>
            <a:off x="10097181" y="2402783"/>
            <a:ext cx="2456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startOfSegment</a:t>
            </a:r>
            <a:r>
              <a:rPr lang="en-US" sz="900" dirty="0"/>
              <a:t>       (need to determine column)</a:t>
            </a:r>
          </a:p>
        </p:txBody>
      </p:sp>
      <p:cxnSp>
        <p:nvCxnSpPr>
          <p:cNvPr id="28" name="Rak 27">
            <a:extLst>
              <a:ext uri="{FF2B5EF4-FFF2-40B4-BE49-F238E27FC236}">
                <a16:creationId xmlns:a16="http://schemas.microsoft.com/office/drawing/2014/main" id="{A5506E4C-1A44-594A-9378-970577141BEC}"/>
              </a:ext>
            </a:extLst>
          </p:cNvPr>
          <p:cNvCxnSpPr>
            <a:cxnSpLocks/>
          </p:cNvCxnSpPr>
          <p:nvPr/>
        </p:nvCxnSpPr>
        <p:spPr>
          <a:xfrm>
            <a:off x="10098187" y="2530950"/>
            <a:ext cx="8327" cy="645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4044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Graph Window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7EA4855-816D-4843-AFD4-31493A625EE9}"/>
              </a:ext>
            </a:extLst>
          </p:cNvPr>
          <p:cNvSpPr/>
          <p:nvPr/>
        </p:nvSpPr>
        <p:spPr>
          <a:xfrm>
            <a:off x="311410" y="1555930"/>
            <a:ext cx="368523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Graph window shows history of current branch (green) and other branches (black). It follows the history in the main window, so that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 window message is updated when clicking a commit in graph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pinned commit is linked between graph and main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selected in graph window moves with main window history arrows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 window uses the filtered history from main window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injectIntoJs(document)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gets the search history (full history if not searched) form opener.gitHistory().</a:t>
            </a:r>
            <a:br>
              <a:rPr lang="en-US" sz="800" noProof="1"/>
            </a:br>
            <a:r>
              <a:rPr lang="en-US" sz="800" noProof="1"/>
              <a:t>This is not updated automatically, so if search is changed, injectIntoJs has to be called again (search does that)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draws the complete graph using git log –first-parent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setPinned(hash, isPinned)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sets pin in main window (isPinned = true / false)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what is marked in the graph window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.selectedDiv (the selected element 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.pinnedDiv (the pinned div) (”” means none selected)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Main :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 app.js  selectInGraph(hash)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performs a click action in graph window</a:t>
            </a:r>
            <a:endParaRPr lang="en-US" sz="800" noProof="1">
              <a:solidFill>
                <a:schemeClr val="accent1"/>
              </a:solidFill>
            </a:endParaRPr>
          </a:p>
          <a:p>
            <a:pPr marL="152550" lvl="1"/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CLICK in GRAPH :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>
                <a:solidFill>
                  <a:schemeClr val="accent1"/>
                </a:solidFill>
              </a:rPr>
              <a:t>graph.html has all the logics for displaying clicked select and pin actions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it also calls setHistoricalCommit,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which sets localState.historyHash,  …,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calls opener._update to show correct commit in main window</a:t>
            </a:r>
            <a:endParaRPr lang="en-US" sz="800" noProof="1">
              <a:solidFill>
                <a:schemeClr val="accent1"/>
              </a:solidFill>
            </a:endParaRPr>
          </a:p>
          <a:p>
            <a:pPr indent="-304650"/>
            <a:endParaRPr lang="en-US" sz="800" noProof="1"/>
          </a:p>
          <a:p>
            <a:r>
              <a:rPr lang="en-US" sz="800" b="1" noProof="1"/>
              <a:t>Colored nodes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Nodes are color-coded according to branch-name stored (see Internals / branchname for every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black for unknown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green for unknown on first-parent branch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colored when branch is known from git-note storage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There is an edit mechanism, that allows edit of branch-name to commits. Edit range of commits by selecting oldest commit, and shift-select a later commit (higher up In graph)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Colors are stored in graph.js variable “colorImageNameDefinitions”.  Color images are generated once using bash script colorize.bash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indent="-304650"/>
            <a:endParaRPr lang="en-US" sz="800" noProof="1"/>
          </a:p>
          <a:p>
            <a:r>
              <a:rPr lang="en-US" sz="800" b="1" noProof="1"/>
              <a:t>Two ways to display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compressed (MODE ‘git-log-graph’), where known branchnames can be in same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swim-lanes  (MODE ‘swim-lanes’), where each known branch in different lane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DEB943EB-D356-7842-9286-E151B6052897}"/>
              </a:ext>
            </a:extLst>
          </p:cNvPr>
          <p:cNvSpPr txBox="1"/>
          <p:nvPr/>
        </p:nvSpPr>
        <p:spPr>
          <a:xfrm>
            <a:off x="244345" y="953256"/>
            <a:ext cx="118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General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B5B4C600-DEFC-304D-A8FA-22978CD1137B}"/>
              </a:ext>
            </a:extLst>
          </p:cNvPr>
          <p:cNvSpPr txBox="1"/>
          <p:nvPr/>
        </p:nvSpPr>
        <p:spPr>
          <a:xfrm>
            <a:off x="4258770" y="1016317"/>
            <a:ext cx="2045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Drawing graph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86931AB-36C3-5445-8611-2F7771160C97}"/>
              </a:ext>
            </a:extLst>
          </p:cNvPr>
          <p:cNvSpPr/>
          <p:nvPr/>
        </p:nvSpPr>
        <p:spPr>
          <a:xfrm>
            <a:off x="4258770" y="1555930"/>
            <a:ext cx="3685232" cy="39087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Commit history is traversed multiple times (see figure)</a:t>
            </a:r>
            <a:br>
              <a:rPr lang="en-US" sz="800" b="1" noProof="1"/>
            </a:br>
            <a:endParaRPr lang="en-US" sz="800" b="1" noProof="1"/>
          </a:p>
          <a:p>
            <a:r>
              <a:rPr lang="en-US" sz="800" noProof="1"/>
              <a:t>Pass 1, 2, 3 iterates over all commits from git-log: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1. Collect git-log info :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branchNames (branchName -&gt; index-number)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assign branchName to commit if stored in git-notes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branchName to commit from git-log decoration (overrides name from git-notes)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map children to each commit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a commitArray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create maps: </a:t>
            </a:r>
            <a:br>
              <a:rPr lang="en-US" sz="800" noProof="1"/>
            </a:br>
            <a:r>
              <a:rPr lang="en-US" sz="800" noProof="1"/>
              <a:t>- nodeMap (hash -&gt; commit struct) </a:t>
            </a:r>
            <a:br>
              <a:rPr lang="en-US" sz="800" noProof="1"/>
            </a:br>
            <a:r>
              <a:rPr lang="en-US" sz="800" noProof="1"/>
              <a:t>- childMap (hash -&gt; array of children hashes)</a:t>
            </a:r>
            <a:br>
              <a:rPr lang="en-US" sz="800" noProof="1"/>
            </a:br>
            <a:r>
              <a:rPr lang="en-US" sz="800" noProof="1"/>
              <a:t>- mapVisibleBranchToTopCommit  (map branchName -&gt; newest commit)</a:t>
            </a:r>
            <a:br>
              <a:rPr lang="en-US" sz="800" noProof="1"/>
            </a:br>
            <a:r>
              <a:rPr lang="en-US" sz="800" noProof="1"/>
              <a:t>- mapTopCommitToBranchName (map newest commit -&gt; branchName)</a:t>
            </a:r>
            <a:br>
              <a:rPr lang="en-US" sz="800" noProof="1"/>
            </a:br>
            <a:r>
              <a:rPr lang="en-US" sz="800" noProof="1"/>
              <a:t>- 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r>
              <a:rPr lang="en-US" sz="800" noProof="1"/>
              <a:t>NUMBER_OF_KNOWN_BRANCHES = found branchNames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2. Find node x-position, and draw connections between nodes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Start of segment – get free lane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On a segment :</a:t>
            </a:r>
            <a:br>
              <a:rPr lang="en-US" sz="800" noProof="1"/>
            </a:br>
            <a:r>
              <a:rPr lang="en-US" sz="800" noProof="1"/>
              <a:t>- copy commit branch name and x position from first child</a:t>
            </a:r>
            <a:br>
              <a:rPr lang="en-US" sz="800" noProof="1"/>
            </a:br>
            <a:r>
              <a:rPr lang="en-US" sz="800" noProof="1"/>
              <a:t>- copy commit hidden branch and unknown branch status from first child</a:t>
            </a:r>
            <a:br>
              <a:rPr lang="en-US" sz="800" noProof="1"/>
            </a:br>
            <a:r>
              <a:rPr lang="en-US" sz="800" noProof="1"/>
              <a:t>- mark lane necessary for connection occupied (reserved for use)</a:t>
            </a:r>
            <a:br>
              <a:rPr lang="en-US" sz="800" noProof="1"/>
            </a:br>
            <a:r>
              <a:rPr lang="en-US" sz="800" noProof="1"/>
              <a:t>- mark lane as occupied until next parent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End of segment :</a:t>
            </a:r>
            <a:br>
              <a:rPr lang="en-US" sz="800" noProof="1"/>
            </a:br>
            <a:r>
              <a:rPr lang="en-US" sz="800" noProof="1"/>
              <a:t>- isAfterEndOfSegment clears occupied lanes downwards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Draw connections between nodes, and create message text</a:t>
            </a:r>
          </a:p>
          <a:p>
            <a:pPr marL="179388" indent="-85725">
              <a:buFont typeface="Arial" panose="020B0604020202020204" pitchFamily="34" charset="0"/>
              <a:buChar char="•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3. Draw nodes (thus covering connecting lines drawn in pass 2)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</p:txBody>
      </p:sp>
      <p:grpSp>
        <p:nvGrpSpPr>
          <p:cNvPr id="3" name="Grupp 2">
            <a:extLst>
              <a:ext uri="{FF2B5EF4-FFF2-40B4-BE49-F238E27FC236}">
                <a16:creationId xmlns:a16="http://schemas.microsoft.com/office/drawing/2014/main" id="{4DBBCAFB-9484-9149-83F8-7754ECE3045B}"/>
              </a:ext>
            </a:extLst>
          </p:cNvPr>
          <p:cNvGrpSpPr/>
          <p:nvPr/>
        </p:nvGrpSpPr>
        <p:grpSpPr>
          <a:xfrm>
            <a:off x="9845356" y="3266367"/>
            <a:ext cx="71021" cy="223421"/>
            <a:chOff x="9152400" y="2571565"/>
            <a:chExt cx="71021" cy="223421"/>
          </a:xfrm>
        </p:grpSpPr>
        <p:sp>
          <p:nvSpPr>
            <p:cNvPr id="19" name="Ellips 18">
              <a:extLst>
                <a:ext uri="{FF2B5EF4-FFF2-40B4-BE49-F238E27FC236}">
                  <a16:creationId xmlns:a16="http://schemas.microsoft.com/office/drawing/2014/main" id="{EE8E1707-91F7-584B-B3B2-B756B90832CE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 19">
              <a:extLst>
                <a:ext uri="{FF2B5EF4-FFF2-40B4-BE49-F238E27FC236}">
                  <a16:creationId xmlns:a16="http://schemas.microsoft.com/office/drawing/2014/main" id="{C8F33110-E0D8-774B-AB38-A8CB64B70AF2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 22">
            <a:extLst>
              <a:ext uri="{FF2B5EF4-FFF2-40B4-BE49-F238E27FC236}">
                <a16:creationId xmlns:a16="http://schemas.microsoft.com/office/drawing/2014/main" id="{D4914115-22D1-034D-A46E-16C5155A7647}"/>
              </a:ext>
            </a:extLst>
          </p:cNvPr>
          <p:cNvGrpSpPr/>
          <p:nvPr/>
        </p:nvGrpSpPr>
        <p:grpSpPr>
          <a:xfrm>
            <a:off x="9817160" y="2189764"/>
            <a:ext cx="71021" cy="223421"/>
            <a:chOff x="9152400" y="2571565"/>
            <a:chExt cx="71021" cy="223421"/>
          </a:xfrm>
        </p:grpSpPr>
        <p:sp>
          <p:nvSpPr>
            <p:cNvPr id="24" name="Ellips 23">
              <a:extLst>
                <a:ext uri="{FF2B5EF4-FFF2-40B4-BE49-F238E27FC236}">
                  <a16:creationId xmlns:a16="http://schemas.microsoft.com/office/drawing/2014/main" id="{7BA119BC-5C84-704C-82BF-ACFC30738C56}"/>
                </a:ext>
              </a:extLst>
            </p:cNvPr>
            <p:cNvSpPr/>
            <p:nvPr/>
          </p:nvSpPr>
          <p:spPr>
            <a:xfrm>
              <a:off x="9152400" y="25715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 24">
              <a:extLst>
                <a:ext uri="{FF2B5EF4-FFF2-40B4-BE49-F238E27FC236}">
                  <a16:creationId xmlns:a16="http://schemas.microsoft.com/office/drawing/2014/main" id="{20F5E0C6-4E04-0749-AB90-FA6F299E25C6}"/>
                </a:ext>
              </a:extLst>
            </p:cNvPr>
            <p:cNvSpPr/>
            <p:nvPr/>
          </p:nvSpPr>
          <p:spPr>
            <a:xfrm>
              <a:off x="9152400" y="2723965"/>
              <a:ext cx="71021" cy="7102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Rak 5">
            <a:extLst>
              <a:ext uri="{FF2B5EF4-FFF2-40B4-BE49-F238E27FC236}">
                <a16:creationId xmlns:a16="http://schemas.microsoft.com/office/drawing/2014/main" id="{476FC58B-F192-2944-91C6-8887A8B4FCD4}"/>
              </a:ext>
            </a:extLst>
          </p:cNvPr>
          <p:cNvCxnSpPr/>
          <p:nvPr/>
        </p:nvCxnSpPr>
        <p:spPr>
          <a:xfrm>
            <a:off x="9852670" y="2089405"/>
            <a:ext cx="35511" cy="167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25">
            <a:extLst>
              <a:ext uri="{FF2B5EF4-FFF2-40B4-BE49-F238E27FC236}">
                <a16:creationId xmlns:a16="http://schemas.microsoft.com/office/drawing/2014/main" id="{481346A7-8F80-D644-98D8-0157ACE8604A}"/>
              </a:ext>
            </a:extLst>
          </p:cNvPr>
          <p:cNvCxnSpPr>
            <a:cxnSpLocks/>
            <a:stCxn id="25" idx="5"/>
            <a:endCxn id="2" idx="5"/>
          </p:cNvCxnSpPr>
          <p:nvPr/>
        </p:nvCxnSpPr>
        <p:spPr>
          <a:xfrm>
            <a:off x="9877780" y="2402784"/>
            <a:ext cx="246528" cy="15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29">
            <a:extLst>
              <a:ext uri="{FF2B5EF4-FFF2-40B4-BE49-F238E27FC236}">
                <a16:creationId xmlns:a16="http://schemas.microsoft.com/office/drawing/2014/main" id="{8C3F144F-C7DF-1B49-8CE1-59F52A5EECE2}"/>
              </a:ext>
            </a:extLst>
          </p:cNvPr>
          <p:cNvCxnSpPr>
            <a:cxnSpLocks/>
          </p:cNvCxnSpPr>
          <p:nvPr/>
        </p:nvCxnSpPr>
        <p:spPr>
          <a:xfrm flipV="1">
            <a:off x="9905976" y="3155181"/>
            <a:ext cx="157712" cy="136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 1">
            <a:extLst>
              <a:ext uri="{FF2B5EF4-FFF2-40B4-BE49-F238E27FC236}">
                <a16:creationId xmlns:a16="http://schemas.microsoft.com/office/drawing/2014/main" id="{0689C363-AB69-CA4D-9587-601C5D9D6B20}"/>
              </a:ext>
            </a:extLst>
          </p:cNvPr>
          <p:cNvSpPr/>
          <p:nvPr/>
        </p:nvSpPr>
        <p:spPr>
          <a:xfrm>
            <a:off x="10063688" y="24954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A24C19B5-943D-F94D-9CEB-0B40554E1E2F}"/>
              </a:ext>
            </a:extLst>
          </p:cNvPr>
          <p:cNvSpPr/>
          <p:nvPr/>
        </p:nvSpPr>
        <p:spPr>
          <a:xfrm>
            <a:off x="10063688" y="26478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E42204CF-7E14-5B4A-8F68-3131EE435880}"/>
              </a:ext>
            </a:extLst>
          </p:cNvPr>
          <p:cNvSpPr/>
          <p:nvPr/>
        </p:nvSpPr>
        <p:spPr>
          <a:xfrm>
            <a:off x="10063688" y="28002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7137FCFF-31D1-4649-8E0E-CFF1CDF74254}"/>
              </a:ext>
            </a:extLst>
          </p:cNvPr>
          <p:cNvSpPr/>
          <p:nvPr/>
        </p:nvSpPr>
        <p:spPr>
          <a:xfrm>
            <a:off x="10063688" y="29526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81E533F6-8E9B-904A-B1E4-990953B34C1C}"/>
              </a:ext>
            </a:extLst>
          </p:cNvPr>
          <p:cNvSpPr/>
          <p:nvPr/>
        </p:nvSpPr>
        <p:spPr>
          <a:xfrm>
            <a:off x="10063688" y="3105040"/>
            <a:ext cx="71021" cy="710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A371BC9E-5A62-ED46-A54F-F549C75B277E}"/>
              </a:ext>
            </a:extLst>
          </p:cNvPr>
          <p:cNvSpPr txBox="1"/>
          <p:nvPr/>
        </p:nvSpPr>
        <p:spPr>
          <a:xfrm>
            <a:off x="9895495" y="3176061"/>
            <a:ext cx="1136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/>
              <a:t>afterEndOfSegment</a:t>
            </a:r>
            <a:endParaRPr lang="en-US" sz="900" b="1" dirty="0"/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67D5E3C2-1F4B-C040-A55E-55161DCCC7CF}"/>
              </a:ext>
            </a:extLst>
          </p:cNvPr>
          <p:cNvSpPr/>
          <p:nvPr/>
        </p:nvSpPr>
        <p:spPr>
          <a:xfrm>
            <a:off x="10081483" y="3022785"/>
            <a:ext cx="11095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segment ends here </a:t>
            </a:r>
          </a:p>
        </p:txBody>
      </p:sp>
      <p:sp>
        <p:nvSpPr>
          <p:cNvPr id="41" name="Höger klammerparentes 40">
            <a:extLst>
              <a:ext uri="{FF2B5EF4-FFF2-40B4-BE49-F238E27FC236}">
                <a16:creationId xmlns:a16="http://schemas.microsoft.com/office/drawing/2014/main" id="{15966A0A-58D1-F04D-93FA-94741DFF2E0F}"/>
              </a:ext>
            </a:extLst>
          </p:cNvPr>
          <p:cNvSpPr/>
          <p:nvPr/>
        </p:nvSpPr>
        <p:spPr>
          <a:xfrm>
            <a:off x="11012376" y="2481586"/>
            <a:ext cx="164868" cy="7131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CD3E1E61-C694-7546-A5E0-594DC0411208}"/>
              </a:ext>
            </a:extLst>
          </p:cNvPr>
          <p:cNvSpPr txBox="1"/>
          <p:nvPr/>
        </p:nvSpPr>
        <p:spPr>
          <a:xfrm>
            <a:off x="11191082" y="2721808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segment</a:t>
            </a:r>
          </a:p>
        </p:txBody>
      </p:sp>
      <p:cxnSp>
        <p:nvCxnSpPr>
          <p:cNvPr id="44" name="Rak pil 43">
            <a:extLst>
              <a:ext uri="{FF2B5EF4-FFF2-40B4-BE49-F238E27FC236}">
                <a16:creationId xmlns:a16="http://schemas.microsoft.com/office/drawing/2014/main" id="{C8FAE16C-C712-DC4A-B2AD-C0C7C7BE59FC}"/>
              </a:ext>
            </a:extLst>
          </p:cNvPr>
          <p:cNvCxnSpPr/>
          <p:nvPr/>
        </p:nvCxnSpPr>
        <p:spPr>
          <a:xfrm>
            <a:off x="9528603" y="1612291"/>
            <a:ext cx="0" cy="30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ruta 44">
            <a:extLst>
              <a:ext uri="{FF2B5EF4-FFF2-40B4-BE49-F238E27FC236}">
                <a16:creationId xmlns:a16="http://schemas.microsoft.com/office/drawing/2014/main" id="{DA0F3BE0-F5BF-E647-AD9B-CFA8D514DE7E}"/>
              </a:ext>
            </a:extLst>
          </p:cNvPr>
          <p:cNvSpPr txBox="1"/>
          <p:nvPr/>
        </p:nvSpPr>
        <p:spPr>
          <a:xfrm>
            <a:off x="8265485" y="1632526"/>
            <a:ext cx="13035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Loop direction (3 times)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433A5733-221F-D648-9133-14ACE4ACF277}"/>
              </a:ext>
            </a:extLst>
          </p:cNvPr>
          <p:cNvSpPr txBox="1"/>
          <p:nvPr/>
        </p:nvSpPr>
        <p:spPr>
          <a:xfrm>
            <a:off x="9520602" y="1921072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newer commits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C6011842-B23D-824E-84DD-7F02BAB62684}"/>
              </a:ext>
            </a:extLst>
          </p:cNvPr>
          <p:cNvSpPr txBox="1"/>
          <p:nvPr/>
        </p:nvSpPr>
        <p:spPr>
          <a:xfrm>
            <a:off x="9526911" y="3792194"/>
            <a:ext cx="862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older commits</a:t>
            </a:r>
          </a:p>
        </p:txBody>
      </p:sp>
      <p:cxnSp>
        <p:nvCxnSpPr>
          <p:cNvPr id="48" name="Rak pil 47">
            <a:extLst>
              <a:ext uri="{FF2B5EF4-FFF2-40B4-BE49-F238E27FC236}">
                <a16:creationId xmlns:a16="http://schemas.microsoft.com/office/drawing/2014/main" id="{2DE0BAF2-4144-D24F-8964-300231F285EB}"/>
              </a:ext>
            </a:extLst>
          </p:cNvPr>
          <p:cNvCxnSpPr>
            <a:cxnSpLocks/>
          </p:cNvCxnSpPr>
          <p:nvPr/>
        </p:nvCxnSpPr>
        <p:spPr>
          <a:xfrm>
            <a:off x="9895495" y="4124522"/>
            <a:ext cx="1295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ruta 49">
            <a:extLst>
              <a:ext uri="{FF2B5EF4-FFF2-40B4-BE49-F238E27FC236}">
                <a16:creationId xmlns:a16="http://schemas.microsoft.com/office/drawing/2014/main" id="{3753642E-92FD-D241-9F5A-1D7D716B2B62}"/>
              </a:ext>
            </a:extLst>
          </p:cNvPr>
          <p:cNvSpPr txBox="1"/>
          <p:nvPr/>
        </p:nvSpPr>
        <p:spPr>
          <a:xfrm>
            <a:off x="9969387" y="4094600"/>
            <a:ext cx="1098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x-position (column)</a:t>
            </a:r>
          </a:p>
        </p:txBody>
      </p:sp>
      <p:cxnSp>
        <p:nvCxnSpPr>
          <p:cNvPr id="52" name="Rak pil 51">
            <a:extLst>
              <a:ext uri="{FF2B5EF4-FFF2-40B4-BE49-F238E27FC236}">
                <a16:creationId xmlns:a16="http://schemas.microsoft.com/office/drawing/2014/main" id="{313AF281-58C4-DE4C-A26C-F649B0005BE9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8838466" y="2522847"/>
            <a:ext cx="914678" cy="87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ak pil 53">
            <a:extLst>
              <a:ext uri="{FF2B5EF4-FFF2-40B4-BE49-F238E27FC236}">
                <a16:creationId xmlns:a16="http://schemas.microsoft.com/office/drawing/2014/main" id="{B0EEA64F-C575-F543-8DA6-60E04690D2B9}"/>
              </a:ext>
            </a:extLst>
          </p:cNvPr>
          <p:cNvCxnSpPr>
            <a:cxnSpLocks/>
          </p:cNvCxnSpPr>
          <p:nvPr/>
        </p:nvCxnSpPr>
        <p:spPr>
          <a:xfrm>
            <a:off x="9426566" y="3301260"/>
            <a:ext cx="347520" cy="6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ruta 54">
            <a:extLst>
              <a:ext uri="{FF2B5EF4-FFF2-40B4-BE49-F238E27FC236}">
                <a16:creationId xmlns:a16="http://schemas.microsoft.com/office/drawing/2014/main" id="{898DEC5A-7BF3-494E-BBD8-9CC1AE2E6E04}"/>
              </a:ext>
            </a:extLst>
          </p:cNvPr>
          <p:cNvSpPr txBox="1"/>
          <p:nvPr/>
        </p:nvSpPr>
        <p:spPr>
          <a:xfrm>
            <a:off x="8246637" y="240743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a) row : </a:t>
            </a:r>
            <a:r>
              <a:rPr lang="en-US" sz="900" dirty="0" err="1"/>
              <a:t>i</a:t>
            </a:r>
            <a:endParaRPr lang="en-US" sz="9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932A7C84-F9E2-3B4C-82B2-6F59833CFDEA}"/>
              </a:ext>
            </a:extLst>
          </p:cNvPr>
          <p:cNvSpPr txBox="1"/>
          <p:nvPr/>
        </p:nvSpPr>
        <p:spPr>
          <a:xfrm>
            <a:off x="8291109" y="3192895"/>
            <a:ext cx="129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b) next in this lane &gt; </a:t>
            </a:r>
            <a:r>
              <a:rPr lang="en-US" sz="900" dirty="0" err="1"/>
              <a:t>i</a:t>
            </a:r>
            <a:endParaRPr lang="en-US" sz="900" dirty="0"/>
          </a:p>
          <a:p>
            <a:r>
              <a:rPr lang="en-US" sz="900" dirty="0"/>
              <a:t>Therefore occupied</a:t>
            </a:r>
          </a:p>
        </p:txBody>
      </p:sp>
      <p:cxnSp>
        <p:nvCxnSpPr>
          <p:cNvPr id="58" name="Rak pil 57">
            <a:extLst>
              <a:ext uri="{FF2B5EF4-FFF2-40B4-BE49-F238E27FC236}">
                <a16:creationId xmlns:a16="http://schemas.microsoft.com/office/drawing/2014/main" id="{16596D0B-E402-6748-B694-5D4FAF51220B}"/>
              </a:ext>
            </a:extLst>
          </p:cNvPr>
          <p:cNvCxnSpPr>
            <a:cxnSpLocks/>
          </p:cNvCxnSpPr>
          <p:nvPr/>
        </p:nvCxnSpPr>
        <p:spPr>
          <a:xfrm>
            <a:off x="10092817" y="2321405"/>
            <a:ext cx="7249" cy="1812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ruta 62">
            <a:extLst>
              <a:ext uri="{FF2B5EF4-FFF2-40B4-BE49-F238E27FC236}">
                <a16:creationId xmlns:a16="http://schemas.microsoft.com/office/drawing/2014/main" id="{AC800AF0-AAE7-AE4D-88B1-8EAD4556AF50}"/>
              </a:ext>
            </a:extLst>
          </p:cNvPr>
          <p:cNvSpPr txBox="1"/>
          <p:nvPr/>
        </p:nvSpPr>
        <p:spPr>
          <a:xfrm>
            <a:off x="9989270" y="2144989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c) first free column</a:t>
            </a:r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AEC8045E-0563-8848-935D-6C2A8B626CAA}"/>
              </a:ext>
            </a:extLst>
          </p:cNvPr>
          <p:cNvSpPr txBox="1"/>
          <p:nvPr/>
        </p:nvSpPr>
        <p:spPr>
          <a:xfrm>
            <a:off x="8971466" y="1046376"/>
            <a:ext cx="222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Layout principle</a:t>
            </a:r>
          </a:p>
        </p:txBody>
      </p:sp>
      <p:cxnSp>
        <p:nvCxnSpPr>
          <p:cNvPr id="65" name="Rak pil 64">
            <a:extLst>
              <a:ext uri="{FF2B5EF4-FFF2-40B4-BE49-F238E27FC236}">
                <a16:creationId xmlns:a16="http://schemas.microsoft.com/office/drawing/2014/main" id="{CBF98A73-0568-C649-8113-B148500B18E2}"/>
              </a:ext>
            </a:extLst>
          </p:cNvPr>
          <p:cNvCxnSpPr>
            <a:cxnSpLocks/>
          </p:cNvCxnSpPr>
          <p:nvPr/>
        </p:nvCxnSpPr>
        <p:spPr>
          <a:xfrm flipV="1">
            <a:off x="9511182" y="2670619"/>
            <a:ext cx="473650" cy="530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ruta 65">
            <a:extLst>
              <a:ext uri="{FF2B5EF4-FFF2-40B4-BE49-F238E27FC236}">
                <a16:creationId xmlns:a16="http://schemas.microsoft.com/office/drawing/2014/main" id="{4CD990E2-898B-5E40-9112-C72C0E82929E}"/>
              </a:ext>
            </a:extLst>
          </p:cNvPr>
          <p:cNvSpPr txBox="1"/>
          <p:nvPr/>
        </p:nvSpPr>
        <p:spPr>
          <a:xfrm>
            <a:off x="8480228" y="2625013"/>
            <a:ext cx="12924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d) next in this lane</a:t>
            </a:r>
            <a:br>
              <a:rPr lang="en-US" sz="900" dirty="0"/>
            </a:br>
            <a:r>
              <a:rPr lang="en-US" sz="900" dirty="0"/>
              <a:t>(marked occupied </a:t>
            </a:r>
            <a:br>
              <a:rPr lang="en-US" sz="900" dirty="0"/>
            </a:br>
            <a:r>
              <a:rPr lang="en-US" sz="900" dirty="0"/>
              <a:t>until segment ends)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8786B07B-5E6D-5942-B821-992FF3BFB269}"/>
              </a:ext>
            </a:extLst>
          </p:cNvPr>
          <p:cNvSpPr txBox="1"/>
          <p:nvPr/>
        </p:nvSpPr>
        <p:spPr>
          <a:xfrm>
            <a:off x="8622191" y="4493303"/>
            <a:ext cx="36102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Figure : Example of looping the git-log,</a:t>
            </a:r>
          </a:p>
          <a:p>
            <a:r>
              <a:rPr lang="en-US" sz="900" i="1" dirty="0"/>
              <a:t>and on how new lane is assigned (</a:t>
            </a:r>
            <a:r>
              <a:rPr lang="en-US" sz="900" i="1" dirty="0" err="1"/>
              <a:t>b,c</a:t>
            </a:r>
            <a:r>
              <a:rPr lang="en-US" sz="900" i="1" dirty="0"/>
              <a:t>) </a:t>
            </a:r>
          </a:p>
          <a:p>
            <a:r>
              <a:rPr lang="en-US" sz="900" i="1" dirty="0"/>
              <a:t>and how parent rows are stored (d).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524F2DEE-FA6B-744D-96C3-867EF635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02" y="5932918"/>
            <a:ext cx="7416800" cy="3657600"/>
          </a:xfrm>
          <a:prstGeom prst="rect">
            <a:avLst/>
          </a:prstGeom>
        </p:spPr>
      </p:pic>
      <p:sp>
        <p:nvSpPr>
          <p:cNvPr id="49" name="textruta 48">
            <a:extLst>
              <a:ext uri="{FF2B5EF4-FFF2-40B4-BE49-F238E27FC236}">
                <a16:creationId xmlns:a16="http://schemas.microsoft.com/office/drawing/2014/main" id="{FF027AD2-427D-FC4C-9D54-14B508B1E8C8}"/>
              </a:ext>
            </a:extLst>
          </p:cNvPr>
          <p:cNvSpPr txBox="1"/>
          <p:nvPr/>
        </p:nvSpPr>
        <p:spPr>
          <a:xfrm>
            <a:off x="4161004" y="5542640"/>
            <a:ext cx="106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Details</a:t>
            </a:r>
          </a:p>
        </p:txBody>
      </p:sp>
      <p:sp>
        <p:nvSpPr>
          <p:cNvPr id="17" name="textruta 16">
            <a:hlinkClick r:id="rId3"/>
            <a:extLst>
              <a:ext uri="{FF2B5EF4-FFF2-40B4-BE49-F238E27FC236}">
                <a16:creationId xmlns:a16="http://schemas.microsoft.com/office/drawing/2014/main" id="{04A4ECEC-3227-1A41-B9A0-E27796704FF3}"/>
              </a:ext>
            </a:extLst>
          </p:cNvPr>
          <p:cNvSpPr txBox="1"/>
          <p:nvPr/>
        </p:nvSpPr>
        <p:spPr>
          <a:xfrm>
            <a:off x="9958279" y="5701378"/>
            <a:ext cx="1717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  <a:hlinkMouseOver r:id="rId4" action="ppaction://hlinkfile"/>
              </a:rPr>
              <a:t>Graph_structure.xlsx</a:t>
            </a:r>
            <a:r>
              <a:rPr lang="en-US" sz="900" dirty="0"/>
              <a:t> (right-click)</a:t>
            </a:r>
          </a:p>
        </p:txBody>
      </p:sp>
    </p:spTree>
    <p:extLst>
      <p:ext uri="{BB962C8B-B14F-4D97-AF65-F5344CB8AC3E}">
        <p14:creationId xmlns:p14="http://schemas.microsoft.com/office/powerpoint/2010/main" val="245290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B784B0E-8C78-2B47-8EE8-76C10C231606}"/>
              </a:ext>
            </a:extLst>
          </p:cNvPr>
          <p:cNvSpPr txBox="1"/>
          <p:nvPr/>
        </p:nvSpPr>
        <p:spPr>
          <a:xfrm>
            <a:off x="416902" y="953256"/>
            <a:ext cx="525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Pragma-merge (built-in diff/merge tool)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5E5BBA8-F6BB-244F-B228-74B12DFCAC00}"/>
              </a:ext>
            </a:extLst>
          </p:cNvPr>
          <p:cNvSpPr/>
          <p:nvPr/>
        </p:nvSpPr>
        <p:spPr>
          <a:xfrm>
            <a:off x="416902" y="1472403"/>
            <a:ext cx="5396401" cy="46474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r>
              <a:rPr lang="en-US" sz="800" b="1" noProof="1"/>
              <a:t>complicated because :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nwjs does not allow exit code handling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include.path -- defines script, that starts pragma-merge when git calls this tool (diff or merge tool)</a:t>
            </a:r>
          </a:p>
          <a:p>
            <a:pPr marL="152550" lvl="1"/>
            <a:r>
              <a:rPr lang="en-US" sz="800" noProof="1"/>
              <a:t>[mergetool "pragma-git"]</a:t>
            </a:r>
          </a:p>
          <a:p>
            <a:pPr marL="152550" lvl="1"/>
            <a:r>
              <a:rPr lang="en-US" sz="800" noProof="1"/>
              <a:t>    cmd = "$ProgramW6432/Pragma-git/pragma-merge" "$BASE" "$LOCAL" "$REMOTE" "$MERGED"     </a:t>
            </a:r>
          </a:p>
          <a:p>
            <a:pPr marL="152550" lvl="1"/>
            <a:r>
              <a:rPr lang="en-US" sz="800" noProof="1"/>
              <a:t>     trustExitCode = true  # Says that git can pick up signal if change was saved or not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makes git call external diff/merge tool called ‘pragma-git’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pragma-merge, defined above in ‘cmd =  … pragma-merge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‘pragma-merge’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first, second, third, fourth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mergelog.txt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pragma-merge-running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pragma-merge.js with input transferred from git via files first, second, third, fourth, repo_path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finished, the user can save, or close diff window without save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writes file ‘exit’ containing exit code 0 if saved, or 1 if not saved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’pragma-merge-running’ is deleted to signal that ‘pragma-merge.js’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pragma-merge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‘pragma-merge-running’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FF3040E-0B07-4743-8C2E-DEB02A9AC67D}"/>
              </a:ext>
            </a:extLst>
          </p:cNvPr>
          <p:cNvSpPr/>
          <p:nvPr/>
        </p:nvSpPr>
        <p:spPr>
          <a:xfrm>
            <a:off x="416901" y="6193153"/>
            <a:ext cx="539640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Note</a:t>
            </a:r>
          </a:p>
          <a:p>
            <a:endParaRPr lang="en-US" sz="800" b="1" noProof="1"/>
          </a:p>
          <a:p>
            <a:r>
              <a:rPr lang="en-US" sz="800" b="1" noProof="1"/>
              <a:t>merge folder has its own package.json :</a:t>
            </a:r>
          </a:p>
          <a:p>
            <a:pPr marL="171450" indent="-171450">
              <a:buFontTx/>
              <a:buChar char="-"/>
            </a:pPr>
            <a:r>
              <a:rPr lang="en-US" sz="800" noProof="1"/>
              <a:t>npm install has to be performed in “merge” folder as well as in Pragma-git</a:t>
            </a: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2CC61761-C09E-854F-879E-5E98858E6D80}"/>
              </a:ext>
            </a:extLst>
          </p:cNvPr>
          <p:cNvSpPr txBox="1"/>
          <p:nvPr/>
        </p:nvSpPr>
        <p:spPr>
          <a:xfrm>
            <a:off x="6357319" y="953255"/>
            <a:ext cx="4339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askpass (password dialog for git)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0FCE908-93B6-2442-9EF2-02ED84A9339A}"/>
              </a:ext>
            </a:extLst>
          </p:cNvPr>
          <p:cNvSpPr/>
          <p:nvPr/>
        </p:nvSpPr>
        <p:spPr>
          <a:xfrm>
            <a:off x="6367567" y="1472403"/>
            <a:ext cx="5396401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How it works </a:t>
            </a:r>
          </a:p>
          <a:p>
            <a:endParaRPr lang="en-US" sz="800" b="1" noProof="1"/>
          </a:p>
          <a:p>
            <a:pPr marL="171450" indent="-171450">
              <a:buFontTx/>
              <a:buChar char="-"/>
            </a:pPr>
            <a:r>
              <a:rPr lang="en-US" sz="800" noProof="1"/>
              <a:t>askpass is initated by git</a:t>
            </a:r>
          </a:p>
          <a:p>
            <a:pPr marL="171450" indent="-171450">
              <a:buFontTx/>
              <a:buChar char="-"/>
            </a:pPr>
            <a:r>
              <a:rPr lang="en-US" sz="800" b="1" noProof="1"/>
              <a:t>I had to make a bash script which places signal files, that are then picked up by pragma-git</a:t>
            </a:r>
            <a:br>
              <a:rPr lang="en-US" sz="800" b="1" noProof="1"/>
            </a:br>
            <a:endParaRPr lang="en-US" sz="800" noProof="1"/>
          </a:p>
          <a:p>
            <a:r>
              <a:rPr lang="en-US" sz="800" b="1" noProof="1"/>
              <a:t>Setup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gitconfig  --global  include.path  is set when Pragma-git starts (different for Mac, Linux and Windows) </a:t>
            </a:r>
            <a:br>
              <a:rPr lang="en-US" sz="800" noProof="1">
                <a:solidFill>
                  <a:schemeClr val="accent1"/>
                </a:solidFill>
              </a:rPr>
            </a:br>
            <a:r>
              <a:rPr lang="en-US" sz="800" noProof="1"/>
              <a:t>include.path=/Users/jan/Documents/Projects/Pragma-git/Pragma-git/gitconfigs/pragma-git-config_dev_mac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core. askpass -- defines script, that starts pragma-askpass when git wants a password</a:t>
            </a:r>
          </a:p>
          <a:p>
            <a:pPr marL="152550" lvl="1"/>
            <a:r>
              <a:rPr lang="en-US" sz="800" noProof="1"/>
              <a:t>[core]</a:t>
            </a:r>
          </a:p>
          <a:p>
            <a:pPr marL="152550" lvl="1"/>
            <a:r>
              <a:rPr lang="en-US" sz="800" noProof="1"/>
              <a:t>    askpass = /Users/jan/Documents/Projects/Pragma-git/Pragma-git/pragma-askpass</a:t>
            </a:r>
          </a:p>
          <a:p>
            <a:pPr marL="152550" lvl="1"/>
            <a:endParaRPr lang="en-US" sz="800" noProof="1"/>
          </a:p>
          <a:p>
            <a:pPr indent="-304650"/>
            <a:r>
              <a:rPr lang="en-US" sz="800" b="1" noProof="1"/>
              <a:t>Execution 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Pragma-askpass makes git call external dialog called ‘pragma-askpass’ (see above)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 calls the bash script pragma-askpass, defined above in ‘askpass=  … pragma-askpass …’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looks for file ‘pragma-git-running’ in $HOME or $USERPROFILE (Windows)  /.Pragma-git/.tmp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bails out if file ‘pragma-git-running’  does not exist (means pragma-git is not up)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‘pragma-askpass’ stores the following variable values in files in $HOME or $USERPROFILE (Windows)  /.Pragma-git/.tmp :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askpass_first (first argument from git. text asking for password) askpasslog.txt, askpass.txt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pragma-askpass-running # Flag to start pragma-merge.js. Polled by script ‘pragma-merge’ to know when finished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Pragma-git listens to creation of file ‘pragma-merge-running’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and opens pragma-askpass.js with input transferred from git via file askpass_first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file pragma-askpass-running’ is deleted to signal that ‘pragma-askpass.js’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window is closed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script pragma-askpass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waits for deletion of file ‘pragma-askpass-running’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exit code from file ‘exit’, removes file ‘exit’, and returns the exit code </a:t>
            </a:r>
            <a:br>
              <a:rPr lang="en-US" sz="800" noProof="1"/>
            </a:br>
            <a:r>
              <a:rPr lang="en-US" sz="800" noProof="1"/>
              <a:t>(=&gt; git, which started this script gets the exit code)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>
              <a:solidFill>
                <a:schemeClr val="accent1"/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32120B0-8591-A847-B946-F0F20D7CB8D7}"/>
              </a:ext>
            </a:extLst>
          </p:cNvPr>
          <p:cNvSpPr txBox="1"/>
          <p:nvPr/>
        </p:nvSpPr>
        <p:spPr>
          <a:xfrm>
            <a:off x="416902" y="122259"/>
            <a:ext cx="5469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Git-related Windows</a:t>
            </a:r>
          </a:p>
        </p:txBody>
      </p:sp>
    </p:spTree>
    <p:extLst>
      <p:ext uri="{BB962C8B-B14F-4D97-AF65-F5344CB8AC3E}">
        <p14:creationId xmlns:p14="http://schemas.microsoft.com/office/powerpoint/2010/main" val="388264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AD88DAB-01A9-A441-A11C-9B4000367464}"/>
              </a:ext>
            </a:extLst>
          </p:cNvPr>
          <p:cNvSpPr txBox="1"/>
          <p:nvPr/>
        </p:nvSpPr>
        <p:spPr>
          <a:xfrm>
            <a:off x="489993" y="887480"/>
            <a:ext cx="10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History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298B066-77DC-F744-A641-81AB722329F0}"/>
              </a:ext>
            </a:extLst>
          </p:cNvPr>
          <p:cNvSpPr/>
          <p:nvPr/>
        </p:nvSpPr>
        <p:spPr>
          <a:xfrm>
            <a:off x="489993" y="1361519"/>
            <a:ext cx="368523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History is browsed with arrow buttons</a:t>
            </a:r>
          </a:p>
          <a:p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signaled by getMode() == “HISTORY”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list can be shortened by </a:t>
            </a:r>
            <a:r>
              <a:rPr lang="en-US" sz="800" b="1" noProof="1"/>
              <a:t>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is compared with previous commit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History snapshot can compare with “pinned” commit (=fixed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gitHistory()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history, both with and without search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localState keeps track of where you are in history</a:t>
            </a:r>
            <a:r>
              <a:rPr lang="en-US" sz="800" noProof="1"/>
              <a:t>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.historyNumber (-1 if not browsing history, index to 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.historyHash (hash of commit)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.historyString (descriptive text for messsage window)</a:t>
            </a:r>
            <a:br>
              <a:rPr lang="en-US" sz="800" noProof="1"/>
            </a:b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.pinnedCommit=”” (means ordinary history)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.pinnedCommit=hash (means pinned history)</a:t>
            </a:r>
            <a:br>
              <a:rPr lang="en-US" sz="800" noProof="1"/>
            </a:b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gitShowHistorical(commit) </a:t>
            </a: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returns status_data with changed file info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pinned, the status_data is relative pinned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The status_data will always be comparison between newest and oldest of the two commits (showing change going forward in time)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if not-pinned, status_data is relative previous commit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localState.history_status_data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B0A7310-007B-034F-888B-3E729DF011D6}"/>
              </a:ext>
            </a:extLst>
          </p:cNvPr>
          <p:cNvSpPr txBox="1"/>
          <p:nvPr/>
        </p:nvSpPr>
        <p:spPr>
          <a:xfrm>
            <a:off x="4317433" y="899854"/>
            <a:ext cx="1679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status_data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244EB7A-6EC2-884B-A6CA-58A938EBF5D3}"/>
              </a:ext>
            </a:extLst>
          </p:cNvPr>
          <p:cNvSpPr/>
          <p:nvPr/>
        </p:nvSpPr>
        <p:spPr>
          <a:xfrm>
            <a:off x="4409490" y="1365693"/>
            <a:ext cx="3372291" cy="16927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status_data from Simple-git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Standard fields from  gitStatus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showing change, add, delete, rename etc 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Some fields are emulated gitShowHistorical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additionally, the order of the commmits may be reversed when pinnedCommit is compared to current commit. This is stored in status_data.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false;   if commit1 is earlier than commit2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.reversedOrder  = true;   if commit1 is later than commit2</a:t>
            </a:r>
          </a:p>
          <a:p>
            <a:pPr marL="152550" lvl="1"/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15FF9A1-43E2-7348-9382-D2ADB3B355C8}"/>
              </a:ext>
            </a:extLst>
          </p:cNvPr>
          <p:cNvSpPr/>
          <p:nvPr/>
        </p:nvSpPr>
        <p:spPr>
          <a:xfrm>
            <a:off x="4463316" y="3807864"/>
            <a:ext cx="3372291" cy="21852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Settings are loaded at Pragma-git start, and updated from Settings window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Handling of settings in app.js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loadSettings is called on Pragma-git start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reads settings from settings.json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stores settings in global.state in predefined order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updateWithNewSettings is called :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from loadSettings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when leaving Settings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settings are saved when closing Pragma-git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debug flag from state.graph.debug is read-only. Change directly in settings.json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Settings window  settings.html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populated from global.state </a:t>
            </a:r>
            <a:br>
              <a:rPr lang="en-US" sz="800" noProof="1"/>
            </a:br>
            <a:r>
              <a:rPr lang="en-US" sz="800" noProof="1"/>
              <a:t>when   settings.js/injectIntoSettingsJs is called from settings.html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closeWindow stores data in global.state before closing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9D47FF24-DA49-8046-9CB0-28C71CB63318}"/>
              </a:ext>
            </a:extLst>
          </p:cNvPr>
          <p:cNvSpPr txBox="1"/>
          <p:nvPr/>
        </p:nvSpPr>
        <p:spPr>
          <a:xfrm>
            <a:off x="4421633" y="3375902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Settings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9192722C-8F33-C74E-A8DA-E92B802175F0}"/>
              </a:ext>
            </a:extLst>
          </p:cNvPr>
          <p:cNvSpPr txBox="1"/>
          <p:nvPr/>
        </p:nvSpPr>
        <p:spPr>
          <a:xfrm>
            <a:off x="489993" y="4804493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Dark mode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C6FE680-6AF2-4545-AE31-D52F0731E861}"/>
              </a:ext>
            </a:extLst>
          </p:cNvPr>
          <p:cNvSpPr/>
          <p:nvPr/>
        </p:nvSpPr>
        <p:spPr>
          <a:xfrm>
            <a:off x="489993" y="5244410"/>
            <a:ext cx="3685232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b="1" noProof="1"/>
              <a:t>Dark / light mode is defined from color_styles.css using css variables</a:t>
            </a:r>
          </a:p>
          <a:p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The mechanism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&lt;body&gt; of each document is predefined with class=“light”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script after &lt;body&gt;  adds a class=”dark” if dark mode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darkmode is defined by localState.dark (true if darkmode, false if light)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 localState.dark is set from value of state.darkmode setting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Main app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Main. window is mostly constant (except for text-fields and input texts)</a:t>
            </a:r>
            <a:br>
              <a:rPr lang="en-US" sz="800" noProof="1"/>
            </a:b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Other windows behaves differently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Have styles reading css variables from color_styles.css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A general img invert filter is applied which transforms black icons to white </a:t>
            </a:r>
            <a:br>
              <a:rPr lang="en-US" sz="800" noProof="1"/>
            </a:br>
            <a:r>
              <a:rPr lang="en-US" sz="800" noProof="1"/>
              <a:t>(exceptions for color icons are defined in each document’s style section)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>
                <a:solidFill>
                  <a:schemeClr val="accent1"/>
                </a:solidFill>
              </a:rPr>
              <a:t>Merge and Notes windows :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Merge: hacked the CodeMirror css in pragma-merge.html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Notes: hacked ToastUI editor css in notes.html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Both have special css for icons and text-based buttons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1DB0E46F-C9CA-A948-A22C-D89EEA13217F}"/>
              </a:ext>
            </a:extLst>
          </p:cNvPr>
          <p:cNvSpPr/>
          <p:nvPr/>
        </p:nvSpPr>
        <p:spPr>
          <a:xfrm>
            <a:off x="4470627" y="6395338"/>
            <a:ext cx="336498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Notes, Graph window, Pragma-merge 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Based on npm find-in-nw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Extend npm find-in-nw on the fly, with “extend_find-in-nw.js”</a:t>
            </a:r>
            <a:br>
              <a:rPr lang="en-US" sz="800" noProof="1"/>
            </a:br>
            <a:r>
              <a:rPr lang="en-US" sz="800" noProof="1"/>
              <a:t>- make search case insensitive, add navigation CTRL-G, ↑,↓</a:t>
            </a:r>
            <a:br>
              <a:rPr lang="en-US" sz="800" noProof="1"/>
            </a:br>
            <a:r>
              <a:rPr lang="en-US" sz="800" noProof="1"/>
              <a:t>- in Graph : searches document.body</a:t>
            </a:r>
            <a:br>
              <a:rPr lang="en-US" sz="800" noProof="1"/>
            </a:br>
            <a:r>
              <a:rPr lang="en-US" sz="800" noProof="1"/>
              <a:t>- in Notes : search depends on wysiwyg / markdown modes</a:t>
            </a:r>
            <a:br>
              <a:rPr lang="en-US" sz="800" noProof="1"/>
            </a:br>
            <a:r>
              <a:rPr lang="en-US" sz="800" noProof="1"/>
              <a:t>- in Pragma-merge : editor id in pragmaMergeSearchInEditorId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Code added at end of Notes.html, graph.html, pragma-merge.html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>
                <a:solidFill>
                  <a:schemeClr val="accent1"/>
                </a:solidFill>
              </a:rPr>
              <a:t>Notes window extra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“Notes.html” : Listen to mouseover on markdown/wysiwyg switches</a:t>
            </a:r>
            <a:br>
              <a:rPr lang="en-US" sz="800" noProof="1"/>
            </a:br>
            <a:r>
              <a:rPr lang="en-US" sz="800" noProof="1"/>
              <a:t>and clear marked finds (“tokens”), before switching.</a:t>
            </a:r>
            <a:br>
              <a:rPr lang="en-US" sz="800" noProof="1"/>
            </a:br>
            <a:r>
              <a:rPr lang="en-US" sz="800" noProof="1"/>
              <a:t>Then close search box.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r>
              <a:rPr lang="en-US" sz="800" noProof="1"/>
              <a:t>“Notes.js” : Stop save from happening if find is active</a:t>
            </a:r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  <a:p>
            <a:pPr marL="324000" lvl="1" indent="-171450">
              <a:buFont typeface="Arial" panose="020B0604020202020204" pitchFamily="34" charset="0"/>
              <a:buChar char="•"/>
            </a:pPr>
            <a:endParaRPr lang="en-US" sz="800" noProof="1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A7C2C043-D2F7-C944-B558-2BA54F5E7D29}"/>
              </a:ext>
            </a:extLst>
          </p:cNvPr>
          <p:cNvSpPr txBox="1"/>
          <p:nvPr/>
        </p:nvSpPr>
        <p:spPr>
          <a:xfrm>
            <a:off x="4421633" y="5950648"/>
            <a:ext cx="170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Find in html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16B39BA-29B4-7748-8FA3-5994271F75AA}"/>
              </a:ext>
            </a:extLst>
          </p:cNvPr>
          <p:cNvSpPr/>
          <p:nvPr/>
        </p:nvSpPr>
        <p:spPr>
          <a:xfrm>
            <a:off x="465896" y="8400871"/>
            <a:ext cx="36852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noProof="1">
                <a:solidFill>
                  <a:schemeClr val="accent1"/>
                </a:solidFill>
              </a:rPr>
              <a:t>About.html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inserts “about_search.html” in div, to have same text here as in help for history search.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about_search.html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is self-contained</a:t>
            </a:r>
            <a:endParaRPr lang="en-US" sz="800" noProof="1">
              <a:solidFill>
                <a:schemeClr val="accent1"/>
              </a:solidFill>
            </a:endParaRPr>
          </a:p>
          <a:p>
            <a:r>
              <a:rPr lang="en-US" sz="800" noProof="1">
                <a:solidFill>
                  <a:schemeClr val="accent1"/>
                </a:solidFill>
              </a:rPr>
              <a:t>Other help texts</a:t>
            </a:r>
            <a:endParaRPr lang="en-US" sz="800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HELP/TEMPLATE_help.html &lt;div id="inner-content"&gt;, is replaced with text from HELP/ by app.js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7DE9AEB1-C5B0-C249-BF18-9D6FEFA03971}"/>
              </a:ext>
            </a:extLst>
          </p:cNvPr>
          <p:cNvSpPr txBox="1"/>
          <p:nvPr/>
        </p:nvSpPr>
        <p:spPr>
          <a:xfrm>
            <a:off x="416902" y="7929139"/>
            <a:ext cx="88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/>
              <a:t>help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AF028C6E-A947-D149-8E6C-A4419B0C31F8}"/>
              </a:ext>
            </a:extLst>
          </p:cNvPr>
          <p:cNvSpPr txBox="1"/>
          <p:nvPr/>
        </p:nvSpPr>
        <p:spPr>
          <a:xfrm>
            <a:off x="416902" y="122259"/>
            <a:ext cx="4211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Other Windows</a:t>
            </a:r>
          </a:p>
        </p:txBody>
      </p:sp>
    </p:spTree>
    <p:extLst>
      <p:ext uri="{BB962C8B-B14F-4D97-AF65-F5344CB8AC3E}">
        <p14:creationId xmlns:p14="http://schemas.microsoft.com/office/powerpoint/2010/main" val="74831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3E1DA8D-DE72-7249-821E-88B0B328518E}"/>
              </a:ext>
            </a:extLst>
          </p:cNvPr>
          <p:cNvSpPr txBox="1"/>
          <p:nvPr/>
        </p:nvSpPr>
        <p:spPr>
          <a:xfrm>
            <a:off x="416902" y="122259"/>
            <a:ext cx="1170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solidFill>
                  <a:schemeClr val="accent1"/>
                </a:solidFill>
              </a:rPr>
              <a:t>Dev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9AA015C-8BF8-B04E-A7BD-D1FFFF1FCC82}"/>
              </a:ext>
            </a:extLst>
          </p:cNvPr>
          <p:cNvSpPr txBox="1"/>
          <p:nvPr/>
        </p:nvSpPr>
        <p:spPr>
          <a:xfrm>
            <a:off x="401904" y="1545040"/>
            <a:ext cx="327428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b="1" noProof="1"/>
              <a:t>Debug flags can be set from settings.json:</a:t>
            </a:r>
            <a:br>
              <a:rPr lang="en-US" sz="800" b="1" noProof="1"/>
            </a:b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graph.debug = true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b="1" noProof="1"/>
              <a:t>Chrome debug, press F12</a:t>
            </a:r>
          </a:p>
          <a:p>
            <a:endParaRPr lang="en-US" sz="800" b="1" noProof="1"/>
          </a:p>
          <a:p>
            <a:r>
              <a:rPr lang="en-US" sz="800" b="1" noProof="1"/>
              <a:t>Break debug on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conditional break point : </a:t>
            </a:r>
            <a:br>
              <a:rPr lang="en-US" sz="800" noProof="1"/>
            </a:br>
            <a:r>
              <a:rPr lang="en-US" sz="800" noProof="1"/>
              <a:t>make break point</a:t>
            </a:r>
            <a:br>
              <a:rPr lang="en-US" sz="800" noProof="1"/>
            </a:br>
            <a:r>
              <a:rPr lang="en-US" sz="800" noProof="1"/>
              <a:t>right-click and make condition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graph:  “stop(commit) “</a:t>
            </a:r>
            <a:br>
              <a:rPr lang="en-US" sz="800" noProof="1"/>
            </a:br>
            <a:r>
              <a:rPr lang="en-US" sz="800" noProof="1"/>
              <a:t>stops on marked commit in graph window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800" noProof="1"/>
          </a:p>
          <a:p>
            <a:r>
              <a:rPr lang="en-US" sz="800" noProof="1"/>
              <a:t>Reload window</a:t>
            </a:r>
            <a:endParaRPr lang="en-US" sz="800" b="1" noProof="1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800" noProof="1"/>
              <a:t>typically from debug console: injectIntoJs(document)</a:t>
            </a:r>
            <a:br>
              <a:rPr lang="en-US" sz="800" noProof="1"/>
            </a:br>
            <a:r>
              <a:rPr lang="en-US" sz="800" noProof="1"/>
              <a:t>(or similar command, use function starting on load)</a:t>
            </a:r>
          </a:p>
          <a:p>
            <a:br>
              <a:rPr lang="en-US" sz="800" noProof="1"/>
            </a:br>
            <a:endParaRPr lang="en-US" sz="800" noProof="1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B22BA33-1BE2-9C4E-857E-F8FF1526BB6F}"/>
              </a:ext>
            </a:extLst>
          </p:cNvPr>
          <p:cNvSpPr txBox="1"/>
          <p:nvPr/>
        </p:nvSpPr>
        <p:spPr>
          <a:xfrm>
            <a:off x="318798" y="953256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noProof="1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220908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12576</TotalTime>
  <Words>3519</Words>
  <Application>Microsoft Macintosh PowerPoint</Application>
  <PresentationFormat>A3 (297 x 420 mm)</PresentationFormat>
  <Paragraphs>446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Jan Axelsson</dc:creator>
  <cp:lastModifiedBy>Jan Axelsson</cp:lastModifiedBy>
  <cp:revision>199</cp:revision>
  <dcterms:created xsi:type="dcterms:W3CDTF">2020-06-24T14:21:06Z</dcterms:created>
  <dcterms:modified xsi:type="dcterms:W3CDTF">2021-09-23T09:58:54Z</dcterms:modified>
</cp:coreProperties>
</file>