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316" r:id="rId4"/>
    <p:sldId id="315" r:id="rId5"/>
    <p:sldId id="319" r:id="rId6"/>
    <p:sldId id="317" r:id="rId7"/>
    <p:sldId id="318" r:id="rId8"/>
    <p:sldId id="321" r:id="rId9"/>
    <p:sldId id="322" r:id="rId10"/>
    <p:sldId id="323" r:id="rId11"/>
    <p:sldId id="324" r:id="rId12"/>
    <p:sldId id="346" r:id="rId13"/>
    <p:sldId id="329" r:id="rId14"/>
    <p:sldId id="325" r:id="rId15"/>
    <p:sldId id="326" r:id="rId16"/>
    <p:sldId id="327" r:id="rId17"/>
    <p:sldId id="328" r:id="rId18"/>
    <p:sldId id="331" r:id="rId19"/>
    <p:sldId id="332" r:id="rId20"/>
    <p:sldId id="355" r:id="rId21"/>
    <p:sldId id="360" r:id="rId22"/>
    <p:sldId id="361" r:id="rId23"/>
    <p:sldId id="356" r:id="rId24"/>
    <p:sldId id="357" r:id="rId25"/>
    <p:sldId id="358" r:id="rId26"/>
    <p:sldId id="362" r:id="rId27"/>
    <p:sldId id="333" r:id="rId28"/>
    <p:sldId id="349" r:id="rId29"/>
    <p:sldId id="354" r:id="rId30"/>
    <p:sldId id="350" r:id="rId31"/>
    <p:sldId id="351" r:id="rId32"/>
    <p:sldId id="352" r:id="rId33"/>
    <p:sldId id="353" r:id="rId34"/>
    <p:sldId id="363" r:id="rId35"/>
    <p:sldId id="345" r:id="rId36"/>
    <p:sldId id="334" r:id="rId37"/>
    <p:sldId id="344" r:id="rId38"/>
    <p:sldId id="347" r:id="rId39"/>
    <p:sldId id="343" r:id="rId40"/>
    <p:sldId id="348" r:id="rId41"/>
    <p:sldId id="342" r:id="rId42"/>
    <p:sldId id="364" r:id="rId43"/>
    <p:sldId id="335" r:id="rId44"/>
    <p:sldId id="305" r:id="rId45"/>
    <p:sldId id="306" r:id="rId46"/>
    <p:sldId id="308" r:id="rId47"/>
    <p:sldId id="340" r:id="rId48"/>
    <p:sldId id="314" r:id="rId49"/>
    <p:sldId id="307" r:id="rId50"/>
    <p:sldId id="341" r:id="rId51"/>
    <p:sldId id="337" r:id="rId52"/>
    <p:sldId id="365" r:id="rId53"/>
    <p:sldId id="33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becca Wright" initials="R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9" autoAdjust="0"/>
    <p:restoredTop sz="94668" autoAdjust="0"/>
  </p:normalViewPr>
  <p:slideViewPr>
    <p:cSldViewPr snapToObjects="1">
      <p:cViewPr varScale="1">
        <p:scale>
          <a:sx n="90" d="100"/>
          <a:sy n="90" d="100"/>
        </p:scale>
        <p:origin x="-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3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commentAuthors" Target="commentAuthors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F2A-2263-9A49-A7E7-D883804BCBA0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A1B9-89E9-574B-80F6-1FCEA2221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DA1B9-89E9-574B-80F6-1FCEA2221D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8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091E73-92CA-5A48-AB47-01D0C4B2D3F6}" type="slidenum">
              <a:rPr lang="en-US"/>
              <a:pPr/>
              <a:t>45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59EB-3F42-784C-B929-DAF46EF55D39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2FDA-0B4D-FF42-94B4-35ED0E35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59EB-3F42-784C-B929-DAF46EF55D39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2FDA-0B4D-FF42-94B4-35ED0E35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59EB-3F42-784C-B929-DAF46EF55D39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2FDA-0B4D-FF42-94B4-35ED0E35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8677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50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1615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5259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5259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0845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75073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713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16529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229738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59EB-3F42-784C-B929-DAF46EF55D39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2FDA-0B4D-FF42-94B4-35ED0E35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995422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5688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79500"/>
            <a:ext cx="2057400" cy="5778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79500"/>
            <a:ext cx="6019800" cy="5778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37235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59EB-3F42-784C-B929-DAF46EF55D39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2FDA-0B4D-FF42-94B4-35ED0E35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59EB-3F42-784C-B929-DAF46EF55D39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2FDA-0B4D-FF42-94B4-35ED0E35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59EB-3F42-784C-B929-DAF46EF55D39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2FDA-0B4D-FF42-94B4-35ED0E35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59EB-3F42-784C-B929-DAF46EF55D39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2FDA-0B4D-FF42-94B4-35ED0E35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59EB-3F42-784C-B929-DAF46EF55D39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2FDA-0B4D-FF42-94B4-35ED0E35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59EB-3F42-784C-B929-DAF46EF55D39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2FDA-0B4D-FF42-94B4-35ED0E35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59EB-3F42-784C-B929-DAF46EF55D39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2FDA-0B4D-FF42-94B4-35ED0E35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59EB-3F42-784C-B929-DAF46EF55D39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2FDA-0B4D-FF42-94B4-35ED0E35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4963" y="1079500"/>
            <a:ext cx="7524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525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marL="12700" algn="ctr" rtl="0" fontAlgn="base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Helvetica" charset="0"/>
        </a:defRPr>
      </a:lvl1pPr>
      <a:lvl2pPr marL="12700" algn="ctr" rtl="0" fontAlgn="base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2pPr>
      <a:lvl3pPr marL="12700" algn="ctr" rtl="0" fontAlgn="base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3pPr>
      <a:lvl4pPr marL="12700" algn="ctr" rtl="0" fontAlgn="base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4pPr>
      <a:lvl5pPr marL="12700" algn="ctr" rtl="0" fontAlgn="base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5pPr>
      <a:lvl6pPr marL="469900" algn="ctr" rtl="0" fontAlgn="base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6pPr>
      <a:lvl7pPr marL="927100" algn="ctr" rtl="0" fontAlgn="base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7pPr>
      <a:lvl8pPr marL="1384300" algn="ctr" rtl="0" fontAlgn="base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8pPr>
      <a:lvl9pPr marL="1841500" algn="ctr" rtl="0" fontAlgn="base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9pPr>
    </p:titleStyle>
    <p:bodyStyle>
      <a:lvl1pPr marL="287338" indent="-285750" algn="l" rtl="0" fontAlgn="base">
        <a:lnSpc>
          <a:spcPct val="9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7388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b="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44588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b="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44638" indent="-17145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01838" indent="-17145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 b="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459038" indent="-17145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 b="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16238" indent="-17145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 b="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373438" indent="-17145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 b="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30638" indent="-17145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 b="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74" y="2617801"/>
            <a:ext cx="8763000" cy="1315310"/>
          </a:xfrm>
        </p:spPr>
        <p:txBody>
          <a:bodyPr>
            <a:noAutofit/>
          </a:bodyPr>
          <a:lstStyle/>
          <a:p>
            <a:r>
              <a:rPr lang="en-US" sz="3600" dirty="0" smtClean="0"/>
              <a:t>Trustworthy Software: U.S. Presentation</a:t>
            </a:r>
            <a:endParaRPr lang="en-US" sz="3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348608"/>
            <a:ext cx="655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75907"/>
            <a:endParaRPr lang="en-US" sz="2000" b="1" dirty="0">
              <a:solidFill>
                <a:srgbClr val="008000"/>
              </a:solidFill>
            </a:endParaRPr>
          </a:p>
          <a:p>
            <a:pPr algn="ctr" defTabSz="4075907"/>
            <a:r>
              <a:rPr lang="en-US" sz="2000" b="1" dirty="0">
                <a:solidFill>
                  <a:srgbClr val="008000"/>
                </a:solidFill>
              </a:rPr>
              <a:t>September </a:t>
            </a:r>
            <a:r>
              <a:rPr lang="en-US" sz="2000" b="1" dirty="0" smtClean="0">
                <a:solidFill>
                  <a:srgbClr val="008000"/>
                </a:solidFill>
              </a:rPr>
              <a:t>27, 2011</a:t>
            </a:r>
          </a:p>
          <a:p>
            <a:pPr algn="ctr" defTabSz="4075907"/>
            <a:r>
              <a:rPr lang="en-US" sz="2000" b="1" dirty="0" smtClean="0">
                <a:solidFill>
                  <a:srgbClr val="008000"/>
                </a:solidFill>
              </a:rPr>
              <a:t>Beijing, China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4414" y="3810000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0090"/>
                </a:solidFill>
              </a:rPr>
              <a:t>Rebecca Wright</a:t>
            </a:r>
          </a:p>
          <a:p>
            <a:pPr algn="ctr"/>
            <a:r>
              <a:rPr lang="en-US" sz="2200" dirty="0" smtClean="0">
                <a:solidFill>
                  <a:srgbClr val="000090"/>
                </a:solidFill>
              </a:rPr>
              <a:t>Rutgers University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158" y="5659517"/>
            <a:ext cx="4290842" cy="1168062"/>
          </a:xfrm>
          <a:prstGeom prst="rect">
            <a:avLst/>
          </a:prstGeom>
        </p:spPr>
      </p:pic>
      <p:pic>
        <p:nvPicPr>
          <p:cNvPr id="7" name="Picture 6" descr="Rutgers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943600"/>
            <a:ext cx="1981199" cy="701860"/>
          </a:xfrm>
          <a:prstGeom prst="rect">
            <a:avLst/>
          </a:prstGeom>
        </p:spPr>
      </p:pic>
      <p:pic>
        <p:nvPicPr>
          <p:cNvPr id="9" name="Picture 8" descr="Screen shot 2011-09-14 at 3.03.1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198" y="-1"/>
            <a:ext cx="9165198" cy="2623869"/>
          </a:xfrm>
          <a:prstGeom prst="rect">
            <a:avLst/>
          </a:prstGeom>
          <a:ln>
            <a:solidFill>
              <a:srgbClr val="000090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Trustworthy Software: </a:t>
            </a:r>
            <a:r>
              <a:rPr lang="en-US" sz="3200" dirty="0"/>
              <a:t>1960s to mid-’</a:t>
            </a:r>
            <a:r>
              <a:rPr lang="en-US" sz="3200" dirty="0" smtClean="0"/>
              <a:t>70s (3/3)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Defense </a:t>
            </a:r>
            <a:r>
              <a:rPr lang="en-US" dirty="0" smtClean="0">
                <a:solidFill>
                  <a:srgbClr val="000090"/>
                </a:solidFill>
              </a:rPr>
              <a:t>computing: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Need </a:t>
            </a:r>
            <a:r>
              <a:rPr lang="en-US" dirty="0">
                <a:solidFill>
                  <a:srgbClr val="008000"/>
                </a:solidFill>
              </a:rPr>
              <a:t>to </a:t>
            </a:r>
            <a:r>
              <a:rPr lang="en-US" dirty="0" smtClean="0">
                <a:solidFill>
                  <a:srgbClr val="008000"/>
                </a:solidFill>
              </a:rPr>
              <a:t>provide robust systems and satisfy </a:t>
            </a:r>
            <a:r>
              <a:rPr lang="en-US" dirty="0">
                <a:solidFill>
                  <a:srgbClr val="008000"/>
                </a:solidFill>
              </a:rPr>
              <a:t>regulations for protection of classified information (primarily confidentiality)  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Threats</a:t>
            </a:r>
            <a:r>
              <a:rPr lang="en-US" dirty="0">
                <a:solidFill>
                  <a:srgbClr val="008000"/>
                </a:solidFill>
              </a:rPr>
              <a:t>: 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smtClean="0"/>
              <a:t>espionage,</a:t>
            </a:r>
          </a:p>
          <a:p>
            <a:pPr lvl="2"/>
            <a:r>
              <a:rPr lang="en-US" dirty="0" smtClean="0"/>
              <a:t>sabotage;</a:t>
            </a:r>
          </a:p>
          <a:p>
            <a:pPr lvl="2"/>
            <a:r>
              <a:rPr lang="en-US" dirty="0" smtClean="0"/>
              <a:t>nation</a:t>
            </a:r>
            <a:r>
              <a:rPr lang="en-US" dirty="0"/>
              <a:t>-state </a:t>
            </a:r>
            <a:r>
              <a:rPr lang="en-US" dirty="0" smtClean="0"/>
              <a:t>actors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Threat </a:t>
            </a:r>
            <a:r>
              <a:rPr lang="en-US" dirty="0">
                <a:solidFill>
                  <a:srgbClr val="008000"/>
                </a:solidFill>
              </a:rPr>
              <a:t>agents: 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smtClean="0"/>
              <a:t>nation-state actors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Mitigation </a:t>
            </a:r>
            <a:r>
              <a:rPr lang="en-US" dirty="0">
                <a:solidFill>
                  <a:srgbClr val="008000"/>
                </a:solidFill>
              </a:rPr>
              <a:t>approach:</a:t>
            </a:r>
          </a:p>
          <a:p>
            <a:pPr lvl="2"/>
            <a:r>
              <a:rPr lang="en-US" dirty="0"/>
              <a:t>“color change”, physical separation, “system high” operation</a:t>
            </a:r>
          </a:p>
          <a:p>
            <a:pPr lvl="2"/>
            <a:r>
              <a:rPr lang="en-US" dirty="0" smtClean="0"/>
              <a:t>“</a:t>
            </a:r>
            <a:r>
              <a:rPr lang="en-US" dirty="0"/>
              <a:t>Multi-level secure” computing as a goal: information </a:t>
            </a:r>
            <a:r>
              <a:rPr lang="en-US" dirty="0" smtClean="0"/>
              <a:t>at different </a:t>
            </a:r>
            <a:r>
              <a:rPr lang="en-US" dirty="0"/>
              <a:t>security levels, users with different clearances</a:t>
            </a:r>
            <a:r>
              <a:rPr lang="en-US" dirty="0" smtClean="0"/>
              <a:t>, sharing </a:t>
            </a:r>
            <a:r>
              <a:rPr lang="en-US" dirty="0"/>
              <a:t>a common computer system</a:t>
            </a:r>
          </a:p>
          <a:p>
            <a:pPr lvl="2"/>
            <a:r>
              <a:rPr lang="en-US" dirty="0" smtClean="0"/>
              <a:t>Research </a:t>
            </a:r>
            <a:r>
              <a:rPr lang="en-US" dirty="0"/>
              <a:t>approaches: Reference monitors, security kernels</a:t>
            </a:r>
            <a:r>
              <a:rPr lang="en-US" dirty="0" smtClean="0"/>
              <a:t>, secure </a:t>
            </a:r>
            <a:r>
              <a:rPr lang="en-US" dirty="0"/>
              <a:t>operating systems, virtualization, encryption</a:t>
            </a:r>
          </a:p>
        </p:txBody>
      </p:sp>
    </p:spTree>
    <p:extLst>
      <p:ext uri="{BB962C8B-B14F-4D97-AF65-F5344CB8AC3E}">
        <p14:creationId xmlns:p14="http://schemas.microsoft.com/office/powerpoint/2010/main" val="124309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Web and the Internet Boom 1990’s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Internet commerce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Users as content providers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Every day activities, some with financial value, migrating onto networked computers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Large-scale running of untrusted code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Emergence of online fraud as a business.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4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Software Systems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Internet, WWW, social computing, cloud computing, mobile phones as computing devices, ubiquitous computing, etc.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Embedded systems in cars, medical devices, household appliances, and other consumer products.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Critical infrastructure heavily reliant on software for control and management, with increasing human interaction (e.g., Smart grid).</a:t>
            </a:r>
          </a:p>
          <a:p>
            <a:r>
              <a:rPr lang="en-US" dirty="0">
                <a:solidFill>
                  <a:srgbClr val="000090"/>
                </a:solidFill>
              </a:rPr>
              <a:t>C</a:t>
            </a:r>
            <a:r>
              <a:rPr lang="en-US" dirty="0" smtClean="0">
                <a:solidFill>
                  <a:srgbClr val="000090"/>
                </a:solidFill>
              </a:rPr>
              <a:t>omputing, especially data-intensive computing, drives advances in almost all fields.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Many kinds of devices, many kinds of communication networks, all interacting and interoperating.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Each model has its own attributes: strengths, threats, costs.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As always, users demand functionality over security (but then complain if security is not provided).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8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Principles for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505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000090"/>
                </a:solidFill>
              </a:rPr>
              <a:t>Saltzer</a:t>
            </a:r>
            <a:r>
              <a:rPr lang="en-US" dirty="0">
                <a:solidFill>
                  <a:srgbClr val="000090"/>
                </a:solidFill>
              </a:rPr>
              <a:t> and Schroeder, Protection of Information in </a:t>
            </a:r>
            <a:r>
              <a:rPr lang="en-US" dirty="0" smtClean="0">
                <a:solidFill>
                  <a:srgbClr val="000090"/>
                </a:solidFill>
              </a:rPr>
              <a:t>Computer Systems</a:t>
            </a:r>
            <a:r>
              <a:rPr lang="en-US" dirty="0">
                <a:solidFill>
                  <a:srgbClr val="000090"/>
                </a:solidFill>
              </a:rPr>
              <a:t>, Proceedings of the IEEE, Sept., </a:t>
            </a:r>
            <a:r>
              <a:rPr lang="en-US" b="1" dirty="0">
                <a:solidFill>
                  <a:srgbClr val="000090"/>
                </a:solidFill>
              </a:rPr>
              <a:t>1975 </a:t>
            </a:r>
            <a:r>
              <a:rPr lang="en-US" dirty="0">
                <a:solidFill>
                  <a:srgbClr val="000090"/>
                </a:solidFill>
              </a:rPr>
              <a:t>(V. 63 #9)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Design </a:t>
            </a:r>
            <a:r>
              <a:rPr lang="en-US" dirty="0">
                <a:solidFill>
                  <a:srgbClr val="000090"/>
                </a:solidFill>
              </a:rPr>
              <a:t>principles: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Economy </a:t>
            </a:r>
            <a:r>
              <a:rPr lang="en-US" dirty="0">
                <a:solidFill>
                  <a:srgbClr val="008000"/>
                </a:solidFill>
              </a:rPr>
              <a:t>of mechanism (simplicity over complexity)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Fail</a:t>
            </a:r>
            <a:r>
              <a:rPr lang="en-US" dirty="0">
                <a:solidFill>
                  <a:srgbClr val="008000"/>
                </a:solidFill>
              </a:rPr>
              <a:t>-safe defaults (default exclusion, explicit permission)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Complete </a:t>
            </a:r>
            <a:r>
              <a:rPr lang="en-US" dirty="0">
                <a:solidFill>
                  <a:srgbClr val="008000"/>
                </a:solidFill>
              </a:rPr>
              <a:t>mediation (check each access)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Open </a:t>
            </a:r>
            <a:r>
              <a:rPr lang="en-US" dirty="0">
                <a:solidFill>
                  <a:srgbClr val="008000"/>
                </a:solidFill>
              </a:rPr>
              <a:t>design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Separation </a:t>
            </a:r>
            <a:r>
              <a:rPr lang="en-US" dirty="0">
                <a:solidFill>
                  <a:srgbClr val="008000"/>
                </a:solidFill>
              </a:rPr>
              <a:t>of privilege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Least </a:t>
            </a:r>
            <a:r>
              <a:rPr lang="en-US" dirty="0">
                <a:solidFill>
                  <a:srgbClr val="008000"/>
                </a:solidFill>
              </a:rPr>
              <a:t>privilege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Least </a:t>
            </a:r>
            <a:r>
              <a:rPr lang="en-US" dirty="0">
                <a:solidFill>
                  <a:srgbClr val="008000"/>
                </a:solidFill>
              </a:rPr>
              <a:t>common mechanism (minimize the </a:t>
            </a:r>
            <a:r>
              <a:rPr lang="en-US" dirty="0" smtClean="0">
                <a:solidFill>
                  <a:srgbClr val="008000"/>
                </a:solidFill>
              </a:rPr>
              <a:t>shared mechanisms</a:t>
            </a:r>
            <a:r>
              <a:rPr lang="en-US" dirty="0">
                <a:solidFill>
                  <a:srgbClr val="008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Psychological </a:t>
            </a:r>
            <a:r>
              <a:rPr lang="en-US" dirty="0">
                <a:solidFill>
                  <a:srgbClr val="008000"/>
                </a:solidFill>
              </a:rPr>
              <a:t>acceptability (usability)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Work </a:t>
            </a:r>
            <a:r>
              <a:rPr lang="en-US" dirty="0">
                <a:solidFill>
                  <a:srgbClr val="008000"/>
                </a:solidFill>
              </a:rPr>
              <a:t>factor (compare cost of breaking mechanism </a:t>
            </a:r>
            <a:r>
              <a:rPr lang="en-US" dirty="0" smtClean="0">
                <a:solidFill>
                  <a:srgbClr val="008000"/>
                </a:solidFill>
              </a:rPr>
              <a:t>with attacker </a:t>
            </a:r>
            <a:r>
              <a:rPr lang="en-US" dirty="0">
                <a:solidFill>
                  <a:srgbClr val="008000"/>
                </a:solidFill>
              </a:rPr>
              <a:t>resources)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Compromise </a:t>
            </a:r>
            <a:r>
              <a:rPr lang="en-US" dirty="0">
                <a:solidFill>
                  <a:srgbClr val="008000"/>
                </a:solidFill>
              </a:rPr>
              <a:t>recording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022" y="5943600"/>
            <a:ext cx="8226778" cy="76944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T</a:t>
            </a:r>
            <a:r>
              <a:rPr lang="en-US" sz="2200" dirty="0" smtClean="0"/>
              <a:t>hese </a:t>
            </a:r>
            <a:r>
              <a:rPr lang="en-US" sz="2200" dirty="0"/>
              <a:t>principles need to be re-interpreted </a:t>
            </a:r>
            <a:r>
              <a:rPr lang="en-US" sz="2200" dirty="0" smtClean="0"/>
              <a:t>as technology </a:t>
            </a:r>
            <a:r>
              <a:rPr lang="en-US" sz="2200" dirty="0"/>
              <a:t>advances and sometimes different </a:t>
            </a:r>
            <a:r>
              <a:rPr lang="en-US" sz="2200" dirty="0" smtClean="0"/>
              <a:t>principles are needed.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192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9238" y="215900"/>
            <a:ext cx="8742362" cy="9271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000" b="0" dirty="0">
                <a:latin typeface="Calibri"/>
                <a:cs typeface="Calibri"/>
              </a:rPr>
              <a:t>OS </a:t>
            </a:r>
            <a:r>
              <a:rPr lang="en-US" sz="3000" b="0" dirty="0" smtClean="0">
                <a:latin typeface="Calibri"/>
                <a:cs typeface="Calibri"/>
              </a:rPr>
              <a:t>Security </a:t>
            </a:r>
            <a:r>
              <a:rPr lang="en-US" sz="3000" b="0" dirty="0">
                <a:latin typeface="Calibri"/>
                <a:cs typeface="Calibri"/>
              </a:rPr>
              <a:t>R&amp;D and C</a:t>
            </a:r>
            <a:r>
              <a:rPr lang="en-US" sz="3000" b="0" dirty="0" smtClean="0">
                <a:latin typeface="Calibri"/>
                <a:cs typeface="Calibri"/>
              </a:rPr>
              <a:t>riteria </a:t>
            </a:r>
            <a:r>
              <a:rPr lang="en-US" sz="3000" b="0" dirty="0">
                <a:latin typeface="Calibri"/>
                <a:cs typeface="Calibri"/>
              </a:rPr>
              <a:t>D</a:t>
            </a:r>
            <a:r>
              <a:rPr lang="en-US" sz="3000" b="0" dirty="0" smtClean="0">
                <a:latin typeface="Calibri"/>
                <a:cs typeface="Calibri"/>
              </a:rPr>
              <a:t>evelopment </a:t>
            </a:r>
            <a:r>
              <a:rPr lang="en-US" sz="3000" b="0" dirty="0">
                <a:latin typeface="Calibri"/>
                <a:cs typeface="Calibri"/>
              </a:rPr>
              <a:t>1968 –</a:t>
            </a:r>
            <a:r>
              <a:rPr lang="en-US" sz="3000" b="0" dirty="0" smtClean="0">
                <a:latin typeface="Calibri"/>
                <a:cs typeface="Calibri"/>
              </a:rPr>
              <a:t> </a:t>
            </a:r>
            <a:r>
              <a:rPr lang="en-US" sz="3000" b="0" dirty="0">
                <a:latin typeface="Calibri"/>
                <a:cs typeface="Calibri"/>
              </a:rPr>
              <a:t>2000</a:t>
            </a:r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471488" y="3290094"/>
            <a:ext cx="993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Ware Rept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712788" y="2350294"/>
            <a:ext cx="1527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Anderson Rept: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Reference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Monitor Concept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259858" y="1653381"/>
            <a:ext cx="2593371" cy="50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b="1" dirty="0">
                <a:solidFill>
                  <a:srgbClr val="000090"/>
                </a:solidFill>
                <a:latin typeface="Arial"/>
                <a:ea typeface="ＭＳ Ｐゴシック" charset="0"/>
                <a:cs typeface="Tahoma" charset="0"/>
                <a:sym typeface="Tahoma" charset="0"/>
              </a:rPr>
              <a:t>“</a:t>
            </a:r>
            <a:r>
              <a:rPr lang="en-US" b="1" dirty="0">
                <a:solidFill>
                  <a:srgbClr val="00009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Penetrate and Patch</a:t>
            </a:r>
            <a:r>
              <a:rPr lang="ja-JP" altLang="en-US" b="1" dirty="0">
                <a:solidFill>
                  <a:srgbClr val="000090"/>
                </a:solidFill>
                <a:latin typeface="Arial"/>
                <a:ea typeface="ＭＳ Ｐゴシック" charset="0"/>
                <a:cs typeface="Tahoma" charset="0"/>
                <a:sym typeface="Tahoma" charset="0"/>
              </a:rPr>
              <a:t>”</a:t>
            </a:r>
            <a:endParaRPr lang="en-US" sz="4200" dirty="0">
              <a:solidFill>
                <a:srgbClr val="00009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9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Period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2439988" y="5615781"/>
            <a:ext cx="2425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9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Security Kernel</a:t>
            </a:r>
            <a:endParaRPr lang="en-US" sz="4200" dirty="0">
              <a:solidFill>
                <a:srgbClr val="00009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9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Experimentation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1489075" y="4691856"/>
            <a:ext cx="8683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MULTICS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1784350" y="4893469"/>
            <a:ext cx="1447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AFDSC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MULTICS (AIM)</a:t>
            </a:r>
          </a:p>
        </p:txBody>
      </p:sp>
      <p:sp>
        <p:nvSpPr>
          <p:cNvPr id="13320" name="Rectangle 8"/>
          <p:cNvSpPr>
            <a:spLocks/>
          </p:cNvSpPr>
          <p:nvPr/>
        </p:nvSpPr>
        <p:spPr bwMode="auto">
          <a:xfrm>
            <a:off x="2836863" y="4558506"/>
            <a:ext cx="69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SCOMP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" charset="0"/>
                <a:ea typeface="ＭＳ Ｐゴシック" charset="0"/>
                <a:cs typeface="Times" charset="0"/>
                <a:sym typeface="Times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KSOS</a:t>
            </a:r>
          </a:p>
        </p:txBody>
      </p:sp>
      <p:sp>
        <p:nvSpPr>
          <p:cNvPr id="13321" name="Rectangle 9"/>
          <p:cNvSpPr>
            <a:spLocks/>
          </p:cNvSpPr>
          <p:nvPr/>
        </p:nvSpPr>
        <p:spPr bwMode="auto">
          <a:xfrm>
            <a:off x="3544888" y="2953544"/>
            <a:ext cx="8207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NCSC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Founded</a:t>
            </a:r>
          </a:p>
        </p:txBody>
      </p:sp>
      <p:sp>
        <p:nvSpPr>
          <p:cNvPr id="13322" name="Rectangle 10"/>
          <p:cNvSpPr>
            <a:spLocks/>
          </p:cNvSpPr>
          <p:nvPr/>
        </p:nvSpPr>
        <p:spPr bwMode="auto">
          <a:xfrm>
            <a:off x="3913188" y="2307431"/>
            <a:ext cx="1203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Orange Book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Published: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TCB Concept</a:t>
            </a:r>
          </a:p>
        </p:txBody>
      </p:sp>
      <p:sp>
        <p:nvSpPr>
          <p:cNvPr id="13323" name="Rectangle 11"/>
          <p:cNvSpPr>
            <a:spLocks/>
          </p:cNvSpPr>
          <p:nvPr/>
        </p:nvSpPr>
        <p:spPr bwMode="auto">
          <a:xfrm>
            <a:off x="3508375" y="4939506"/>
            <a:ext cx="1085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First 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Evaluations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Completed</a:t>
            </a:r>
          </a:p>
        </p:txBody>
      </p:sp>
      <p:sp>
        <p:nvSpPr>
          <p:cNvPr id="13324" name="Rectangle 12"/>
          <p:cNvSpPr>
            <a:spLocks/>
          </p:cNvSpPr>
          <p:nvPr/>
        </p:nvSpPr>
        <p:spPr bwMode="auto">
          <a:xfrm>
            <a:off x="5105400" y="2156619"/>
            <a:ext cx="9239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TNI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Published</a:t>
            </a:r>
          </a:p>
        </p:txBody>
      </p:sp>
      <p:sp>
        <p:nvSpPr>
          <p:cNvPr id="13325" name="Rectangle 13"/>
          <p:cNvSpPr>
            <a:spLocks/>
          </p:cNvSpPr>
          <p:nvPr/>
        </p:nvSpPr>
        <p:spPr bwMode="auto">
          <a:xfrm>
            <a:off x="6015038" y="1770856"/>
            <a:ext cx="9239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TDI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Published</a:t>
            </a:r>
          </a:p>
        </p:txBody>
      </p:sp>
      <p:sp>
        <p:nvSpPr>
          <p:cNvPr id="13326" name="Rectangle 14"/>
          <p:cNvSpPr>
            <a:spLocks/>
          </p:cNvSpPr>
          <p:nvPr/>
        </p:nvSpPr>
        <p:spPr bwMode="auto">
          <a:xfrm>
            <a:off x="6508750" y="2428081"/>
            <a:ext cx="114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Federal Crit.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First Draft</a:t>
            </a:r>
          </a:p>
        </p:txBody>
      </p:sp>
      <p:sp>
        <p:nvSpPr>
          <p:cNvPr id="13327" name="Rectangle 15"/>
          <p:cNvSpPr>
            <a:spLocks/>
          </p:cNvSpPr>
          <p:nvPr/>
        </p:nvSpPr>
        <p:spPr bwMode="auto">
          <a:xfrm>
            <a:off x="420688" y="4668044"/>
            <a:ext cx="9445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ADEPT-50</a:t>
            </a:r>
          </a:p>
        </p:txBody>
      </p:sp>
      <p:sp>
        <p:nvSpPr>
          <p:cNvPr id="13328" name="Rectangle 16"/>
          <p:cNvSpPr>
            <a:spLocks/>
          </p:cNvSpPr>
          <p:nvPr/>
        </p:nvSpPr>
        <p:spPr bwMode="auto">
          <a:xfrm>
            <a:off x="649288" y="5220494"/>
            <a:ext cx="1323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Timesharing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Demonstrated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rot="10800000">
            <a:off x="315913" y="4779169"/>
            <a:ext cx="427037" cy="45402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30" name="Rectangle 18"/>
          <p:cNvSpPr>
            <a:spLocks/>
          </p:cNvSpPr>
          <p:nvPr/>
        </p:nvSpPr>
        <p:spPr bwMode="auto">
          <a:xfrm>
            <a:off x="4181204" y="1272381"/>
            <a:ext cx="1710279" cy="50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9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TCSEC Product </a:t>
            </a:r>
            <a:endParaRPr lang="en-US" sz="4200" dirty="0">
              <a:solidFill>
                <a:srgbClr val="00009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9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Development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963613" y="3513931"/>
            <a:ext cx="336550" cy="482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1457325" y="3040856"/>
            <a:ext cx="215900" cy="939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3970338" y="2988469"/>
            <a:ext cx="679450" cy="9810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3589338" y="3410744"/>
            <a:ext cx="107950" cy="4730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4833938" y="2610644"/>
            <a:ext cx="596900" cy="13366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rot="10800000" flipH="1">
            <a:off x="4067175" y="4339431"/>
            <a:ext cx="95250" cy="54451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H="1">
            <a:off x="6019800" y="2674144"/>
            <a:ext cx="519113" cy="127793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38" name="Rectangle 26"/>
          <p:cNvSpPr>
            <a:spLocks/>
          </p:cNvSpPr>
          <p:nvPr/>
        </p:nvSpPr>
        <p:spPr bwMode="auto">
          <a:xfrm>
            <a:off x="2190750" y="2720181"/>
            <a:ext cx="1190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RISOS,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PAP Projects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2411413" y="3266281"/>
            <a:ext cx="152400" cy="5873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H="1">
            <a:off x="2817813" y="3182144"/>
            <a:ext cx="176212" cy="65722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rot="10800000" flipH="1">
            <a:off x="6477000" y="4333081"/>
            <a:ext cx="411163" cy="596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42" name="Rectangle 30"/>
          <p:cNvSpPr>
            <a:spLocks/>
          </p:cNvSpPr>
          <p:nvPr/>
        </p:nvSpPr>
        <p:spPr bwMode="auto">
          <a:xfrm>
            <a:off x="4627563" y="4815681"/>
            <a:ext cx="9953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DEC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VMM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Sec Kernel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(SKVAX)</a:t>
            </a:r>
          </a:p>
        </p:txBody>
      </p:sp>
      <p:sp>
        <p:nvSpPr>
          <p:cNvPr id="13343" name="Rectangle 31"/>
          <p:cNvSpPr>
            <a:spLocks/>
          </p:cNvSpPr>
          <p:nvPr/>
        </p:nvSpPr>
        <p:spPr bwMode="auto">
          <a:xfrm>
            <a:off x="6834188" y="2948781"/>
            <a:ext cx="1273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Common Crit.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First Draft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V. 1.0</a:t>
            </a:r>
          </a:p>
        </p:txBody>
      </p:sp>
      <p:grpSp>
        <p:nvGrpSpPr>
          <p:cNvPr id="13344" name="Group 32"/>
          <p:cNvGrpSpPr>
            <a:grpSpLocks/>
          </p:cNvGrpSpPr>
          <p:nvPr/>
        </p:nvGrpSpPr>
        <p:grpSpPr bwMode="auto">
          <a:xfrm>
            <a:off x="981075" y="4341019"/>
            <a:ext cx="6689725" cy="434975"/>
            <a:chOff x="0" y="0"/>
            <a:chExt cx="4214" cy="274"/>
          </a:xfrm>
        </p:grpSpPr>
        <p:sp>
          <p:nvSpPr>
            <p:cNvPr id="13345" name="Rectangle 33"/>
            <p:cNvSpPr>
              <a:spLocks/>
            </p:cNvSpPr>
            <p:nvPr/>
          </p:nvSpPr>
          <p:spPr bwMode="auto">
            <a:xfrm>
              <a:off x="0" y="4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8100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" charset="0"/>
                  <a:ea typeface="ＭＳ Ｐゴシック" charset="0"/>
                  <a:cs typeface="Times" charset="0"/>
                  <a:sym typeface="Times" charset="0"/>
                </a:rPr>
                <a:t>1970</a:t>
              </a:r>
            </a:p>
          </p:txBody>
        </p:sp>
        <p:sp>
          <p:nvSpPr>
            <p:cNvPr id="13346" name="Rectangle 34"/>
            <p:cNvSpPr>
              <a:spLocks/>
            </p:cNvSpPr>
            <p:nvPr/>
          </p:nvSpPr>
          <p:spPr bwMode="auto">
            <a:xfrm>
              <a:off x="1314" y="0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8100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" charset="0"/>
                  <a:ea typeface="ＭＳ Ｐゴシック" charset="0"/>
                  <a:cs typeface="Times" charset="0"/>
                  <a:sym typeface="Times" charset="0"/>
                </a:rPr>
                <a:t>1980</a:t>
              </a:r>
            </a:p>
          </p:txBody>
        </p:sp>
        <p:sp>
          <p:nvSpPr>
            <p:cNvPr id="13347" name="Rectangle 35"/>
            <p:cNvSpPr>
              <a:spLocks/>
            </p:cNvSpPr>
            <p:nvPr/>
          </p:nvSpPr>
          <p:spPr bwMode="auto">
            <a:xfrm>
              <a:off x="2614" y="51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8100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" charset="0"/>
                  <a:ea typeface="ＭＳ Ｐゴシック" charset="0"/>
                  <a:cs typeface="Times" charset="0"/>
                  <a:sym typeface="Times" charset="0"/>
                </a:rPr>
                <a:t>1990</a:t>
              </a:r>
            </a:p>
          </p:txBody>
        </p:sp>
        <p:sp>
          <p:nvSpPr>
            <p:cNvPr id="13348" name="Rectangle 36"/>
            <p:cNvSpPr>
              <a:spLocks/>
            </p:cNvSpPr>
            <p:nvPr/>
          </p:nvSpPr>
          <p:spPr bwMode="auto">
            <a:xfrm>
              <a:off x="3894" y="82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8100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" charset="0"/>
                  <a:ea typeface="ＭＳ Ｐゴシック" charset="0"/>
                  <a:cs typeface="Times" charset="0"/>
                  <a:sym typeface="Times" charset="0"/>
                </a:rPr>
                <a:t>2000</a:t>
              </a:r>
            </a:p>
          </p:txBody>
        </p:sp>
      </p:grpSp>
      <p:sp>
        <p:nvSpPr>
          <p:cNvPr id="13349" name="Rectangle 37"/>
          <p:cNvSpPr>
            <a:spLocks/>
          </p:cNvSpPr>
          <p:nvPr/>
        </p:nvSpPr>
        <p:spPr bwMode="auto">
          <a:xfrm>
            <a:off x="6681788" y="5296694"/>
            <a:ext cx="15589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Common Criteria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Int. Std.</a:t>
            </a: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rot="10800000" flipH="1">
            <a:off x="7050088" y="4326731"/>
            <a:ext cx="250825" cy="98425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6356350" y="3382169"/>
            <a:ext cx="658813" cy="60642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6740525" y="3602831"/>
            <a:ext cx="452438" cy="39846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53" name="Rectangle 41"/>
          <p:cNvSpPr>
            <a:spLocks/>
          </p:cNvSpPr>
          <p:nvPr/>
        </p:nvSpPr>
        <p:spPr bwMode="auto">
          <a:xfrm>
            <a:off x="6843515" y="5857081"/>
            <a:ext cx="195937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9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Common Criteria</a:t>
            </a:r>
          </a:p>
        </p:txBody>
      </p:sp>
      <p:grpSp>
        <p:nvGrpSpPr>
          <p:cNvPr id="13354" name="Group 42"/>
          <p:cNvGrpSpPr>
            <a:grpSpLocks/>
          </p:cNvGrpSpPr>
          <p:nvPr/>
        </p:nvGrpSpPr>
        <p:grpSpPr bwMode="auto">
          <a:xfrm>
            <a:off x="304800" y="3885406"/>
            <a:ext cx="8331200" cy="484188"/>
            <a:chOff x="0" y="0"/>
            <a:chExt cx="5248" cy="305"/>
          </a:xfrm>
        </p:grpSpPr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0" y="178"/>
              <a:ext cx="5248" cy="0"/>
            </a:xfrm>
            <a:prstGeom prst="line">
              <a:avLst/>
            </a:prstGeom>
            <a:noFill/>
            <a:ln w="127000" cap="flat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655" y="1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914" y="0"/>
              <a:ext cx="0" cy="29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1174" y="0"/>
              <a:ext cx="0" cy="29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1433" y="1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auto">
            <a:xfrm>
              <a:off x="1692" y="0"/>
              <a:ext cx="0" cy="29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1952" y="0"/>
              <a:ext cx="0" cy="29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2211" y="1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2470" y="1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2730" y="1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2989" y="1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3248" y="1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3508" y="1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396" y="1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69" name="Line 57"/>
            <p:cNvSpPr>
              <a:spLocks noChangeShapeType="1"/>
            </p:cNvSpPr>
            <p:nvPr/>
          </p:nvSpPr>
          <p:spPr bwMode="auto">
            <a:xfrm>
              <a:off x="137" y="1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70" name="Line 58"/>
            <p:cNvSpPr>
              <a:spLocks noChangeShapeType="1"/>
            </p:cNvSpPr>
            <p:nvPr/>
          </p:nvSpPr>
          <p:spPr bwMode="auto">
            <a:xfrm>
              <a:off x="4026" y="9"/>
              <a:ext cx="1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71" name="Line 59"/>
            <p:cNvSpPr>
              <a:spLocks noChangeShapeType="1"/>
            </p:cNvSpPr>
            <p:nvPr/>
          </p:nvSpPr>
          <p:spPr bwMode="auto">
            <a:xfrm>
              <a:off x="3767" y="1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72" name="Line 60"/>
            <p:cNvSpPr>
              <a:spLocks noChangeShapeType="1"/>
            </p:cNvSpPr>
            <p:nvPr/>
          </p:nvSpPr>
          <p:spPr bwMode="auto">
            <a:xfrm>
              <a:off x="4286" y="9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73" name="Line 61"/>
            <p:cNvSpPr>
              <a:spLocks noChangeShapeType="1"/>
            </p:cNvSpPr>
            <p:nvPr/>
          </p:nvSpPr>
          <p:spPr bwMode="auto">
            <a:xfrm>
              <a:off x="4527" y="9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74" name="Line 62"/>
            <p:cNvSpPr>
              <a:spLocks noChangeShapeType="1"/>
            </p:cNvSpPr>
            <p:nvPr/>
          </p:nvSpPr>
          <p:spPr bwMode="auto">
            <a:xfrm>
              <a:off x="4774" y="9"/>
              <a:ext cx="0" cy="2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3375" name="Line 63"/>
          <p:cNvSpPr>
            <a:spLocks noChangeShapeType="1"/>
          </p:cNvSpPr>
          <p:nvPr/>
        </p:nvSpPr>
        <p:spPr bwMode="auto">
          <a:xfrm rot="10800000" flipH="1">
            <a:off x="5038725" y="4302919"/>
            <a:ext cx="209550" cy="51752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76" name="Rectangle 64"/>
          <p:cNvSpPr>
            <a:spLocks/>
          </p:cNvSpPr>
          <p:nvPr/>
        </p:nvSpPr>
        <p:spPr bwMode="auto">
          <a:xfrm>
            <a:off x="2667000" y="1958181"/>
            <a:ext cx="2006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Military Message Experiment</a:t>
            </a:r>
          </a:p>
        </p:txBody>
      </p:sp>
      <p:sp>
        <p:nvSpPr>
          <p:cNvPr id="13377" name="Line 65"/>
          <p:cNvSpPr>
            <a:spLocks noChangeShapeType="1"/>
          </p:cNvSpPr>
          <p:nvPr/>
        </p:nvSpPr>
        <p:spPr bwMode="auto">
          <a:xfrm flipH="1">
            <a:off x="3200400" y="2415381"/>
            <a:ext cx="381000" cy="1524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78" name="Rectangle 66"/>
          <p:cNvSpPr>
            <a:spLocks/>
          </p:cNvSpPr>
          <p:nvPr/>
        </p:nvSpPr>
        <p:spPr bwMode="auto">
          <a:xfrm>
            <a:off x="6134100" y="5031581"/>
            <a:ext cx="376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  <a:sym typeface="Tahoma" charset="0"/>
              </a:rPr>
              <a:t>SSL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626475" cy="12938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b="0" dirty="0">
                <a:solidFill>
                  <a:srgbClr val="000000"/>
                </a:solidFill>
                <a:latin typeface="Calibri"/>
                <a:cs typeface="Calibri"/>
              </a:rPr>
              <a:t>Toward MLS Computing Service </a:t>
            </a:r>
            <a:r>
              <a:rPr lang="en-US" sz="3600" b="0" dirty="0" smtClean="0">
                <a:solidFill>
                  <a:srgbClr val="000000"/>
                </a:solidFill>
                <a:latin typeface="Calibri"/>
                <a:cs typeface="Calibri"/>
              </a:rPr>
              <a:t>1966 </a:t>
            </a:r>
            <a:r>
              <a:rPr lang="en-US" sz="3600" b="0" dirty="0">
                <a:solidFill>
                  <a:srgbClr val="000000"/>
                </a:solidFill>
                <a:latin typeface="Calibri"/>
                <a:cs typeface="Calibri"/>
              </a:rPr>
              <a:t>– </a:t>
            </a:r>
            <a:r>
              <a:rPr lang="en-US" sz="3600" b="0" dirty="0" smtClean="0">
                <a:solidFill>
                  <a:srgbClr val="000000"/>
                </a:solidFill>
                <a:latin typeface="Calibri"/>
                <a:cs typeface="Calibri"/>
              </a:rPr>
              <a:t>1996</a:t>
            </a:r>
            <a:endParaRPr lang="en-US" sz="3600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519113" y="1284288"/>
            <a:ext cx="15414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Large Centralized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Timesharing</a:t>
            </a:r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6437313" y="1220788"/>
            <a:ext cx="1746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Workstation - based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Client - Server,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LAN / WAN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1076325" y="2478088"/>
            <a:ext cx="17637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MULTICS/GE645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 TSS/IBM 360/67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     TENEX/ PDP-10+</a:t>
            </a: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2119313" y="4675188"/>
            <a:ext cx="876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AFDSC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MULTICS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(AIM)</a:t>
            </a:r>
          </a:p>
        </p:txBody>
      </p:sp>
      <p:sp>
        <p:nvSpPr>
          <p:cNvPr id="14342" name="Rectangle 6"/>
          <p:cNvSpPr>
            <a:spLocks/>
          </p:cNvSpPr>
          <p:nvPr/>
        </p:nvSpPr>
        <p:spPr bwMode="auto">
          <a:xfrm>
            <a:off x="4100513" y="5030788"/>
            <a:ext cx="70326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SCOMP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709613" y="4675188"/>
            <a:ext cx="9001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ADEPT-50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441325" y="849313"/>
            <a:ext cx="2632075" cy="254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00009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Dominant Architectures</a:t>
            </a:r>
          </a:p>
        </p:txBody>
      </p:sp>
      <p:sp>
        <p:nvSpPr>
          <p:cNvPr id="14345" name="Rectangle 9"/>
          <p:cNvSpPr>
            <a:spLocks/>
          </p:cNvSpPr>
          <p:nvPr/>
        </p:nvSpPr>
        <p:spPr bwMode="auto">
          <a:xfrm>
            <a:off x="3427413" y="1208088"/>
            <a:ext cx="17287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Medium Centralized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Timesharing plus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Networks</a:t>
            </a:r>
          </a:p>
        </p:txBody>
      </p:sp>
      <p:sp>
        <p:nvSpPr>
          <p:cNvPr id="14346" name="Rectangle 10"/>
          <p:cNvSpPr>
            <a:spLocks/>
          </p:cNvSpPr>
          <p:nvPr/>
        </p:nvSpPr>
        <p:spPr bwMode="auto">
          <a:xfrm>
            <a:off x="341313" y="1966913"/>
            <a:ext cx="3582987" cy="254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00009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Research/Commercial Examples</a:t>
            </a:r>
          </a:p>
        </p:txBody>
      </p:sp>
      <p:sp>
        <p:nvSpPr>
          <p:cNvPr id="14347" name="Rectangle 11"/>
          <p:cNvSpPr>
            <a:spLocks/>
          </p:cNvSpPr>
          <p:nvPr/>
        </p:nvSpPr>
        <p:spPr bwMode="auto">
          <a:xfrm>
            <a:off x="339725" y="4278313"/>
            <a:ext cx="2984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MLS Community Examples</a:t>
            </a:r>
          </a:p>
        </p:txBody>
      </p:sp>
      <p:sp>
        <p:nvSpPr>
          <p:cNvPr id="14348" name="Rectangle 12"/>
          <p:cNvSpPr>
            <a:spLocks/>
          </p:cNvSpPr>
          <p:nvPr/>
        </p:nvSpPr>
        <p:spPr bwMode="auto">
          <a:xfrm>
            <a:off x="3171825" y="2516188"/>
            <a:ext cx="12160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Unix/PDP-7++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   Tandem</a:t>
            </a:r>
          </a:p>
        </p:txBody>
      </p:sp>
      <p:sp>
        <p:nvSpPr>
          <p:cNvPr id="14349" name="Rectangle 13"/>
          <p:cNvSpPr>
            <a:spLocks/>
          </p:cNvSpPr>
          <p:nvPr/>
        </p:nvSpPr>
        <p:spPr bwMode="auto">
          <a:xfrm>
            <a:off x="1344613" y="3201988"/>
            <a:ext cx="7223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Arpanet</a:t>
            </a:r>
          </a:p>
        </p:txBody>
      </p:sp>
      <p:sp>
        <p:nvSpPr>
          <p:cNvPr id="14350" name="Rectangle 14"/>
          <p:cNvSpPr>
            <a:spLocks/>
          </p:cNvSpPr>
          <p:nvPr/>
        </p:nvSpPr>
        <p:spPr bwMode="auto">
          <a:xfrm>
            <a:off x="493713" y="3036888"/>
            <a:ext cx="8509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Networks</a:t>
            </a:r>
          </a:p>
        </p:txBody>
      </p:sp>
      <p:sp>
        <p:nvSpPr>
          <p:cNvPr id="14351" name="Rectangle 15"/>
          <p:cNvSpPr>
            <a:spLocks/>
          </p:cNvSpPr>
          <p:nvPr/>
        </p:nvSpPr>
        <p:spPr bwMode="auto">
          <a:xfrm>
            <a:off x="3300413" y="3176588"/>
            <a:ext cx="7715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Ethernet</a:t>
            </a:r>
          </a:p>
        </p:txBody>
      </p:sp>
      <p:sp>
        <p:nvSpPr>
          <p:cNvPr id="14352" name="Rectangle 16"/>
          <p:cNvSpPr>
            <a:spLocks/>
          </p:cNvSpPr>
          <p:nvPr/>
        </p:nvSpPr>
        <p:spPr bwMode="auto">
          <a:xfrm>
            <a:off x="5973763" y="4852988"/>
            <a:ext cx="7429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Trusted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Xenix</a:t>
            </a:r>
          </a:p>
        </p:txBody>
      </p:sp>
      <p:sp>
        <p:nvSpPr>
          <p:cNvPr id="14353" name="Rectangle 17"/>
          <p:cNvSpPr>
            <a:spLocks/>
          </p:cNvSpPr>
          <p:nvPr/>
        </p:nvSpPr>
        <p:spPr bwMode="auto">
          <a:xfrm>
            <a:off x="7126288" y="4852988"/>
            <a:ext cx="1384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CMW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Proto./Products</a:t>
            </a:r>
          </a:p>
        </p:txBody>
      </p:sp>
      <p:sp>
        <p:nvSpPr>
          <p:cNvPr id="14354" name="Rectangle 18"/>
          <p:cNvSpPr>
            <a:spLocks/>
          </p:cNvSpPr>
          <p:nvPr/>
        </p:nvSpPr>
        <p:spPr bwMode="auto">
          <a:xfrm>
            <a:off x="4468813" y="2224088"/>
            <a:ext cx="8604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BSD Unix</a:t>
            </a:r>
          </a:p>
        </p:txBody>
      </p:sp>
      <p:sp>
        <p:nvSpPr>
          <p:cNvPr id="14355" name="Rectangle 19"/>
          <p:cNvSpPr>
            <a:spLocks/>
          </p:cNvSpPr>
          <p:nvPr/>
        </p:nvSpPr>
        <p:spPr bwMode="auto">
          <a:xfrm>
            <a:off x="5713413" y="2338388"/>
            <a:ext cx="5826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MACH</a:t>
            </a:r>
          </a:p>
        </p:txBody>
      </p:sp>
      <p:sp>
        <p:nvSpPr>
          <p:cNvPr id="14356" name="Rectangle 20"/>
          <p:cNvSpPr>
            <a:spLocks/>
          </p:cNvSpPr>
          <p:nvPr/>
        </p:nvSpPr>
        <p:spPr bwMode="auto">
          <a:xfrm>
            <a:off x="6170613" y="5627688"/>
            <a:ext cx="104775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Verdix LAN </a:t>
            </a:r>
          </a:p>
        </p:txBody>
      </p:sp>
      <p:sp>
        <p:nvSpPr>
          <p:cNvPr id="14357" name="Rectangle 21"/>
          <p:cNvSpPr>
            <a:spLocks/>
          </p:cNvSpPr>
          <p:nvPr/>
        </p:nvSpPr>
        <p:spPr bwMode="auto">
          <a:xfrm>
            <a:off x="5853113" y="4446588"/>
            <a:ext cx="3921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SAT</a:t>
            </a:r>
          </a:p>
        </p:txBody>
      </p:sp>
      <p:sp>
        <p:nvSpPr>
          <p:cNvPr id="14358" name="Rectangle 22"/>
          <p:cNvSpPr>
            <a:spLocks/>
          </p:cNvSpPr>
          <p:nvPr/>
        </p:nvSpPr>
        <p:spPr bwMode="auto">
          <a:xfrm>
            <a:off x="6640513" y="4471988"/>
            <a:ext cx="5540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LOCK</a:t>
            </a:r>
          </a:p>
        </p:txBody>
      </p:sp>
      <p:sp>
        <p:nvSpPr>
          <p:cNvPr id="14359" name="Rectangle 23"/>
          <p:cNvSpPr>
            <a:spLocks/>
          </p:cNvSpPr>
          <p:nvPr/>
        </p:nvSpPr>
        <p:spPr bwMode="auto">
          <a:xfrm>
            <a:off x="7351713" y="4637088"/>
            <a:ext cx="8207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DTMACH</a:t>
            </a:r>
          </a:p>
        </p:txBody>
      </p:sp>
      <p:sp>
        <p:nvSpPr>
          <p:cNvPr id="14360" name="Rectangle 24"/>
          <p:cNvSpPr>
            <a:spLocks/>
          </p:cNvSpPr>
          <p:nvPr/>
        </p:nvSpPr>
        <p:spPr bwMode="auto">
          <a:xfrm>
            <a:off x="2779713" y="4535488"/>
            <a:ext cx="5445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PSOS</a:t>
            </a:r>
          </a:p>
        </p:txBody>
      </p:sp>
      <p:sp>
        <p:nvSpPr>
          <p:cNvPr id="14361" name="Rectangle 25"/>
          <p:cNvSpPr>
            <a:spLocks/>
          </p:cNvSpPr>
          <p:nvPr/>
        </p:nvSpPr>
        <p:spPr bwMode="auto">
          <a:xfrm>
            <a:off x="4748213" y="5868988"/>
            <a:ext cx="977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Woods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Hole Study</a:t>
            </a:r>
          </a:p>
        </p:txBody>
      </p:sp>
      <p:sp>
        <p:nvSpPr>
          <p:cNvPr id="14362" name="Rectangle 26"/>
          <p:cNvSpPr>
            <a:spLocks/>
          </p:cNvSpPr>
          <p:nvPr/>
        </p:nvSpPr>
        <p:spPr bwMode="auto">
          <a:xfrm>
            <a:off x="5548313" y="5284788"/>
            <a:ext cx="1512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Multinet Gateway</a:t>
            </a:r>
          </a:p>
        </p:txBody>
      </p:sp>
      <p:sp>
        <p:nvSpPr>
          <p:cNvPr id="14363" name="Rectangle 27"/>
          <p:cNvSpPr>
            <a:spLocks/>
          </p:cNvSpPr>
          <p:nvPr/>
        </p:nvSpPr>
        <p:spPr bwMode="auto">
          <a:xfrm>
            <a:off x="4633913" y="2706688"/>
            <a:ext cx="800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MS/DOS/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IBM PC</a:t>
            </a:r>
          </a:p>
        </p:txBody>
      </p:sp>
      <p:sp>
        <p:nvSpPr>
          <p:cNvPr id="14364" name="Rectangle 28"/>
          <p:cNvSpPr>
            <a:spLocks/>
          </p:cNvSpPr>
          <p:nvPr/>
        </p:nvSpPr>
        <p:spPr bwMode="auto">
          <a:xfrm>
            <a:off x="5573713" y="2782888"/>
            <a:ext cx="9286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Macintosh</a:t>
            </a:r>
          </a:p>
        </p:txBody>
      </p:sp>
      <p:sp>
        <p:nvSpPr>
          <p:cNvPr id="14365" name="Rectangle 29"/>
          <p:cNvSpPr>
            <a:spLocks/>
          </p:cNvSpPr>
          <p:nvPr/>
        </p:nvSpPr>
        <p:spPr bwMode="auto">
          <a:xfrm>
            <a:off x="3354388" y="4751388"/>
            <a:ext cx="5445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UCLA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DSU</a:t>
            </a:r>
          </a:p>
        </p:txBody>
      </p:sp>
      <p:sp>
        <p:nvSpPr>
          <p:cNvPr id="14366" name="Rectangle 30"/>
          <p:cNvSpPr>
            <a:spLocks/>
          </p:cNvSpPr>
          <p:nvPr/>
        </p:nvSpPr>
        <p:spPr bwMode="auto">
          <a:xfrm>
            <a:off x="4110038" y="4802188"/>
            <a:ext cx="5556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KSOS</a:t>
            </a:r>
          </a:p>
        </p:txBody>
      </p:sp>
      <p:sp>
        <p:nvSpPr>
          <p:cNvPr id="14367" name="Rectangle 31"/>
          <p:cNvSpPr>
            <a:spLocks/>
          </p:cNvSpPr>
          <p:nvPr/>
        </p:nvSpPr>
        <p:spPr bwMode="auto">
          <a:xfrm>
            <a:off x="6030913" y="5449888"/>
            <a:ext cx="1066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Boeing LAN</a:t>
            </a:r>
          </a:p>
        </p:txBody>
      </p:sp>
      <p:sp>
        <p:nvSpPr>
          <p:cNvPr id="14368" name="Rectangle 32"/>
          <p:cNvSpPr>
            <a:spLocks/>
          </p:cNvSpPr>
          <p:nvPr/>
        </p:nvSpPr>
        <p:spPr bwMode="auto">
          <a:xfrm>
            <a:off x="5078413" y="4891088"/>
            <a:ext cx="4159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DSS</a:t>
            </a:r>
          </a:p>
        </p:txBody>
      </p:sp>
      <p:sp>
        <p:nvSpPr>
          <p:cNvPr id="14369" name="Rectangle 33"/>
          <p:cNvSpPr>
            <a:spLocks/>
          </p:cNvSpPr>
          <p:nvPr/>
        </p:nvSpPr>
        <p:spPr bwMode="auto">
          <a:xfrm>
            <a:off x="7897813" y="4421188"/>
            <a:ext cx="750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Synergy</a:t>
            </a:r>
          </a:p>
        </p:txBody>
      </p:sp>
      <p:sp>
        <p:nvSpPr>
          <p:cNvPr id="14370" name="Rectangle 34"/>
          <p:cNvSpPr>
            <a:spLocks/>
          </p:cNvSpPr>
          <p:nvPr/>
        </p:nvSpPr>
        <p:spPr bwMode="auto">
          <a:xfrm>
            <a:off x="6500813" y="4687888"/>
            <a:ext cx="69215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TMACH</a:t>
            </a:r>
          </a:p>
        </p:txBody>
      </p:sp>
      <p:sp>
        <p:nvSpPr>
          <p:cNvPr id="14371" name="Rectangle 35"/>
          <p:cNvSpPr>
            <a:spLocks/>
          </p:cNvSpPr>
          <p:nvPr/>
        </p:nvSpPr>
        <p:spPr bwMode="auto">
          <a:xfrm>
            <a:off x="4926013" y="2452688"/>
            <a:ext cx="38576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Sun</a:t>
            </a:r>
          </a:p>
        </p:txBody>
      </p:sp>
      <p:sp>
        <p:nvSpPr>
          <p:cNvPr id="14372" name="Rectangle 36"/>
          <p:cNvSpPr>
            <a:spLocks/>
          </p:cNvSpPr>
          <p:nvPr/>
        </p:nvSpPr>
        <p:spPr bwMode="auto">
          <a:xfrm>
            <a:off x="1355725" y="3949700"/>
            <a:ext cx="558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1970</a:t>
            </a:r>
          </a:p>
        </p:txBody>
      </p:sp>
      <p:sp>
        <p:nvSpPr>
          <p:cNvPr id="14373" name="Rectangle 37"/>
          <p:cNvSpPr>
            <a:spLocks/>
          </p:cNvSpPr>
          <p:nvPr/>
        </p:nvSpPr>
        <p:spPr bwMode="auto">
          <a:xfrm>
            <a:off x="4137025" y="3987800"/>
            <a:ext cx="558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1980</a:t>
            </a:r>
          </a:p>
        </p:txBody>
      </p:sp>
      <p:sp>
        <p:nvSpPr>
          <p:cNvPr id="14374" name="Rectangle 38"/>
          <p:cNvSpPr>
            <a:spLocks/>
          </p:cNvSpPr>
          <p:nvPr/>
        </p:nvSpPr>
        <p:spPr bwMode="auto">
          <a:xfrm>
            <a:off x="6892925" y="4000500"/>
            <a:ext cx="558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1990</a:t>
            </a:r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595313" y="3767138"/>
            <a:ext cx="8115300" cy="0"/>
          </a:xfrm>
          <a:prstGeom prst="line">
            <a:avLst/>
          </a:prstGeom>
          <a:noFill/>
          <a:ln w="127000" cap="flat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>
            <a:off x="1700213" y="3494088"/>
            <a:ext cx="1587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2259013" y="3481388"/>
            <a:ext cx="1587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2805113" y="3481388"/>
            <a:ext cx="1587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3389313" y="3494088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3948113" y="3517900"/>
            <a:ext cx="0" cy="47148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81" name="Line 45"/>
          <p:cNvSpPr>
            <a:spLocks noChangeShapeType="1"/>
          </p:cNvSpPr>
          <p:nvPr/>
        </p:nvSpPr>
        <p:spPr bwMode="auto">
          <a:xfrm>
            <a:off x="4506913" y="3517900"/>
            <a:ext cx="0" cy="47148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82" name="Line 46"/>
          <p:cNvSpPr>
            <a:spLocks noChangeShapeType="1"/>
          </p:cNvSpPr>
          <p:nvPr/>
        </p:nvSpPr>
        <p:spPr bwMode="auto">
          <a:xfrm>
            <a:off x="5078413" y="3506788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>
            <a:off x="5637213" y="3494088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>
            <a:off x="6183313" y="3494088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>
            <a:off x="6729413" y="3506788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>
            <a:off x="7288213" y="3494088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>
            <a:off x="7796213" y="3506788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>
            <a:off x="1166813" y="3506788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>
            <a:off x="671513" y="3506788"/>
            <a:ext cx="1587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8253413" y="3506788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91" name="Rectangle 55"/>
          <p:cNvSpPr>
            <a:spLocks/>
          </p:cNvSpPr>
          <p:nvPr/>
        </p:nvSpPr>
        <p:spPr bwMode="auto">
          <a:xfrm>
            <a:off x="288925" y="4659313"/>
            <a:ext cx="381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OS</a:t>
            </a:r>
          </a:p>
        </p:txBody>
      </p:sp>
      <p:sp>
        <p:nvSpPr>
          <p:cNvPr id="14392" name="Rectangle 56"/>
          <p:cNvSpPr>
            <a:spLocks/>
          </p:cNvSpPr>
          <p:nvPr/>
        </p:nvSpPr>
        <p:spPr bwMode="auto">
          <a:xfrm>
            <a:off x="328613" y="5370513"/>
            <a:ext cx="1079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Networks</a:t>
            </a:r>
          </a:p>
        </p:txBody>
      </p:sp>
      <p:sp>
        <p:nvSpPr>
          <p:cNvPr id="14393" name="Rectangle 57"/>
          <p:cNvSpPr>
            <a:spLocks/>
          </p:cNvSpPr>
          <p:nvPr/>
        </p:nvSpPr>
        <p:spPr bwMode="auto">
          <a:xfrm>
            <a:off x="315913" y="5853113"/>
            <a:ext cx="1066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Database</a:t>
            </a:r>
          </a:p>
        </p:txBody>
      </p:sp>
      <p:sp>
        <p:nvSpPr>
          <p:cNvPr id="14394" name="Rectangle 58"/>
          <p:cNvSpPr>
            <a:spLocks/>
          </p:cNvSpPr>
          <p:nvPr/>
        </p:nvSpPr>
        <p:spPr bwMode="auto">
          <a:xfrm>
            <a:off x="366713" y="2220913"/>
            <a:ext cx="12938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 </a:t>
            </a:r>
            <a:r>
              <a:rPr lang="en-US" sz="1400" b="1" u="sng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OS/Hardware</a:t>
            </a:r>
          </a:p>
        </p:txBody>
      </p:sp>
      <p:sp>
        <p:nvSpPr>
          <p:cNvPr id="14395" name="Rectangle 59"/>
          <p:cNvSpPr>
            <a:spLocks/>
          </p:cNvSpPr>
          <p:nvPr/>
        </p:nvSpPr>
        <p:spPr bwMode="auto">
          <a:xfrm>
            <a:off x="6348413" y="6072188"/>
            <a:ext cx="8667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SeaViews</a:t>
            </a:r>
          </a:p>
        </p:txBody>
      </p:sp>
      <p:sp>
        <p:nvSpPr>
          <p:cNvPr id="14396" name="Rectangle 60"/>
          <p:cNvSpPr>
            <a:spLocks/>
          </p:cNvSpPr>
          <p:nvPr/>
        </p:nvSpPr>
        <p:spPr bwMode="auto">
          <a:xfrm>
            <a:off x="7237413" y="5881688"/>
            <a:ext cx="711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SINTRA</a:t>
            </a:r>
          </a:p>
        </p:txBody>
      </p:sp>
      <p:sp>
        <p:nvSpPr>
          <p:cNvPr id="14397" name="Rectangle 61"/>
          <p:cNvSpPr>
            <a:spLocks/>
          </p:cNvSpPr>
          <p:nvPr/>
        </p:nvSpPr>
        <p:spPr bwMode="auto">
          <a:xfrm>
            <a:off x="6653213" y="5868988"/>
            <a:ext cx="5445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SDDS</a:t>
            </a:r>
          </a:p>
        </p:txBody>
      </p:sp>
      <p:sp>
        <p:nvSpPr>
          <p:cNvPr id="14398" name="Rectangle 62"/>
          <p:cNvSpPr>
            <a:spLocks/>
          </p:cNvSpPr>
          <p:nvPr/>
        </p:nvSpPr>
        <p:spPr bwMode="auto">
          <a:xfrm>
            <a:off x="6564313" y="6275388"/>
            <a:ext cx="406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LDV</a:t>
            </a:r>
          </a:p>
        </p:txBody>
      </p:sp>
      <p:sp>
        <p:nvSpPr>
          <p:cNvPr id="14399" name="Line 63"/>
          <p:cNvSpPr>
            <a:spLocks noChangeShapeType="1"/>
          </p:cNvSpPr>
          <p:nvPr/>
        </p:nvSpPr>
        <p:spPr bwMode="auto">
          <a:xfrm>
            <a:off x="450850" y="5308600"/>
            <a:ext cx="81661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400" name="Line 64"/>
          <p:cNvSpPr>
            <a:spLocks noChangeShapeType="1"/>
          </p:cNvSpPr>
          <p:nvPr/>
        </p:nvSpPr>
        <p:spPr bwMode="auto">
          <a:xfrm>
            <a:off x="425450" y="5854700"/>
            <a:ext cx="81661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401" name="Rectangle 65"/>
          <p:cNvSpPr>
            <a:spLocks/>
          </p:cNvSpPr>
          <p:nvPr/>
        </p:nvSpPr>
        <p:spPr bwMode="auto">
          <a:xfrm>
            <a:off x="5370513" y="3176588"/>
            <a:ext cx="7016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Internet</a:t>
            </a:r>
          </a:p>
        </p:txBody>
      </p:sp>
      <p:sp>
        <p:nvSpPr>
          <p:cNvPr id="14402" name="Line 66"/>
          <p:cNvSpPr>
            <a:spLocks noChangeShapeType="1"/>
          </p:cNvSpPr>
          <p:nvPr/>
        </p:nvSpPr>
        <p:spPr bwMode="auto">
          <a:xfrm>
            <a:off x="8659813" y="3519488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403" name="Rectangle 67"/>
          <p:cNvSpPr>
            <a:spLocks/>
          </p:cNvSpPr>
          <p:nvPr/>
        </p:nvSpPr>
        <p:spPr bwMode="auto">
          <a:xfrm>
            <a:off x="6335713" y="4078288"/>
            <a:ext cx="649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DEC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SKVAX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61925" y="152399"/>
            <a:ext cx="8555038" cy="9689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5400" tIns="25400" rIns="25400" bIns="25400"/>
          <a:lstStyle/>
          <a:p>
            <a:pPr algn="ctr" defTabSz="9144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>
                <a:latin typeface="Calibri"/>
                <a:ea typeface="ＭＳ Ｐゴシック" charset="0"/>
                <a:cs typeface="Calibri"/>
                <a:sym typeface="Times" charset="0"/>
              </a:rPr>
              <a:t>Security modeling and formal approaches to software development, 1968 </a:t>
            </a:r>
            <a:r>
              <a:rPr lang="en-US" sz="3400" dirty="0" smtClean="0">
                <a:latin typeface="Calibri"/>
                <a:ea typeface="ＭＳ Ｐゴシック" charset="0"/>
                <a:cs typeface="Calibri"/>
                <a:sym typeface="Times" charset="0"/>
              </a:rPr>
              <a:t>- 1995 </a:t>
            </a:r>
            <a:endParaRPr lang="en-US" sz="3400" dirty="0">
              <a:latin typeface="Calibri"/>
              <a:ea typeface="ＭＳ Ｐゴシック" charset="0"/>
              <a:cs typeface="Calibri"/>
              <a:sym typeface="Times" charset="0"/>
            </a:endParaRPr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68363" y="3099330"/>
            <a:ext cx="498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Floyd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67</a:t>
            </a: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161925" y="3705755"/>
            <a:ext cx="2425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2D9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Automated Theorem Proving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6262688" y="1502305"/>
            <a:ext cx="10318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Knuth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Literate Prog.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86</a:t>
            </a: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247650" y="2364318"/>
            <a:ext cx="1841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2D9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Program Verification</a:t>
            </a:r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>
            <a:off x="1452563" y="3048530"/>
            <a:ext cx="482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Hoare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69 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1138238" y="1743605"/>
            <a:ext cx="7191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Dijkstra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T.H.E.  68</a:t>
            </a:r>
          </a:p>
        </p:txBody>
      </p:sp>
      <p:sp>
        <p:nvSpPr>
          <p:cNvPr id="15368" name="Rectangle 8"/>
          <p:cNvSpPr>
            <a:spLocks/>
          </p:cNvSpPr>
          <p:nvPr/>
        </p:nvSpPr>
        <p:spPr bwMode="auto">
          <a:xfrm>
            <a:off x="1998663" y="4293130"/>
            <a:ext cx="7191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Boyer-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Moore 71</a:t>
            </a:r>
          </a:p>
        </p:txBody>
      </p:sp>
      <p:sp>
        <p:nvSpPr>
          <p:cNvPr id="15369" name="Rectangle 9"/>
          <p:cNvSpPr>
            <a:spLocks/>
          </p:cNvSpPr>
          <p:nvPr/>
        </p:nvSpPr>
        <p:spPr bwMode="auto">
          <a:xfrm>
            <a:off x="2860675" y="2845330"/>
            <a:ext cx="13541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UT / CLINC: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GVE 74 / ROSE 88</a:t>
            </a:r>
          </a:p>
        </p:txBody>
      </p:sp>
      <p:sp>
        <p:nvSpPr>
          <p:cNvPr id="15370" name="Rectangle 10"/>
          <p:cNvSpPr>
            <a:spLocks/>
          </p:cNvSpPr>
          <p:nvPr/>
        </p:nvSpPr>
        <p:spPr bwMode="auto">
          <a:xfrm>
            <a:off x="5478463" y="2921530"/>
            <a:ext cx="1698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IP Sharp ORA-Canada: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mEVES-mVerdi 83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EVES -Verdi 87</a:t>
            </a:r>
          </a:p>
        </p:txBody>
      </p:sp>
      <p:sp>
        <p:nvSpPr>
          <p:cNvPr id="15371" name="Rectangle 11"/>
          <p:cNvSpPr>
            <a:spLocks/>
          </p:cNvSpPr>
          <p:nvPr/>
        </p:nvSpPr>
        <p:spPr bwMode="auto">
          <a:xfrm>
            <a:off x="3700463" y="4208993"/>
            <a:ext cx="83026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SDVS 77 </a:t>
            </a:r>
          </a:p>
        </p:txBody>
      </p:sp>
      <p:sp>
        <p:nvSpPr>
          <p:cNvPr id="15372" name="Rectangle 12"/>
          <p:cNvSpPr>
            <a:spLocks/>
          </p:cNvSpPr>
          <p:nvPr/>
        </p:nvSpPr>
        <p:spPr bwMode="auto">
          <a:xfrm>
            <a:off x="5694363" y="3543830"/>
            <a:ext cx="17700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ORA-US: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Romulus (Ulyssess)84?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Penelope86/CLIO </a:t>
            </a:r>
          </a:p>
        </p:txBody>
      </p:sp>
      <p:sp>
        <p:nvSpPr>
          <p:cNvPr id="15373" name="Rectangle 13"/>
          <p:cNvSpPr>
            <a:spLocks/>
          </p:cNvSpPr>
          <p:nvPr/>
        </p:nvSpPr>
        <p:spPr bwMode="auto">
          <a:xfrm>
            <a:off x="258763" y="1084793"/>
            <a:ext cx="1536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2D9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Programming</a:t>
            </a:r>
            <a:endParaRPr lang="en-US" sz="4200">
              <a:solidFill>
                <a:srgbClr val="002D99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2D9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Methodology</a:t>
            </a:r>
          </a:p>
        </p:txBody>
      </p:sp>
      <p:sp>
        <p:nvSpPr>
          <p:cNvPr id="15374" name="Rectangle 14"/>
          <p:cNvSpPr>
            <a:spLocks/>
          </p:cNvSpPr>
          <p:nvPr/>
        </p:nvSpPr>
        <p:spPr bwMode="auto">
          <a:xfrm>
            <a:off x="3406775" y="1489605"/>
            <a:ext cx="660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Dijkstra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Disc. of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Prog -76</a:t>
            </a:r>
          </a:p>
        </p:txBody>
      </p:sp>
      <p:sp>
        <p:nvSpPr>
          <p:cNvPr id="15375" name="Rectangle 15"/>
          <p:cNvSpPr>
            <a:spLocks/>
          </p:cNvSpPr>
          <p:nvPr/>
        </p:nvSpPr>
        <p:spPr bwMode="auto">
          <a:xfrm>
            <a:off x="2824163" y="2286530"/>
            <a:ext cx="31924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SRI: SPECIAL- HDM 76/ EHDM 83 / PVS 90?</a:t>
            </a:r>
          </a:p>
        </p:txBody>
      </p:sp>
      <p:sp>
        <p:nvSpPr>
          <p:cNvPr id="15376" name="Rectangle 16"/>
          <p:cNvSpPr>
            <a:spLocks/>
          </p:cNvSpPr>
          <p:nvPr/>
        </p:nvSpPr>
        <p:spPr bwMode="auto">
          <a:xfrm>
            <a:off x="2582863" y="3366030"/>
            <a:ext cx="17859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SDC/Burroughs/Unisys: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Ina-Jo / FDM</a:t>
            </a:r>
          </a:p>
        </p:txBody>
      </p:sp>
      <p:sp>
        <p:nvSpPr>
          <p:cNvPr id="15377" name="Rectangle 17"/>
          <p:cNvSpPr>
            <a:spLocks/>
          </p:cNvSpPr>
          <p:nvPr/>
        </p:nvSpPr>
        <p:spPr bwMode="auto">
          <a:xfrm>
            <a:off x="2987675" y="3810530"/>
            <a:ext cx="14160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ISI, GE, RPI: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XIVUS / AFFIRM 76</a:t>
            </a:r>
          </a:p>
        </p:txBody>
      </p:sp>
      <p:sp>
        <p:nvSpPr>
          <p:cNvPr id="15378" name="Rectangle 18"/>
          <p:cNvSpPr>
            <a:spLocks/>
          </p:cNvSpPr>
          <p:nvPr/>
        </p:nvSpPr>
        <p:spPr bwMode="auto">
          <a:xfrm>
            <a:off x="690563" y="4305830"/>
            <a:ext cx="6429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Bledsoe</a:t>
            </a:r>
          </a:p>
        </p:txBody>
      </p:sp>
      <p:sp>
        <p:nvSpPr>
          <p:cNvPr id="15379" name="Rectangle 19"/>
          <p:cNvSpPr>
            <a:spLocks/>
          </p:cNvSpPr>
          <p:nvPr/>
        </p:nvSpPr>
        <p:spPr bwMode="auto">
          <a:xfrm>
            <a:off x="2709863" y="4280430"/>
            <a:ext cx="6080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London</a:t>
            </a:r>
          </a:p>
        </p:txBody>
      </p:sp>
      <p:sp>
        <p:nvSpPr>
          <p:cNvPr id="15380" name="Rectangle 20"/>
          <p:cNvSpPr>
            <a:spLocks/>
          </p:cNvSpPr>
          <p:nvPr/>
        </p:nvSpPr>
        <p:spPr bwMode="auto">
          <a:xfrm>
            <a:off x="4816475" y="1476905"/>
            <a:ext cx="8969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Gries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Sci. of Prog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81</a:t>
            </a:r>
          </a:p>
        </p:txBody>
      </p:sp>
      <p:sp>
        <p:nvSpPr>
          <p:cNvPr id="15381" name="Rectangle 21"/>
          <p:cNvSpPr>
            <a:spLocks/>
          </p:cNvSpPr>
          <p:nvPr/>
        </p:nvSpPr>
        <p:spPr bwMode="auto">
          <a:xfrm>
            <a:off x="2344738" y="1121305"/>
            <a:ext cx="8874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Parnas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Info. Hiding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72</a:t>
            </a:r>
          </a:p>
        </p:txBody>
      </p:sp>
      <p:sp>
        <p:nvSpPr>
          <p:cNvPr id="15382" name="Rectangle 22"/>
          <p:cNvSpPr>
            <a:spLocks/>
          </p:cNvSpPr>
          <p:nvPr/>
        </p:nvSpPr>
        <p:spPr bwMode="auto">
          <a:xfrm>
            <a:off x="2332038" y="1921405"/>
            <a:ext cx="12271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Struct. Pgming -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DD&amp;H  - 72</a:t>
            </a:r>
          </a:p>
        </p:txBody>
      </p:sp>
      <p:sp>
        <p:nvSpPr>
          <p:cNvPr id="15383" name="Rectangle 23"/>
          <p:cNvSpPr>
            <a:spLocks/>
          </p:cNvSpPr>
          <p:nvPr/>
        </p:nvSpPr>
        <p:spPr bwMode="auto">
          <a:xfrm>
            <a:off x="4310063" y="1057805"/>
            <a:ext cx="9191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Hoare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CSP 78 - 85 </a:t>
            </a:r>
          </a:p>
        </p:txBody>
      </p:sp>
      <p:sp>
        <p:nvSpPr>
          <p:cNvPr id="15384" name="Rectangle 24"/>
          <p:cNvSpPr>
            <a:spLocks/>
          </p:cNvSpPr>
          <p:nvPr/>
        </p:nvSpPr>
        <p:spPr bwMode="auto">
          <a:xfrm>
            <a:off x="3840163" y="4445530"/>
            <a:ext cx="6429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LCF 77  </a:t>
            </a:r>
          </a:p>
        </p:txBody>
      </p:sp>
      <p:sp>
        <p:nvSpPr>
          <p:cNvPr id="15385" name="Rectangle 25"/>
          <p:cNvSpPr>
            <a:spLocks/>
          </p:cNvSpPr>
          <p:nvPr/>
        </p:nvSpPr>
        <p:spPr bwMode="auto">
          <a:xfrm>
            <a:off x="4665663" y="3708930"/>
            <a:ext cx="6762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Larch 80</a:t>
            </a:r>
          </a:p>
        </p:txBody>
      </p:sp>
      <p:sp>
        <p:nvSpPr>
          <p:cNvPr id="15386" name="Rectangle 26"/>
          <p:cNvSpPr>
            <a:spLocks/>
          </p:cNvSpPr>
          <p:nvPr/>
        </p:nvSpPr>
        <p:spPr bwMode="auto">
          <a:xfrm>
            <a:off x="2443163" y="2540530"/>
            <a:ext cx="469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IPV-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PARC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73</a:t>
            </a:r>
          </a:p>
        </p:txBody>
      </p:sp>
      <p:sp>
        <p:nvSpPr>
          <p:cNvPr id="15387" name="Rectangle 27"/>
          <p:cNvSpPr>
            <a:spLocks/>
          </p:cNvSpPr>
          <p:nvPr/>
        </p:nvSpPr>
        <p:spPr bwMode="auto">
          <a:xfrm>
            <a:off x="6367463" y="4178830"/>
            <a:ext cx="62388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HOL 85 </a:t>
            </a:r>
          </a:p>
        </p:txBody>
      </p:sp>
      <p:sp>
        <p:nvSpPr>
          <p:cNvPr id="15388" name="Rectangle 28"/>
          <p:cNvSpPr>
            <a:spLocks/>
          </p:cNvSpPr>
          <p:nvPr/>
        </p:nvSpPr>
        <p:spPr bwMode="auto">
          <a:xfrm>
            <a:off x="5705475" y="1108605"/>
            <a:ext cx="625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Sufrin Z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84</a:t>
            </a:r>
          </a:p>
        </p:txBody>
      </p:sp>
      <p:sp>
        <p:nvSpPr>
          <p:cNvPr id="15389" name="Rectangle 29"/>
          <p:cNvSpPr>
            <a:spLocks/>
          </p:cNvSpPr>
          <p:nvPr/>
        </p:nvSpPr>
        <p:spPr bwMode="auto">
          <a:xfrm>
            <a:off x="7432675" y="1095905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Balzac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91</a:t>
            </a:r>
          </a:p>
        </p:txBody>
      </p:sp>
      <p:sp>
        <p:nvSpPr>
          <p:cNvPr id="15390" name="Rectangle 30"/>
          <p:cNvSpPr>
            <a:spLocks/>
          </p:cNvSpPr>
          <p:nvPr/>
        </p:nvSpPr>
        <p:spPr bwMode="auto">
          <a:xfrm>
            <a:off x="6327775" y="1095905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Raise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85</a:t>
            </a:r>
          </a:p>
        </p:txBody>
      </p:sp>
      <p:sp>
        <p:nvSpPr>
          <p:cNvPr id="15391" name="Rectangle 31"/>
          <p:cNvSpPr>
            <a:spLocks/>
          </p:cNvSpPr>
          <p:nvPr/>
        </p:nvSpPr>
        <p:spPr bwMode="auto">
          <a:xfrm>
            <a:off x="195263" y="5869518"/>
            <a:ext cx="128111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2D9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Security</a:t>
            </a:r>
            <a:endParaRPr lang="en-US" sz="4200">
              <a:solidFill>
                <a:srgbClr val="002D99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2D9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Modeling &amp;</a:t>
            </a:r>
            <a:endParaRPr lang="en-US" sz="4200">
              <a:solidFill>
                <a:srgbClr val="002D99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2D9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Theory</a:t>
            </a:r>
          </a:p>
        </p:txBody>
      </p:sp>
      <p:sp>
        <p:nvSpPr>
          <p:cNvPr id="15392" name="Rectangle 32"/>
          <p:cNvSpPr>
            <a:spLocks/>
          </p:cNvSpPr>
          <p:nvPr/>
        </p:nvSpPr>
        <p:spPr bwMode="auto">
          <a:xfrm>
            <a:off x="1362075" y="5172605"/>
            <a:ext cx="558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1970</a:t>
            </a:r>
          </a:p>
        </p:txBody>
      </p:sp>
      <p:sp>
        <p:nvSpPr>
          <p:cNvPr id="15393" name="Rectangle 33"/>
          <p:cNvSpPr>
            <a:spLocks/>
          </p:cNvSpPr>
          <p:nvPr/>
        </p:nvSpPr>
        <p:spPr bwMode="auto">
          <a:xfrm>
            <a:off x="4143375" y="5210705"/>
            <a:ext cx="558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1980</a:t>
            </a:r>
          </a:p>
        </p:txBody>
      </p:sp>
      <p:sp>
        <p:nvSpPr>
          <p:cNvPr id="15394" name="Rectangle 34"/>
          <p:cNvSpPr>
            <a:spLocks/>
          </p:cNvSpPr>
          <p:nvPr/>
        </p:nvSpPr>
        <p:spPr bwMode="auto">
          <a:xfrm>
            <a:off x="6899275" y="5223405"/>
            <a:ext cx="558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1990</a:t>
            </a: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601663" y="4990043"/>
            <a:ext cx="8115300" cy="0"/>
          </a:xfrm>
          <a:prstGeom prst="line">
            <a:avLst/>
          </a:prstGeom>
          <a:noFill/>
          <a:ln w="127000" cap="flat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1706563" y="4716993"/>
            <a:ext cx="1587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2265363" y="4704293"/>
            <a:ext cx="1587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2811463" y="4704293"/>
            <a:ext cx="1587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3395663" y="4716993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954463" y="4740805"/>
            <a:ext cx="0" cy="47148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4513263" y="4740805"/>
            <a:ext cx="0" cy="47148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>
            <a:off x="5084763" y="4729693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5643563" y="4716993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6189663" y="4716993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>
            <a:off x="6735763" y="4729693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>
            <a:off x="7294563" y="4716993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>
            <a:off x="7802563" y="4729693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>
            <a:off x="1173163" y="4729693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>
            <a:off x="677863" y="4729693"/>
            <a:ext cx="1587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10" name="Line 50"/>
          <p:cNvSpPr>
            <a:spLocks noChangeShapeType="1"/>
          </p:cNvSpPr>
          <p:nvPr/>
        </p:nvSpPr>
        <p:spPr bwMode="auto">
          <a:xfrm>
            <a:off x="8259763" y="4729693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11" name="Rectangle 51"/>
          <p:cNvSpPr>
            <a:spLocks/>
          </p:cNvSpPr>
          <p:nvPr/>
        </p:nvSpPr>
        <p:spPr bwMode="auto">
          <a:xfrm>
            <a:off x="728663" y="5474230"/>
            <a:ext cx="777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HWM-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ADEPT-50</a:t>
            </a:r>
          </a:p>
        </p:txBody>
      </p:sp>
      <p:sp>
        <p:nvSpPr>
          <p:cNvPr id="15412" name="Rectangle 52"/>
          <p:cNvSpPr>
            <a:spLocks/>
          </p:cNvSpPr>
          <p:nvPr/>
        </p:nvSpPr>
        <p:spPr bwMode="auto">
          <a:xfrm>
            <a:off x="1655763" y="5588530"/>
            <a:ext cx="4175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Ware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Rept</a:t>
            </a:r>
          </a:p>
        </p:txBody>
      </p:sp>
      <p:sp>
        <p:nvSpPr>
          <p:cNvPr id="15413" name="Rectangle 53"/>
          <p:cNvSpPr>
            <a:spLocks/>
          </p:cNvSpPr>
          <p:nvPr/>
        </p:nvSpPr>
        <p:spPr bwMode="auto">
          <a:xfrm>
            <a:off x="1973263" y="6083830"/>
            <a:ext cx="8969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Anderson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Rept -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Ref Monitor</a:t>
            </a:r>
          </a:p>
        </p:txBody>
      </p:sp>
      <p:sp>
        <p:nvSpPr>
          <p:cNvPr id="15414" name="Rectangle 54"/>
          <p:cNvSpPr>
            <a:spLocks/>
          </p:cNvSpPr>
          <p:nvPr/>
        </p:nvSpPr>
        <p:spPr bwMode="auto">
          <a:xfrm>
            <a:off x="2570163" y="5677430"/>
            <a:ext cx="727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Bell-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LaPadula</a:t>
            </a:r>
          </a:p>
        </p:txBody>
      </p:sp>
      <p:sp>
        <p:nvSpPr>
          <p:cNvPr id="15415" name="Rectangle 55"/>
          <p:cNvSpPr>
            <a:spLocks/>
          </p:cNvSpPr>
          <p:nvPr/>
        </p:nvSpPr>
        <p:spPr bwMode="auto">
          <a:xfrm>
            <a:off x="3178175" y="6121930"/>
            <a:ext cx="6588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Denning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Lattice</a:t>
            </a:r>
          </a:p>
        </p:txBody>
      </p:sp>
      <p:sp>
        <p:nvSpPr>
          <p:cNvPr id="15416" name="Rectangle 56"/>
          <p:cNvSpPr>
            <a:spLocks/>
          </p:cNvSpPr>
          <p:nvPr/>
        </p:nvSpPr>
        <p:spPr bwMode="auto">
          <a:xfrm>
            <a:off x="3484563" y="5563130"/>
            <a:ext cx="860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Feiertag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B-L / KSOS</a:t>
            </a:r>
          </a:p>
        </p:txBody>
      </p:sp>
      <p:sp>
        <p:nvSpPr>
          <p:cNvPr id="15417" name="Rectangle 57"/>
          <p:cNvSpPr>
            <a:spLocks/>
          </p:cNvSpPr>
          <p:nvPr/>
        </p:nvSpPr>
        <p:spPr bwMode="auto">
          <a:xfrm>
            <a:off x="4970463" y="5321830"/>
            <a:ext cx="92233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Goguen.-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Meseguer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Non-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Interference</a:t>
            </a:r>
          </a:p>
        </p:txBody>
      </p:sp>
      <p:sp>
        <p:nvSpPr>
          <p:cNvPr id="15418" name="Rectangle 58"/>
          <p:cNvSpPr>
            <a:spLocks/>
          </p:cNvSpPr>
          <p:nvPr/>
        </p:nvSpPr>
        <p:spPr bwMode="auto">
          <a:xfrm>
            <a:off x="2671763" y="5309130"/>
            <a:ext cx="5095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Walter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et al</a:t>
            </a:r>
          </a:p>
        </p:txBody>
      </p:sp>
      <p:sp>
        <p:nvSpPr>
          <p:cNvPr id="15419" name="Rectangle 59"/>
          <p:cNvSpPr>
            <a:spLocks/>
          </p:cNvSpPr>
          <p:nvPr/>
        </p:nvSpPr>
        <p:spPr bwMode="auto">
          <a:xfrm>
            <a:off x="6075363" y="6071130"/>
            <a:ext cx="8461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Sutherland</a:t>
            </a:r>
          </a:p>
        </p:txBody>
      </p:sp>
      <p:sp>
        <p:nvSpPr>
          <p:cNvPr id="15420" name="Rectangle 60"/>
          <p:cNvSpPr>
            <a:spLocks/>
          </p:cNvSpPr>
          <p:nvPr/>
        </p:nvSpPr>
        <p:spPr bwMode="auto">
          <a:xfrm>
            <a:off x="6380163" y="5740930"/>
            <a:ext cx="9223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McCullough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Hook-up</a:t>
            </a:r>
          </a:p>
        </p:txBody>
      </p:sp>
      <p:sp>
        <p:nvSpPr>
          <p:cNvPr id="15421" name="Rectangle 61"/>
          <p:cNvSpPr>
            <a:spLocks/>
          </p:cNvSpPr>
          <p:nvPr/>
        </p:nvSpPr>
        <p:spPr bwMode="auto">
          <a:xfrm>
            <a:off x="5821363" y="6274330"/>
            <a:ext cx="727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McLean 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System Z</a:t>
            </a:r>
          </a:p>
        </p:txBody>
      </p:sp>
      <p:sp>
        <p:nvSpPr>
          <p:cNvPr id="15422" name="Rectangle 62"/>
          <p:cNvSpPr>
            <a:spLocks/>
          </p:cNvSpPr>
          <p:nvPr/>
        </p:nvSpPr>
        <p:spPr bwMode="auto">
          <a:xfrm>
            <a:off x="6723063" y="5436130"/>
            <a:ext cx="11763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McCullough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Restrictiveness</a:t>
            </a:r>
          </a:p>
        </p:txBody>
      </p:sp>
      <p:sp>
        <p:nvSpPr>
          <p:cNvPr id="15423" name="Rectangle 63"/>
          <p:cNvSpPr>
            <a:spLocks/>
          </p:cNvSpPr>
          <p:nvPr/>
        </p:nvSpPr>
        <p:spPr bwMode="auto">
          <a:xfrm>
            <a:off x="7281863" y="5969530"/>
            <a:ext cx="965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Gray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Probabilistic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N-I</a:t>
            </a:r>
          </a:p>
        </p:txBody>
      </p:sp>
      <p:sp>
        <p:nvSpPr>
          <p:cNvPr id="15424" name="Rectangle 64"/>
          <p:cNvSpPr>
            <a:spLocks/>
          </p:cNvSpPr>
          <p:nvPr/>
        </p:nvSpPr>
        <p:spPr bwMode="auto">
          <a:xfrm>
            <a:off x="6342063" y="5093230"/>
            <a:ext cx="547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Clark</a:t>
            </a:r>
            <a:endParaRPr lang="en-US" sz="42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  <a:p>
            <a:pPr marL="381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Wilson</a:t>
            </a:r>
          </a:p>
        </p:txBody>
      </p:sp>
      <p:sp>
        <p:nvSpPr>
          <p:cNvPr id="15425" name="Line 65"/>
          <p:cNvSpPr>
            <a:spLocks noChangeShapeType="1"/>
          </p:cNvSpPr>
          <p:nvPr/>
        </p:nvSpPr>
        <p:spPr bwMode="auto">
          <a:xfrm>
            <a:off x="8678863" y="4742393"/>
            <a:ext cx="0" cy="469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Trustworthy Software US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90"/>
                </a:solidFill>
              </a:rPr>
              <a:t>Lorenzo </a:t>
            </a:r>
            <a:r>
              <a:rPr lang="en-US" sz="2400" dirty="0" err="1" smtClean="0">
                <a:solidFill>
                  <a:srgbClr val="000090"/>
                </a:solidFill>
              </a:rPr>
              <a:t>Alvisi</a:t>
            </a:r>
            <a:r>
              <a:rPr lang="en-US" sz="2400" dirty="0" smtClean="0">
                <a:solidFill>
                  <a:srgbClr val="000090"/>
                </a:solidFill>
              </a:rPr>
              <a:t> (University </a:t>
            </a:r>
            <a:r>
              <a:rPr lang="en-US" sz="2400" dirty="0">
                <a:solidFill>
                  <a:srgbClr val="000090"/>
                </a:solidFill>
              </a:rPr>
              <a:t>of </a:t>
            </a:r>
            <a:r>
              <a:rPr lang="en-US" sz="2400" dirty="0" smtClean="0">
                <a:solidFill>
                  <a:srgbClr val="000090"/>
                </a:solidFill>
              </a:rPr>
              <a:t>Texas </a:t>
            </a:r>
            <a:r>
              <a:rPr lang="en-US" sz="2400" dirty="0">
                <a:solidFill>
                  <a:srgbClr val="000090"/>
                </a:solidFill>
              </a:rPr>
              <a:t>– </a:t>
            </a:r>
            <a:r>
              <a:rPr lang="en-US" sz="2400" dirty="0" smtClean="0">
                <a:solidFill>
                  <a:srgbClr val="000090"/>
                </a:solidFill>
              </a:rPr>
              <a:t>Austin)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Patrick </a:t>
            </a:r>
            <a:r>
              <a:rPr lang="en-US" sz="2400" dirty="0" err="1">
                <a:solidFill>
                  <a:srgbClr val="000090"/>
                </a:solidFill>
              </a:rPr>
              <a:t>Traynor</a:t>
            </a:r>
            <a:r>
              <a:rPr lang="en-US" sz="2400" dirty="0">
                <a:solidFill>
                  <a:srgbClr val="000090"/>
                </a:solidFill>
              </a:rPr>
              <a:t> (Georgia Institute of Technology)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renz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914400" cy="1231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02097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Felix Wu (University of California – Davis)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Rebecca Wright (Rutgers University)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7" name="Picture 6" descr="trayn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24400"/>
            <a:ext cx="914400" cy="1231900"/>
          </a:xfrm>
          <a:prstGeom prst="rect">
            <a:avLst/>
          </a:prstGeom>
        </p:spPr>
      </p:pic>
      <p:pic>
        <p:nvPicPr>
          <p:cNvPr id="8" name="Picture 7" descr="felixwu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22500"/>
            <a:ext cx="914400" cy="1219200"/>
          </a:xfrm>
          <a:prstGeom prst="rect">
            <a:avLst/>
          </a:prstGeom>
        </p:spPr>
      </p:pic>
      <p:pic>
        <p:nvPicPr>
          <p:cNvPr id="9" name="Picture 8" descr="wrigh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724400"/>
            <a:ext cx="914400" cy="116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6216134"/>
            <a:ext cx="83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90"/>
                </a:solidFill>
              </a:rPr>
              <a:t>Z. Morley Mao was also planning to come, but had to change her plans.</a:t>
            </a:r>
            <a:endParaRPr lang="en-US" sz="22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7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Lorenzo </a:t>
            </a:r>
            <a:r>
              <a:rPr lang="en-US" dirty="0" err="1" smtClean="0"/>
              <a:t>Alvisi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0"/>
                </a:solidFill>
              </a:rPr>
              <a:t>Byzantine fault tolerance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Systems spanning multiple administrative domains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Lightweight fault tolerance for reliable distributed applications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Cache consistency in wide-area networks</a:t>
            </a:r>
          </a:p>
          <a:p>
            <a:endParaRPr lang="en-US" dirty="0" smtClean="0">
              <a:solidFill>
                <a:srgbClr val="000090"/>
              </a:solidFill>
            </a:endParaRPr>
          </a:p>
          <a:p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5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Byzantine fault-tolerance encompasses arbitrarily faulty </a:t>
            </a:r>
            <a:r>
              <a:rPr lang="en-US" dirty="0" smtClean="0">
                <a:solidFill>
                  <a:srgbClr val="000090"/>
                </a:solidFill>
              </a:rPr>
              <a:t>behavior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Includes behavior </a:t>
            </a:r>
            <a:r>
              <a:rPr lang="en-US" dirty="0">
                <a:solidFill>
                  <a:srgbClr val="000090"/>
                </a:solidFill>
              </a:rPr>
              <a:t>caused </a:t>
            </a:r>
            <a:r>
              <a:rPr lang="en-US" dirty="0" smtClean="0">
                <a:solidFill>
                  <a:srgbClr val="000090"/>
                </a:solidFill>
              </a:rPr>
              <a:t>by </a:t>
            </a:r>
            <a:r>
              <a:rPr lang="en-US" dirty="0">
                <a:solidFill>
                  <a:srgbClr val="000090"/>
                </a:solidFill>
              </a:rPr>
              <a:t>buggy software </a:t>
            </a:r>
            <a:r>
              <a:rPr lang="en-US" dirty="0" smtClean="0">
                <a:solidFill>
                  <a:srgbClr val="000090"/>
                </a:solidFill>
              </a:rPr>
              <a:t>and by security breaches</a:t>
            </a:r>
          </a:p>
          <a:p>
            <a:r>
              <a:rPr lang="en-US" dirty="0">
                <a:solidFill>
                  <a:srgbClr val="000090"/>
                </a:solidFill>
              </a:rPr>
              <a:t>S</a:t>
            </a:r>
            <a:r>
              <a:rPr lang="en-US" dirty="0" smtClean="0">
                <a:solidFill>
                  <a:srgbClr val="000090"/>
                </a:solidFill>
              </a:rPr>
              <a:t>trengthening </a:t>
            </a:r>
            <a:r>
              <a:rPr lang="en-US" dirty="0">
                <a:solidFill>
                  <a:srgbClr val="000090"/>
                </a:solidFill>
              </a:rPr>
              <a:t>the theory and practice of Byzantine fault tolerance can help </a:t>
            </a:r>
            <a:r>
              <a:rPr lang="en-US" dirty="0" smtClean="0">
                <a:solidFill>
                  <a:srgbClr val="000090"/>
                </a:solidFill>
              </a:rPr>
              <a:t>create </a:t>
            </a:r>
            <a:r>
              <a:rPr lang="en-US" dirty="0">
                <a:solidFill>
                  <a:srgbClr val="000090"/>
                </a:solidFill>
              </a:rPr>
              <a:t>systems that are both </a:t>
            </a:r>
            <a:r>
              <a:rPr lang="en-US" dirty="0" smtClean="0">
                <a:solidFill>
                  <a:srgbClr val="000090"/>
                </a:solidFill>
              </a:rPr>
              <a:t>fault tolerant </a:t>
            </a:r>
            <a:r>
              <a:rPr lang="en-US" dirty="0">
                <a:solidFill>
                  <a:srgbClr val="000090"/>
                </a:solidFill>
              </a:rPr>
              <a:t>and secure.</a:t>
            </a:r>
          </a:p>
        </p:txBody>
      </p:sp>
    </p:spTree>
    <p:extLst>
      <p:ext uri="{BB962C8B-B14F-4D97-AF65-F5344CB8AC3E}">
        <p14:creationId xmlns:p14="http://schemas.microsoft.com/office/powerpoint/2010/main" val="342315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These slides contain material from Carl </a:t>
            </a:r>
            <a:r>
              <a:rPr lang="en-US" dirty="0" err="1" smtClean="0">
                <a:solidFill>
                  <a:srgbClr val="000090"/>
                </a:solidFill>
              </a:rPr>
              <a:t>Landwehr</a:t>
            </a:r>
            <a:r>
              <a:rPr lang="en-US" dirty="0" smtClean="0">
                <a:solidFill>
                  <a:srgbClr val="000090"/>
                </a:solidFill>
              </a:rPr>
              <a:t> (Trustworthy Computing, National Science Foundation) 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and from the U.S. Trustworthy Software participants and their coauthors: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Lorenzo </a:t>
            </a:r>
            <a:r>
              <a:rPr lang="en-US" dirty="0" err="1" smtClean="0">
                <a:solidFill>
                  <a:srgbClr val="008000"/>
                </a:solidFill>
              </a:rPr>
              <a:t>Alvisi</a:t>
            </a:r>
            <a:r>
              <a:rPr lang="en-US" dirty="0" smtClean="0">
                <a:solidFill>
                  <a:srgbClr val="008000"/>
                </a:solidFill>
              </a:rPr>
              <a:t> (University of Texas </a:t>
            </a:r>
            <a:r>
              <a:rPr lang="en-US" dirty="0">
                <a:solidFill>
                  <a:srgbClr val="008000"/>
                </a:solidFill>
              </a:rPr>
              <a:t>–</a:t>
            </a:r>
            <a:r>
              <a:rPr lang="en-US" dirty="0" smtClean="0">
                <a:solidFill>
                  <a:srgbClr val="008000"/>
                </a:solidFill>
              </a:rPr>
              <a:t> Austin)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Patrick </a:t>
            </a:r>
            <a:r>
              <a:rPr lang="en-US" dirty="0" err="1" smtClean="0">
                <a:solidFill>
                  <a:srgbClr val="008000"/>
                </a:solidFill>
              </a:rPr>
              <a:t>Traynor</a:t>
            </a:r>
            <a:r>
              <a:rPr lang="en-US" dirty="0" smtClean="0">
                <a:solidFill>
                  <a:srgbClr val="008000"/>
                </a:solidFill>
              </a:rPr>
              <a:t> (Georgia Institute of Technology)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Felix Wu (University of California – Davis)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Rebecca Wright (Rutgers University)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3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9-27 at 12.1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6" y="4038600"/>
            <a:ext cx="8026400" cy="232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000090"/>
                </a:solidFill>
              </a:rPr>
              <a:t>Safestore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[KAD07]</a:t>
            </a:r>
            <a:r>
              <a:rPr lang="en-US" dirty="0" smtClean="0">
                <a:solidFill>
                  <a:srgbClr val="00009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dirty="0" smtClean="0">
                <a:solidFill>
                  <a:srgbClr val="008000"/>
                </a:solidFill>
              </a:rPr>
              <a:t> Byzantine-failure-resilient distributed </a:t>
            </a:r>
            <a:r>
              <a:rPr lang="en-US" dirty="0">
                <a:solidFill>
                  <a:srgbClr val="008000"/>
                </a:solidFill>
              </a:rPr>
              <a:t>storage system </a:t>
            </a:r>
            <a:r>
              <a:rPr lang="en-US" dirty="0" smtClean="0">
                <a:solidFill>
                  <a:srgbClr val="008000"/>
                </a:solidFill>
              </a:rPr>
              <a:t>to maintain long</a:t>
            </a:r>
            <a:r>
              <a:rPr lang="en-US" dirty="0">
                <a:solidFill>
                  <a:srgbClr val="008000"/>
                </a:solidFill>
              </a:rPr>
              <a:t>-term data durability 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Architecture </a:t>
            </a:r>
            <a:r>
              <a:rPr lang="en-US" dirty="0">
                <a:solidFill>
                  <a:srgbClr val="008000"/>
                </a:solidFill>
              </a:rPr>
              <a:t>is based on fault </a:t>
            </a:r>
            <a:r>
              <a:rPr lang="en-US" dirty="0" smtClean="0">
                <a:solidFill>
                  <a:srgbClr val="008000"/>
                </a:solidFill>
              </a:rPr>
              <a:t>isolation along administrative</a:t>
            </a:r>
            <a:r>
              <a:rPr lang="en-US" dirty="0">
                <a:solidFill>
                  <a:srgbClr val="008000"/>
                </a:solidFill>
              </a:rPr>
              <a:t>, physical, and temporal dimensions 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Spreads data </a:t>
            </a:r>
            <a:r>
              <a:rPr lang="en-US" dirty="0">
                <a:solidFill>
                  <a:srgbClr val="008000"/>
                </a:solidFill>
              </a:rPr>
              <a:t>across autonomous </a:t>
            </a:r>
            <a:r>
              <a:rPr lang="en-US" dirty="0" smtClean="0">
                <a:solidFill>
                  <a:srgbClr val="008000"/>
                </a:solidFill>
              </a:rPr>
              <a:t>storage service </a:t>
            </a:r>
            <a:r>
              <a:rPr lang="en-US" dirty="0">
                <a:solidFill>
                  <a:srgbClr val="008000"/>
                </a:solidFill>
              </a:rPr>
              <a:t>providers (SSPs</a:t>
            </a:r>
            <a:r>
              <a:rPr lang="en-US" dirty="0" smtClean="0">
                <a:solidFill>
                  <a:srgbClr val="008000"/>
                </a:solidFill>
              </a:rPr>
              <a:t>) using a </a:t>
            </a:r>
            <a:r>
              <a:rPr lang="en-US" dirty="0">
                <a:solidFill>
                  <a:srgbClr val="008000"/>
                </a:solidFill>
              </a:rPr>
              <a:t>new storage system </a:t>
            </a:r>
            <a:r>
              <a:rPr lang="en-US" dirty="0" smtClean="0">
                <a:solidFill>
                  <a:srgbClr val="008000"/>
                </a:solidFill>
              </a:rPr>
              <a:t>architecture:</a:t>
            </a:r>
          </a:p>
        </p:txBody>
      </p:sp>
    </p:spTree>
    <p:extLst>
      <p:ext uri="{BB962C8B-B14F-4D97-AF65-F5344CB8AC3E}">
        <p14:creationId xmlns:p14="http://schemas.microsoft.com/office/powerpoint/2010/main" val="271226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Zyzzyva </a:t>
            </a:r>
            <a:r>
              <a:rPr lang="en-US" dirty="0" smtClean="0">
                <a:solidFill>
                  <a:srgbClr val="008000"/>
                </a:solidFill>
              </a:rPr>
              <a:t>[KADCW07]</a:t>
            </a:r>
            <a:r>
              <a:rPr lang="en-US" dirty="0" smtClean="0">
                <a:solidFill>
                  <a:srgbClr val="00009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U</a:t>
            </a:r>
            <a:r>
              <a:rPr lang="en-US" dirty="0" smtClean="0">
                <a:solidFill>
                  <a:srgbClr val="008000"/>
                </a:solidFill>
              </a:rPr>
              <a:t>ses </a:t>
            </a:r>
            <a:r>
              <a:rPr lang="en-US" dirty="0">
                <a:solidFill>
                  <a:srgbClr val="008000"/>
                </a:solidFill>
              </a:rPr>
              <a:t>speculation to reduce the </a:t>
            </a:r>
            <a:r>
              <a:rPr lang="en-US" dirty="0" smtClean="0">
                <a:solidFill>
                  <a:srgbClr val="008000"/>
                </a:solidFill>
              </a:rPr>
              <a:t>cost and </a:t>
            </a:r>
            <a:r>
              <a:rPr lang="en-US" dirty="0">
                <a:solidFill>
                  <a:srgbClr val="008000"/>
                </a:solidFill>
              </a:rPr>
              <a:t>simplify the design of Byzantine fault tolerant state machine </a:t>
            </a:r>
            <a:r>
              <a:rPr lang="en-US" dirty="0" smtClean="0">
                <a:solidFill>
                  <a:srgbClr val="008000"/>
                </a:solidFill>
              </a:rPr>
              <a:t>replication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R</a:t>
            </a:r>
            <a:r>
              <a:rPr lang="en-US" dirty="0" smtClean="0">
                <a:solidFill>
                  <a:srgbClr val="008000"/>
                </a:solidFill>
              </a:rPr>
              <a:t>eplicas </a:t>
            </a:r>
            <a:r>
              <a:rPr lang="en-US" dirty="0">
                <a:solidFill>
                  <a:srgbClr val="008000"/>
                </a:solidFill>
              </a:rPr>
              <a:t>respond to a </a:t>
            </a:r>
            <a:r>
              <a:rPr lang="en-US" dirty="0" smtClean="0">
                <a:solidFill>
                  <a:srgbClr val="008000"/>
                </a:solidFill>
              </a:rPr>
              <a:t>client’s </a:t>
            </a:r>
            <a:r>
              <a:rPr lang="en-US" dirty="0">
                <a:solidFill>
                  <a:srgbClr val="008000"/>
                </a:solidFill>
              </a:rPr>
              <a:t>request without </a:t>
            </a:r>
            <a:r>
              <a:rPr lang="en-US" dirty="0" smtClean="0">
                <a:solidFill>
                  <a:srgbClr val="008000"/>
                </a:solidFill>
              </a:rPr>
              <a:t>first </a:t>
            </a:r>
            <a:r>
              <a:rPr lang="en-US" dirty="0">
                <a:solidFill>
                  <a:srgbClr val="008000"/>
                </a:solidFill>
              </a:rPr>
              <a:t>running an expensive three-phase commit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Instead, replicas optimistically </a:t>
            </a:r>
            <a:r>
              <a:rPr lang="en-US" dirty="0">
                <a:solidFill>
                  <a:srgbClr val="008000"/>
                </a:solidFill>
              </a:rPr>
              <a:t>adopt the order proposed by the primary and respond immediately </a:t>
            </a:r>
            <a:r>
              <a:rPr lang="en-US" dirty="0" smtClean="0">
                <a:solidFill>
                  <a:srgbClr val="008000"/>
                </a:solidFill>
              </a:rPr>
              <a:t>to the </a:t>
            </a:r>
            <a:r>
              <a:rPr lang="en-US" dirty="0">
                <a:solidFill>
                  <a:srgbClr val="008000"/>
                </a:solidFill>
              </a:rPr>
              <a:t>client. 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Clients can detect </a:t>
            </a:r>
            <a:r>
              <a:rPr lang="en-US" dirty="0" smtClean="0">
                <a:solidFill>
                  <a:srgbClr val="008000"/>
                </a:solidFill>
              </a:rPr>
              <a:t>any </a:t>
            </a:r>
            <a:r>
              <a:rPr lang="en-US" dirty="0" smtClean="0">
                <a:solidFill>
                  <a:srgbClr val="008000"/>
                </a:solidFill>
              </a:rPr>
              <a:t>resulting </a:t>
            </a:r>
            <a:r>
              <a:rPr lang="en-US" dirty="0">
                <a:solidFill>
                  <a:srgbClr val="008000"/>
                </a:solidFill>
              </a:rPr>
              <a:t>inconsistencies, </a:t>
            </a:r>
            <a:r>
              <a:rPr lang="en-US" dirty="0" smtClean="0">
                <a:solidFill>
                  <a:srgbClr val="008000"/>
                </a:solidFill>
              </a:rPr>
              <a:t>and help </a:t>
            </a:r>
            <a:r>
              <a:rPr lang="en-US" dirty="0">
                <a:solidFill>
                  <a:srgbClr val="008000"/>
                </a:solidFill>
              </a:rPr>
              <a:t>correct replicas converge on a single total ordering of </a:t>
            </a:r>
            <a:r>
              <a:rPr lang="en-US" dirty="0" smtClean="0">
                <a:solidFill>
                  <a:srgbClr val="008000"/>
                </a:solidFill>
              </a:rPr>
              <a:t>requests.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6105018"/>
            <a:ext cx="817258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Reduces replication overheads to near their theoretical minima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07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Systems Spanning Multiple Administrative Domains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Much work in </a:t>
            </a:r>
            <a:r>
              <a:rPr lang="en-US" dirty="0">
                <a:solidFill>
                  <a:srgbClr val="000090"/>
                </a:solidFill>
              </a:rPr>
              <a:t>trustworthy computing relies on the assumption that nodes </a:t>
            </a:r>
            <a:r>
              <a:rPr lang="en-US" dirty="0" smtClean="0">
                <a:solidFill>
                  <a:srgbClr val="000090"/>
                </a:solidFill>
              </a:rPr>
              <a:t>can be </a:t>
            </a:r>
            <a:r>
              <a:rPr lang="en-US" dirty="0">
                <a:solidFill>
                  <a:srgbClr val="000090"/>
                </a:solidFill>
              </a:rPr>
              <a:t>cleanly categorized as correct or </a:t>
            </a:r>
            <a:r>
              <a:rPr lang="en-US" dirty="0" smtClean="0">
                <a:solidFill>
                  <a:srgbClr val="000090"/>
                </a:solidFill>
              </a:rPr>
              <a:t>faulty</a:t>
            </a:r>
          </a:p>
          <a:p>
            <a:r>
              <a:rPr lang="en-US" dirty="0">
                <a:solidFill>
                  <a:srgbClr val="000090"/>
                </a:solidFill>
              </a:rPr>
              <a:t>T</a:t>
            </a:r>
            <a:r>
              <a:rPr lang="en-US" dirty="0" smtClean="0">
                <a:solidFill>
                  <a:srgbClr val="000090"/>
                </a:solidFill>
              </a:rPr>
              <a:t>his </a:t>
            </a:r>
            <a:r>
              <a:rPr lang="en-US" dirty="0">
                <a:solidFill>
                  <a:srgbClr val="000090"/>
                </a:solidFill>
              </a:rPr>
              <a:t>simple picture is challenged </a:t>
            </a:r>
            <a:r>
              <a:rPr lang="en-US" dirty="0" smtClean="0">
                <a:solidFill>
                  <a:srgbClr val="000090"/>
                </a:solidFill>
              </a:rPr>
              <a:t>by “MAD” systems </a:t>
            </a:r>
            <a:r>
              <a:rPr lang="en-US" dirty="0">
                <a:solidFill>
                  <a:srgbClr val="000090"/>
                </a:solidFill>
              </a:rPr>
              <a:t>that span multiple administrative domains like peer-to-peer services</a:t>
            </a:r>
            <a:r>
              <a:rPr lang="en-US" dirty="0" smtClean="0">
                <a:solidFill>
                  <a:srgbClr val="000090"/>
                </a:solidFill>
              </a:rPr>
              <a:t>, cloud</a:t>
            </a:r>
            <a:r>
              <a:rPr lang="en-US" dirty="0">
                <a:solidFill>
                  <a:srgbClr val="000090"/>
                </a:solidFill>
              </a:rPr>
              <a:t>/outsourced storage, Internet routing, and wireless mesh routing. </a:t>
            </a:r>
            <a:r>
              <a:rPr lang="en-US" dirty="0" smtClean="0">
                <a:solidFill>
                  <a:srgbClr val="000090"/>
                </a:solidFill>
              </a:rPr>
              <a:t> In MAD systems: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</a:t>
            </a:r>
            <a:r>
              <a:rPr lang="en-US" dirty="0" smtClean="0">
                <a:solidFill>
                  <a:srgbClr val="008000"/>
                </a:solidFill>
              </a:rPr>
              <a:t>vidence </a:t>
            </a:r>
            <a:r>
              <a:rPr lang="en-US" dirty="0">
                <a:solidFill>
                  <a:srgbClr val="008000"/>
                </a:solidFill>
              </a:rPr>
              <a:t>suggests that a large number of peers in MAD services </a:t>
            </a:r>
            <a:r>
              <a:rPr lang="en-US" dirty="0" smtClean="0">
                <a:solidFill>
                  <a:srgbClr val="008000"/>
                </a:solidFill>
              </a:rPr>
              <a:t>will free</a:t>
            </a:r>
            <a:r>
              <a:rPr lang="en-US" dirty="0">
                <a:solidFill>
                  <a:srgbClr val="008000"/>
                </a:solidFill>
              </a:rPr>
              <a:t>-</a:t>
            </a:r>
            <a:r>
              <a:rPr lang="en-US" dirty="0" smtClean="0">
                <a:solidFill>
                  <a:srgbClr val="008000"/>
                </a:solidFill>
              </a:rPr>
              <a:t>ride </a:t>
            </a:r>
            <a:r>
              <a:rPr lang="en-US" dirty="0">
                <a:solidFill>
                  <a:srgbClr val="008000"/>
                </a:solidFill>
              </a:rPr>
              <a:t>or deviate from the assigned protocol if it is in their interest to do so.  </a:t>
            </a:r>
            <a:r>
              <a:rPr lang="en-US" dirty="0" smtClean="0">
                <a:solidFill>
                  <a:srgbClr val="008000"/>
                </a:solidFill>
              </a:rPr>
              <a:t>Giving </a:t>
            </a:r>
            <a:r>
              <a:rPr lang="en-US" dirty="0">
                <a:solidFill>
                  <a:srgbClr val="008000"/>
                </a:solidFill>
              </a:rPr>
              <a:t>these peers </a:t>
            </a:r>
            <a:r>
              <a:rPr lang="en-US" dirty="0" smtClean="0">
                <a:solidFill>
                  <a:srgbClr val="008000"/>
                </a:solidFill>
              </a:rPr>
              <a:t>sufficient </a:t>
            </a:r>
            <a:r>
              <a:rPr lang="en-US" dirty="0">
                <a:solidFill>
                  <a:srgbClr val="008000"/>
                </a:solidFill>
              </a:rPr>
              <a:t>incentives to </a:t>
            </a:r>
            <a:r>
              <a:rPr lang="en-US" dirty="0" smtClean="0">
                <a:solidFill>
                  <a:srgbClr val="008000"/>
                </a:solidFill>
              </a:rPr>
              <a:t>cooperate can improve the operation of the system, as compared to having to tolerate a larger number of Byzantine failures. (BAR model has a mix of Byzantine, Acquiescent, and Rational parties.)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T</a:t>
            </a:r>
            <a:r>
              <a:rPr lang="en-US" dirty="0" smtClean="0">
                <a:solidFill>
                  <a:srgbClr val="008000"/>
                </a:solidFill>
              </a:rPr>
              <a:t>he </a:t>
            </a:r>
            <a:r>
              <a:rPr lang="en-US" dirty="0">
                <a:solidFill>
                  <a:srgbClr val="008000"/>
                </a:solidFill>
              </a:rPr>
              <a:t>decentralized nature of MAD services makes it much easier for Byzantine nodes </a:t>
            </a:r>
            <a:r>
              <a:rPr lang="en-US" dirty="0" smtClean="0">
                <a:solidFill>
                  <a:srgbClr val="008000"/>
                </a:solidFill>
              </a:rPr>
              <a:t>to magnify their influence on </a:t>
            </a:r>
            <a:r>
              <a:rPr lang="en-US" dirty="0">
                <a:solidFill>
                  <a:srgbClr val="008000"/>
                </a:solidFill>
              </a:rPr>
              <a:t>the </a:t>
            </a:r>
            <a:r>
              <a:rPr lang="en-US" dirty="0" smtClean="0">
                <a:solidFill>
                  <a:srgbClr val="008000"/>
                </a:solidFill>
              </a:rPr>
              <a:t>system.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It is often preferable </a:t>
            </a:r>
            <a:r>
              <a:rPr lang="en-US" dirty="0">
                <a:solidFill>
                  <a:srgbClr val="008000"/>
                </a:solidFill>
              </a:rPr>
              <a:t>to design </a:t>
            </a:r>
            <a:r>
              <a:rPr lang="en-US" dirty="0" smtClean="0">
                <a:solidFill>
                  <a:srgbClr val="008000"/>
                </a:solidFill>
              </a:rPr>
              <a:t>systems where </a:t>
            </a:r>
            <a:r>
              <a:rPr lang="en-US" dirty="0">
                <a:solidFill>
                  <a:srgbClr val="008000"/>
                </a:solidFill>
              </a:rPr>
              <a:t>trust can be removed from services, in the sense that users do not have to make strong </a:t>
            </a:r>
            <a:r>
              <a:rPr lang="en-US" dirty="0" smtClean="0">
                <a:solidFill>
                  <a:srgbClr val="008000"/>
                </a:solidFill>
              </a:rPr>
              <a:t>trust assumptions </a:t>
            </a:r>
            <a:r>
              <a:rPr lang="en-US" dirty="0">
                <a:solidFill>
                  <a:srgbClr val="008000"/>
                </a:solidFill>
              </a:rPr>
              <a:t>to expect to get useful work out of services.</a:t>
            </a:r>
          </a:p>
        </p:txBody>
      </p:sp>
    </p:spTree>
    <p:extLst>
      <p:ext uri="{BB962C8B-B14F-4D97-AF65-F5344CB8AC3E}">
        <p14:creationId xmlns:p14="http://schemas.microsoft.com/office/powerpoint/2010/main" val="65287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Results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BAR state machine replication </a:t>
            </a:r>
            <a:r>
              <a:rPr lang="en-US" dirty="0" smtClean="0">
                <a:solidFill>
                  <a:srgbClr val="008000"/>
                </a:solidFill>
              </a:rPr>
              <a:t>[AACDMP05]</a:t>
            </a:r>
            <a:r>
              <a:rPr lang="en-US" dirty="0">
                <a:solidFill>
                  <a:srgbClr val="000090"/>
                </a:solidFill>
              </a:rPr>
              <a:t>, </a:t>
            </a:r>
            <a:r>
              <a:rPr lang="en-US" dirty="0" smtClean="0">
                <a:solidFill>
                  <a:srgbClr val="000090"/>
                </a:solidFill>
              </a:rPr>
              <a:t>instantiated </a:t>
            </a:r>
            <a:r>
              <a:rPr lang="en-US" dirty="0">
                <a:solidFill>
                  <a:srgbClr val="000090"/>
                </a:solidFill>
              </a:rPr>
              <a:t>in the context </a:t>
            </a:r>
            <a:r>
              <a:rPr lang="en-US" dirty="0" smtClean="0">
                <a:solidFill>
                  <a:srgbClr val="000090"/>
                </a:solidFill>
              </a:rPr>
              <a:t>of a </a:t>
            </a:r>
            <a:r>
              <a:rPr lang="en-US" dirty="0">
                <a:solidFill>
                  <a:srgbClr val="000090"/>
                </a:solidFill>
              </a:rPr>
              <a:t>peer-to-peer cooperative backup system.</a:t>
            </a:r>
            <a:r>
              <a:rPr lang="en-US" dirty="0" smtClean="0">
                <a:solidFill>
                  <a:srgbClr val="008000"/>
                </a:solidFill>
              </a:rPr>
              <a:t>  </a:t>
            </a:r>
          </a:p>
          <a:p>
            <a:r>
              <a:rPr lang="en-US" dirty="0" err="1" smtClean="0">
                <a:solidFill>
                  <a:srgbClr val="000090"/>
                </a:solidFill>
              </a:rPr>
              <a:t>Flightpath</a:t>
            </a:r>
            <a:r>
              <a:rPr lang="en-US" dirty="0" smtClean="0">
                <a:solidFill>
                  <a:srgbClr val="000090"/>
                </a:solidFill>
              </a:rPr>
              <a:t>: </a:t>
            </a:r>
            <a:r>
              <a:rPr lang="en-US" dirty="0">
                <a:solidFill>
                  <a:srgbClr val="000090"/>
                </a:solidFill>
              </a:rPr>
              <a:t>a </a:t>
            </a:r>
            <a:r>
              <a:rPr lang="en-US" dirty="0" smtClean="0">
                <a:solidFill>
                  <a:srgbClr val="000090"/>
                </a:solidFill>
              </a:rPr>
              <a:t>BAR peer</a:t>
            </a:r>
            <a:r>
              <a:rPr lang="en-US" dirty="0">
                <a:solidFill>
                  <a:srgbClr val="000090"/>
                </a:solidFill>
              </a:rPr>
              <a:t>-to-peer application that provides a highly reliable </a:t>
            </a:r>
            <a:r>
              <a:rPr lang="en-US" dirty="0" smtClean="0">
                <a:solidFill>
                  <a:srgbClr val="000090"/>
                </a:solidFill>
              </a:rPr>
              <a:t>data stream </a:t>
            </a:r>
            <a:r>
              <a:rPr lang="en-US" dirty="0">
                <a:solidFill>
                  <a:srgbClr val="000090"/>
                </a:solidFill>
              </a:rPr>
              <a:t>to a dynamic set of </a:t>
            </a:r>
            <a:r>
              <a:rPr lang="en-US" dirty="0" smtClean="0">
                <a:solidFill>
                  <a:srgbClr val="000090"/>
                </a:solidFill>
              </a:rPr>
              <a:t>peers.  Obtains advantages if rational peers only switch if &gt; </a:t>
            </a:r>
            <a:r>
              <a:rPr lang="en-US" dirty="0" err="1" smtClean="0">
                <a:solidFill>
                  <a:srgbClr val="000090"/>
                </a:solidFill>
              </a:rPr>
              <a:t>ε</a:t>
            </a:r>
            <a:r>
              <a:rPr lang="en-US" dirty="0" smtClean="0">
                <a:solidFill>
                  <a:srgbClr val="000090"/>
                </a:solidFill>
              </a:rPr>
              <a:t> gain can be obtained. </a:t>
            </a:r>
            <a:r>
              <a:rPr lang="en-US" dirty="0" smtClean="0">
                <a:solidFill>
                  <a:srgbClr val="008000"/>
                </a:solidFill>
              </a:rPr>
              <a:t>[LCMKRAD08]  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Results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 new foundation for social-based </a:t>
            </a:r>
            <a:r>
              <a:rPr lang="en-US" dirty="0" smtClean="0">
                <a:solidFill>
                  <a:srgbClr val="000090"/>
                </a:solidFill>
              </a:rPr>
              <a:t>Sybil defenses</a:t>
            </a:r>
            <a:r>
              <a:rPr lang="en-US" dirty="0">
                <a:solidFill>
                  <a:srgbClr val="000090"/>
                </a:solidFill>
              </a:rPr>
              <a:t>. </a:t>
            </a:r>
            <a:r>
              <a:rPr lang="en-US" dirty="0" smtClean="0">
                <a:solidFill>
                  <a:srgbClr val="000090"/>
                </a:solidFill>
              </a:rPr>
              <a:t>Exploring approaches that rely </a:t>
            </a:r>
            <a:r>
              <a:rPr lang="en-US" dirty="0">
                <a:solidFill>
                  <a:srgbClr val="000090"/>
                </a:solidFill>
              </a:rPr>
              <a:t>on the social graph's community structure</a:t>
            </a:r>
            <a:r>
              <a:rPr lang="en-US" dirty="0" smtClean="0">
                <a:solidFill>
                  <a:srgbClr val="000090"/>
                </a:solidFill>
              </a:rPr>
              <a:t>.</a:t>
            </a:r>
          </a:p>
          <a:p>
            <a:r>
              <a:rPr lang="en-US" dirty="0">
                <a:solidFill>
                  <a:srgbClr val="000090"/>
                </a:solidFill>
              </a:rPr>
              <a:t>Depot </a:t>
            </a:r>
            <a:r>
              <a:rPr lang="en-US" dirty="0" smtClean="0">
                <a:solidFill>
                  <a:srgbClr val="008000"/>
                </a:solidFill>
              </a:rPr>
              <a:t>[MSLCADW10]</a:t>
            </a:r>
            <a:r>
              <a:rPr lang="en-US" dirty="0" smtClean="0">
                <a:solidFill>
                  <a:srgbClr val="000090"/>
                </a:solidFill>
              </a:rPr>
              <a:t>: </a:t>
            </a:r>
            <a:r>
              <a:rPr lang="en-US" dirty="0">
                <a:solidFill>
                  <a:srgbClr val="000090"/>
                </a:solidFill>
              </a:rPr>
              <a:t>a cloud storage system that </a:t>
            </a:r>
            <a:r>
              <a:rPr lang="en-US" dirty="0" smtClean="0">
                <a:solidFill>
                  <a:srgbClr val="000090"/>
                </a:solidFill>
              </a:rPr>
              <a:t>minimizes trust assumptions.  It </a:t>
            </a:r>
            <a:r>
              <a:rPr lang="en-US" dirty="0">
                <a:solidFill>
                  <a:srgbClr val="000090"/>
                </a:solidFill>
              </a:rPr>
              <a:t>tolerates buggy or malicious behavior by any </a:t>
            </a:r>
            <a:r>
              <a:rPr lang="en-US" dirty="0" smtClean="0">
                <a:solidFill>
                  <a:srgbClr val="000090"/>
                </a:solidFill>
              </a:rPr>
              <a:t>number of </a:t>
            </a:r>
            <a:r>
              <a:rPr lang="en-US" dirty="0">
                <a:solidFill>
                  <a:srgbClr val="000090"/>
                </a:solidFill>
              </a:rPr>
              <a:t>clients or servers yet gives guarantees to correct </a:t>
            </a:r>
            <a:r>
              <a:rPr lang="en-US" dirty="0" smtClean="0">
                <a:solidFill>
                  <a:srgbClr val="000090"/>
                </a:solidFill>
              </a:rPr>
              <a:t>clients.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16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Trustworthy Software US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90"/>
                </a:solidFill>
              </a:rPr>
              <a:t>Lorenzo </a:t>
            </a:r>
            <a:r>
              <a:rPr lang="en-US" sz="2400" dirty="0" err="1" smtClean="0">
                <a:solidFill>
                  <a:srgbClr val="000090"/>
                </a:solidFill>
              </a:rPr>
              <a:t>Alvisi</a:t>
            </a:r>
            <a:r>
              <a:rPr lang="en-US" sz="2400" dirty="0" smtClean="0">
                <a:solidFill>
                  <a:srgbClr val="000090"/>
                </a:solidFill>
              </a:rPr>
              <a:t> (University </a:t>
            </a:r>
            <a:r>
              <a:rPr lang="en-US" sz="2400" dirty="0">
                <a:solidFill>
                  <a:srgbClr val="000090"/>
                </a:solidFill>
              </a:rPr>
              <a:t>of </a:t>
            </a:r>
            <a:r>
              <a:rPr lang="en-US" sz="2400" dirty="0" smtClean="0">
                <a:solidFill>
                  <a:srgbClr val="000090"/>
                </a:solidFill>
              </a:rPr>
              <a:t>Texas </a:t>
            </a:r>
            <a:r>
              <a:rPr lang="en-US" sz="2400" dirty="0">
                <a:solidFill>
                  <a:srgbClr val="000090"/>
                </a:solidFill>
              </a:rPr>
              <a:t>– </a:t>
            </a:r>
            <a:r>
              <a:rPr lang="en-US" sz="2400" dirty="0" smtClean="0">
                <a:solidFill>
                  <a:srgbClr val="000090"/>
                </a:solidFill>
              </a:rPr>
              <a:t>Austin)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Patrick </a:t>
            </a:r>
            <a:r>
              <a:rPr lang="en-US" sz="2400" dirty="0" err="1">
                <a:solidFill>
                  <a:srgbClr val="000090"/>
                </a:solidFill>
              </a:rPr>
              <a:t>Traynor</a:t>
            </a:r>
            <a:r>
              <a:rPr lang="en-US" sz="2400" dirty="0">
                <a:solidFill>
                  <a:srgbClr val="000090"/>
                </a:solidFill>
              </a:rPr>
              <a:t> (Georgia Institute of Technology)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renz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914400" cy="1231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02097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Felix Wu (University of California – Davis)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Rebecca Wright (Rutgers University)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7" name="Picture 6" descr="trayn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24400"/>
            <a:ext cx="914400" cy="1231900"/>
          </a:xfrm>
          <a:prstGeom prst="rect">
            <a:avLst/>
          </a:prstGeom>
        </p:spPr>
      </p:pic>
      <p:pic>
        <p:nvPicPr>
          <p:cNvPr id="8" name="Picture 7" descr="felixwu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22500"/>
            <a:ext cx="914400" cy="1219200"/>
          </a:xfrm>
          <a:prstGeom prst="rect">
            <a:avLst/>
          </a:prstGeom>
        </p:spPr>
      </p:pic>
      <p:pic>
        <p:nvPicPr>
          <p:cNvPr id="9" name="Picture 8" descr="wrigh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724400"/>
            <a:ext cx="914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3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Patrick </a:t>
            </a:r>
            <a:r>
              <a:rPr lang="en-US" dirty="0" err="1" smtClean="0"/>
              <a:t>Traynor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security in cellular </a:t>
            </a:r>
            <a:r>
              <a:rPr lang="en-US" b="1" dirty="0" smtClean="0">
                <a:solidFill>
                  <a:srgbClr val="000090"/>
                </a:solidFill>
              </a:rPr>
              <a:t>networks</a:t>
            </a:r>
            <a:r>
              <a:rPr lang="en-US" dirty="0" smtClean="0">
                <a:solidFill>
                  <a:srgbClr val="000090"/>
                </a:solidFill>
              </a:rPr>
              <a:t>, particularly when converged with the </a:t>
            </a:r>
            <a:r>
              <a:rPr lang="en-US" dirty="0">
                <a:solidFill>
                  <a:srgbClr val="000090"/>
                </a:solidFill>
              </a:rPr>
              <a:t>larger Internet. 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systems </a:t>
            </a:r>
            <a:r>
              <a:rPr lang="en-US" dirty="0">
                <a:solidFill>
                  <a:srgbClr val="000090"/>
                </a:solidFill>
              </a:rPr>
              <a:t>challenges </a:t>
            </a:r>
            <a:r>
              <a:rPr lang="en-US" dirty="0" smtClean="0">
                <a:solidFill>
                  <a:srgbClr val="000090"/>
                </a:solidFill>
              </a:rPr>
              <a:t>of </a:t>
            </a:r>
            <a:r>
              <a:rPr lang="en-US" dirty="0">
                <a:solidFill>
                  <a:srgbClr val="000090"/>
                </a:solidFill>
              </a:rPr>
              <a:t>applied cryptography and security for the Internet, mobile devices and wireless systems. </a:t>
            </a:r>
          </a:p>
        </p:txBody>
      </p:sp>
    </p:spTree>
    <p:extLst>
      <p:ext uri="{BB962C8B-B14F-4D97-AF65-F5344CB8AC3E}">
        <p14:creationId xmlns:p14="http://schemas.microsoft.com/office/powerpoint/2010/main" val="321666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The security of cellular systems </a:t>
            </a:r>
            <a:r>
              <a:rPr lang="en-US" dirty="0" smtClean="0">
                <a:solidFill>
                  <a:srgbClr val="000090"/>
                </a:solidFill>
              </a:rPr>
              <a:t>has </a:t>
            </a:r>
            <a:r>
              <a:rPr lang="en-US" dirty="0">
                <a:solidFill>
                  <a:srgbClr val="000090"/>
                </a:solidFill>
              </a:rPr>
              <a:t>relied on their closed nature and trust in the honest behavior of users. 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Their recent </a:t>
            </a:r>
            <a:r>
              <a:rPr lang="en-US" dirty="0">
                <a:solidFill>
                  <a:srgbClr val="000090"/>
                </a:solidFill>
              </a:rPr>
              <a:t>integration with the Internet and introduction of highly capable mobile </a:t>
            </a:r>
            <a:r>
              <a:rPr lang="en-US" dirty="0" smtClean="0">
                <a:solidFill>
                  <a:srgbClr val="000090"/>
                </a:solidFill>
              </a:rPr>
              <a:t>phones means </a:t>
            </a:r>
            <a:r>
              <a:rPr lang="en-US" dirty="0">
                <a:solidFill>
                  <a:srgbClr val="000090"/>
                </a:solidFill>
              </a:rPr>
              <a:t>these assumptions no longer </a:t>
            </a:r>
            <a:r>
              <a:rPr lang="en-US" dirty="0" smtClean="0">
                <a:solidFill>
                  <a:srgbClr val="000090"/>
                </a:solidFill>
              </a:rPr>
              <a:t>hold. </a:t>
            </a:r>
          </a:p>
          <a:p>
            <a:r>
              <a:rPr lang="en-US" dirty="0">
                <a:solidFill>
                  <a:srgbClr val="000090"/>
                </a:solidFill>
              </a:rPr>
              <a:t>T</a:t>
            </a:r>
            <a:r>
              <a:rPr lang="en-US" dirty="0" smtClean="0">
                <a:solidFill>
                  <a:srgbClr val="000090"/>
                </a:solidFill>
              </a:rPr>
              <a:t>hese </a:t>
            </a:r>
            <a:r>
              <a:rPr lang="en-US" dirty="0">
                <a:solidFill>
                  <a:srgbClr val="000090"/>
                </a:solidFill>
              </a:rPr>
              <a:t>systems provide connectivity to </a:t>
            </a:r>
            <a:r>
              <a:rPr lang="en-US" dirty="0" smtClean="0">
                <a:solidFill>
                  <a:srgbClr val="000090"/>
                </a:solidFill>
              </a:rPr>
              <a:t>more than five </a:t>
            </a:r>
            <a:r>
              <a:rPr lang="en-US" dirty="0">
                <a:solidFill>
                  <a:srgbClr val="000090"/>
                </a:solidFill>
              </a:rPr>
              <a:t>billion subscribers around the globe and represent the only reliable critical infrastructure available to the majority of those </a:t>
            </a:r>
            <a:r>
              <a:rPr lang="en-US" dirty="0" smtClean="0">
                <a:solidFill>
                  <a:srgbClr val="000090"/>
                </a:solidFill>
              </a:rPr>
              <a:t>people.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It is important to understand the threats and weaknesses in order to mitigate them.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1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Telephony </a:t>
            </a:r>
            <a:r>
              <a:rPr lang="en-US" b="1" dirty="0" smtClean="0">
                <a:solidFill>
                  <a:srgbClr val="000090"/>
                </a:solidFill>
              </a:rPr>
              <a:t>provenance and authentication </a:t>
            </a:r>
            <a:r>
              <a:rPr lang="en-US" dirty="0" smtClean="0">
                <a:solidFill>
                  <a:srgbClr val="008000"/>
                </a:solidFill>
              </a:rPr>
              <a:t>[BPAHT10, DT10, DBAT10]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Security implications of third-party </a:t>
            </a:r>
            <a:r>
              <a:rPr lang="en-US" b="1" dirty="0" smtClean="0">
                <a:solidFill>
                  <a:srgbClr val="000090"/>
                </a:solidFill>
              </a:rPr>
              <a:t>text messaging for emergency response </a:t>
            </a:r>
            <a:r>
              <a:rPr lang="en-US" dirty="0" smtClean="0">
                <a:solidFill>
                  <a:srgbClr val="008000"/>
                </a:solidFill>
              </a:rPr>
              <a:t>[T11]</a:t>
            </a:r>
          </a:p>
          <a:p>
            <a:r>
              <a:rPr lang="en-US" dirty="0">
                <a:solidFill>
                  <a:srgbClr val="000090"/>
                </a:solidFill>
              </a:rPr>
              <a:t>Automated remote </a:t>
            </a:r>
            <a:r>
              <a:rPr lang="en-US" b="1" dirty="0">
                <a:solidFill>
                  <a:srgbClr val="000090"/>
                </a:solidFill>
              </a:rPr>
              <a:t>repair for mobile malware </a:t>
            </a:r>
            <a:r>
              <a:rPr lang="en-US" dirty="0">
                <a:solidFill>
                  <a:srgbClr val="008000"/>
                </a:solidFill>
              </a:rPr>
              <a:t>[NGT11</a:t>
            </a:r>
            <a:r>
              <a:rPr lang="en-US" dirty="0" smtClean="0">
                <a:solidFill>
                  <a:srgbClr val="008000"/>
                </a:solidFill>
              </a:rPr>
              <a:t>]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(</a:t>
            </a:r>
            <a:r>
              <a:rPr lang="en-US" dirty="0" err="1">
                <a:solidFill>
                  <a:srgbClr val="000090"/>
                </a:solidFill>
              </a:rPr>
              <a:t>sp</a:t>
            </a:r>
            <a:r>
              <a:rPr lang="en-US" dirty="0">
                <a:solidFill>
                  <a:srgbClr val="000090"/>
                </a:solidFill>
              </a:rPr>
              <a:t>)iPhone: </a:t>
            </a:r>
            <a:r>
              <a:rPr lang="en-US" b="1" dirty="0" smtClean="0">
                <a:solidFill>
                  <a:srgbClr val="000090"/>
                </a:solidFill>
              </a:rPr>
              <a:t>decoding vibrations from nearby keyboards </a:t>
            </a:r>
            <a:r>
              <a:rPr lang="en-US" dirty="0" smtClean="0">
                <a:solidFill>
                  <a:srgbClr val="000090"/>
                </a:solidFill>
              </a:rPr>
              <a:t>using mobile phone </a:t>
            </a:r>
            <a:r>
              <a:rPr lang="en-US" dirty="0">
                <a:solidFill>
                  <a:srgbClr val="000090"/>
                </a:solidFill>
              </a:rPr>
              <a:t>a</a:t>
            </a:r>
            <a:r>
              <a:rPr lang="en-US" dirty="0" smtClean="0">
                <a:solidFill>
                  <a:srgbClr val="000090"/>
                </a:solidFill>
              </a:rPr>
              <a:t>ccelerometers </a:t>
            </a:r>
            <a:r>
              <a:rPr lang="en-US" dirty="0" smtClean="0">
                <a:solidFill>
                  <a:srgbClr val="008000"/>
                </a:solidFill>
              </a:rPr>
              <a:t>[MVCT11]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Leveraging cellular infrastructure </a:t>
            </a:r>
            <a:r>
              <a:rPr lang="en-US" dirty="0">
                <a:solidFill>
                  <a:srgbClr val="000090"/>
                </a:solidFill>
              </a:rPr>
              <a:t>to </a:t>
            </a:r>
            <a:r>
              <a:rPr lang="en-US" dirty="0" smtClean="0">
                <a:solidFill>
                  <a:srgbClr val="000090"/>
                </a:solidFill>
              </a:rPr>
              <a:t>improve </a:t>
            </a:r>
            <a:r>
              <a:rPr lang="en-US" b="1" dirty="0" smtClean="0">
                <a:solidFill>
                  <a:srgbClr val="000090"/>
                </a:solidFill>
              </a:rPr>
              <a:t>fraud </a:t>
            </a:r>
            <a:r>
              <a:rPr lang="en-US" b="1" dirty="0">
                <a:solidFill>
                  <a:srgbClr val="000090"/>
                </a:solidFill>
              </a:rPr>
              <a:t>p</a:t>
            </a:r>
            <a:r>
              <a:rPr lang="en-US" b="1" dirty="0" smtClean="0">
                <a:solidFill>
                  <a:srgbClr val="000090"/>
                </a:solidFill>
              </a:rPr>
              <a:t>revention </a:t>
            </a:r>
            <a:r>
              <a:rPr lang="en-US" dirty="0" smtClean="0">
                <a:solidFill>
                  <a:srgbClr val="008000"/>
                </a:solidFill>
              </a:rPr>
              <a:t>[PGT09]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Cellular botnets</a:t>
            </a:r>
            <a:r>
              <a:rPr lang="en-US" dirty="0">
                <a:solidFill>
                  <a:srgbClr val="000090"/>
                </a:solidFill>
              </a:rPr>
              <a:t>: </a:t>
            </a:r>
            <a:r>
              <a:rPr lang="en-US" dirty="0" smtClean="0">
                <a:solidFill>
                  <a:srgbClr val="000090"/>
                </a:solidFill>
              </a:rPr>
              <a:t>measuring </a:t>
            </a:r>
            <a:r>
              <a:rPr lang="en-US" dirty="0">
                <a:solidFill>
                  <a:srgbClr val="000090"/>
                </a:solidFill>
              </a:rPr>
              <a:t>the </a:t>
            </a:r>
            <a:r>
              <a:rPr lang="en-US" dirty="0" smtClean="0">
                <a:solidFill>
                  <a:srgbClr val="000090"/>
                </a:solidFill>
              </a:rPr>
              <a:t>impact </a:t>
            </a:r>
            <a:r>
              <a:rPr lang="en-US" dirty="0">
                <a:solidFill>
                  <a:srgbClr val="000090"/>
                </a:solidFill>
              </a:rPr>
              <a:t>of </a:t>
            </a:r>
            <a:r>
              <a:rPr lang="en-US" dirty="0" smtClean="0">
                <a:solidFill>
                  <a:srgbClr val="000090"/>
                </a:solidFill>
              </a:rPr>
              <a:t>malicious devices </a:t>
            </a:r>
            <a:r>
              <a:rPr lang="en-US" dirty="0">
                <a:solidFill>
                  <a:srgbClr val="000090"/>
                </a:solidFill>
              </a:rPr>
              <a:t>on a </a:t>
            </a:r>
            <a:r>
              <a:rPr lang="en-US" dirty="0" smtClean="0">
                <a:solidFill>
                  <a:srgbClr val="000090"/>
                </a:solidFill>
              </a:rPr>
              <a:t>cellular network core </a:t>
            </a:r>
            <a:r>
              <a:rPr lang="en-US" dirty="0" smtClean="0">
                <a:solidFill>
                  <a:srgbClr val="008000"/>
                </a:solidFill>
              </a:rPr>
              <a:t>[TLORJLM09]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Exploiting, and mitigating attacks on, </a:t>
            </a:r>
            <a:r>
              <a:rPr lang="en-US" b="1" dirty="0" smtClean="0">
                <a:solidFill>
                  <a:srgbClr val="000090"/>
                </a:solidFill>
              </a:rPr>
              <a:t>open functionality </a:t>
            </a:r>
            <a:r>
              <a:rPr lang="en-US" b="1" dirty="0">
                <a:solidFill>
                  <a:srgbClr val="000090"/>
                </a:solidFill>
              </a:rPr>
              <a:t>in SMS</a:t>
            </a:r>
            <a:r>
              <a:rPr lang="en-US" b="1" dirty="0" smtClean="0">
                <a:solidFill>
                  <a:srgbClr val="000090"/>
                </a:solidFill>
              </a:rPr>
              <a:t>-capable cellular networks </a:t>
            </a:r>
            <a:r>
              <a:rPr lang="en-US" dirty="0" smtClean="0">
                <a:solidFill>
                  <a:srgbClr val="008000"/>
                </a:solidFill>
              </a:rPr>
              <a:t>[TEMP09a, TEMP09b]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Attack causality </a:t>
            </a:r>
            <a:r>
              <a:rPr lang="en-US" dirty="0">
                <a:solidFill>
                  <a:srgbClr val="000090"/>
                </a:solidFill>
              </a:rPr>
              <a:t>in </a:t>
            </a:r>
            <a:r>
              <a:rPr lang="en-US" b="1" dirty="0">
                <a:solidFill>
                  <a:srgbClr val="000090"/>
                </a:solidFill>
              </a:rPr>
              <a:t>Internet</a:t>
            </a:r>
            <a:r>
              <a:rPr lang="en-US" b="1" dirty="0" smtClean="0">
                <a:solidFill>
                  <a:srgbClr val="000090"/>
                </a:solidFill>
              </a:rPr>
              <a:t>-connected cellular </a:t>
            </a:r>
            <a:r>
              <a:rPr lang="en-US" b="1" dirty="0">
                <a:solidFill>
                  <a:srgbClr val="000090"/>
                </a:solidFill>
              </a:rPr>
              <a:t>n</a:t>
            </a:r>
            <a:r>
              <a:rPr lang="en-US" b="1" dirty="0" smtClean="0">
                <a:solidFill>
                  <a:srgbClr val="000090"/>
                </a:solidFill>
              </a:rPr>
              <a:t>etworks </a:t>
            </a:r>
            <a:r>
              <a:rPr lang="en-US" dirty="0" smtClean="0">
                <a:solidFill>
                  <a:srgbClr val="008000"/>
                </a:solidFill>
              </a:rPr>
              <a:t>[TMP07]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Securing mobile browsers</a:t>
            </a:r>
            <a:endParaRPr lang="en-US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2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Determining Call Provenance </a:t>
            </a:r>
            <a:r>
              <a:rPr lang="en-US" sz="3800" dirty="0" smtClean="0">
                <a:solidFill>
                  <a:srgbClr val="008000"/>
                </a:solidFill>
              </a:rPr>
              <a:t>[BPAHT10]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Caller </a:t>
            </a:r>
            <a:r>
              <a:rPr lang="en-US" dirty="0">
                <a:solidFill>
                  <a:srgbClr val="000090"/>
                </a:solidFill>
              </a:rPr>
              <a:t>ID informs a receiver of the </a:t>
            </a:r>
            <a:r>
              <a:rPr lang="en-US" dirty="0" smtClean="0">
                <a:solidFill>
                  <a:srgbClr val="000090"/>
                </a:solidFill>
              </a:rPr>
              <a:t>asserted source </a:t>
            </a:r>
            <a:r>
              <a:rPr lang="en-US" dirty="0">
                <a:solidFill>
                  <a:srgbClr val="000090"/>
                </a:solidFill>
              </a:rPr>
              <a:t>of an incoming phone </a:t>
            </a:r>
            <a:r>
              <a:rPr lang="en-US" dirty="0" smtClean="0">
                <a:solidFill>
                  <a:srgbClr val="000090"/>
                </a:solidFill>
              </a:rPr>
              <a:t>call.</a:t>
            </a:r>
          </a:p>
          <a:p>
            <a:r>
              <a:rPr lang="en-US" dirty="0">
                <a:solidFill>
                  <a:srgbClr val="000090"/>
                </a:solidFill>
              </a:rPr>
              <a:t>S</a:t>
            </a:r>
            <a:r>
              <a:rPr lang="en-US" dirty="0" smtClean="0">
                <a:solidFill>
                  <a:srgbClr val="000090"/>
                </a:solidFill>
              </a:rPr>
              <a:t>uch </a:t>
            </a:r>
            <a:r>
              <a:rPr lang="en-US" dirty="0">
                <a:solidFill>
                  <a:srgbClr val="000090"/>
                </a:solidFill>
              </a:rPr>
              <a:t>data </a:t>
            </a:r>
            <a:r>
              <a:rPr lang="en-US" dirty="0" smtClean="0">
                <a:solidFill>
                  <a:srgbClr val="000090"/>
                </a:solidFill>
              </a:rPr>
              <a:t>is not authenticated, </a:t>
            </a:r>
            <a:r>
              <a:rPr lang="en-US" dirty="0">
                <a:solidFill>
                  <a:srgbClr val="000090"/>
                </a:solidFill>
              </a:rPr>
              <a:t>making it easy for an attacker to trick potential victims into believing their false identity</a:t>
            </a:r>
            <a:r>
              <a:rPr lang="en-US" dirty="0" smtClean="0">
                <a:solidFill>
                  <a:srgbClr val="000090"/>
                </a:solidFill>
              </a:rPr>
              <a:t>.</a:t>
            </a:r>
          </a:p>
          <a:p>
            <a:r>
              <a:rPr lang="en-US" dirty="0">
                <a:solidFill>
                  <a:srgbClr val="000090"/>
                </a:solidFill>
              </a:rPr>
              <a:t>PinDr0p measures the path taken between the sender and </a:t>
            </a:r>
            <a:r>
              <a:rPr lang="en-US" dirty="0" smtClean="0">
                <a:solidFill>
                  <a:srgbClr val="000090"/>
                </a:solidFill>
              </a:rPr>
              <a:t>the receiver in order to determine the call source.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uses audio artifacts such as spectral clarity and packet loss at the receiver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endParaRPr lang="en-US" dirty="0">
              <a:solidFill>
                <a:srgbClr val="00009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4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Trustworthy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Trustworthy Software: software systems that can be justifiably relied upon to carry out their intended duties.</a:t>
            </a: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4495800"/>
            <a:ext cx="7828844" cy="55399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91440"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chemeClr val="bg1"/>
                </a:solidFill>
              </a:rPr>
              <a:t>Many </a:t>
            </a:r>
            <a:r>
              <a:rPr lang="en-US" sz="3000" dirty="0">
                <a:solidFill>
                  <a:schemeClr val="bg1"/>
                </a:solidFill>
              </a:rPr>
              <a:t>complexities in this simple statement</a:t>
            </a:r>
            <a:r>
              <a:rPr lang="en-US" sz="30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817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PinDr0p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-25402"/>
          <a:stretch/>
        </p:blipFill>
        <p:spPr>
          <a:xfrm>
            <a:off x="457200" y="1417638"/>
            <a:ext cx="8229600" cy="4525963"/>
          </a:xfrm>
        </p:spPr>
      </p:pic>
      <p:sp>
        <p:nvSpPr>
          <p:cNvPr id="6" name="Rectangle 5"/>
          <p:cNvSpPr/>
          <p:nvPr/>
        </p:nvSpPr>
        <p:spPr>
          <a:xfrm>
            <a:off x="457200" y="5158771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A world-wide study validated the approach:</a:t>
            </a:r>
          </a:p>
          <a:p>
            <a:pPr marL="800100" lvl="1" indent="-342900">
              <a:buFont typeface="Lucida Grande"/>
              <a:buChar char="−"/>
            </a:pPr>
            <a:r>
              <a:rPr lang="en-US" sz="2400" dirty="0" smtClean="0">
                <a:solidFill>
                  <a:srgbClr val="008000"/>
                </a:solidFill>
              </a:rPr>
              <a:t>with three training messages from each phone, identified call source with &gt; 97% accuracy.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New company PinDr0p Security has been formed.</a:t>
            </a:r>
          </a:p>
        </p:txBody>
      </p:sp>
    </p:spTree>
    <p:extLst>
      <p:ext uri="{BB962C8B-B14F-4D97-AF65-F5344CB8AC3E}">
        <p14:creationId xmlns:p14="http://schemas.microsoft.com/office/powerpoint/2010/main" val="352446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SMS and Emergency Management </a:t>
            </a:r>
            <a:r>
              <a:rPr lang="en-US" sz="3800" dirty="0">
                <a:solidFill>
                  <a:srgbClr val="008000"/>
                </a:solidFill>
              </a:rPr>
              <a:t>[T11</a:t>
            </a:r>
            <a:r>
              <a:rPr lang="en-US" sz="3800" dirty="0" smtClean="0">
                <a:solidFill>
                  <a:srgbClr val="008000"/>
                </a:solidFill>
              </a:rPr>
              <a:t>]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In many recent emergencies, SMS text messages were a reliable means of communication even when other means of communication were not available.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As a result, there are now a number of third-party services that offer emergency SMS alert systems to schools, municipalities, and other institutions.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But the SMS systems were not designed with these kinds of highly localized, high-volume loads in mind and are not currently able to withstand them!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6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SMS and Emergency Management </a:t>
            </a:r>
            <a:r>
              <a:rPr lang="en-US" sz="3800" dirty="0">
                <a:solidFill>
                  <a:srgbClr val="008000"/>
                </a:solidFill>
              </a:rPr>
              <a:t>[T11]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[T11] </a:t>
            </a:r>
            <a:r>
              <a:rPr lang="en-US" dirty="0" smtClean="0">
                <a:solidFill>
                  <a:srgbClr val="000090"/>
                </a:solidFill>
              </a:rPr>
              <a:t>provides a thorough analysis of </a:t>
            </a:r>
            <a:r>
              <a:rPr lang="en-US" dirty="0">
                <a:solidFill>
                  <a:srgbClr val="000090"/>
                </a:solidFill>
              </a:rPr>
              <a:t>how such fragility </a:t>
            </a:r>
            <a:r>
              <a:rPr lang="en-US" dirty="0" smtClean="0">
                <a:solidFill>
                  <a:srgbClr val="000090"/>
                </a:solidFill>
              </a:rPr>
              <a:t>can impact </a:t>
            </a:r>
            <a:r>
              <a:rPr lang="en-US" dirty="0">
                <a:solidFill>
                  <a:srgbClr val="000090"/>
                </a:solidFill>
              </a:rPr>
              <a:t>physical security. </a:t>
            </a:r>
            <a:r>
              <a:rPr lang="en-US" dirty="0" smtClean="0">
                <a:solidFill>
                  <a:srgbClr val="000090"/>
                </a:solidFill>
              </a:rPr>
              <a:t> Conclusions: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such systems cannot </a:t>
            </a:r>
            <a:r>
              <a:rPr lang="en-US" dirty="0">
                <a:solidFill>
                  <a:srgbClr val="008000"/>
                </a:solidFill>
              </a:rPr>
              <a:t>meet the requirements set forth by federal regulations in </a:t>
            </a:r>
            <a:r>
              <a:rPr lang="en-US" dirty="0" smtClean="0">
                <a:solidFill>
                  <a:srgbClr val="008000"/>
                </a:solidFill>
              </a:rPr>
              <a:t>the U.S. Warning</a:t>
            </a:r>
            <a:r>
              <a:rPr lang="en-US" dirty="0">
                <a:solidFill>
                  <a:srgbClr val="008000"/>
                </a:solidFill>
              </a:rPr>
              <a:t>, Alert and Response Network (WARN) Act of </a:t>
            </a:r>
            <a:r>
              <a:rPr lang="en-US" dirty="0" smtClean="0">
                <a:solidFill>
                  <a:srgbClr val="008000"/>
                </a:solidFill>
              </a:rPr>
              <a:t>2006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>
                <a:solidFill>
                  <a:srgbClr val="008000"/>
                </a:solidFill>
              </a:rPr>
              <a:t>the network overload caused by such systems may </a:t>
            </a:r>
            <a:r>
              <a:rPr lang="en-US" dirty="0" smtClean="0">
                <a:solidFill>
                  <a:srgbClr val="008000"/>
                </a:solidFill>
              </a:rPr>
              <a:t>make </a:t>
            </a:r>
            <a:r>
              <a:rPr lang="en-US" dirty="0">
                <a:solidFill>
                  <a:srgbClr val="008000"/>
                </a:solidFill>
              </a:rPr>
              <a:t>attempts </a:t>
            </a:r>
            <a:r>
              <a:rPr lang="en-US" dirty="0" smtClean="0">
                <a:solidFill>
                  <a:srgbClr val="008000"/>
                </a:solidFill>
              </a:rPr>
              <a:t>to call </a:t>
            </a:r>
            <a:r>
              <a:rPr lang="en-US" dirty="0">
                <a:solidFill>
                  <a:srgbClr val="008000"/>
                </a:solidFill>
              </a:rPr>
              <a:t>for help more difficult during an emergency. 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Now working with providers </a:t>
            </a:r>
            <a:r>
              <a:rPr lang="en-US" dirty="0">
                <a:solidFill>
                  <a:srgbClr val="000090"/>
                </a:solidFill>
              </a:rPr>
              <a:t>to develop and deploy efficient broadcast SMS for use in these scenarios.</a:t>
            </a: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6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Trustworthy Software US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90"/>
                </a:solidFill>
              </a:rPr>
              <a:t>Lorenzo </a:t>
            </a:r>
            <a:r>
              <a:rPr lang="en-US" sz="2400" dirty="0" err="1" smtClean="0">
                <a:solidFill>
                  <a:srgbClr val="000090"/>
                </a:solidFill>
              </a:rPr>
              <a:t>Alvisi</a:t>
            </a:r>
            <a:r>
              <a:rPr lang="en-US" sz="2400" dirty="0" smtClean="0">
                <a:solidFill>
                  <a:srgbClr val="000090"/>
                </a:solidFill>
              </a:rPr>
              <a:t> (University </a:t>
            </a:r>
            <a:r>
              <a:rPr lang="en-US" sz="2400" dirty="0">
                <a:solidFill>
                  <a:srgbClr val="000090"/>
                </a:solidFill>
              </a:rPr>
              <a:t>of </a:t>
            </a:r>
            <a:r>
              <a:rPr lang="en-US" sz="2400" dirty="0" smtClean="0">
                <a:solidFill>
                  <a:srgbClr val="000090"/>
                </a:solidFill>
              </a:rPr>
              <a:t>Texas </a:t>
            </a:r>
            <a:r>
              <a:rPr lang="en-US" sz="2400" dirty="0">
                <a:solidFill>
                  <a:srgbClr val="000090"/>
                </a:solidFill>
              </a:rPr>
              <a:t>– </a:t>
            </a:r>
            <a:r>
              <a:rPr lang="en-US" sz="2400" dirty="0" smtClean="0">
                <a:solidFill>
                  <a:srgbClr val="000090"/>
                </a:solidFill>
              </a:rPr>
              <a:t>Austin)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Patrick </a:t>
            </a:r>
            <a:r>
              <a:rPr lang="en-US" sz="2400" dirty="0" err="1">
                <a:solidFill>
                  <a:srgbClr val="000090"/>
                </a:solidFill>
              </a:rPr>
              <a:t>Traynor</a:t>
            </a:r>
            <a:r>
              <a:rPr lang="en-US" sz="2400" dirty="0">
                <a:solidFill>
                  <a:srgbClr val="000090"/>
                </a:solidFill>
              </a:rPr>
              <a:t> (Georgia Institute of Technology)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renz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914400" cy="1231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02097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Felix Wu (University of California – Davis)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Rebecca Wright (Rutgers University)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7" name="Picture 6" descr="trayn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24400"/>
            <a:ext cx="914400" cy="1231900"/>
          </a:xfrm>
          <a:prstGeom prst="rect">
            <a:avLst/>
          </a:prstGeom>
        </p:spPr>
      </p:pic>
      <p:pic>
        <p:nvPicPr>
          <p:cNvPr id="8" name="Picture 7" descr="felixwu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22500"/>
            <a:ext cx="914400" cy="1219200"/>
          </a:xfrm>
          <a:prstGeom prst="rect">
            <a:avLst/>
          </a:prstGeom>
        </p:spPr>
      </p:pic>
      <p:pic>
        <p:nvPicPr>
          <p:cNvPr id="9" name="Picture 8" descr="wrigh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724400"/>
            <a:ext cx="914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3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Felix Wu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Social computing / social </a:t>
            </a:r>
            <a:r>
              <a:rPr lang="en-US" b="1" dirty="0">
                <a:solidFill>
                  <a:srgbClr val="000090"/>
                </a:solidFill>
              </a:rPr>
              <a:t>i</a:t>
            </a:r>
            <a:r>
              <a:rPr lang="en-US" b="1" dirty="0" smtClean="0">
                <a:solidFill>
                  <a:srgbClr val="000090"/>
                </a:solidFill>
              </a:rPr>
              <a:t>nformatics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Security </a:t>
            </a:r>
            <a:r>
              <a:rPr lang="en-US" dirty="0">
                <a:solidFill>
                  <a:srgbClr val="000090"/>
                </a:solidFill>
              </a:rPr>
              <a:t>issues related to both networking and networked </a:t>
            </a:r>
            <a:r>
              <a:rPr lang="en-US" dirty="0" smtClean="0">
                <a:solidFill>
                  <a:srgbClr val="000090"/>
                </a:solidFill>
              </a:rPr>
              <a:t>systems</a:t>
            </a:r>
            <a:r>
              <a:rPr lang="en-US" dirty="0">
                <a:solidFill>
                  <a:srgbClr val="000090"/>
                </a:solidFill>
              </a:rPr>
              <a:t>. 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Unknown </a:t>
            </a:r>
            <a:r>
              <a:rPr lang="en-US" dirty="0">
                <a:solidFill>
                  <a:srgbClr val="000090"/>
                </a:solidFill>
              </a:rPr>
              <a:t>vulnerability </a:t>
            </a:r>
            <a:r>
              <a:rPr lang="en-US" dirty="0" smtClean="0">
                <a:solidFill>
                  <a:srgbClr val="000090"/>
                </a:solidFill>
              </a:rPr>
              <a:t>analysis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IPSec</a:t>
            </a:r>
            <a:r>
              <a:rPr lang="en-US" dirty="0">
                <a:solidFill>
                  <a:srgbClr val="000090"/>
                </a:solidFill>
              </a:rPr>
              <a:t>/VPN </a:t>
            </a:r>
            <a:r>
              <a:rPr lang="en-US" dirty="0" smtClean="0">
                <a:solidFill>
                  <a:srgbClr val="000090"/>
                </a:solidFill>
              </a:rPr>
              <a:t>policy management 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Routing </a:t>
            </a:r>
            <a:r>
              <a:rPr lang="en-US" dirty="0">
                <a:solidFill>
                  <a:srgbClr val="000090"/>
                </a:solidFill>
              </a:rPr>
              <a:t>protocol </a:t>
            </a:r>
            <a:r>
              <a:rPr lang="en-US" dirty="0" smtClean="0">
                <a:solidFill>
                  <a:srgbClr val="000090"/>
                </a:solidFill>
              </a:rPr>
              <a:t>security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Internet architecture 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Mobility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Secure </a:t>
            </a:r>
            <a:r>
              <a:rPr lang="en-US" dirty="0">
                <a:solidFill>
                  <a:srgbClr val="000090"/>
                </a:solidFill>
              </a:rPr>
              <a:t>computer </a:t>
            </a:r>
            <a:r>
              <a:rPr lang="en-US" dirty="0" smtClean="0">
                <a:solidFill>
                  <a:srgbClr val="000090"/>
                </a:solidFill>
              </a:rPr>
              <a:t>architecture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Email </a:t>
            </a:r>
            <a:r>
              <a:rPr lang="en-US" dirty="0" err="1" smtClean="0">
                <a:solidFill>
                  <a:srgbClr val="000090"/>
                </a:solidFill>
              </a:rPr>
              <a:t>antispam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Information visualization </a:t>
            </a:r>
            <a:r>
              <a:rPr lang="en-US" dirty="0">
                <a:solidFill>
                  <a:srgbClr val="000090"/>
                </a:solidFill>
              </a:rPr>
              <a:t>for </a:t>
            </a:r>
            <a:r>
              <a:rPr lang="en-US" dirty="0" smtClean="0">
                <a:solidFill>
                  <a:srgbClr val="000090"/>
                </a:solidFill>
              </a:rPr>
              <a:t>security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Anomaly analysis </a:t>
            </a:r>
            <a:r>
              <a:rPr lang="en-US" dirty="0">
                <a:solidFill>
                  <a:srgbClr val="000090"/>
                </a:solidFill>
              </a:rPr>
              <a:t>and </a:t>
            </a:r>
            <a:r>
              <a:rPr lang="en-US" dirty="0" smtClean="0">
                <a:solidFill>
                  <a:srgbClr val="000090"/>
                </a:solidFill>
              </a:rPr>
              <a:t>explanation </a:t>
            </a:r>
          </a:p>
          <a:p>
            <a:endParaRPr lang="en-US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4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Social Computing / Social 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A</a:t>
            </a:r>
            <a:r>
              <a:rPr lang="en-US" dirty="0" smtClean="0">
                <a:solidFill>
                  <a:srgbClr val="000090"/>
                </a:solidFill>
              </a:rPr>
              <a:t> huge paradigm shift in the way computing and communication is carried out.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Facebook, blogs, Wikipedia, Twitter, …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Adds new concerns about trustworthiness.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Also adds the potential for new user-centric and community-centric mechanisms and models for providing and assessing trustworthiness.</a:t>
            </a: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  <p:pic>
        <p:nvPicPr>
          <p:cNvPr id="4" name="Picture 14" descr="ds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4512" y="4293214"/>
            <a:ext cx="3199488" cy="319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474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9-26 at 5.43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26" y="1066800"/>
            <a:ext cx="4609274" cy="5724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Autofit/>
          </a:bodyPr>
          <a:lstStyle/>
          <a:p>
            <a:r>
              <a:rPr lang="en-US" sz="3400" dirty="0"/>
              <a:t>Davis Social Links test bed </a:t>
            </a:r>
            <a:r>
              <a:rPr lang="en-US" sz="3400" dirty="0">
                <a:solidFill>
                  <a:srgbClr val="008000"/>
                </a:solidFill>
              </a:rPr>
              <a:t>[</a:t>
            </a:r>
            <a:r>
              <a:rPr lang="en-US" sz="3400" dirty="0" smtClean="0">
                <a:solidFill>
                  <a:srgbClr val="008000"/>
                </a:solidFill>
              </a:rPr>
              <a:t>BBW09]</a:t>
            </a:r>
            <a:endParaRPr lang="en-US" sz="3400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built </a:t>
            </a:r>
            <a:r>
              <a:rPr lang="en-US" dirty="0">
                <a:solidFill>
                  <a:srgbClr val="000090"/>
                </a:solidFill>
              </a:rPr>
              <a:t>on top of existing </a:t>
            </a:r>
            <a:r>
              <a:rPr lang="en-US" dirty="0" smtClean="0">
                <a:solidFill>
                  <a:srgbClr val="000090"/>
                </a:solidFill>
              </a:rPr>
              <a:t>online social networks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API </a:t>
            </a:r>
            <a:r>
              <a:rPr lang="en-US" dirty="0">
                <a:solidFill>
                  <a:srgbClr val="000090"/>
                </a:solidFill>
              </a:rPr>
              <a:t>allows third party applications to leverage the power of social </a:t>
            </a:r>
            <a:r>
              <a:rPr lang="en-US" dirty="0" smtClean="0">
                <a:solidFill>
                  <a:srgbClr val="000090"/>
                </a:solidFill>
              </a:rPr>
              <a:t>networks</a:t>
            </a:r>
          </a:p>
          <a:p>
            <a:r>
              <a:rPr lang="en-US" dirty="0">
                <a:solidFill>
                  <a:srgbClr val="000090"/>
                </a:solidFill>
              </a:rPr>
              <a:t>includes s</a:t>
            </a:r>
            <a:r>
              <a:rPr lang="en-US" dirty="0" smtClean="0">
                <a:solidFill>
                  <a:srgbClr val="000090"/>
                </a:solidFill>
              </a:rPr>
              <a:t>ocial-aware </a:t>
            </a:r>
            <a:r>
              <a:rPr lang="en-US" dirty="0">
                <a:solidFill>
                  <a:srgbClr val="000090"/>
                </a:solidFill>
              </a:rPr>
              <a:t>OS </a:t>
            </a:r>
            <a:r>
              <a:rPr lang="en-US" dirty="0" smtClean="0">
                <a:solidFill>
                  <a:srgbClr val="000090"/>
                </a:solidFill>
              </a:rPr>
              <a:t>kernel </a:t>
            </a:r>
            <a:r>
              <a:rPr lang="en-US" dirty="0" smtClean="0">
                <a:solidFill>
                  <a:srgbClr val="008000"/>
                </a:solidFill>
              </a:rPr>
              <a:t>[TCYBGLW09]</a:t>
            </a:r>
            <a:r>
              <a:rPr lang="en-US" dirty="0" smtClean="0">
                <a:solidFill>
                  <a:srgbClr val="000090"/>
                </a:solidFill>
              </a:rPr>
              <a:t>, social router </a:t>
            </a:r>
            <a:r>
              <a:rPr lang="en-US" dirty="0" smtClean="0">
                <a:solidFill>
                  <a:srgbClr val="008000"/>
                </a:solidFill>
              </a:rPr>
              <a:t>[BBSW09]</a:t>
            </a:r>
            <a:r>
              <a:rPr lang="en-US" dirty="0" smtClean="0">
                <a:solidFill>
                  <a:srgbClr val="000090"/>
                </a:solidFill>
              </a:rPr>
              <a:t>, and trust management system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4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42" y="129381"/>
            <a:ext cx="8229600" cy="77708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FAITH </a:t>
            </a:r>
            <a:r>
              <a:rPr lang="en-US" dirty="0" smtClean="0">
                <a:solidFill>
                  <a:srgbClr val="008000"/>
                </a:solidFill>
              </a:rPr>
              <a:t>[</a:t>
            </a:r>
            <a:r>
              <a:rPr lang="en-US" dirty="0">
                <a:solidFill>
                  <a:srgbClr val="008000"/>
                </a:solidFill>
              </a:rPr>
              <a:t>LNHLRWY11</a:t>
            </a:r>
            <a:r>
              <a:rPr lang="en-US" dirty="0" smtClean="0">
                <a:solidFill>
                  <a:srgbClr val="008000"/>
                </a:solidFill>
              </a:rPr>
              <a:t>]</a:t>
            </a:r>
            <a:endParaRPr lang="en-US" dirty="0"/>
          </a:p>
        </p:txBody>
      </p:sp>
      <p:pic>
        <p:nvPicPr>
          <p:cNvPr id="53" name="Picture 3" descr="facebook-developer-wiki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0406" y="4106862"/>
            <a:ext cx="873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4899731" y="4716462"/>
            <a:ext cx="152400" cy="152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5433131" y="4411662"/>
            <a:ext cx="152400" cy="152400"/>
          </a:xfrm>
          <a:prstGeom prst="ellipse">
            <a:avLst/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5966531" y="479266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5356931" y="502126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4747331" y="5249862"/>
            <a:ext cx="152400" cy="152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6347531" y="5173662"/>
            <a:ext cx="152400" cy="152400"/>
          </a:xfrm>
          <a:prstGeom prst="ellipse">
            <a:avLst/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6576131" y="4564062"/>
            <a:ext cx="152400" cy="152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6804731" y="517366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2" name="AutoShape 12"/>
          <p:cNvCxnSpPr>
            <a:cxnSpLocks noChangeShapeType="1"/>
            <a:stCxn id="54" idx="7"/>
            <a:endCxn id="55" idx="3"/>
          </p:cNvCxnSpPr>
          <p:nvPr/>
        </p:nvCxnSpPr>
        <p:spPr bwMode="auto">
          <a:xfrm flipV="1">
            <a:off x="5029906" y="4541837"/>
            <a:ext cx="425450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13"/>
          <p:cNvCxnSpPr>
            <a:cxnSpLocks noChangeShapeType="1"/>
            <a:stCxn id="55" idx="5"/>
            <a:endCxn id="60" idx="2"/>
          </p:cNvCxnSpPr>
          <p:nvPr/>
        </p:nvCxnSpPr>
        <p:spPr bwMode="auto">
          <a:xfrm>
            <a:off x="5563306" y="4541837"/>
            <a:ext cx="1012825" cy="9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AutoShape 14"/>
          <p:cNvCxnSpPr>
            <a:cxnSpLocks noChangeShapeType="1"/>
            <a:stCxn id="56" idx="6"/>
            <a:endCxn id="60" idx="3"/>
          </p:cNvCxnSpPr>
          <p:nvPr/>
        </p:nvCxnSpPr>
        <p:spPr bwMode="auto">
          <a:xfrm flipV="1">
            <a:off x="6118931" y="4694237"/>
            <a:ext cx="479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15"/>
          <p:cNvCxnSpPr>
            <a:cxnSpLocks noChangeShapeType="1"/>
            <a:stCxn id="61" idx="0"/>
            <a:endCxn id="60" idx="5"/>
          </p:cNvCxnSpPr>
          <p:nvPr/>
        </p:nvCxnSpPr>
        <p:spPr bwMode="auto">
          <a:xfrm flipH="1" flipV="1">
            <a:off x="6706306" y="4694237"/>
            <a:ext cx="1746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16"/>
          <p:cNvCxnSpPr>
            <a:cxnSpLocks noChangeShapeType="1"/>
          </p:cNvCxnSpPr>
          <p:nvPr/>
        </p:nvCxnSpPr>
        <p:spPr bwMode="auto">
          <a:xfrm flipV="1">
            <a:off x="5433131" y="4554537"/>
            <a:ext cx="76200" cy="4572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</p:cxnSp>
      <p:cxnSp>
        <p:nvCxnSpPr>
          <p:cNvPr id="67" name="AutoShape 17"/>
          <p:cNvCxnSpPr>
            <a:cxnSpLocks noChangeShapeType="1"/>
            <a:stCxn id="58" idx="6"/>
            <a:endCxn id="57" idx="3"/>
          </p:cNvCxnSpPr>
          <p:nvPr/>
        </p:nvCxnSpPr>
        <p:spPr bwMode="auto">
          <a:xfrm flipV="1">
            <a:off x="4899731" y="5151437"/>
            <a:ext cx="479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AutoShape 18"/>
          <p:cNvCxnSpPr>
            <a:cxnSpLocks noChangeShapeType="1"/>
            <a:stCxn id="59" idx="1"/>
            <a:endCxn id="56" idx="5"/>
          </p:cNvCxnSpPr>
          <p:nvPr/>
        </p:nvCxnSpPr>
        <p:spPr bwMode="auto">
          <a:xfrm flipH="1" flipV="1">
            <a:off x="6096706" y="4922837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AutoShape 19"/>
          <p:cNvCxnSpPr>
            <a:cxnSpLocks noChangeShapeType="1"/>
            <a:stCxn id="57" idx="7"/>
            <a:endCxn id="56" idx="2"/>
          </p:cNvCxnSpPr>
          <p:nvPr/>
        </p:nvCxnSpPr>
        <p:spPr bwMode="auto">
          <a:xfrm flipV="1">
            <a:off x="5487106" y="4868862"/>
            <a:ext cx="479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0"/>
          <p:cNvCxnSpPr>
            <a:cxnSpLocks noChangeShapeType="1"/>
            <a:stCxn id="58" idx="6"/>
            <a:endCxn id="59" idx="2"/>
          </p:cNvCxnSpPr>
          <p:nvPr/>
        </p:nvCxnSpPr>
        <p:spPr bwMode="auto">
          <a:xfrm flipV="1">
            <a:off x="4899731" y="5249862"/>
            <a:ext cx="1447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21"/>
          <p:cNvSpPr>
            <a:spLocks noChangeArrowheads="1"/>
          </p:cNvSpPr>
          <p:nvPr/>
        </p:nvSpPr>
        <p:spPr bwMode="auto">
          <a:xfrm>
            <a:off x="5814131" y="326866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22"/>
          <p:cNvSpPr>
            <a:spLocks noChangeArrowheads="1"/>
          </p:cNvSpPr>
          <p:nvPr/>
        </p:nvSpPr>
        <p:spPr bwMode="auto">
          <a:xfrm>
            <a:off x="5128331" y="3421062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23"/>
          <p:cNvSpPr>
            <a:spLocks noChangeArrowheads="1"/>
          </p:cNvSpPr>
          <p:nvPr/>
        </p:nvSpPr>
        <p:spPr bwMode="auto">
          <a:xfrm>
            <a:off x="6652331" y="3268662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4" name="AutoShape 24"/>
          <p:cNvCxnSpPr>
            <a:cxnSpLocks noChangeShapeType="1"/>
            <a:stCxn id="72" idx="6"/>
            <a:endCxn id="71" idx="2"/>
          </p:cNvCxnSpPr>
          <p:nvPr/>
        </p:nvCxnSpPr>
        <p:spPr bwMode="auto">
          <a:xfrm flipV="1">
            <a:off x="5280731" y="3344862"/>
            <a:ext cx="533400" cy="1524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</p:cxnSp>
      <p:cxnSp>
        <p:nvCxnSpPr>
          <p:cNvPr id="75" name="AutoShape 25"/>
          <p:cNvCxnSpPr>
            <a:cxnSpLocks noChangeShapeType="1"/>
            <a:stCxn id="71" idx="6"/>
            <a:endCxn id="73" idx="2"/>
          </p:cNvCxnSpPr>
          <p:nvPr/>
        </p:nvCxnSpPr>
        <p:spPr bwMode="auto">
          <a:xfrm>
            <a:off x="5966531" y="3344862"/>
            <a:ext cx="6858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</p:cxnSp>
      <p:cxnSp>
        <p:nvCxnSpPr>
          <p:cNvPr id="76" name="AutoShape 26"/>
          <p:cNvCxnSpPr>
            <a:cxnSpLocks noChangeShapeType="1"/>
          </p:cNvCxnSpPr>
          <p:nvPr/>
        </p:nvCxnSpPr>
        <p:spPr bwMode="auto">
          <a:xfrm>
            <a:off x="5509331" y="5097462"/>
            <a:ext cx="838200" cy="152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</p:cxnSp>
      <p:sp>
        <p:nvSpPr>
          <p:cNvPr id="77" name="AutoShape 27"/>
          <p:cNvSpPr>
            <a:spLocks noChangeArrowheads="1"/>
          </p:cNvSpPr>
          <p:nvPr/>
        </p:nvSpPr>
        <p:spPr bwMode="auto">
          <a:xfrm>
            <a:off x="3147131" y="5021262"/>
            <a:ext cx="1371600" cy="838200"/>
          </a:xfrm>
          <a:prstGeom prst="can">
            <a:avLst>
              <a:gd name="adj" fmla="val 31250"/>
            </a:avLst>
          </a:prstGeom>
          <a:solidFill>
            <a:srgbClr val="00D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/>
              <a:t>OSN</a:t>
            </a:r>
          </a:p>
        </p:txBody>
      </p:sp>
      <p:sp>
        <p:nvSpPr>
          <p:cNvPr id="78" name="AutoShape 28"/>
          <p:cNvSpPr>
            <a:spLocks noChangeArrowheads="1"/>
          </p:cNvSpPr>
          <p:nvPr/>
        </p:nvSpPr>
        <p:spPr bwMode="auto">
          <a:xfrm>
            <a:off x="3070931" y="3357562"/>
            <a:ext cx="1447800" cy="8255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/>
              <a:t>DSL/FAITH</a:t>
            </a:r>
          </a:p>
        </p:txBody>
      </p:sp>
      <p:sp>
        <p:nvSpPr>
          <p:cNvPr id="79" name="Rectangle 29"/>
          <p:cNvSpPr>
            <a:spLocks noChangeArrowheads="1"/>
          </p:cNvSpPr>
          <p:nvPr/>
        </p:nvSpPr>
        <p:spPr bwMode="auto">
          <a:xfrm>
            <a:off x="251531" y="4564062"/>
            <a:ext cx="2514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/>
              <a:t>Policy/Reputation-based</a:t>
            </a:r>
          </a:p>
          <a:p>
            <a:pPr algn="ctr"/>
            <a:r>
              <a:rPr lang="en-US" sz="1800" b="0"/>
              <a:t>Route discovery</a:t>
            </a:r>
          </a:p>
        </p:txBody>
      </p:sp>
      <p:sp>
        <p:nvSpPr>
          <p:cNvPr id="80" name="Rectangle 30"/>
          <p:cNvSpPr>
            <a:spLocks noChangeArrowheads="1"/>
          </p:cNvSpPr>
          <p:nvPr/>
        </p:nvSpPr>
        <p:spPr bwMode="auto">
          <a:xfrm>
            <a:off x="1394531" y="3497262"/>
            <a:ext cx="137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/>
              <a:t>Community</a:t>
            </a:r>
          </a:p>
          <a:p>
            <a:pPr algn="ctr"/>
            <a:r>
              <a:rPr lang="en-US" sz="1800" b="0"/>
              <a:t>Oriented</a:t>
            </a:r>
          </a:p>
          <a:p>
            <a:pPr algn="ctr"/>
            <a:r>
              <a:rPr lang="en-US" sz="1800" b="0"/>
              <a:t>Keywords</a:t>
            </a:r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251531" y="3497262"/>
            <a:ext cx="1066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/>
              <a:t>Name-ID</a:t>
            </a:r>
          </a:p>
          <a:p>
            <a:pPr algn="ctr"/>
            <a:r>
              <a:rPr lang="en-US" sz="1800" b="0"/>
              <a:t>resolution</a:t>
            </a:r>
          </a:p>
        </p:txBody>
      </p:sp>
      <p:sp>
        <p:nvSpPr>
          <p:cNvPr id="82" name="AutoShape 32"/>
          <p:cNvSpPr>
            <a:spLocks/>
          </p:cNvSpPr>
          <p:nvPr/>
        </p:nvSpPr>
        <p:spPr bwMode="auto">
          <a:xfrm>
            <a:off x="2766131" y="3497262"/>
            <a:ext cx="228600" cy="1752600"/>
          </a:xfrm>
          <a:prstGeom prst="rightBrace">
            <a:avLst>
              <a:gd name="adj1" fmla="val 86818"/>
              <a:gd name="adj2" fmla="val 22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AutoShape 33"/>
          <p:cNvSpPr>
            <a:spLocks noChangeArrowheads="1"/>
          </p:cNvSpPr>
          <p:nvPr/>
        </p:nvSpPr>
        <p:spPr bwMode="auto">
          <a:xfrm>
            <a:off x="3070931" y="2887662"/>
            <a:ext cx="1447800" cy="609600"/>
          </a:xfrm>
          <a:prstGeom prst="can">
            <a:avLst>
              <a:gd name="adj" fmla="val 33593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/>
              <a:t>Social Context</a:t>
            </a:r>
          </a:p>
        </p:txBody>
      </p:sp>
      <p:sp>
        <p:nvSpPr>
          <p:cNvPr id="84" name="AutoShape 34"/>
          <p:cNvSpPr>
            <a:spLocks noChangeArrowheads="1"/>
          </p:cNvSpPr>
          <p:nvPr/>
        </p:nvSpPr>
        <p:spPr bwMode="auto">
          <a:xfrm>
            <a:off x="2994731" y="1744662"/>
            <a:ext cx="4114800" cy="4343400"/>
          </a:xfrm>
          <a:prstGeom prst="can">
            <a:avLst>
              <a:gd name="adj" fmla="val 153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 b="0"/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4518731" y="5451475"/>
            <a:ext cx="2516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Georgia" charset="0"/>
              </a:rPr>
              <a:t>FAITH over OSN</a:t>
            </a:r>
          </a:p>
        </p:txBody>
      </p:sp>
      <p:cxnSp>
        <p:nvCxnSpPr>
          <p:cNvPr id="86" name="AutoShape 36"/>
          <p:cNvCxnSpPr>
            <a:cxnSpLocks noChangeShapeType="1"/>
          </p:cNvCxnSpPr>
          <p:nvPr/>
        </p:nvCxnSpPr>
        <p:spPr bwMode="auto">
          <a:xfrm flipV="1">
            <a:off x="3929769" y="1306512"/>
            <a:ext cx="2265362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7" name="Text Box 37"/>
          <p:cNvSpPr txBox="1">
            <a:spLocks noChangeArrowheads="1"/>
          </p:cNvSpPr>
          <p:nvPr/>
        </p:nvSpPr>
        <p:spPr bwMode="auto">
          <a:xfrm>
            <a:off x="3909131" y="982662"/>
            <a:ext cx="1693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Courier New" charset="0"/>
              </a:rPr>
              <a:t>Application</a:t>
            </a:r>
          </a:p>
        </p:txBody>
      </p:sp>
      <p:sp>
        <p:nvSpPr>
          <p:cNvPr id="88" name="Text Box 38"/>
          <p:cNvSpPr txBox="1">
            <a:spLocks noChangeArrowheads="1"/>
          </p:cNvSpPr>
          <p:nvPr/>
        </p:nvSpPr>
        <p:spPr bwMode="auto">
          <a:xfrm>
            <a:off x="5052131" y="2582862"/>
            <a:ext cx="484188" cy="307975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/>
              <a:t>Eric</a:t>
            </a:r>
          </a:p>
        </p:txBody>
      </p:sp>
      <p:sp>
        <p:nvSpPr>
          <p:cNvPr id="89" name="Text Box 39"/>
          <p:cNvSpPr txBox="1">
            <a:spLocks noChangeArrowheads="1"/>
          </p:cNvSpPr>
          <p:nvPr/>
        </p:nvSpPr>
        <p:spPr bwMode="auto">
          <a:xfrm>
            <a:off x="6271331" y="2573337"/>
            <a:ext cx="557213" cy="307975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/>
              <a:t>Felix</a:t>
            </a:r>
          </a:p>
        </p:txBody>
      </p:sp>
      <p:cxnSp>
        <p:nvCxnSpPr>
          <p:cNvPr id="90" name="AutoShape 40"/>
          <p:cNvCxnSpPr>
            <a:cxnSpLocks noChangeShapeType="1"/>
            <a:stCxn id="88" idx="3"/>
            <a:endCxn id="89" idx="1"/>
          </p:cNvCxnSpPr>
          <p:nvPr/>
        </p:nvCxnSpPr>
        <p:spPr bwMode="auto">
          <a:xfrm flipV="1">
            <a:off x="5536319" y="2727325"/>
            <a:ext cx="735012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1" name="AutoShape 41"/>
          <p:cNvSpPr>
            <a:spLocks noChangeArrowheads="1"/>
          </p:cNvSpPr>
          <p:nvPr/>
        </p:nvSpPr>
        <p:spPr bwMode="auto">
          <a:xfrm>
            <a:off x="403931" y="2201862"/>
            <a:ext cx="1905000" cy="1219200"/>
          </a:xfrm>
          <a:prstGeom prst="bevel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Georgia" charset="0"/>
              </a:rPr>
              <a:t>Social-Enabled</a:t>
            </a:r>
          </a:p>
          <a:p>
            <a:pPr algn="ctr"/>
            <a:r>
              <a:rPr lang="en-US" sz="1800" b="0">
                <a:latin typeface="Georgia" charset="0"/>
              </a:rPr>
              <a:t>Applications</a:t>
            </a:r>
          </a:p>
          <a:p>
            <a:pPr algn="ctr"/>
            <a:r>
              <a:rPr lang="en-US" sz="1800" b="0">
                <a:latin typeface="Georgia" charset="0"/>
              </a:rPr>
              <a:t>and Games</a:t>
            </a:r>
          </a:p>
        </p:txBody>
      </p:sp>
      <p:sp>
        <p:nvSpPr>
          <p:cNvPr id="92" name="AutoShape 42"/>
          <p:cNvSpPr>
            <a:spLocks noChangeArrowheads="1"/>
          </p:cNvSpPr>
          <p:nvPr/>
        </p:nvSpPr>
        <p:spPr bwMode="auto">
          <a:xfrm>
            <a:off x="403931" y="1135062"/>
            <a:ext cx="1905000" cy="990600"/>
          </a:xfrm>
          <a:prstGeom prst="bevel">
            <a:avLst>
              <a:gd name="adj" fmla="val 12500"/>
            </a:avLst>
          </a:prstGeom>
          <a:solidFill>
            <a:srgbClr val="FFEA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Georgia" charset="0"/>
              </a:rPr>
              <a:t>Existing</a:t>
            </a:r>
          </a:p>
          <a:p>
            <a:pPr algn="ctr"/>
            <a:r>
              <a:rPr lang="en-US" sz="1800" b="0">
                <a:latin typeface="Georgia" charset="0"/>
              </a:rPr>
              <a:t>Applications</a:t>
            </a:r>
          </a:p>
        </p:txBody>
      </p:sp>
      <p:cxnSp>
        <p:nvCxnSpPr>
          <p:cNvPr id="93" name="AutoShape 43"/>
          <p:cNvCxnSpPr>
            <a:cxnSpLocks noChangeShapeType="1"/>
            <a:stCxn id="91" idx="0"/>
            <a:endCxn id="83" idx="2"/>
          </p:cNvCxnSpPr>
          <p:nvPr/>
        </p:nvCxnSpPr>
        <p:spPr bwMode="auto">
          <a:xfrm>
            <a:off x="2308931" y="2811462"/>
            <a:ext cx="762000" cy="381000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94" name="AutoShape 44"/>
          <p:cNvCxnSpPr>
            <a:cxnSpLocks noChangeShapeType="1"/>
            <a:stCxn id="92" idx="0"/>
            <a:endCxn id="95" idx="2"/>
          </p:cNvCxnSpPr>
          <p:nvPr/>
        </p:nvCxnSpPr>
        <p:spPr bwMode="auto">
          <a:xfrm>
            <a:off x="2308931" y="1630362"/>
            <a:ext cx="762000" cy="1104900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95" name="AutoShape 47"/>
          <p:cNvSpPr>
            <a:spLocks noChangeArrowheads="1"/>
          </p:cNvSpPr>
          <p:nvPr/>
        </p:nvSpPr>
        <p:spPr bwMode="auto">
          <a:xfrm>
            <a:off x="3070931" y="2430462"/>
            <a:ext cx="1447800" cy="609600"/>
          </a:xfrm>
          <a:prstGeom prst="can">
            <a:avLst>
              <a:gd name="adj" fmla="val 33593"/>
            </a:avLst>
          </a:prstGeom>
          <a:solidFill>
            <a:srgbClr val="FFEA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/>
              <a:t>Wrapper</a:t>
            </a:r>
          </a:p>
        </p:txBody>
      </p:sp>
      <p:sp>
        <p:nvSpPr>
          <p:cNvPr id="96" name="AutoShape 48"/>
          <p:cNvSpPr>
            <a:spLocks noChangeArrowheads="1"/>
          </p:cNvSpPr>
          <p:nvPr/>
        </p:nvSpPr>
        <p:spPr bwMode="auto">
          <a:xfrm>
            <a:off x="5052131" y="3192462"/>
            <a:ext cx="1905000" cy="457200"/>
          </a:xfrm>
          <a:prstGeom prst="wedgeRectCallout">
            <a:avLst>
              <a:gd name="adj1" fmla="val -74167"/>
              <a:gd name="adj2" fmla="val -270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ourier New" charset="0"/>
            </a:endParaRPr>
          </a:p>
        </p:txBody>
      </p:sp>
      <p:sp>
        <p:nvSpPr>
          <p:cNvPr id="97" name="AutoShape 49"/>
          <p:cNvSpPr>
            <a:spLocks noChangeArrowheads="1"/>
          </p:cNvSpPr>
          <p:nvPr/>
        </p:nvSpPr>
        <p:spPr bwMode="auto">
          <a:xfrm>
            <a:off x="3680531" y="4183062"/>
            <a:ext cx="228600" cy="9144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AutoShape 50"/>
          <p:cNvSpPr>
            <a:spLocks noChangeArrowheads="1"/>
          </p:cNvSpPr>
          <p:nvPr/>
        </p:nvSpPr>
        <p:spPr bwMode="auto">
          <a:xfrm>
            <a:off x="5737931" y="2735262"/>
            <a:ext cx="381000" cy="457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9" name="AutoShape 51"/>
          <p:cNvCxnSpPr>
            <a:cxnSpLocks noChangeShapeType="1"/>
            <a:endCxn id="98" idx="0"/>
          </p:cNvCxnSpPr>
          <p:nvPr/>
        </p:nvCxnSpPr>
        <p:spPr bwMode="auto">
          <a:xfrm rot="16200000" flipH="1">
            <a:off x="4766381" y="1573212"/>
            <a:ext cx="1447800" cy="876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00" name="Text Box 52"/>
          <p:cNvSpPr txBox="1">
            <a:spLocks noChangeArrowheads="1"/>
          </p:cNvSpPr>
          <p:nvPr/>
        </p:nvSpPr>
        <p:spPr bwMode="auto">
          <a:xfrm>
            <a:off x="4753681" y="3649662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Social network</a:t>
            </a:r>
          </a:p>
          <a:p>
            <a:r>
              <a:rPr lang="en-US" sz="1800"/>
              <a:t>transformation</a:t>
            </a:r>
          </a:p>
        </p:txBody>
      </p:sp>
      <p:pic>
        <p:nvPicPr>
          <p:cNvPr id="101" name="Picture 53" descr="TomasuloMin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3331" y="3725862"/>
            <a:ext cx="191611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Text Box 54"/>
          <p:cNvSpPr txBox="1">
            <a:spLocks noChangeArrowheads="1"/>
          </p:cNvSpPr>
          <p:nvPr/>
        </p:nvSpPr>
        <p:spPr bwMode="auto">
          <a:xfrm>
            <a:off x="6950781" y="3192462"/>
            <a:ext cx="1149350" cy="45720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tagging</a:t>
            </a:r>
          </a:p>
        </p:txBody>
      </p:sp>
      <p:pic>
        <p:nvPicPr>
          <p:cNvPr id="103" name="Picture 56" descr="n581205756_28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7831" y="830262"/>
            <a:ext cx="596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57" descr="eri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91581" y="906462"/>
            <a:ext cx="7175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TextBox 55"/>
          <p:cNvSpPr txBox="1">
            <a:spLocks noChangeArrowheads="1"/>
          </p:cNvSpPr>
          <p:nvPr/>
        </p:nvSpPr>
        <p:spPr bwMode="auto">
          <a:xfrm>
            <a:off x="403931" y="6096000"/>
            <a:ext cx="81664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FAITH: an </a:t>
            </a:r>
            <a:r>
              <a:rPr lang="en-US" dirty="0">
                <a:solidFill>
                  <a:srgbClr val="000090"/>
                </a:solidFill>
              </a:rPr>
              <a:t>experimental system to intercept and manipulate online social </a:t>
            </a:r>
            <a:r>
              <a:rPr lang="en-US" dirty="0" smtClean="0">
                <a:solidFill>
                  <a:srgbClr val="000090"/>
                </a:solidFill>
              </a:rPr>
              <a:t>informatics,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emphasizing trustworthiness. 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b="0" i="1" dirty="0" smtClean="0"/>
              <a:t> 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282403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Social Computing Applications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Prototyped social computing applications provide insight and ability to experiment: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err="1">
                <a:solidFill>
                  <a:srgbClr val="008000"/>
                </a:solidFill>
              </a:rPr>
              <a:t>So</a:t>
            </a:r>
            <a:r>
              <a:rPr lang="en-US" b="1" dirty="0" err="1">
                <a:solidFill>
                  <a:srgbClr val="008000"/>
                </a:solidFill>
              </a:rPr>
              <a:t>Email</a:t>
            </a:r>
            <a:r>
              <a:rPr lang="en-US" dirty="0">
                <a:solidFill>
                  <a:srgbClr val="008000"/>
                </a:solidFill>
              </a:rPr>
              <a:t> [TRW10</a:t>
            </a:r>
            <a:r>
              <a:rPr lang="en-US" dirty="0" smtClean="0">
                <a:solidFill>
                  <a:srgbClr val="008000"/>
                </a:solidFill>
              </a:rPr>
              <a:t>]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social-aware </a:t>
            </a:r>
            <a:r>
              <a:rPr lang="en-US" b="1" dirty="0" smtClean="0">
                <a:solidFill>
                  <a:srgbClr val="008000"/>
                </a:solidFill>
              </a:rPr>
              <a:t>software </a:t>
            </a:r>
            <a:r>
              <a:rPr lang="en-US" b="1" dirty="0">
                <a:solidFill>
                  <a:srgbClr val="008000"/>
                </a:solidFill>
              </a:rPr>
              <a:t>patching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social-aware </a:t>
            </a:r>
            <a:r>
              <a:rPr lang="en-US" b="1" dirty="0" smtClean="0">
                <a:solidFill>
                  <a:srgbClr val="008000"/>
                </a:solidFill>
              </a:rPr>
              <a:t>search</a:t>
            </a:r>
            <a:r>
              <a:rPr lang="en-US" dirty="0" smtClean="0">
                <a:solidFill>
                  <a:srgbClr val="008000"/>
                </a:solidFill>
              </a:rPr>
              <a:t> (popularity vs. diversity)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social-aware </a:t>
            </a:r>
            <a:r>
              <a:rPr lang="en-US" b="1" dirty="0">
                <a:solidFill>
                  <a:srgbClr val="008000"/>
                </a:solidFill>
              </a:rPr>
              <a:t>Wiki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pPr lvl="1"/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6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Computing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Tools are needed for analyzing </a:t>
            </a:r>
            <a:r>
              <a:rPr lang="en-US" dirty="0">
                <a:solidFill>
                  <a:srgbClr val="000090"/>
                </a:solidFill>
              </a:rPr>
              <a:t>and understanding social </a:t>
            </a:r>
            <a:r>
              <a:rPr lang="en-US" dirty="0" smtClean="0">
                <a:solidFill>
                  <a:srgbClr val="000090"/>
                </a:solidFill>
              </a:rPr>
              <a:t>networks and for enhancing their use: 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privacy</a:t>
            </a:r>
            <a:r>
              <a:rPr lang="en-US" dirty="0">
                <a:solidFill>
                  <a:srgbClr val="008000"/>
                </a:solidFill>
              </a:rPr>
              <a:t> in social networks [BW09, BW10</a:t>
            </a:r>
            <a:r>
              <a:rPr lang="en-US" dirty="0" smtClean="0">
                <a:solidFill>
                  <a:srgbClr val="008000"/>
                </a:solidFill>
              </a:rPr>
              <a:t>]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dirty="0" smtClean="0">
                <a:solidFill>
                  <a:srgbClr val="008000"/>
                </a:solidFill>
              </a:rPr>
              <a:t>nalysis </a:t>
            </a:r>
            <a:r>
              <a:rPr lang="en-US" dirty="0">
                <a:solidFill>
                  <a:srgbClr val="008000"/>
                </a:solidFill>
              </a:rPr>
              <a:t>of user </a:t>
            </a:r>
            <a:r>
              <a:rPr lang="en-US" b="1" dirty="0">
                <a:solidFill>
                  <a:srgbClr val="008000"/>
                </a:solidFill>
              </a:rPr>
              <a:t>keyword similarity </a:t>
            </a:r>
            <a:r>
              <a:rPr lang="en-US" dirty="0">
                <a:solidFill>
                  <a:srgbClr val="008000"/>
                </a:solidFill>
              </a:rPr>
              <a:t>in online social </a:t>
            </a:r>
            <a:r>
              <a:rPr lang="en-US" dirty="0" smtClean="0">
                <a:solidFill>
                  <a:srgbClr val="008000"/>
                </a:solidFill>
              </a:rPr>
              <a:t>networks [BGW11]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</a:t>
            </a:r>
            <a:r>
              <a:rPr lang="en-US" b="1" dirty="0" smtClean="0">
                <a:solidFill>
                  <a:srgbClr val="008000"/>
                </a:solidFill>
              </a:rPr>
              <a:t>rawling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o</a:t>
            </a:r>
            <a:r>
              <a:rPr lang="en-US" dirty="0" smtClean="0">
                <a:solidFill>
                  <a:srgbClr val="008000"/>
                </a:solidFill>
              </a:rPr>
              <a:t>nline </a:t>
            </a:r>
            <a:r>
              <a:rPr lang="en-US" dirty="0">
                <a:solidFill>
                  <a:srgbClr val="008000"/>
                </a:solidFill>
              </a:rPr>
              <a:t>s</a:t>
            </a:r>
            <a:r>
              <a:rPr lang="en-US" dirty="0" smtClean="0">
                <a:solidFill>
                  <a:srgbClr val="008000"/>
                </a:solidFill>
              </a:rPr>
              <a:t>ocial graphs [YLW10]</a:t>
            </a:r>
          </a:p>
          <a:p>
            <a:pPr lvl="1"/>
            <a:endParaRPr lang="en-US" dirty="0" smtClean="0">
              <a:solidFill>
                <a:srgbClr val="008000"/>
              </a:solidFill>
            </a:endParaRPr>
          </a:p>
          <a:p>
            <a:endParaRPr lang="en-US" dirty="0">
              <a:solidFill>
                <a:srgbClr val="00009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9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“Software” vs. “Computing”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n>
                  <a:solidFill>
                    <a:srgbClr val="000090"/>
                  </a:solidFill>
                </a:ln>
              </a:rPr>
              <a:t>I’m using the term “trustworthy software” as synonymous with NSF’s “trustworthy computing”.</a:t>
            </a:r>
          </a:p>
          <a:p>
            <a:r>
              <a:rPr lang="en-US" dirty="0" smtClean="0">
                <a:ln>
                  <a:solidFill>
                    <a:srgbClr val="000090"/>
                  </a:solidFill>
                </a:ln>
              </a:rPr>
              <a:t>This takes a broad perspective and encompasses the development of software and its interactions with hardware, other software, and users.</a:t>
            </a:r>
          </a:p>
          <a:p>
            <a:r>
              <a:rPr lang="en-US" dirty="0" smtClean="0">
                <a:ln>
                  <a:solidFill>
                    <a:srgbClr val="000090"/>
                  </a:solidFill>
                </a:ln>
              </a:rPr>
              <a:t>Difficult to separate software and computing even if we wanted to.</a:t>
            </a:r>
            <a:endParaRPr lang="en-US" dirty="0">
              <a:ln>
                <a:solidFill>
                  <a:srgbClr val="00009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4398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Goal: Architecting a Trustworthy Social Informatics System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A trustworthy social informatics system, in turn supporting a trustworthy social computing paradigm.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Research questions: What is the appropriate boundary for social informatics? </a:t>
            </a:r>
            <a:r>
              <a:rPr lang="en-US" dirty="0">
                <a:solidFill>
                  <a:srgbClr val="000090"/>
                </a:solidFill>
              </a:rPr>
              <a:t>What should be the right process for the social community to form </a:t>
            </a:r>
            <a:r>
              <a:rPr lang="en-US" dirty="0" smtClean="0">
                <a:solidFill>
                  <a:srgbClr val="000090"/>
                </a:solidFill>
              </a:rPr>
              <a:t>converging decisions?</a:t>
            </a: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9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Trustworthy Software US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90"/>
                </a:solidFill>
              </a:rPr>
              <a:t>Lorenzo </a:t>
            </a:r>
            <a:r>
              <a:rPr lang="en-US" sz="2400" dirty="0" err="1" smtClean="0">
                <a:solidFill>
                  <a:srgbClr val="000090"/>
                </a:solidFill>
              </a:rPr>
              <a:t>Alvisi</a:t>
            </a:r>
            <a:r>
              <a:rPr lang="en-US" sz="2400" dirty="0" smtClean="0">
                <a:solidFill>
                  <a:srgbClr val="000090"/>
                </a:solidFill>
              </a:rPr>
              <a:t> (University </a:t>
            </a:r>
            <a:r>
              <a:rPr lang="en-US" sz="2400" dirty="0">
                <a:solidFill>
                  <a:srgbClr val="000090"/>
                </a:solidFill>
              </a:rPr>
              <a:t>of </a:t>
            </a:r>
            <a:r>
              <a:rPr lang="en-US" sz="2400" dirty="0" smtClean="0">
                <a:solidFill>
                  <a:srgbClr val="000090"/>
                </a:solidFill>
              </a:rPr>
              <a:t>Texas </a:t>
            </a:r>
            <a:r>
              <a:rPr lang="en-US" sz="2400" dirty="0">
                <a:solidFill>
                  <a:srgbClr val="000090"/>
                </a:solidFill>
              </a:rPr>
              <a:t>– </a:t>
            </a:r>
            <a:r>
              <a:rPr lang="en-US" sz="2400" dirty="0" smtClean="0">
                <a:solidFill>
                  <a:srgbClr val="000090"/>
                </a:solidFill>
              </a:rPr>
              <a:t>Austin)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Patrick </a:t>
            </a:r>
            <a:r>
              <a:rPr lang="en-US" sz="2400" dirty="0" err="1">
                <a:solidFill>
                  <a:srgbClr val="000090"/>
                </a:solidFill>
              </a:rPr>
              <a:t>Traynor</a:t>
            </a:r>
            <a:r>
              <a:rPr lang="en-US" sz="2400" dirty="0">
                <a:solidFill>
                  <a:srgbClr val="000090"/>
                </a:solidFill>
              </a:rPr>
              <a:t> (Georgia Institute of Technology)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renz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914400" cy="1231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02097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Felix Wu (University of California – Davis)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Rebecca Wright (Rutgers University)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7" name="Picture 6" descr="trayn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24400"/>
            <a:ext cx="914400" cy="1231900"/>
          </a:xfrm>
          <a:prstGeom prst="rect">
            <a:avLst/>
          </a:prstGeom>
        </p:spPr>
      </p:pic>
      <p:pic>
        <p:nvPicPr>
          <p:cNvPr id="8" name="Picture 7" descr="felixwu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22500"/>
            <a:ext cx="914400" cy="1219200"/>
          </a:xfrm>
          <a:prstGeom prst="rect">
            <a:avLst/>
          </a:prstGeom>
        </p:spPr>
      </p:pic>
      <p:pic>
        <p:nvPicPr>
          <p:cNvPr id="9" name="Picture 8" descr="wrigh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724400"/>
            <a:ext cx="914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3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Rebecca Wright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Computer and communications security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Theory of networked interactions, including privacy, accountability, convergence, reliability, robustness.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Applied cryptographic protocols.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Voter registration databases.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3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Analysis of Systems and Their Properties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31543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900" dirty="0" smtClean="0">
                <a:solidFill>
                  <a:srgbClr val="000090"/>
                </a:solidFill>
              </a:rPr>
              <a:t>Mathematical definitions can be elusive, especially when the desired properties involve the meeting of systems and humans.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900" dirty="0" smtClean="0">
                <a:solidFill>
                  <a:srgbClr val="000090"/>
                </a:solidFill>
              </a:rPr>
              <a:t>But, they can be useful for capturing some aspects and driving solutions.</a:t>
            </a:r>
          </a:p>
          <a:p>
            <a:pPr>
              <a:spcBef>
                <a:spcPts val="0"/>
              </a:spcBef>
              <a:buNone/>
            </a:pPr>
            <a:endParaRPr lang="en-US" sz="29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rgbClr val="0000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3733800"/>
            <a:ext cx="4165600" cy="3124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1318" y="4267200"/>
            <a:ext cx="4415481" cy="2362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100" dirty="0" smtClean="0">
                <a:solidFill>
                  <a:srgbClr val="000090"/>
                </a:solidFill>
              </a:rPr>
              <a:t>Formal definitions enable rigorous analysis and understanding of tradeoffs, possibilities, and impossibilities.</a:t>
            </a:r>
            <a:endParaRPr lang="en-US" dirty="0" smtClean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  <a:buFont typeface="Arial"/>
              <a:buNone/>
            </a:pPr>
            <a:endParaRPr lang="en-US" dirty="0" smtClean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  <a:buFont typeface="Arial"/>
              <a:buNone/>
            </a:pPr>
            <a:endParaRPr lang="en-US" dirty="0" smtClean="0">
              <a:solidFill>
                <a:srgbClr val="00009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Privacy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458200" cy="3078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Means different things to different people, to different cultures, and in different contexts.</a:t>
            </a:r>
          </a:p>
          <a:p>
            <a:r>
              <a:rPr lang="en-US" sz="2800" dirty="0" smtClean="0">
                <a:solidFill>
                  <a:srgbClr val="000090"/>
                </a:solidFill>
              </a:rPr>
              <a:t>Appropriate uses of data: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What is appropriate?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Who gets to decide?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What if different stakeholders disagree?</a:t>
            </a:r>
          </a:p>
          <a:p>
            <a:pPr lvl="1"/>
            <a:endParaRPr lang="en-US" sz="2600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1" y="2031350"/>
            <a:ext cx="1676400" cy="24644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3810000"/>
            <a:ext cx="8458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lang="en-US" sz="2800" dirty="0" smtClean="0">
                <a:solidFill>
                  <a:srgbClr val="000090"/>
                </a:solidFill>
              </a:rPr>
              <a:t>S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approaches to “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anonymization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don’t work </a:t>
            </a:r>
            <a:r>
              <a:rPr lang="en-US" sz="2800" dirty="0" smtClean="0">
                <a:solidFill>
                  <a:srgbClr val="000090"/>
                </a:solidFill>
              </a:rPr>
              <a:t>in today’s world where many data sources are readily available.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some good definitions for some specific notions of privacy.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75"/>
          <p:cNvSpPr>
            <a:spLocks noChangeArrowheads="1"/>
          </p:cNvSpPr>
          <p:nvPr/>
        </p:nvSpPr>
        <p:spPr bwMode="auto">
          <a:xfrm>
            <a:off x="152400" y="0"/>
            <a:ext cx="89916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+mj-lt"/>
                <a:cs typeface="Calibri (Body)"/>
              </a:rPr>
              <a:t>Data Analysis</a:t>
            </a:r>
            <a:endParaRPr lang="en-US" sz="4400" dirty="0">
              <a:latin typeface="+mj-lt"/>
              <a:cs typeface="Calibri (Body)"/>
            </a:endParaRPr>
          </a:p>
        </p:txBody>
      </p:sp>
      <p:sp>
        <p:nvSpPr>
          <p:cNvPr id="559127" name="Rectangle 2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9906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Secure Multiparty Computation</a:t>
            </a:r>
            <a:endParaRPr lang="en-US" dirty="0"/>
          </a:p>
        </p:txBody>
      </p:sp>
      <p:sp>
        <p:nvSpPr>
          <p:cNvPr id="559106" name="Rectangle 2"/>
          <p:cNvSpPr>
            <a:spLocks noChangeArrowheads="1"/>
          </p:cNvSpPr>
          <p:nvPr/>
        </p:nvSpPr>
        <p:spPr bwMode="auto">
          <a:xfrm>
            <a:off x="2514600" y="1219200"/>
            <a:ext cx="4038600" cy="5257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905000"/>
            <a:ext cx="990600" cy="990600"/>
            <a:chOff x="336" y="432"/>
            <a:chExt cx="624" cy="624"/>
          </a:xfrm>
        </p:grpSpPr>
        <p:sp>
          <p:nvSpPr>
            <p:cNvPr id="14379" name="Oval 4"/>
            <p:cNvSpPr>
              <a:spLocks noChangeArrowheads="1"/>
            </p:cNvSpPr>
            <p:nvPr/>
          </p:nvSpPr>
          <p:spPr bwMode="auto">
            <a:xfrm>
              <a:off x="336" y="432"/>
              <a:ext cx="62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0" name="Line 5"/>
            <p:cNvSpPr>
              <a:spLocks noChangeShapeType="1"/>
            </p:cNvSpPr>
            <p:nvPr/>
          </p:nvSpPr>
          <p:spPr bwMode="auto">
            <a:xfrm>
              <a:off x="336" y="4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1" name="Line 6"/>
            <p:cNvSpPr>
              <a:spLocks noChangeShapeType="1"/>
            </p:cNvSpPr>
            <p:nvPr/>
          </p:nvSpPr>
          <p:spPr bwMode="auto">
            <a:xfrm>
              <a:off x="960" y="4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2" name="Oval 7"/>
            <p:cNvSpPr>
              <a:spLocks noChangeArrowheads="1"/>
            </p:cNvSpPr>
            <p:nvPr/>
          </p:nvSpPr>
          <p:spPr bwMode="auto">
            <a:xfrm>
              <a:off x="336" y="912"/>
              <a:ext cx="62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62000" y="5029200"/>
            <a:ext cx="990600" cy="990600"/>
            <a:chOff x="336" y="432"/>
            <a:chExt cx="624" cy="624"/>
          </a:xfrm>
        </p:grpSpPr>
        <p:sp>
          <p:nvSpPr>
            <p:cNvPr id="14375" name="Oval 9"/>
            <p:cNvSpPr>
              <a:spLocks noChangeArrowheads="1"/>
            </p:cNvSpPr>
            <p:nvPr/>
          </p:nvSpPr>
          <p:spPr bwMode="auto">
            <a:xfrm>
              <a:off x="336" y="432"/>
              <a:ext cx="62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6" name="Line 10"/>
            <p:cNvSpPr>
              <a:spLocks noChangeShapeType="1"/>
            </p:cNvSpPr>
            <p:nvPr/>
          </p:nvSpPr>
          <p:spPr bwMode="auto">
            <a:xfrm>
              <a:off x="336" y="4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7" name="Line 11"/>
            <p:cNvSpPr>
              <a:spLocks noChangeShapeType="1"/>
            </p:cNvSpPr>
            <p:nvPr/>
          </p:nvSpPr>
          <p:spPr bwMode="auto">
            <a:xfrm>
              <a:off x="960" y="4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8" name="Oval 12"/>
            <p:cNvSpPr>
              <a:spLocks noChangeArrowheads="1"/>
            </p:cNvSpPr>
            <p:nvPr/>
          </p:nvSpPr>
          <p:spPr bwMode="auto">
            <a:xfrm>
              <a:off x="336" y="912"/>
              <a:ext cx="62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345" name="Oval 13"/>
          <p:cNvSpPr>
            <a:spLocks noChangeArrowheads="1"/>
          </p:cNvSpPr>
          <p:nvPr/>
        </p:nvSpPr>
        <p:spPr bwMode="auto">
          <a:xfrm>
            <a:off x="12192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Oval 14"/>
          <p:cNvSpPr>
            <a:spLocks noChangeArrowheads="1"/>
          </p:cNvSpPr>
          <p:nvPr/>
        </p:nvSpPr>
        <p:spPr bwMode="auto">
          <a:xfrm>
            <a:off x="121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7" name="Oval 15"/>
          <p:cNvSpPr>
            <a:spLocks noChangeArrowheads="1"/>
          </p:cNvSpPr>
          <p:nvPr/>
        </p:nvSpPr>
        <p:spPr bwMode="auto"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8" name="Text Box 16"/>
          <p:cNvSpPr txBox="1">
            <a:spLocks noChangeArrowheads="1"/>
          </p:cNvSpPr>
          <p:nvPr/>
        </p:nvSpPr>
        <p:spPr bwMode="auto">
          <a:xfrm>
            <a:off x="228600" y="1371600"/>
            <a:ext cx="2420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</a:rPr>
              <a:t>Multiple Data Sources</a:t>
            </a:r>
          </a:p>
        </p:txBody>
      </p:sp>
      <p:sp>
        <p:nvSpPr>
          <p:cNvPr id="14349" name="Rectangle 17"/>
          <p:cNvSpPr>
            <a:spLocks noChangeArrowheads="1"/>
          </p:cNvSpPr>
          <p:nvPr/>
        </p:nvSpPr>
        <p:spPr bwMode="auto">
          <a:xfrm>
            <a:off x="7239000" y="31242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7315200" y="30480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1" name="Rectangle 19"/>
          <p:cNvSpPr>
            <a:spLocks noChangeArrowheads="1"/>
          </p:cNvSpPr>
          <p:nvPr/>
        </p:nvSpPr>
        <p:spPr bwMode="auto">
          <a:xfrm>
            <a:off x="7391400" y="29718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2" name="Rectangle 20"/>
          <p:cNvSpPr>
            <a:spLocks noChangeArrowheads="1"/>
          </p:cNvSpPr>
          <p:nvPr/>
        </p:nvSpPr>
        <p:spPr bwMode="auto">
          <a:xfrm>
            <a:off x="7467600" y="28956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3" name="Rectangle 21"/>
          <p:cNvSpPr>
            <a:spLocks noChangeArrowheads="1"/>
          </p:cNvSpPr>
          <p:nvPr/>
        </p:nvSpPr>
        <p:spPr bwMode="auto">
          <a:xfrm>
            <a:off x="7543800" y="28194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4" name="Text Box 22"/>
          <p:cNvSpPr txBox="1">
            <a:spLocks noChangeArrowheads="1"/>
          </p:cNvSpPr>
          <p:nvPr/>
        </p:nvSpPr>
        <p:spPr bwMode="auto">
          <a:xfrm>
            <a:off x="7086600" y="16002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</a:rPr>
              <a:t>Knowledge</a:t>
            </a:r>
          </a:p>
        </p:txBody>
      </p:sp>
      <p:sp>
        <p:nvSpPr>
          <p:cNvPr id="14355" name="Text Box 63"/>
          <p:cNvSpPr txBox="1">
            <a:spLocks noChangeArrowheads="1"/>
          </p:cNvSpPr>
          <p:nvPr/>
        </p:nvSpPr>
        <p:spPr bwMode="auto">
          <a:xfrm>
            <a:off x="2667000" y="156368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1828800" y="2514600"/>
            <a:ext cx="1295400" cy="2895600"/>
            <a:chOff x="1008" y="1584"/>
            <a:chExt cx="816" cy="1824"/>
          </a:xfrm>
        </p:grpSpPr>
        <p:sp>
          <p:nvSpPr>
            <p:cNvPr id="14373" name="Line 65"/>
            <p:cNvSpPr>
              <a:spLocks noChangeShapeType="1"/>
            </p:cNvSpPr>
            <p:nvPr/>
          </p:nvSpPr>
          <p:spPr bwMode="auto">
            <a:xfrm flipV="1">
              <a:off x="1104" y="2496"/>
              <a:ext cx="72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4" name="Line 66"/>
            <p:cNvSpPr>
              <a:spLocks noChangeShapeType="1"/>
            </p:cNvSpPr>
            <p:nvPr/>
          </p:nvSpPr>
          <p:spPr bwMode="auto">
            <a:xfrm>
              <a:off x="1008" y="1584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1905000" y="1524000"/>
            <a:ext cx="2362200" cy="4495800"/>
            <a:chOff x="1200" y="960"/>
            <a:chExt cx="1488" cy="2832"/>
          </a:xfrm>
        </p:grpSpPr>
        <p:sp>
          <p:nvSpPr>
            <p:cNvPr id="14370" name="AutoShape 68"/>
            <p:cNvSpPr>
              <a:spLocks noChangeArrowheads="1"/>
            </p:cNvSpPr>
            <p:nvPr/>
          </p:nvSpPr>
          <p:spPr bwMode="auto">
            <a:xfrm>
              <a:off x="1200" y="1728"/>
              <a:ext cx="912" cy="912"/>
            </a:xfrm>
            <a:prstGeom prst="curvedLeftArrow">
              <a:avLst>
                <a:gd name="adj1" fmla="val 20000"/>
                <a:gd name="adj2" fmla="val 4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1" name="AutoShape 69"/>
            <p:cNvSpPr>
              <a:spLocks noChangeArrowheads="1"/>
            </p:cNvSpPr>
            <p:nvPr/>
          </p:nvSpPr>
          <p:spPr bwMode="auto">
            <a:xfrm>
              <a:off x="1248" y="2784"/>
              <a:ext cx="864" cy="864"/>
            </a:xfrm>
            <a:prstGeom prst="curvedLeftArrow">
              <a:avLst>
                <a:gd name="adj1" fmla="val 20000"/>
                <a:gd name="adj2" fmla="val 4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2" name="AutoShape 70"/>
            <p:cNvSpPr>
              <a:spLocks noChangeArrowheads="1"/>
            </p:cNvSpPr>
            <p:nvPr/>
          </p:nvSpPr>
          <p:spPr bwMode="auto">
            <a:xfrm flipV="1">
              <a:off x="1200" y="960"/>
              <a:ext cx="1488" cy="2832"/>
            </a:xfrm>
            <a:prstGeom prst="curvedLeftArrow">
              <a:avLst>
                <a:gd name="adj1" fmla="val 10811"/>
                <a:gd name="adj2" fmla="val 63626"/>
                <a:gd name="adj3" fmla="val 189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9165" name="Text Box 61"/>
          <p:cNvSpPr txBox="1">
            <a:spLocks noChangeArrowheads="1"/>
          </p:cNvSpPr>
          <p:nvPr/>
        </p:nvSpPr>
        <p:spPr bwMode="auto">
          <a:xfrm>
            <a:off x="3552825" y="1560513"/>
            <a:ext cx="1735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</a:rPr>
              <a:t>Combined data</a:t>
            </a:r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3886200" y="2209800"/>
            <a:ext cx="3124200" cy="2133600"/>
            <a:chOff x="2448" y="1392"/>
            <a:chExt cx="1968" cy="1344"/>
          </a:xfrm>
        </p:grpSpPr>
        <p:sp>
          <p:nvSpPr>
            <p:cNvPr id="14365" name="Oval 30"/>
            <p:cNvSpPr>
              <a:spLocks noChangeArrowheads="1"/>
            </p:cNvSpPr>
            <p:nvPr/>
          </p:nvSpPr>
          <p:spPr bwMode="auto">
            <a:xfrm>
              <a:off x="2448" y="1392"/>
              <a:ext cx="624" cy="3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6" name="Line 31"/>
            <p:cNvSpPr>
              <a:spLocks noChangeShapeType="1"/>
            </p:cNvSpPr>
            <p:nvPr/>
          </p:nvSpPr>
          <p:spPr bwMode="auto">
            <a:xfrm>
              <a:off x="2448" y="15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7" name="Line 32"/>
            <p:cNvSpPr>
              <a:spLocks noChangeShapeType="1"/>
            </p:cNvSpPr>
            <p:nvPr/>
          </p:nvSpPr>
          <p:spPr bwMode="auto">
            <a:xfrm>
              <a:off x="3072" y="15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8" name="Oval 33"/>
            <p:cNvSpPr>
              <a:spLocks noChangeArrowheads="1"/>
            </p:cNvSpPr>
            <p:nvPr/>
          </p:nvSpPr>
          <p:spPr bwMode="auto">
            <a:xfrm>
              <a:off x="2448" y="2426"/>
              <a:ext cx="624" cy="3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9" name="AutoShape 62"/>
            <p:cNvSpPr>
              <a:spLocks noChangeArrowheads="1"/>
            </p:cNvSpPr>
            <p:nvPr/>
          </p:nvSpPr>
          <p:spPr bwMode="auto">
            <a:xfrm>
              <a:off x="3888" y="1920"/>
              <a:ext cx="528" cy="67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Arial" charset="0"/>
                </a:rPr>
                <a:t>results</a:t>
              </a:r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4343400" y="2971800"/>
            <a:ext cx="2819400" cy="1373188"/>
            <a:chOff x="2976" y="3072"/>
            <a:chExt cx="1776" cy="865"/>
          </a:xfrm>
        </p:grpSpPr>
        <p:sp>
          <p:nvSpPr>
            <p:cNvPr id="14361" name="Text Box 71"/>
            <p:cNvSpPr txBox="1">
              <a:spLocks noChangeArrowheads="1"/>
            </p:cNvSpPr>
            <p:nvPr/>
          </p:nvSpPr>
          <p:spPr bwMode="auto">
            <a:xfrm>
              <a:off x="2976" y="3072"/>
              <a:ext cx="1074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Secure</a:t>
              </a:r>
            </a:p>
            <a:p>
              <a:r>
                <a:rPr lang="en-US"/>
                <a:t>distributed</a:t>
              </a:r>
            </a:p>
            <a:p>
              <a:r>
                <a:rPr lang="en-US"/>
                <a:t>protocol</a:t>
              </a:r>
            </a:p>
          </p:txBody>
        </p:sp>
        <p:grpSp>
          <p:nvGrpSpPr>
            <p:cNvPr id="8" name="Group 72"/>
            <p:cNvGrpSpPr>
              <a:grpSpLocks/>
            </p:cNvGrpSpPr>
            <p:nvPr/>
          </p:nvGrpSpPr>
          <p:grpSpPr bwMode="auto">
            <a:xfrm>
              <a:off x="4176" y="3216"/>
              <a:ext cx="576" cy="432"/>
              <a:chOff x="3936" y="2448"/>
              <a:chExt cx="576" cy="432"/>
            </a:xfrm>
          </p:grpSpPr>
          <p:sp>
            <p:nvSpPr>
              <p:cNvPr id="14363" name="AutoShape 73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576" cy="432"/>
              </a:xfrm>
              <a:prstGeom prst="rightArrow">
                <a:avLst>
                  <a:gd name="adj1" fmla="val 50000"/>
                  <a:gd name="adj2" fmla="val 33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4" name="Text Box 74"/>
              <p:cNvSpPr txBox="1">
                <a:spLocks noChangeArrowheads="1"/>
              </p:cNvSpPr>
              <p:nvPr/>
            </p:nvSpPr>
            <p:spPr bwMode="auto">
              <a:xfrm>
                <a:off x="3936" y="2544"/>
                <a:ext cx="5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results</a:t>
                </a:r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6172200" y="4419601"/>
            <a:ext cx="2895600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Useful when </a:t>
            </a:r>
            <a:r>
              <a:rPr lang="en-US" sz="2400" dirty="0" smtClean="0"/>
              <a:t>privacy concern </a:t>
            </a:r>
            <a:r>
              <a:rPr lang="en-US" sz="2400" dirty="0" smtClean="0"/>
              <a:t>is about combining data in a centralized location.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27" grpId="0" animBg="1" autoUpdateAnimBg="0"/>
      <p:bldP spid="559106" grpId="0" animBg="1" autoUpdateAnimBg="0"/>
      <p:bldP spid="559165" grpId="0" autoUpdateAnimBg="0"/>
      <p:bldP spid="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SMC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953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Times" pitchFamily="-112" charset="0"/>
              <a:buChar char="•"/>
            </a:pPr>
            <a:r>
              <a:rPr lang="en-US" dirty="0">
                <a:solidFill>
                  <a:srgbClr val="009900"/>
                </a:solidFill>
                <a:ea typeface="ＭＳ Ｐゴシック" pitchFamily="-112" charset="-128"/>
                <a:cs typeface="ＭＳ Ｐゴシック" pitchFamily="-112" charset="-128"/>
              </a:rPr>
              <a:t>[WY04,YW05]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: 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privacy-preserving construction of </a:t>
            </a:r>
            <a:r>
              <a:rPr lang="en-US" b="1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Bayesian networks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 from vertically partitioned data. 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Times" pitchFamily="-112" charset="0"/>
              <a:buChar char="•"/>
            </a:pPr>
            <a:r>
              <a:rPr lang="en-US" dirty="0">
                <a:solidFill>
                  <a:srgbClr val="009900"/>
                </a:solidFill>
                <a:ea typeface="ＭＳ Ｐゴシック" pitchFamily="-112" charset="-128"/>
                <a:cs typeface="ＭＳ Ｐゴシック" pitchFamily="-112" charset="-128"/>
              </a:rPr>
              <a:t>[YZW05]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: 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privacy-preserving </a:t>
            </a:r>
            <a:r>
              <a:rPr lang="en-US" b="1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frequency mining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 in the fully distributed model (enables </a:t>
            </a:r>
            <a:r>
              <a:rPr lang="en-US" b="1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naïve Bayes classification, decision trees, and association rule mining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). 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Times" pitchFamily="-112" charset="0"/>
              <a:buChar char="•"/>
            </a:pPr>
            <a:r>
              <a:rPr lang="en-US" dirty="0">
                <a:solidFill>
                  <a:srgbClr val="009900"/>
                </a:solidFill>
                <a:ea typeface="ＭＳ Ｐゴシック" pitchFamily="-112" charset="-128"/>
                <a:cs typeface="ＭＳ Ｐゴシック" pitchFamily="-112" charset="-128"/>
              </a:rPr>
              <a:t>[JW05, </a:t>
            </a:r>
            <a:r>
              <a:rPr lang="en-US" dirty="0" smtClean="0">
                <a:solidFill>
                  <a:srgbClr val="009900"/>
                </a:solidFill>
                <a:ea typeface="ＭＳ Ｐゴシック" pitchFamily="-112" charset="-128"/>
                <a:cs typeface="ＭＳ Ｐゴシック" pitchFamily="-112" charset="-128"/>
              </a:rPr>
              <a:t>JPW06, JPUW10]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: 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privacy-preserving clustering: </a:t>
            </a:r>
            <a:r>
              <a:rPr lang="en-US" b="1" i="1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k</a:t>
            </a:r>
            <a:r>
              <a:rPr lang="en-US" b="1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-means clustering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 for arbitrarily partitioned data and a </a:t>
            </a:r>
            <a:r>
              <a:rPr lang="en-US" b="1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divide-and-merge clustering algorithm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 for horizontally partitioned data.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Times" pitchFamily="-112" charset="0"/>
              <a:buChar char="•"/>
            </a:pPr>
            <a:r>
              <a:rPr lang="en-US" dirty="0">
                <a:solidFill>
                  <a:srgbClr val="009900"/>
                </a:solidFill>
                <a:ea typeface="ＭＳ Ｐゴシック" pitchFamily="-112" charset="-128"/>
                <a:cs typeface="ＭＳ Ｐゴシック" pitchFamily="-112" charset="-128"/>
              </a:rPr>
              <a:t>[SKW08]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: </a:t>
            </a:r>
            <a:r>
              <a:rPr lang="en-US" b="1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privacy-preserving reinforcement learning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, partitioned by observation or by time. 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Times" pitchFamily="-112" charset="0"/>
              <a:buChar char="•"/>
            </a:pPr>
            <a:r>
              <a:rPr lang="en-US" dirty="0">
                <a:solidFill>
                  <a:srgbClr val="009900"/>
                </a:solidFill>
                <a:ea typeface="ＭＳ Ｐゴシック" pitchFamily="-112" charset="-128"/>
                <a:cs typeface="ＭＳ Ｐゴシック" pitchFamily="-112" charset="-128"/>
              </a:rPr>
              <a:t>[IMSW07, IMSW09]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: </a:t>
            </a:r>
            <a:r>
              <a:rPr lang="en-US" b="1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private multiparty sampling and approximation 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of vector combinations.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Times" pitchFamily="-112" charset="0"/>
              <a:buChar char="•"/>
            </a:pPr>
            <a:r>
              <a:rPr lang="en-US" dirty="0">
                <a:solidFill>
                  <a:srgbClr val="009900"/>
                </a:solidFill>
                <a:ea typeface="ＭＳ Ｐゴシック" pitchFamily="-112" charset="-128"/>
                <a:cs typeface="ＭＳ Ｐゴシック" pitchFamily="-112" charset="-128"/>
              </a:rPr>
              <a:t>[RKWF05, RKW08]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: 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an </a:t>
            </a:r>
            <a:r>
              <a:rPr lang="en-US" b="1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experimental platform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 for privacy-preserving data analysis, </a:t>
            </a:r>
            <a:r>
              <a:rPr lang="en-US" b="1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improved performance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 of </a:t>
            </a:r>
            <a:r>
              <a:rPr lang="en-US" dirty="0" err="1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Lindell-Pinkas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 privacy-preserving </a:t>
            </a:r>
            <a:r>
              <a:rPr lang="en-US" b="1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natural logarithms </a:t>
            </a:r>
            <a:r>
              <a:rPr lang="en-US" dirty="0">
                <a:solidFill>
                  <a:srgbClr val="000090"/>
                </a:solidFill>
                <a:ea typeface="ＭＳ Ｐゴシック" pitchFamily="-112" charset="-128"/>
                <a:cs typeface="ＭＳ Ｐゴシック" pitchFamily="-112" charset="-128"/>
              </a:rPr>
              <a:t>(an important primitive in many computations).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Times" pitchFamily="-112" charset="0"/>
              <a:buChar char="•"/>
            </a:pPr>
            <a:r>
              <a:rPr lang="en-US" dirty="0">
                <a:solidFill>
                  <a:srgbClr val="008000"/>
                </a:solidFill>
              </a:rPr>
              <a:t>[JW06, JW08b]</a:t>
            </a:r>
            <a:r>
              <a:rPr lang="en-US" dirty="0"/>
              <a:t>: </a:t>
            </a:r>
            <a:r>
              <a:rPr lang="en-US" dirty="0">
                <a:solidFill>
                  <a:srgbClr val="000090"/>
                </a:solidFill>
              </a:rPr>
              <a:t>Private policy </a:t>
            </a:r>
            <a:r>
              <a:rPr lang="en-US" b="1" dirty="0">
                <a:solidFill>
                  <a:srgbClr val="000090"/>
                </a:solidFill>
              </a:rPr>
              <a:t>enforcement for inference control policies </a:t>
            </a:r>
            <a:r>
              <a:rPr lang="en-US" dirty="0">
                <a:solidFill>
                  <a:srgbClr val="000090"/>
                </a:solidFill>
              </a:rPr>
              <a:t>on aggregate database queries.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Times" pitchFamily="-112" charset="0"/>
              <a:buChar char="•"/>
            </a:pPr>
            <a:r>
              <a:rPr lang="en-US" dirty="0">
                <a:solidFill>
                  <a:srgbClr val="008000"/>
                </a:solidFill>
              </a:rPr>
              <a:t>[JW08]</a:t>
            </a:r>
            <a:r>
              <a:rPr lang="en-US" dirty="0"/>
              <a:t>: </a:t>
            </a:r>
            <a:r>
              <a:rPr lang="en-US" dirty="0">
                <a:solidFill>
                  <a:srgbClr val="000090"/>
                </a:solidFill>
              </a:rPr>
              <a:t>Privacy-preserving </a:t>
            </a:r>
            <a:r>
              <a:rPr lang="en-US" b="1" dirty="0">
                <a:solidFill>
                  <a:srgbClr val="000090"/>
                </a:solidFill>
              </a:rPr>
              <a:t>imputation of missing data</a:t>
            </a:r>
            <a:r>
              <a:rPr lang="en-US" dirty="0">
                <a:solidFill>
                  <a:srgbClr val="000090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Times" pitchFamily="-112" charset="0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[YZW07, SW09</a:t>
            </a:r>
            <a:r>
              <a:rPr lang="en-US" dirty="0">
                <a:solidFill>
                  <a:srgbClr val="008000"/>
                </a:solidFill>
              </a:rPr>
              <a:t>]</a:t>
            </a:r>
            <a:r>
              <a:rPr lang="en-US" dirty="0"/>
              <a:t>: </a:t>
            </a:r>
            <a:r>
              <a:rPr lang="en-US" dirty="0">
                <a:solidFill>
                  <a:srgbClr val="000090"/>
                </a:solidFill>
              </a:rPr>
              <a:t>Privacy-preserving </a:t>
            </a:r>
            <a:r>
              <a:rPr lang="en-US" b="1" dirty="0" smtClean="0">
                <a:solidFill>
                  <a:srgbClr val="000090"/>
                </a:solidFill>
              </a:rPr>
              <a:t>model and attribute </a:t>
            </a:r>
            <a:r>
              <a:rPr lang="en-US" b="1" dirty="0">
                <a:solidFill>
                  <a:srgbClr val="000090"/>
                </a:solidFill>
              </a:rPr>
              <a:t>selection</a:t>
            </a:r>
            <a:r>
              <a:rPr lang="en-US" dirty="0">
                <a:solidFill>
                  <a:srgbClr val="000090"/>
                </a:solidFill>
              </a:rPr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618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Provides strong mathematical guarantees that interaction with a database provides essentially the same results if only one individual’s data is changed.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Allows natural separation of individual privacy and utility in many cases (aggregate results, synthetic data, and more).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Our work: differentially private random decision trees </a:t>
            </a:r>
            <a:r>
              <a:rPr lang="en-US" dirty="0" smtClean="0">
                <a:solidFill>
                  <a:srgbClr val="008000"/>
                </a:solidFill>
              </a:rPr>
              <a:t>[JPW09]</a:t>
            </a:r>
            <a:r>
              <a:rPr lang="en-US" dirty="0" smtClean="0">
                <a:solidFill>
                  <a:srgbClr val="000090"/>
                </a:solidFill>
              </a:rPr>
              <a:t>, pan-private streaming algorithms </a:t>
            </a:r>
            <a:r>
              <a:rPr lang="en-US" dirty="0" smtClean="0">
                <a:solidFill>
                  <a:srgbClr val="008000"/>
                </a:solidFill>
              </a:rPr>
              <a:t>[MMNW11]</a:t>
            </a:r>
            <a:r>
              <a:rPr lang="en-US" dirty="0" smtClean="0">
                <a:solidFill>
                  <a:srgbClr val="000090"/>
                </a:solidFill>
              </a:rPr>
              <a:t>.</a:t>
            </a:r>
          </a:p>
          <a:p>
            <a:endParaRPr lang="en-US" dirty="0" smtClean="0">
              <a:solidFill>
                <a:srgbClr val="000090"/>
              </a:solidFill>
            </a:endParaRPr>
          </a:p>
          <a:p>
            <a:endParaRPr lang="en-US" dirty="0" smtClean="0">
              <a:solidFill>
                <a:srgbClr val="000090"/>
              </a:solidFill>
            </a:endParaRPr>
          </a:p>
        </p:txBody>
      </p:sp>
      <p:pic>
        <p:nvPicPr>
          <p:cNvPr id="4" name="Picture 3" descr="rdt-not-private-2a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419600"/>
            <a:ext cx="3227777" cy="2061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Screen shot 2011-03-16 at 11.14.42 AM.png"/>
          <p:cNvPicPr>
            <a:picLocks noChangeAspect="1"/>
          </p:cNvPicPr>
          <p:nvPr/>
        </p:nvPicPr>
        <p:blipFill>
          <a:blip r:embed="rId2">
            <a:alphaModFix amt="53000"/>
          </a:blip>
          <a:srcRect t="1432" b="1432"/>
          <a:stretch>
            <a:fillRect/>
          </a:stretch>
        </p:blipFill>
        <p:spPr>
          <a:xfrm>
            <a:off x="3096269" y="3544456"/>
            <a:ext cx="6007263" cy="33037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610600" cy="5059362"/>
          </a:xfrm>
        </p:spPr>
        <p:txBody>
          <a:bodyPr>
            <a:normAutofit fontScale="70000" lnSpcReduction="20000"/>
          </a:bodyPr>
          <a:lstStyle/>
          <a:p>
            <a:pPr marL="347472" lvl="1" indent="-347472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4000" dirty="0" smtClean="0">
                <a:solidFill>
                  <a:srgbClr val="000090"/>
                </a:solidFill>
              </a:rPr>
              <a:t>We consider asynchronous dynamics in distributed systems in which computational nodes repeatedly make decisions in response to others’ behavior.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000090"/>
                </a:solidFill>
              </a:rPr>
              <a:t>We study when simple and unsophisticated rules of behavior (e.g. “best reply” and “regret minimization”) guarantee convergence in asynchronous computational environments.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000090"/>
                </a:solidFill>
              </a:rPr>
              <a:t>In </a:t>
            </a:r>
            <a:r>
              <a:rPr lang="en-US" sz="4000" dirty="0">
                <a:solidFill>
                  <a:srgbClr val="000090"/>
                </a:solidFill>
              </a:rPr>
              <a:t>an asynchronous setting, if each node’s reaction function has bounded recall and is self-independent, then the existence of multiple stable states implies that the system cannot guarantee convergence to a stable </a:t>
            </a:r>
            <a:r>
              <a:rPr lang="en-US" sz="4000" dirty="0" smtClean="0">
                <a:solidFill>
                  <a:srgbClr val="000090"/>
                </a:solidFill>
              </a:rPr>
              <a:t>state </a:t>
            </a:r>
            <a:r>
              <a:rPr lang="en-US" sz="4000" dirty="0">
                <a:solidFill>
                  <a:srgbClr val="000090"/>
                </a:solidFill>
              </a:rPr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[JSW11]</a:t>
            </a:r>
            <a:r>
              <a:rPr lang="en-US" sz="4000" dirty="0" smtClean="0">
                <a:solidFill>
                  <a:srgbClr val="000090"/>
                </a:solidFill>
              </a:rPr>
              <a:t>.</a:t>
            </a:r>
            <a:endParaRPr lang="en-US" sz="4000" dirty="0"/>
          </a:p>
          <a:p>
            <a:endParaRPr lang="en-US" sz="4000" dirty="0"/>
          </a:p>
          <a:p>
            <a:pPr>
              <a:spcBef>
                <a:spcPts val="1968"/>
              </a:spcBef>
            </a:pPr>
            <a:endParaRPr lang="en-US" dirty="0" smtClean="0">
              <a:solidFill>
                <a:srgbClr val="00009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62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Distributed Computing, Networks, and Game Theory (1/2)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umetaMapOfInternet.gif"/>
          <p:cNvPicPr>
            <a:picLocks noChangeAspect="1"/>
          </p:cNvPicPr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3708400" y="2743200"/>
            <a:ext cx="4978400" cy="3733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610600" cy="5059362"/>
          </a:xfrm>
        </p:spPr>
        <p:txBody>
          <a:bodyPr>
            <a:normAutofit fontScale="70000" lnSpcReduction="20000"/>
          </a:bodyPr>
          <a:lstStyle/>
          <a:p>
            <a:pPr marL="347472" lvl="1" indent="-347472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4000" dirty="0" smtClean="0">
                <a:solidFill>
                  <a:srgbClr val="000090"/>
                </a:solidFill>
              </a:rPr>
              <a:t>Applies </a:t>
            </a:r>
            <a:r>
              <a:rPr lang="en-US" sz="4000" dirty="0">
                <a:solidFill>
                  <a:srgbClr val="000090"/>
                </a:solidFill>
              </a:rPr>
              <a:t>to a broad range of settings </a:t>
            </a:r>
            <a:r>
              <a:rPr lang="en-US" sz="4000" dirty="0" smtClean="0">
                <a:solidFill>
                  <a:srgbClr val="000090"/>
                </a:solidFill>
              </a:rPr>
              <a:t>including:</a:t>
            </a:r>
          </a:p>
          <a:p>
            <a:pPr marL="971550" lvl="2" indent="-571500">
              <a:spcBef>
                <a:spcPts val="600"/>
              </a:spcBef>
              <a:spcAft>
                <a:spcPts val="600"/>
              </a:spcAft>
              <a:buFont typeface="Lucida Grande"/>
              <a:buChar char="−"/>
            </a:pPr>
            <a:r>
              <a:rPr lang="en-US" sz="3600" dirty="0" smtClean="0">
                <a:solidFill>
                  <a:srgbClr val="008000"/>
                </a:solidFill>
              </a:rPr>
              <a:t>BGP </a:t>
            </a:r>
            <a:r>
              <a:rPr lang="en-US" sz="3600" dirty="0">
                <a:solidFill>
                  <a:srgbClr val="008000"/>
                </a:solidFill>
              </a:rPr>
              <a:t>Internet </a:t>
            </a:r>
            <a:r>
              <a:rPr lang="en-US" sz="3600" dirty="0" smtClean="0">
                <a:solidFill>
                  <a:srgbClr val="008000"/>
                </a:solidFill>
              </a:rPr>
              <a:t>routing</a:t>
            </a:r>
            <a:endParaRPr lang="en-US" sz="3600" dirty="0">
              <a:solidFill>
                <a:srgbClr val="008000"/>
              </a:solidFill>
            </a:endParaRPr>
          </a:p>
          <a:p>
            <a:pPr marL="971550" lvl="2" indent="-571500">
              <a:spcBef>
                <a:spcPts val="600"/>
              </a:spcBef>
              <a:spcAft>
                <a:spcPts val="600"/>
              </a:spcAft>
              <a:buFont typeface="Lucida Grande"/>
              <a:buChar char="−"/>
            </a:pPr>
            <a:r>
              <a:rPr lang="en-US" sz="3600" dirty="0" smtClean="0">
                <a:solidFill>
                  <a:srgbClr val="008000"/>
                </a:solidFill>
              </a:rPr>
              <a:t>TCP </a:t>
            </a:r>
            <a:r>
              <a:rPr lang="en-US" sz="3600" dirty="0">
                <a:solidFill>
                  <a:srgbClr val="008000"/>
                </a:solidFill>
              </a:rPr>
              <a:t>congestion </a:t>
            </a:r>
            <a:r>
              <a:rPr lang="en-US" sz="3600" dirty="0" smtClean="0">
                <a:solidFill>
                  <a:srgbClr val="008000"/>
                </a:solidFill>
              </a:rPr>
              <a:t>control</a:t>
            </a:r>
            <a:endParaRPr lang="en-US" sz="3600" dirty="0">
              <a:solidFill>
                <a:srgbClr val="008000"/>
              </a:solidFill>
            </a:endParaRPr>
          </a:p>
          <a:p>
            <a:pPr marL="971550" lvl="2" indent="-571500">
              <a:spcBef>
                <a:spcPts val="600"/>
              </a:spcBef>
              <a:spcAft>
                <a:spcPts val="600"/>
              </a:spcAft>
              <a:buFont typeface="Lucida Grande"/>
              <a:buChar char="−"/>
            </a:pPr>
            <a:r>
              <a:rPr lang="en-US" sz="3600" dirty="0" smtClean="0">
                <a:solidFill>
                  <a:srgbClr val="008000"/>
                </a:solidFill>
              </a:rPr>
              <a:t>stabilization </a:t>
            </a:r>
            <a:r>
              <a:rPr lang="en-US" sz="3600" dirty="0">
                <a:solidFill>
                  <a:srgbClr val="008000"/>
                </a:solidFill>
              </a:rPr>
              <a:t>of asynchronous Boolean </a:t>
            </a:r>
            <a:r>
              <a:rPr lang="en-US" sz="3600" dirty="0" smtClean="0">
                <a:solidFill>
                  <a:srgbClr val="008000"/>
                </a:solidFill>
              </a:rPr>
              <a:t>circuits</a:t>
            </a:r>
            <a:endParaRPr lang="en-US" sz="3600" dirty="0">
              <a:solidFill>
                <a:srgbClr val="008000"/>
              </a:solidFill>
            </a:endParaRPr>
          </a:p>
          <a:p>
            <a:pPr marL="971550" lvl="2" indent="-571500">
              <a:spcBef>
                <a:spcPts val="600"/>
              </a:spcBef>
              <a:spcAft>
                <a:spcPts val="600"/>
              </a:spcAft>
              <a:buFont typeface="Lucida Grande"/>
              <a:buChar char="−"/>
            </a:pPr>
            <a:r>
              <a:rPr lang="en-US" sz="3600" dirty="0" smtClean="0">
                <a:solidFill>
                  <a:srgbClr val="008000"/>
                </a:solidFill>
              </a:rPr>
              <a:t>technology </a:t>
            </a:r>
            <a:r>
              <a:rPr lang="en-US" sz="3600" dirty="0">
                <a:solidFill>
                  <a:srgbClr val="008000"/>
                </a:solidFill>
              </a:rPr>
              <a:t>diffusion in social </a:t>
            </a:r>
            <a:r>
              <a:rPr lang="en-US" sz="3600" dirty="0" smtClean="0">
                <a:solidFill>
                  <a:srgbClr val="008000"/>
                </a:solidFill>
              </a:rPr>
              <a:t>networks</a:t>
            </a:r>
            <a:endParaRPr lang="en-US" sz="3600" dirty="0">
              <a:solidFill>
                <a:srgbClr val="008000"/>
              </a:solidFill>
            </a:endParaRPr>
          </a:p>
          <a:p>
            <a:pPr marL="971550" lvl="2" indent="-571500">
              <a:spcBef>
                <a:spcPts val="600"/>
              </a:spcBef>
              <a:spcAft>
                <a:spcPts val="600"/>
              </a:spcAft>
              <a:buFont typeface="Lucida Grande"/>
              <a:buChar char="−"/>
            </a:pP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>
                <a:solidFill>
                  <a:srgbClr val="008000"/>
                </a:solidFill>
              </a:rPr>
              <a:t>convergence of game dynamics to pure Nash </a:t>
            </a:r>
            <a:r>
              <a:rPr lang="en-US" sz="3600" dirty="0" err="1" smtClean="0">
                <a:solidFill>
                  <a:srgbClr val="008000"/>
                </a:solidFill>
              </a:rPr>
              <a:t>equilibria</a:t>
            </a:r>
            <a:r>
              <a:rPr lang="en-US" sz="3600" dirty="0" smtClean="0">
                <a:solidFill>
                  <a:srgbClr val="008000"/>
                </a:solidFill>
              </a:rPr>
              <a:t>  </a:t>
            </a:r>
          </a:p>
          <a:p>
            <a:pPr marL="347472" lvl="1" indent="-347472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4000" dirty="0" smtClean="0">
                <a:solidFill>
                  <a:srgbClr val="000090"/>
                </a:solidFill>
              </a:rPr>
              <a:t>Other analysis of Internet routing protocols: </a:t>
            </a:r>
          </a:p>
          <a:p>
            <a:pPr marL="971550" lvl="2" indent="-571500">
              <a:spcBef>
                <a:spcPts val="600"/>
              </a:spcBef>
              <a:spcAft>
                <a:spcPts val="600"/>
              </a:spcAft>
              <a:buFont typeface="Lucida Grande"/>
              <a:buChar char="−"/>
            </a:pPr>
            <a:r>
              <a:rPr lang="en-US" sz="3600" dirty="0" smtClean="0">
                <a:solidFill>
                  <a:srgbClr val="008000"/>
                </a:solidFill>
              </a:rPr>
              <a:t>In BGP routing, under realistic utility functions, participants have an incentive to cheat [GHJRW08].</a:t>
            </a:r>
          </a:p>
          <a:p>
            <a:pPr marL="971550" lvl="2" indent="-571500">
              <a:spcBef>
                <a:spcPts val="600"/>
              </a:spcBef>
              <a:spcAft>
                <a:spcPts val="600"/>
              </a:spcAft>
              <a:buFont typeface="Lucida Grande"/>
              <a:buChar char="−"/>
            </a:pPr>
            <a:r>
              <a:rPr lang="en-US" sz="3600" dirty="0" smtClean="0">
                <a:solidFill>
                  <a:srgbClr val="008000"/>
                </a:solidFill>
              </a:rPr>
              <a:t>The effect of communication modeling on BGP convergence [JRW09].</a:t>
            </a:r>
          </a:p>
          <a:p>
            <a:pPr marL="347472" lvl="1" indent="-347472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endParaRPr lang="en-US" sz="4000" dirty="0">
              <a:solidFill>
                <a:srgbClr val="00009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>
              <a:spcBef>
                <a:spcPts val="1968"/>
              </a:spcBef>
            </a:pPr>
            <a:endParaRPr lang="en-US" dirty="0" smtClean="0">
              <a:solidFill>
                <a:srgbClr val="00009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Distributed Computing, Networks, and Game Theory (2/2)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14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Complexities of Trustworthy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Even </a:t>
            </a:r>
            <a:r>
              <a:rPr lang="en-US" dirty="0">
                <a:solidFill>
                  <a:srgbClr val="000090"/>
                </a:solidFill>
              </a:rPr>
              <a:t>just defining </a:t>
            </a:r>
            <a:r>
              <a:rPr lang="en-US" dirty="0" smtClean="0">
                <a:solidFill>
                  <a:srgbClr val="000090"/>
                </a:solidFill>
              </a:rPr>
              <a:t>“intended function” </a:t>
            </a:r>
            <a:r>
              <a:rPr lang="en-US" dirty="0">
                <a:solidFill>
                  <a:srgbClr val="000090"/>
                </a:solidFill>
              </a:rPr>
              <a:t>is difficult.</a:t>
            </a:r>
          </a:p>
          <a:p>
            <a:r>
              <a:rPr lang="en-US" dirty="0">
                <a:solidFill>
                  <a:srgbClr val="000090"/>
                </a:solidFill>
              </a:rPr>
              <a:t>Trusted to do what, by </a:t>
            </a:r>
            <a:r>
              <a:rPr lang="en-US" dirty="0" smtClean="0">
                <a:solidFill>
                  <a:srgbClr val="000090"/>
                </a:solidFill>
              </a:rPr>
              <a:t>whom, in what environments?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Many </a:t>
            </a:r>
            <a:r>
              <a:rPr lang="en-US" dirty="0">
                <a:solidFill>
                  <a:srgbClr val="000090"/>
                </a:solidFill>
              </a:rPr>
              <a:t>aspects of trust have a very human dimension.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Writing software </a:t>
            </a:r>
            <a:r>
              <a:rPr lang="en-US" dirty="0">
                <a:solidFill>
                  <a:srgbClr val="000090"/>
                </a:solidFill>
              </a:rPr>
              <a:t>to carry </a:t>
            </a:r>
            <a:r>
              <a:rPr lang="en-US" dirty="0" smtClean="0">
                <a:solidFill>
                  <a:srgbClr val="000090"/>
                </a:solidFill>
              </a:rPr>
              <a:t>out specified functions is difficult even when the functions are well-specified, even for </a:t>
            </a:r>
            <a:r>
              <a:rPr lang="en-US" dirty="0">
                <a:solidFill>
                  <a:srgbClr val="000090"/>
                </a:solidFill>
              </a:rPr>
              <a:t>small systems</a:t>
            </a:r>
            <a:r>
              <a:rPr lang="en-US" dirty="0" smtClean="0">
                <a:solidFill>
                  <a:srgbClr val="000090"/>
                </a:solidFill>
              </a:rPr>
              <a:t>, even </a:t>
            </a:r>
            <a:r>
              <a:rPr lang="en-US" dirty="0">
                <a:solidFill>
                  <a:srgbClr val="000090"/>
                </a:solidFill>
              </a:rPr>
              <a:t>in isolation, and even </a:t>
            </a:r>
            <a:r>
              <a:rPr lang="en-US" dirty="0" smtClean="0">
                <a:solidFill>
                  <a:srgbClr val="000090"/>
                </a:solidFill>
              </a:rPr>
              <a:t>without failing or malicious components.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Far </a:t>
            </a:r>
            <a:r>
              <a:rPr lang="en-US" dirty="0">
                <a:solidFill>
                  <a:srgbClr val="000090"/>
                </a:solidFill>
              </a:rPr>
              <a:t>more complicated when there may </a:t>
            </a:r>
            <a:r>
              <a:rPr lang="en-US" dirty="0" smtClean="0">
                <a:solidFill>
                  <a:srgbClr val="000090"/>
                </a:solidFill>
              </a:rPr>
              <a:t>be: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interacting systems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failures </a:t>
            </a:r>
            <a:r>
              <a:rPr lang="en-US" dirty="0">
                <a:solidFill>
                  <a:srgbClr val="008000"/>
                </a:solidFill>
              </a:rPr>
              <a:t>of </a:t>
            </a:r>
            <a:r>
              <a:rPr lang="en-US" dirty="0" smtClean="0">
                <a:solidFill>
                  <a:srgbClr val="008000"/>
                </a:solidFill>
              </a:rPr>
              <a:t>components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attackers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multiple </a:t>
            </a:r>
            <a:r>
              <a:rPr lang="en-US" dirty="0">
                <a:solidFill>
                  <a:srgbClr val="008000"/>
                </a:solidFill>
              </a:rPr>
              <a:t>administrative </a:t>
            </a:r>
            <a:r>
              <a:rPr lang="en-US" dirty="0" smtClean="0">
                <a:solidFill>
                  <a:srgbClr val="008000"/>
                </a:solidFill>
              </a:rPr>
              <a:t>domains interacting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large heterogeneous networks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systems </a:t>
            </a:r>
            <a:r>
              <a:rPr lang="en-US" dirty="0">
                <a:solidFill>
                  <a:srgbClr val="008000"/>
                </a:solidFill>
              </a:rPr>
              <a:t>being used in </a:t>
            </a:r>
            <a:r>
              <a:rPr lang="en-US" dirty="0" smtClean="0">
                <a:solidFill>
                  <a:srgbClr val="008000"/>
                </a:solidFill>
              </a:rPr>
              <a:t>ways beyond their originally </a:t>
            </a:r>
            <a:r>
              <a:rPr lang="en-US" dirty="0">
                <a:solidFill>
                  <a:srgbClr val="008000"/>
                </a:solidFill>
              </a:rPr>
              <a:t>intended </a:t>
            </a:r>
            <a:r>
              <a:rPr lang="en-US" dirty="0" smtClean="0">
                <a:solidFill>
                  <a:srgbClr val="008000"/>
                </a:solidFill>
              </a:rPr>
              <a:t>ways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etc</a:t>
            </a:r>
            <a:r>
              <a:rPr lang="en-US" dirty="0">
                <a:solidFill>
                  <a:srgbClr val="008000"/>
                </a:solidFill>
              </a:rPr>
              <a:t>.</a:t>
            </a:r>
          </a:p>
          <a:p>
            <a:endParaRPr lang="en-US" dirty="0">
              <a:solidFill>
                <a:srgbClr val="000090"/>
              </a:solidFill>
            </a:endParaRPr>
          </a:p>
          <a:p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1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2296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The Center for Discrete Mathematics and Theoretical Computer Science (DIMACS) facilitates research, education, and outreach in discrete math, CS theory, algorithms and their applications.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Multi-year special focus programs address topics where these subjects can contribute, that are in areas of great need, and that are poised for advances.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Homed at Rutgers University, with university and industry partners in New Jersey, elsewhere in the US, and internationally.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 descr="dimac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44" y="152400"/>
            <a:ext cx="727787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2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Trustworthy Software US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90"/>
                </a:solidFill>
              </a:rPr>
              <a:t>Lorenzo </a:t>
            </a:r>
            <a:r>
              <a:rPr lang="en-US" sz="2400" dirty="0" err="1" smtClean="0">
                <a:solidFill>
                  <a:srgbClr val="000090"/>
                </a:solidFill>
              </a:rPr>
              <a:t>Alvisi</a:t>
            </a:r>
            <a:r>
              <a:rPr lang="en-US" sz="2400" dirty="0" smtClean="0">
                <a:solidFill>
                  <a:srgbClr val="000090"/>
                </a:solidFill>
              </a:rPr>
              <a:t> (University </a:t>
            </a:r>
            <a:r>
              <a:rPr lang="en-US" sz="2400" dirty="0">
                <a:solidFill>
                  <a:srgbClr val="000090"/>
                </a:solidFill>
              </a:rPr>
              <a:t>of </a:t>
            </a:r>
            <a:r>
              <a:rPr lang="en-US" sz="2400" dirty="0" smtClean="0">
                <a:solidFill>
                  <a:srgbClr val="000090"/>
                </a:solidFill>
              </a:rPr>
              <a:t>Texas </a:t>
            </a:r>
            <a:r>
              <a:rPr lang="en-US" sz="2400" dirty="0">
                <a:solidFill>
                  <a:srgbClr val="000090"/>
                </a:solidFill>
              </a:rPr>
              <a:t>– </a:t>
            </a:r>
            <a:r>
              <a:rPr lang="en-US" sz="2400" dirty="0" smtClean="0">
                <a:solidFill>
                  <a:srgbClr val="000090"/>
                </a:solidFill>
              </a:rPr>
              <a:t>Austin)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Patrick </a:t>
            </a:r>
            <a:r>
              <a:rPr lang="en-US" sz="2400" dirty="0" err="1">
                <a:solidFill>
                  <a:srgbClr val="000090"/>
                </a:solidFill>
              </a:rPr>
              <a:t>Traynor</a:t>
            </a:r>
            <a:r>
              <a:rPr lang="en-US" sz="2400" dirty="0">
                <a:solidFill>
                  <a:srgbClr val="000090"/>
                </a:solidFill>
              </a:rPr>
              <a:t> (Georgia Institute of Technology)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renz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914400" cy="1231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02097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Felix Wu (University of California – Davis)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Rebecca Wright (Rutgers University)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7" name="Picture 6" descr="trayn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24400"/>
            <a:ext cx="914400" cy="1231900"/>
          </a:xfrm>
          <a:prstGeom prst="rect">
            <a:avLst/>
          </a:prstGeom>
        </p:spPr>
      </p:pic>
      <p:pic>
        <p:nvPicPr>
          <p:cNvPr id="8" name="Picture 7" descr="felixwu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22500"/>
            <a:ext cx="914400" cy="1219200"/>
          </a:xfrm>
          <a:prstGeom prst="rect">
            <a:avLst/>
          </a:prstGeom>
        </p:spPr>
      </p:pic>
      <p:pic>
        <p:nvPicPr>
          <p:cNvPr id="9" name="Picture 8" descr="wrigh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724400"/>
            <a:ext cx="914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0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85800"/>
          </a:xfrm>
        </p:spPr>
        <p:txBody>
          <a:bodyPr>
            <a:noAutofit/>
          </a:bodyPr>
          <a:lstStyle/>
          <a:p>
            <a:r>
              <a:rPr lang="en-US" sz="3000" dirty="0" smtClean="0"/>
              <a:t>Trustworthy Software: </a:t>
            </a:r>
            <a:r>
              <a:rPr lang="en-US" sz="3000" dirty="0"/>
              <a:t>Research </a:t>
            </a:r>
            <a:r>
              <a:rPr lang="en-US" sz="3000" dirty="0" smtClean="0"/>
              <a:t>Challenges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SzPct val="99000"/>
            </a:pPr>
            <a:r>
              <a:rPr lang="en-US" sz="1800" dirty="0">
                <a:solidFill>
                  <a:srgbClr val="000090"/>
                </a:solidFill>
                <a:latin typeface="Calibri (body)"/>
                <a:cs typeface="Calibri (body)"/>
              </a:rPr>
              <a:t>How do you determine what system properties must be trustworthy?</a:t>
            </a:r>
          </a:p>
          <a:p>
            <a:pPr>
              <a:spcBef>
                <a:spcPts val="750"/>
              </a:spcBef>
              <a:buSzPct val="99000"/>
            </a:pPr>
            <a:r>
              <a:rPr lang="en-US" sz="1800" dirty="0">
                <a:solidFill>
                  <a:srgbClr val="000090"/>
                </a:solidFill>
                <a:latin typeface="Calibri (body)"/>
                <a:cs typeface="Calibri (body)"/>
              </a:rPr>
              <a:t>How do you express the system properties that you want to trust?</a:t>
            </a:r>
          </a:p>
          <a:p>
            <a:pPr marL="723900" lvl="1" indent="-381000">
              <a:spcBef>
                <a:spcPts val="663"/>
              </a:spcBef>
            </a:pPr>
            <a:r>
              <a:rPr lang="en-US" sz="1800" dirty="0">
                <a:solidFill>
                  <a:srgbClr val="008000"/>
                </a:solidFill>
                <a:latin typeface="Calibri (body)"/>
                <a:cs typeface="Calibri (body)"/>
              </a:rPr>
              <a:t>System specification, from the technical side but also the human side</a:t>
            </a:r>
          </a:p>
          <a:p>
            <a:pPr marL="723900" lvl="1" indent="-381000">
              <a:spcBef>
                <a:spcPts val="663"/>
              </a:spcBef>
            </a:pPr>
            <a:r>
              <a:rPr lang="en-US" sz="1800" dirty="0">
                <a:solidFill>
                  <a:srgbClr val="008000"/>
                </a:solidFill>
                <a:latin typeface="Calibri (body)"/>
                <a:cs typeface="Calibri (body)"/>
              </a:rPr>
              <a:t>What do </a:t>
            </a:r>
            <a:r>
              <a:rPr lang="en-US" sz="1800" dirty="0" smtClean="0">
                <a:solidFill>
                  <a:srgbClr val="008000"/>
                </a:solidFill>
                <a:latin typeface="Calibri (body)"/>
                <a:cs typeface="Calibri (body)"/>
              </a:rPr>
              <a:t>“trust”, </a:t>
            </a:r>
            <a:r>
              <a:rPr lang="ja-JP" altLang="en-US" sz="1800" dirty="0" smtClean="0">
                <a:solidFill>
                  <a:srgbClr val="008000"/>
                </a:solidFill>
                <a:latin typeface="Calibri (body)"/>
                <a:cs typeface="Calibri (body)"/>
              </a:rPr>
              <a:t>“</a:t>
            </a:r>
            <a:r>
              <a:rPr lang="en-US" sz="1800" dirty="0">
                <a:solidFill>
                  <a:srgbClr val="008000"/>
                </a:solidFill>
                <a:latin typeface="Calibri (body)"/>
                <a:cs typeface="Calibri (body)"/>
              </a:rPr>
              <a:t>privacy</a:t>
            </a:r>
            <a:r>
              <a:rPr lang="ja-JP" altLang="en-US" sz="1800" dirty="0" smtClean="0">
                <a:solidFill>
                  <a:srgbClr val="008000"/>
                </a:solidFill>
                <a:latin typeface="Calibri (body)"/>
                <a:cs typeface="Calibri (body)"/>
              </a:rPr>
              <a:t>”</a:t>
            </a:r>
            <a:r>
              <a:rPr lang="en-US" altLang="ja-JP" sz="1800" dirty="0" smtClean="0">
                <a:solidFill>
                  <a:srgbClr val="008000"/>
                </a:solidFill>
                <a:latin typeface="Calibri (body)"/>
                <a:cs typeface="Calibri (body)"/>
              </a:rPr>
              <a:t>, etc. </a:t>
            </a:r>
            <a:r>
              <a:rPr lang="en-US" sz="1800" dirty="0" smtClean="0">
                <a:solidFill>
                  <a:srgbClr val="008000"/>
                </a:solidFill>
                <a:latin typeface="Calibri (body)"/>
                <a:cs typeface="Calibri (body)"/>
              </a:rPr>
              <a:t>mean</a:t>
            </a:r>
            <a:r>
              <a:rPr lang="en-US" sz="1800" dirty="0">
                <a:solidFill>
                  <a:srgbClr val="008000"/>
                </a:solidFill>
                <a:latin typeface="Calibri (body)"/>
                <a:cs typeface="Calibri (body)"/>
              </a:rPr>
              <a:t>, abstractly and in real systems?</a:t>
            </a:r>
          </a:p>
          <a:p>
            <a:pPr>
              <a:spcBef>
                <a:spcPts val="750"/>
              </a:spcBef>
              <a:buSzPct val="99000"/>
            </a:pPr>
            <a:r>
              <a:rPr lang="en-US" sz="1800" dirty="0" smtClean="0">
                <a:solidFill>
                  <a:srgbClr val="000090"/>
                </a:solidFill>
                <a:latin typeface="Calibri (body)"/>
                <a:cs typeface="Calibri (body)"/>
              </a:rPr>
              <a:t>How </a:t>
            </a:r>
            <a:r>
              <a:rPr lang="en-US" sz="1800" dirty="0">
                <a:solidFill>
                  <a:srgbClr val="000090"/>
                </a:solidFill>
                <a:latin typeface="Calibri (body)"/>
                <a:cs typeface="Calibri (body)"/>
              </a:rPr>
              <a:t>do you build a system with the desired properties?</a:t>
            </a:r>
          </a:p>
          <a:p>
            <a:pPr>
              <a:spcBef>
                <a:spcPts val="750"/>
              </a:spcBef>
              <a:buSzPct val="99000"/>
            </a:pPr>
            <a:r>
              <a:rPr lang="en-US" sz="1800" dirty="0">
                <a:solidFill>
                  <a:srgbClr val="000090"/>
                </a:solidFill>
                <a:latin typeface="Calibri (body)"/>
                <a:cs typeface="Calibri (body)"/>
              </a:rPr>
              <a:t>How do you assure yourself that the system as built has those properties?</a:t>
            </a:r>
          </a:p>
          <a:p>
            <a:pPr marL="723900" lvl="1" indent="-381000">
              <a:spcBef>
                <a:spcPts val="663"/>
              </a:spcBef>
            </a:pPr>
            <a:r>
              <a:rPr lang="en-US" sz="1800" dirty="0">
                <a:solidFill>
                  <a:srgbClr val="008000"/>
                </a:solidFill>
                <a:latin typeface="Calibri (body)"/>
                <a:cs typeface="Calibri (body)"/>
              </a:rPr>
              <a:t>Verification and testing, but also empirical study of how users interact </a:t>
            </a:r>
            <a:r>
              <a:rPr lang="en-US" sz="1800" dirty="0" smtClean="0">
                <a:solidFill>
                  <a:srgbClr val="008000"/>
                </a:solidFill>
                <a:latin typeface="Calibri (body)"/>
                <a:cs typeface="Calibri (body)"/>
              </a:rPr>
              <a:t>with systems</a:t>
            </a:r>
            <a:endParaRPr lang="en-US" sz="1800" dirty="0">
              <a:solidFill>
                <a:srgbClr val="008000"/>
              </a:solidFill>
              <a:latin typeface="Calibri (body)"/>
              <a:cs typeface="Calibri (body)"/>
            </a:endParaRPr>
          </a:p>
          <a:p>
            <a:pPr>
              <a:spcBef>
                <a:spcPts val="750"/>
              </a:spcBef>
              <a:buSzPct val="99000"/>
            </a:pPr>
            <a:r>
              <a:rPr lang="en-US" sz="1800" dirty="0">
                <a:solidFill>
                  <a:srgbClr val="000090"/>
                </a:solidFill>
                <a:latin typeface="Calibri (body)"/>
                <a:cs typeface="Calibri (body)"/>
              </a:rPr>
              <a:t>How do you establish the provenance / trustworthiness of </a:t>
            </a:r>
            <a:r>
              <a:rPr lang="en-US" sz="1800" dirty="0" smtClean="0">
                <a:solidFill>
                  <a:srgbClr val="000090"/>
                </a:solidFill>
                <a:latin typeface="Calibri (body)"/>
                <a:cs typeface="Calibri (body)"/>
              </a:rPr>
              <a:t>software and of data</a:t>
            </a:r>
            <a:r>
              <a:rPr lang="en-US" sz="1800" dirty="0">
                <a:solidFill>
                  <a:srgbClr val="000090"/>
                </a:solidFill>
                <a:latin typeface="Calibri (body)"/>
                <a:cs typeface="Calibri (body)"/>
              </a:rPr>
              <a:t>?</a:t>
            </a:r>
          </a:p>
          <a:p>
            <a:pPr>
              <a:spcBef>
                <a:spcPts val="750"/>
              </a:spcBef>
              <a:buSzPct val="99000"/>
            </a:pPr>
            <a:r>
              <a:rPr lang="en-US" sz="1800" dirty="0">
                <a:solidFill>
                  <a:srgbClr val="000090"/>
                </a:solidFill>
                <a:latin typeface="Calibri (body)"/>
                <a:cs typeface="Calibri (body)"/>
              </a:rPr>
              <a:t>How do you take malicious behavior into account:</a:t>
            </a:r>
          </a:p>
          <a:p>
            <a:pPr marL="723900" lvl="1" indent="-381000">
              <a:spcBef>
                <a:spcPts val="663"/>
              </a:spcBef>
            </a:pPr>
            <a:r>
              <a:rPr lang="en-US" sz="1800" dirty="0">
                <a:solidFill>
                  <a:srgbClr val="008000"/>
                </a:solidFill>
                <a:latin typeface="Calibri (body)"/>
                <a:cs typeface="Calibri (body)"/>
              </a:rPr>
              <a:t>in system design</a:t>
            </a:r>
          </a:p>
          <a:p>
            <a:pPr marL="723900" lvl="1" indent="-381000">
              <a:spcBef>
                <a:spcPts val="663"/>
              </a:spcBef>
            </a:pPr>
            <a:r>
              <a:rPr lang="en-US" sz="1800" dirty="0">
                <a:solidFill>
                  <a:srgbClr val="008000"/>
                </a:solidFill>
                <a:latin typeface="Calibri (body)"/>
                <a:cs typeface="Calibri (body)"/>
              </a:rPr>
              <a:t>in system development and test </a:t>
            </a:r>
          </a:p>
          <a:p>
            <a:pPr marL="723900" lvl="1" indent="-381000">
              <a:spcBef>
                <a:spcPts val="663"/>
              </a:spcBef>
            </a:pPr>
            <a:r>
              <a:rPr lang="en-US" sz="1800" dirty="0">
                <a:solidFill>
                  <a:srgbClr val="008000"/>
                </a:solidFill>
                <a:latin typeface="Calibri (body)"/>
                <a:cs typeface="Calibri (body)"/>
              </a:rPr>
              <a:t>in system operation: situational awareness, defense, recovery, forensics</a:t>
            </a:r>
          </a:p>
          <a:p>
            <a:pPr>
              <a:spcBef>
                <a:spcPts val="750"/>
              </a:spcBef>
              <a:buSzPct val="99000"/>
            </a:pPr>
            <a:r>
              <a:rPr lang="en-US" sz="1800" dirty="0">
                <a:solidFill>
                  <a:srgbClr val="000090"/>
                </a:solidFill>
                <a:latin typeface="Calibri (body)"/>
                <a:cs typeface="Calibri (body)"/>
              </a:rPr>
              <a:t>How do you provide incentives/reduce disincentives for people to adopt trustworthy systems? For people to behave responsibly?</a:t>
            </a:r>
          </a:p>
          <a:p>
            <a:pPr>
              <a:spcBef>
                <a:spcPts val="750"/>
              </a:spcBef>
              <a:buSzPct val="99000"/>
            </a:pPr>
            <a:r>
              <a:rPr lang="en-US" sz="1800" dirty="0">
                <a:solidFill>
                  <a:srgbClr val="000090"/>
                </a:solidFill>
                <a:latin typeface="Calibri (body)"/>
                <a:cs typeface="Calibri (body)"/>
              </a:rPr>
              <a:t>How do you measure results?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2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2293276" cy="1675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Trustworthy Computing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Research has been conducted in </a:t>
            </a:r>
            <a:r>
              <a:rPr lang="en-US" dirty="0" smtClean="0">
                <a:solidFill>
                  <a:srgbClr val="000090"/>
                </a:solidFill>
              </a:rPr>
              <a:t>trustworthy computing for </a:t>
            </a:r>
            <a:r>
              <a:rPr lang="en-US" dirty="0">
                <a:solidFill>
                  <a:srgbClr val="000090"/>
                </a:solidFill>
              </a:rPr>
              <a:t>decades by </a:t>
            </a:r>
            <a:r>
              <a:rPr lang="en-US" dirty="0" smtClean="0">
                <a:solidFill>
                  <a:srgbClr val="000090"/>
                </a:solidFill>
              </a:rPr>
              <a:t>many talented </a:t>
            </a:r>
            <a:r>
              <a:rPr lang="en-US" dirty="0">
                <a:solidFill>
                  <a:srgbClr val="000090"/>
                </a:solidFill>
              </a:rPr>
              <a:t>people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Nevertheless</a:t>
            </a:r>
            <a:r>
              <a:rPr lang="en-US" dirty="0">
                <a:solidFill>
                  <a:srgbClr val="000090"/>
                </a:solidFill>
              </a:rPr>
              <a:t>, the problems are far from solved</a:t>
            </a:r>
            <a:r>
              <a:rPr lang="en-US" dirty="0" smtClean="0">
                <a:solidFill>
                  <a:srgbClr val="000090"/>
                </a:solidFill>
              </a:rPr>
              <a:t>; indeed </a:t>
            </a:r>
            <a:r>
              <a:rPr lang="en-US" dirty="0">
                <a:solidFill>
                  <a:srgbClr val="000090"/>
                </a:solidFill>
              </a:rPr>
              <a:t>they seem to be growing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Research </a:t>
            </a:r>
            <a:r>
              <a:rPr lang="en-US" dirty="0">
                <a:solidFill>
                  <a:srgbClr val="000090"/>
                </a:solidFill>
              </a:rPr>
              <a:t>needs and funding will likely continue </a:t>
            </a:r>
            <a:r>
              <a:rPr lang="en-US" dirty="0" smtClean="0">
                <a:solidFill>
                  <a:srgbClr val="000090"/>
                </a:solidFill>
              </a:rPr>
              <a:t>to grow </a:t>
            </a:r>
            <a:r>
              <a:rPr lang="en-US" dirty="0">
                <a:solidFill>
                  <a:srgbClr val="000090"/>
                </a:solidFill>
              </a:rPr>
              <a:t>in response</a:t>
            </a:r>
          </a:p>
          <a:p>
            <a:r>
              <a:rPr lang="en-US" dirty="0">
                <a:solidFill>
                  <a:srgbClr val="000090"/>
                </a:solidFill>
              </a:rPr>
              <a:t>N</a:t>
            </a:r>
            <a:r>
              <a:rPr lang="en-US" dirty="0" smtClean="0">
                <a:solidFill>
                  <a:srgbClr val="000090"/>
                </a:solidFill>
              </a:rPr>
              <a:t>ew </a:t>
            </a:r>
            <a:r>
              <a:rPr lang="en-US" dirty="0">
                <a:solidFill>
                  <a:srgbClr val="000090"/>
                </a:solidFill>
              </a:rPr>
              <a:t>research in this </a:t>
            </a:r>
            <a:r>
              <a:rPr lang="en-US" dirty="0" smtClean="0">
                <a:solidFill>
                  <a:srgbClr val="000090"/>
                </a:solidFill>
              </a:rPr>
              <a:t>field should draw on this history: What </a:t>
            </a:r>
            <a:r>
              <a:rPr lang="en-US" dirty="0">
                <a:solidFill>
                  <a:srgbClr val="000090"/>
                </a:solidFill>
              </a:rPr>
              <a:t>has been </a:t>
            </a:r>
            <a:r>
              <a:rPr lang="en-US" dirty="0" smtClean="0">
                <a:solidFill>
                  <a:srgbClr val="000090"/>
                </a:solidFill>
              </a:rPr>
              <a:t>tried?  How and why did it succeed or fail?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There </a:t>
            </a:r>
            <a:r>
              <a:rPr lang="en-US" dirty="0">
                <a:solidFill>
                  <a:srgbClr val="000090"/>
                </a:solidFill>
              </a:rPr>
              <a:t>are many novel and interesting problems </a:t>
            </a:r>
            <a:r>
              <a:rPr lang="en-US" dirty="0" smtClean="0">
                <a:solidFill>
                  <a:srgbClr val="000090"/>
                </a:solidFill>
              </a:rPr>
              <a:t>yet to </a:t>
            </a:r>
            <a:r>
              <a:rPr lang="en-US" dirty="0">
                <a:solidFill>
                  <a:srgbClr val="000090"/>
                </a:solidFill>
              </a:rPr>
              <a:t>be addressed, both within and across </a:t>
            </a:r>
            <a:r>
              <a:rPr lang="en-US" dirty="0" smtClean="0">
                <a:solidFill>
                  <a:srgbClr val="000090"/>
                </a:solidFill>
              </a:rPr>
              <a:t>research domains</a:t>
            </a:r>
            <a:r>
              <a:rPr lang="en-US" dirty="0">
                <a:solidFill>
                  <a:srgbClr val="000090"/>
                </a:solidFill>
              </a:rPr>
              <a:t>. 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Innovative </a:t>
            </a:r>
            <a:r>
              <a:rPr lang="en-US" dirty="0">
                <a:solidFill>
                  <a:srgbClr val="000090"/>
                </a:solidFill>
              </a:rPr>
              <a:t>solutions are </a:t>
            </a:r>
            <a:r>
              <a:rPr lang="en-US" dirty="0" smtClean="0">
                <a:solidFill>
                  <a:srgbClr val="000090"/>
                </a:solidFill>
              </a:rPr>
              <a:t>needed</a:t>
            </a:r>
            <a:r>
              <a:rPr lang="en-US" dirty="0">
                <a:solidFill>
                  <a:srgbClr val="00009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628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Computing Landscape: 1960s to mid-’</a:t>
            </a:r>
            <a:r>
              <a:rPr lang="en-US" sz="3700" dirty="0" smtClean="0"/>
              <a:t>70s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Moving from single stream batch processing </a:t>
            </a:r>
            <a:r>
              <a:rPr lang="en-US" dirty="0" smtClean="0">
                <a:solidFill>
                  <a:srgbClr val="000090"/>
                </a:solidFill>
              </a:rPr>
              <a:t>to multiprocessing </a:t>
            </a:r>
            <a:r>
              <a:rPr lang="en-US" dirty="0">
                <a:solidFill>
                  <a:srgbClr val="000090"/>
                </a:solidFill>
              </a:rPr>
              <a:t>to timesharing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Business </a:t>
            </a:r>
            <a:r>
              <a:rPr lang="en-US" dirty="0">
                <a:solidFill>
                  <a:srgbClr val="000090"/>
                </a:solidFill>
              </a:rPr>
              <a:t>Computing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Automation </a:t>
            </a:r>
            <a:r>
              <a:rPr lang="en-US" dirty="0">
                <a:solidFill>
                  <a:srgbClr val="008000"/>
                </a:solidFill>
              </a:rPr>
              <a:t>of business processes in many industries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Business </a:t>
            </a:r>
            <a:r>
              <a:rPr lang="en-US" dirty="0">
                <a:solidFill>
                  <a:srgbClr val="008000"/>
                </a:solidFill>
              </a:rPr>
              <a:t>analysis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Some </a:t>
            </a:r>
            <a:r>
              <a:rPr lang="en-US" dirty="0">
                <a:solidFill>
                  <a:srgbClr val="008000"/>
                </a:solidFill>
              </a:rPr>
              <a:t>outsourcing to batch </a:t>
            </a:r>
            <a:r>
              <a:rPr lang="en-US" dirty="0" smtClean="0">
                <a:solidFill>
                  <a:srgbClr val="008000"/>
                </a:solidFill>
              </a:rPr>
              <a:t>providers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Academic </a:t>
            </a:r>
            <a:r>
              <a:rPr lang="en-US" dirty="0">
                <a:solidFill>
                  <a:srgbClr val="000090"/>
                </a:solidFill>
              </a:rPr>
              <a:t>Computing Centers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Campus</a:t>
            </a:r>
            <a:r>
              <a:rPr lang="en-US" dirty="0">
                <a:solidFill>
                  <a:srgbClr val="008000"/>
                </a:solidFill>
              </a:rPr>
              <a:t>-wide research and educational computing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Development </a:t>
            </a:r>
            <a:r>
              <a:rPr lang="en-US" dirty="0">
                <a:solidFill>
                  <a:srgbClr val="008000"/>
                </a:solidFill>
              </a:rPr>
              <a:t>of </a:t>
            </a:r>
            <a:r>
              <a:rPr lang="en-US" dirty="0" smtClean="0">
                <a:solidFill>
                  <a:srgbClr val="008000"/>
                </a:solidFill>
              </a:rPr>
              <a:t>timesharing </a:t>
            </a:r>
            <a:r>
              <a:rPr lang="en-US" dirty="0">
                <a:solidFill>
                  <a:srgbClr val="008000"/>
                </a:solidFill>
              </a:rPr>
              <a:t>systems: CTSS, DTSS, </a:t>
            </a:r>
            <a:r>
              <a:rPr lang="en-US" dirty="0" err="1">
                <a:solidFill>
                  <a:srgbClr val="008000"/>
                </a:solidFill>
              </a:rPr>
              <a:t>Multics</a:t>
            </a:r>
            <a:r>
              <a:rPr lang="en-US" dirty="0">
                <a:solidFill>
                  <a:srgbClr val="008000"/>
                </a:solidFill>
              </a:rPr>
              <a:t>, MTS, ...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Commercial </a:t>
            </a:r>
            <a:r>
              <a:rPr lang="en-US" dirty="0">
                <a:solidFill>
                  <a:srgbClr val="000090"/>
                </a:solidFill>
              </a:rPr>
              <a:t>timesharing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CompuServe</a:t>
            </a:r>
            <a:r>
              <a:rPr lang="en-US" dirty="0">
                <a:solidFill>
                  <a:srgbClr val="008000"/>
                </a:solidFill>
              </a:rPr>
              <a:t>, </a:t>
            </a:r>
            <a:r>
              <a:rPr lang="en-US" dirty="0" err="1">
                <a:solidFill>
                  <a:srgbClr val="008000"/>
                </a:solidFill>
              </a:rPr>
              <a:t>Tymshare</a:t>
            </a:r>
            <a:r>
              <a:rPr lang="en-US" dirty="0">
                <a:solidFill>
                  <a:srgbClr val="008000"/>
                </a:solidFill>
              </a:rPr>
              <a:t>, National CSS, </a:t>
            </a:r>
            <a:r>
              <a:rPr lang="en-US" dirty="0" err="1">
                <a:solidFill>
                  <a:srgbClr val="008000"/>
                </a:solidFill>
              </a:rPr>
              <a:t>Comshare</a:t>
            </a:r>
            <a:r>
              <a:rPr lang="en-US" dirty="0">
                <a:solidFill>
                  <a:srgbClr val="008000"/>
                </a:solidFill>
              </a:rPr>
              <a:t> etc.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Commodity </a:t>
            </a:r>
            <a:r>
              <a:rPr lang="en-US" dirty="0">
                <a:solidFill>
                  <a:srgbClr val="008000"/>
                </a:solidFill>
              </a:rPr>
              <a:t>computing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Defense </a:t>
            </a:r>
            <a:r>
              <a:rPr lang="en-US" dirty="0">
                <a:solidFill>
                  <a:srgbClr val="000090"/>
                </a:solidFill>
              </a:rPr>
              <a:t>(Military/Intelligence)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Early </a:t>
            </a:r>
            <a:r>
              <a:rPr lang="en-US" dirty="0">
                <a:solidFill>
                  <a:srgbClr val="008000"/>
                </a:solidFill>
              </a:rPr>
              <a:t>real-time command – control systems (WWMCCS)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Extensive </a:t>
            </a:r>
            <a:r>
              <a:rPr lang="en-US" dirty="0">
                <a:solidFill>
                  <a:srgbClr val="008000"/>
                </a:solidFill>
              </a:rPr>
              <a:t>computing for other purposes; cost-driven resource-sharing</a:t>
            </a:r>
          </a:p>
        </p:txBody>
      </p:sp>
    </p:spTree>
    <p:extLst>
      <p:ext uri="{BB962C8B-B14F-4D97-AF65-F5344CB8AC3E}">
        <p14:creationId xmlns:p14="http://schemas.microsoft.com/office/powerpoint/2010/main" val="412361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Trustworthy Software: </a:t>
            </a:r>
            <a:r>
              <a:rPr lang="en-US" sz="3200" dirty="0"/>
              <a:t>1960s to mid-’</a:t>
            </a:r>
            <a:r>
              <a:rPr lang="en-US" sz="3200" dirty="0" smtClean="0"/>
              <a:t>70s (1/3)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Business Computing</a:t>
            </a:r>
            <a:r>
              <a:rPr lang="en-US" dirty="0" smtClean="0">
                <a:solidFill>
                  <a:srgbClr val="000090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Need to provide reliable systems and protect assets.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Threats</a:t>
            </a:r>
            <a:r>
              <a:rPr lang="en-US" dirty="0">
                <a:solidFill>
                  <a:srgbClr val="008000"/>
                </a:solidFill>
              </a:rPr>
              <a:t>: 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reliability of systems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theft </a:t>
            </a:r>
            <a:r>
              <a:rPr lang="en-US" dirty="0">
                <a:solidFill>
                  <a:srgbClr val="000000"/>
                </a:solidFill>
              </a:rPr>
              <a:t>of assets, information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Threat </a:t>
            </a:r>
            <a:r>
              <a:rPr lang="en-US" dirty="0">
                <a:solidFill>
                  <a:srgbClr val="008000"/>
                </a:solidFill>
              </a:rPr>
              <a:t>agents: 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faulty software and hardware, 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hieves and </a:t>
            </a:r>
            <a:r>
              <a:rPr lang="en-US" dirty="0">
                <a:solidFill>
                  <a:srgbClr val="000000"/>
                </a:solidFill>
              </a:rPr>
              <a:t>fraudsters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insiders and outsider</a:t>
            </a:r>
            <a:r>
              <a:rPr lang="en-US" dirty="0">
                <a:solidFill>
                  <a:srgbClr val="000000"/>
                </a:solidFill>
              </a:rPr>
              <a:t>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Mitigation </a:t>
            </a:r>
            <a:r>
              <a:rPr lang="en-US" dirty="0">
                <a:solidFill>
                  <a:srgbClr val="008000"/>
                </a:solidFill>
              </a:rPr>
              <a:t>approach</a:t>
            </a:r>
            <a:r>
              <a:rPr lang="en-US" dirty="0" smtClean="0">
                <a:solidFill>
                  <a:srgbClr val="008000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est practices for data backups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/>
              <a:t>a</a:t>
            </a:r>
            <a:r>
              <a:rPr lang="en-US" dirty="0" smtClean="0"/>
              <a:t>ssure </a:t>
            </a:r>
            <a:r>
              <a:rPr lang="en-US" dirty="0"/>
              <a:t>accountability via audit and control mechanisms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isk </a:t>
            </a:r>
            <a:r>
              <a:rPr lang="en-US" dirty="0"/>
              <a:t>assessment to focus resources (RACF, ACF2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3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Trustworthy Software: </a:t>
            </a:r>
            <a:r>
              <a:rPr lang="en-US" sz="3200" dirty="0"/>
              <a:t>1960s to mid-’70s </a:t>
            </a:r>
            <a:r>
              <a:rPr lang="en-US" sz="3200" dirty="0" smtClean="0"/>
              <a:t>(2/</a:t>
            </a:r>
            <a:r>
              <a:rPr lang="en-US" sz="3200" dirty="0"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Academic </a:t>
            </a:r>
            <a:r>
              <a:rPr lang="en-US" dirty="0">
                <a:solidFill>
                  <a:srgbClr val="000090"/>
                </a:solidFill>
              </a:rPr>
              <a:t>and commercial online computing services</a:t>
            </a:r>
            <a:r>
              <a:rPr lang="en-US" dirty="0" smtClean="0">
                <a:solidFill>
                  <a:srgbClr val="000090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Need to provide service and open communication.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Threats</a:t>
            </a:r>
            <a:r>
              <a:rPr lang="en-US" dirty="0">
                <a:solidFill>
                  <a:srgbClr val="008000"/>
                </a:solidFill>
              </a:rPr>
              <a:t>: 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smtClean="0"/>
              <a:t>service theft </a:t>
            </a:r>
          </a:p>
          <a:p>
            <a:pPr lvl="2"/>
            <a:r>
              <a:rPr lang="en-US" dirty="0" smtClean="0"/>
              <a:t>programs</a:t>
            </a:r>
            <a:r>
              <a:rPr lang="en-US" dirty="0"/>
              <a:t>/data </a:t>
            </a:r>
            <a:r>
              <a:rPr lang="en-US" dirty="0" smtClean="0"/>
              <a:t>theft</a:t>
            </a:r>
          </a:p>
          <a:p>
            <a:pPr lvl="2"/>
            <a:r>
              <a:rPr lang="en-US" dirty="0" smtClean="0"/>
              <a:t>interference among users</a:t>
            </a:r>
          </a:p>
          <a:p>
            <a:pPr lvl="2"/>
            <a:r>
              <a:rPr lang="en-US" dirty="0" smtClean="0"/>
              <a:t>vandalism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Threat </a:t>
            </a:r>
            <a:r>
              <a:rPr lang="en-US" dirty="0">
                <a:solidFill>
                  <a:srgbClr val="008000"/>
                </a:solidFill>
              </a:rPr>
              <a:t>agents: 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smtClean="0"/>
              <a:t>customers </a:t>
            </a:r>
          </a:p>
          <a:p>
            <a:pPr lvl="2"/>
            <a:r>
              <a:rPr lang="en-US" dirty="0" smtClean="0"/>
              <a:t>faculty</a:t>
            </a:r>
            <a:r>
              <a:rPr lang="en-US" dirty="0"/>
              <a:t>/</a:t>
            </a:r>
            <a:r>
              <a:rPr lang="en-US" dirty="0" smtClean="0"/>
              <a:t>students</a:t>
            </a:r>
          </a:p>
          <a:p>
            <a:pPr lvl="2"/>
            <a:r>
              <a:rPr lang="en-US" dirty="0" smtClean="0"/>
              <a:t>insiders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Mitigation </a:t>
            </a:r>
            <a:r>
              <a:rPr lang="en-US" dirty="0">
                <a:solidFill>
                  <a:srgbClr val="008000"/>
                </a:solidFill>
              </a:rPr>
              <a:t>approach:</a:t>
            </a:r>
          </a:p>
          <a:p>
            <a:pPr lvl="2"/>
            <a:r>
              <a:rPr lang="en-US" dirty="0" smtClean="0"/>
              <a:t>assure </a:t>
            </a:r>
            <a:r>
              <a:rPr lang="en-US" dirty="0"/>
              <a:t>isolation among users’ computations</a:t>
            </a:r>
          </a:p>
          <a:p>
            <a:pPr lvl="2"/>
            <a:r>
              <a:rPr lang="en-US" dirty="0" smtClean="0"/>
              <a:t>assure </a:t>
            </a:r>
            <a:r>
              <a:rPr lang="en-US" dirty="0"/>
              <a:t>availability of </a:t>
            </a:r>
            <a:r>
              <a:rPr lang="en-US" dirty="0" smtClean="0"/>
              <a:t>resources: backup </a:t>
            </a:r>
            <a:r>
              <a:rPr lang="en-US" dirty="0"/>
              <a:t>arrangements</a:t>
            </a:r>
          </a:p>
          <a:p>
            <a:pPr lvl="2"/>
            <a:r>
              <a:rPr lang="en-US" dirty="0" smtClean="0"/>
              <a:t>accounting </a:t>
            </a:r>
            <a:r>
              <a:rPr lang="en-US" dirty="0"/>
              <a:t>for use of resources</a:t>
            </a:r>
          </a:p>
        </p:txBody>
      </p:sp>
    </p:spTree>
    <p:extLst>
      <p:ext uri="{BB962C8B-B14F-4D97-AF65-F5344CB8AC3E}">
        <p14:creationId xmlns:p14="http://schemas.microsoft.com/office/powerpoint/2010/main" val="348466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Helvetica"/>
        <a:ea typeface="ヒラギノ角ゴ ProN W6"/>
        <a:cs typeface="ヒラギノ角ゴ ProN W6"/>
      </a:majorFont>
      <a:minorFont>
        <a:latin typeface="Arial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15577</TotalTime>
  <Words>3935</Words>
  <Application>Microsoft Macintosh PowerPoint</Application>
  <PresentationFormat>On-screen Show (4:3)</PresentationFormat>
  <Paragraphs>605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Default - Title and Content</vt:lpstr>
      <vt:lpstr>Trustworthy Software: U.S. Presentation</vt:lpstr>
      <vt:lpstr>Credits</vt:lpstr>
      <vt:lpstr>What is Trustworthy Software?</vt:lpstr>
      <vt:lpstr>“Software” vs. “Computing”</vt:lpstr>
      <vt:lpstr>Complexities of Trustworthy Software</vt:lpstr>
      <vt:lpstr>Trustworthy Computing Research</vt:lpstr>
      <vt:lpstr>Computing Landscape: 1960s to mid-’70s</vt:lpstr>
      <vt:lpstr>Trustworthy Software: 1960s to mid-’70s (1/3)</vt:lpstr>
      <vt:lpstr>Trustworthy Software: 1960s to mid-’70s (2/3)</vt:lpstr>
      <vt:lpstr>Trustworthy Software: 1960s to mid-’70s (3/3)</vt:lpstr>
      <vt:lpstr>The Web and the Internet Boom 1990’s</vt:lpstr>
      <vt:lpstr>Today’s Software Systems Landscape</vt:lpstr>
      <vt:lpstr>Engineering Principles for Security</vt:lpstr>
      <vt:lpstr>OS Security R&amp;D and Criteria Development 1968 – 2000</vt:lpstr>
      <vt:lpstr>Toward MLS Computing Service 1966 – 1996</vt:lpstr>
      <vt:lpstr>PowerPoint Presentation</vt:lpstr>
      <vt:lpstr>Trustworthy Software US Participants</vt:lpstr>
      <vt:lpstr>Lorenzo Alvisi</vt:lpstr>
      <vt:lpstr>Byzantine Fault Tolerance</vt:lpstr>
      <vt:lpstr>Byzantine Fault Tolerance</vt:lpstr>
      <vt:lpstr>Byzantine Fault Tolerance</vt:lpstr>
      <vt:lpstr>Systems Spanning Multiple Administrative Domains</vt:lpstr>
      <vt:lpstr>MAD Results (1/2)</vt:lpstr>
      <vt:lpstr>MAD Results (2/2)</vt:lpstr>
      <vt:lpstr>Trustworthy Software US Participants</vt:lpstr>
      <vt:lpstr>Patrick Traynor</vt:lpstr>
      <vt:lpstr>Cellular Network Security</vt:lpstr>
      <vt:lpstr>Cellular Network Security</vt:lpstr>
      <vt:lpstr>Determining Call Provenance [BPAHT10]</vt:lpstr>
      <vt:lpstr>PinDr0p</vt:lpstr>
      <vt:lpstr>SMS and Emergency Management [T11]</vt:lpstr>
      <vt:lpstr>SMS and Emergency Management [T11]</vt:lpstr>
      <vt:lpstr>Trustworthy Software US Participants</vt:lpstr>
      <vt:lpstr>Felix Wu</vt:lpstr>
      <vt:lpstr>Social Computing / Social Informatics</vt:lpstr>
      <vt:lpstr>Davis Social Links test bed [BBW09]</vt:lpstr>
      <vt:lpstr>FAITH [LNHLRWY11]</vt:lpstr>
      <vt:lpstr>Social Computing Applications</vt:lpstr>
      <vt:lpstr>Social Computing Tools</vt:lpstr>
      <vt:lpstr>Goal: Architecting a Trustworthy Social Informatics System </vt:lpstr>
      <vt:lpstr>Trustworthy Software US Participants</vt:lpstr>
      <vt:lpstr>Rebecca Wright</vt:lpstr>
      <vt:lpstr>Analysis of Systems and Their Properties</vt:lpstr>
      <vt:lpstr>Privacy</vt:lpstr>
      <vt:lpstr>Secure Multiparty Computation</vt:lpstr>
      <vt:lpstr>Our SMC Work</vt:lpstr>
      <vt:lpstr>Differential Privacy</vt:lpstr>
      <vt:lpstr>Distributed Computing, Networks, and Game Theory (1/2)</vt:lpstr>
      <vt:lpstr>Distributed Computing, Networks, and Game Theory (2/2)</vt:lpstr>
      <vt:lpstr>PowerPoint Presentation</vt:lpstr>
      <vt:lpstr>Trustworthy Software US Participants</vt:lpstr>
      <vt:lpstr>Trustworthy Software: Research Challenges</vt:lpstr>
    </vt:vector>
  </TitlesOfParts>
  <Company>Rutgers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Interstate Voter Registration Database Matching:   The Oregon-Washington 2008 Pilot Project</dc:title>
  <dc:creator>Rebecca Wright</dc:creator>
  <cp:lastModifiedBy>Rebecca Wright</cp:lastModifiedBy>
  <cp:revision>727</cp:revision>
  <dcterms:created xsi:type="dcterms:W3CDTF">2011-06-13T23:45:35Z</dcterms:created>
  <dcterms:modified xsi:type="dcterms:W3CDTF">2011-10-03T20:35:30Z</dcterms:modified>
</cp:coreProperties>
</file>