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1" r:id="rId4"/>
    <p:sldId id="271" r:id="rId5"/>
    <p:sldId id="288" r:id="rId6"/>
    <p:sldId id="297" r:id="rId7"/>
    <p:sldId id="298" r:id="rId8"/>
    <p:sldId id="300" r:id="rId9"/>
    <p:sldId id="299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62" d="100"/>
        <a:sy n="262" d="100"/>
      </p:scale>
      <p:origin x="0" y="10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9A951-C469-4345-8E6F-A0C3F9DE338F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1E73D-8CFB-8141-8217-ACF7977B7CA6}">
      <dgm:prSet phldrT="[Text]" custT="1"/>
      <dgm:spPr/>
      <dgm:t>
        <a:bodyPr/>
        <a:lstStyle/>
        <a:p>
          <a:endParaRPr lang="en-US" sz="800" b="1" baseline="0" dirty="0" smtClean="0">
            <a:solidFill>
              <a:srgbClr val="2D2DB9"/>
            </a:solidFill>
          </a:endParaRPr>
        </a:p>
        <a:p>
          <a:r>
            <a:rPr lang="en-US" sz="1800" b="1" dirty="0" smtClean="0">
              <a:solidFill>
                <a:srgbClr val="2D2DB9"/>
              </a:solidFill>
            </a:rPr>
            <a:t>Scientific Software Elements (SSE): Small Groups</a:t>
          </a:r>
        </a:p>
      </dgm:t>
    </dgm:pt>
    <dgm:pt modelId="{9822787E-0329-7F42-84B9-F757E49A6230}" type="parTrans" cxnId="{83622DDF-E9B8-B849-A7BA-F2E079B6A2CA}">
      <dgm:prSet/>
      <dgm:spPr/>
      <dgm:t>
        <a:bodyPr/>
        <a:lstStyle/>
        <a:p>
          <a:endParaRPr lang="en-US"/>
        </a:p>
      </dgm:t>
    </dgm:pt>
    <dgm:pt modelId="{6DF6C6A7-F13E-0740-A49D-5105C834784E}" type="sibTrans" cxnId="{83622DDF-E9B8-B849-A7BA-F2E079B6A2CA}">
      <dgm:prSet/>
      <dgm:spPr/>
      <dgm:t>
        <a:bodyPr/>
        <a:lstStyle/>
        <a:p>
          <a:endParaRPr lang="en-US"/>
        </a:p>
      </dgm:t>
    </dgm:pt>
    <dgm:pt modelId="{8584B5F8-B77E-1C49-9E03-59850E11E6DC}">
      <dgm:prSet phldrT="[Text]"/>
      <dgm:spPr/>
      <dgm:t>
        <a:bodyPr/>
        <a:lstStyle/>
        <a:p>
          <a:endParaRPr lang="en-US" b="1" dirty="0" smtClean="0">
            <a:solidFill>
              <a:srgbClr val="2D2DB9"/>
            </a:solidFill>
          </a:endParaRPr>
        </a:p>
        <a:p>
          <a:r>
            <a:rPr lang="en-US" b="1" dirty="0" smtClean="0">
              <a:solidFill>
                <a:srgbClr val="2D2DB9"/>
              </a:solidFill>
            </a:rPr>
            <a:t>Scientific Software Integration (SSI): Focused Groups</a:t>
          </a:r>
        </a:p>
      </dgm:t>
    </dgm:pt>
    <dgm:pt modelId="{AA337EA4-101C-7940-94F0-718E44D571FF}" type="parTrans" cxnId="{3BEA6178-C13A-1240-AE37-93F19A72CA12}">
      <dgm:prSet/>
      <dgm:spPr/>
      <dgm:t>
        <a:bodyPr/>
        <a:lstStyle/>
        <a:p>
          <a:endParaRPr lang="en-US"/>
        </a:p>
      </dgm:t>
    </dgm:pt>
    <dgm:pt modelId="{F5006B0E-FF87-D947-98DC-3AC80239055C}" type="sibTrans" cxnId="{3BEA6178-C13A-1240-AE37-93F19A72CA12}">
      <dgm:prSet/>
      <dgm:spPr/>
      <dgm:t>
        <a:bodyPr/>
        <a:lstStyle/>
        <a:p>
          <a:endParaRPr lang="en-US"/>
        </a:p>
      </dgm:t>
    </dgm:pt>
    <dgm:pt modelId="{4AA508BD-AC96-4647-AB8F-421A5701532D}">
      <dgm:prSet phldrT="[Text]"/>
      <dgm:spPr/>
      <dgm:t>
        <a:bodyPr/>
        <a:lstStyle/>
        <a:p>
          <a:endParaRPr lang="en-US" b="1" dirty="0" smtClean="0">
            <a:solidFill>
              <a:srgbClr val="2D2DB9"/>
            </a:solidFill>
          </a:endParaRPr>
        </a:p>
        <a:p>
          <a:endParaRPr lang="en-US" b="1" dirty="0" smtClean="0">
            <a:solidFill>
              <a:srgbClr val="2D2DB9"/>
            </a:solidFill>
          </a:endParaRPr>
        </a:p>
        <a:p>
          <a:r>
            <a:rPr lang="en-US" b="1" dirty="0" smtClean="0">
              <a:solidFill>
                <a:srgbClr val="2D2DB9"/>
              </a:solidFill>
            </a:rPr>
            <a:t>Scientific Software Innovation Institutes (S2I2): Large Multidisciplinary Groups </a:t>
          </a:r>
          <a:endParaRPr lang="en-US" b="1" dirty="0">
            <a:solidFill>
              <a:srgbClr val="2D2DB9"/>
            </a:solidFill>
          </a:endParaRPr>
        </a:p>
      </dgm:t>
    </dgm:pt>
    <dgm:pt modelId="{57FAAE5A-4ACE-984A-A6AA-EED0CAB6D300}" type="parTrans" cxnId="{1EB023B5-FB72-DF4A-9E70-01BDD0E93D41}">
      <dgm:prSet/>
      <dgm:spPr/>
      <dgm:t>
        <a:bodyPr/>
        <a:lstStyle/>
        <a:p>
          <a:endParaRPr lang="en-US"/>
        </a:p>
      </dgm:t>
    </dgm:pt>
    <dgm:pt modelId="{A751B86B-EE52-524C-B4CF-AEAFC9389A8E}" type="sibTrans" cxnId="{1EB023B5-FB72-DF4A-9E70-01BDD0E93D41}">
      <dgm:prSet/>
      <dgm:spPr/>
      <dgm:t>
        <a:bodyPr/>
        <a:lstStyle/>
        <a:p>
          <a:endParaRPr lang="en-US"/>
        </a:p>
      </dgm:t>
    </dgm:pt>
    <dgm:pt modelId="{917F324F-9C75-5743-82C8-593D24036529}" type="pres">
      <dgm:prSet presAssocID="{4089A951-C469-4345-8E6F-A0C3F9DE338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3E685C-6863-8245-A5BB-8F4C66A06F43}" type="pres">
      <dgm:prSet presAssocID="{4089A951-C469-4345-8E6F-A0C3F9DE338F}" presName="arrow" presStyleLbl="bgShp" presStyleIdx="0" presStyleCnt="1" custLinFactNeighborY="-1587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48BFBB51-FF3E-9246-9060-3EF0E1B3517B}" type="pres">
      <dgm:prSet presAssocID="{4089A951-C469-4345-8E6F-A0C3F9DE338F}" presName="arrowDiagram3" presStyleCnt="0"/>
      <dgm:spPr/>
    </dgm:pt>
    <dgm:pt modelId="{E47420F5-8DF0-304E-9316-F9A62C675805}" type="pres">
      <dgm:prSet presAssocID="{12C1E73D-8CFB-8141-8217-ACF7977B7CA6}" presName="bullet3a" presStyleLbl="node1" presStyleIdx="0" presStyleCnt="3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4B1F970-AA2B-804E-A03E-49FD75DFA24F}" type="pres">
      <dgm:prSet presAssocID="{12C1E73D-8CFB-8141-8217-ACF7977B7CA6}" presName="textBox3a" presStyleLbl="revTx" presStyleIdx="0" presStyleCnt="3" custScaleX="128586" custScaleY="60633" custLinFactNeighborX="7842" custLinFactNeighborY="1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6F2F8-F71B-1A4F-8670-1F30607E83D5}" type="pres">
      <dgm:prSet presAssocID="{8584B5F8-B77E-1C49-9E03-59850E11E6DC}" presName="bullet3b" presStyleLbl="node1" presStyleIdx="1" presStyleCnt="3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98A0ED3-03E9-9546-A650-2A4EA826E5A1}" type="pres">
      <dgm:prSet presAssocID="{8584B5F8-B77E-1C49-9E03-59850E11E6DC}" presName="textBox3b" presStyleLbl="revTx" presStyleIdx="1" presStyleCnt="3" custScaleX="100309" custLinFactNeighborX="3858" custLinFactNeighborY="1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25E93-5DB9-7B46-A46A-95565CA695D6}" type="pres">
      <dgm:prSet presAssocID="{4AA508BD-AC96-4647-AB8F-421A5701532D}" presName="bullet3c" presStyleLbl="node1" presStyleIdx="2" presStyleCnt="3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E708C67-6412-7342-9B0A-732B04E96ECD}" type="pres">
      <dgm:prSet presAssocID="{4AA508BD-AC96-4647-AB8F-421A5701532D}" presName="textBox3c" presStyleLbl="revTx" presStyleIdx="2" presStyleCnt="3" custScaleX="112401" custLinFactNeighborX="4861" custLinFactNeighborY="1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2939E6-B19A-A847-B836-9C78B92D123F}" type="presOf" srcId="{12C1E73D-8CFB-8141-8217-ACF7977B7CA6}" destId="{14B1F970-AA2B-804E-A03E-49FD75DFA24F}" srcOrd="0" destOrd="0" presId="urn:microsoft.com/office/officeart/2005/8/layout/arrow2"/>
    <dgm:cxn modelId="{1223DEEA-B7D2-434C-8696-128A5512C4EB}" type="presOf" srcId="{4089A951-C469-4345-8E6F-A0C3F9DE338F}" destId="{917F324F-9C75-5743-82C8-593D24036529}" srcOrd="0" destOrd="0" presId="urn:microsoft.com/office/officeart/2005/8/layout/arrow2"/>
    <dgm:cxn modelId="{83EC99B1-2387-1041-AAFE-F6214FA54529}" type="presOf" srcId="{8584B5F8-B77E-1C49-9E03-59850E11E6DC}" destId="{098A0ED3-03E9-9546-A650-2A4EA826E5A1}" srcOrd="0" destOrd="0" presId="urn:microsoft.com/office/officeart/2005/8/layout/arrow2"/>
    <dgm:cxn modelId="{1EB023B5-FB72-DF4A-9E70-01BDD0E93D41}" srcId="{4089A951-C469-4345-8E6F-A0C3F9DE338F}" destId="{4AA508BD-AC96-4647-AB8F-421A5701532D}" srcOrd="2" destOrd="0" parTransId="{57FAAE5A-4ACE-984A-A6AA-EED0CAB6D300}" sibTransId="{A751B86B-EE52-524C-B4CF-AEAFC9389A8E}"/>
    <dgm:cxn modelId="{83622DDF-E9B8-B849-A7BA-F2E079B6A2CA}" srcId="{4089A951-C469-4345-8E6F-A0C3F9DE338F}" destId="{12C1E73D-8CFB-8141-8217-ACF7977B7CA6}" srcOrd="0" destOrd="0" parTransId="{9822787E-0329-7F42-84B9-F757E49A6230}" sibTransId="{6DF6C6A7-F13E-0740-A49D-5105C834784E}"/>
    <dgm:cxn modelId="{3BEA6178-C13A-1240-AE37-93F19A72CA12}" srcId="{4089A951-C469-4345-8E6F-A0C3F9DE338F}" destId="{8584B5F8-B77E-1C49-9E03-59850E11E6DC}" srcOrd="1" destOrd="0" parTransId="{AA337EA4-101C-7940-94F0-718E44D571FF}" sibTransId="{F5006B0E-FF87-D947-98DC-3AC80239055C}"/>
    <dgm:cxn modelId="{EEC9D6BB-BE79-834E-BA9A-7B841CBC8E7D}" type="presOf" srcId="{4AA508BD-AC96-4647-AB8F-421A5701532D}" destId="{1E708C67-6412-7342-9B0A-732B04E96ECD}" srcOrd="0" destOrd="0" presId="urn:microsoft.com/office/officeart/2005/8/layout/arrow2"/>
    <dgm:cxn modelId="{10B6C50D-4E75-1243-B7B2-0BF0671C38E5}" type="presParOf" srcId="{917F324F-9C75-5743-82C8-593D24036529}" destId="{803E685C-6863-8245-A5BB-8F4C66A06F43}" srcOrd="0" destOrd="0" presId="urn:microsoft.com/office/officeart/2005/8/layout/arrow2"/>
    <dgm:cxn modelId="{3F1EAF46-60F4-B640-ADE6-304DC1B17E80}" type="presParOf" srcId="{917F324F-9C75-5743-82C8-593D24036529}" destId="{48BFBB51-FF3E-9246-9060-3EF0E1B3517B}" srcOrd="1" destOrd="0" presId="urn:microsoft.com/office/officeart/2005/8/layout/arrow2"/>
    <dgm:cxn modelId="{2C6A0F02-715F-C841-8EE7-DBD59802CC7F}" type="presParOf" srcId="{48BFBB51-FF3E-9246-9060-3EF0E1B3517B}" destId="{E47420F5-8DF0-304E-9316-F9A62C675805}" srcOrd="0" destOrd="0" presId="urn:microsoft.com/office/officeart/2005/8/layout/arrow2"/>
    <dgm:cxn modelId="{D12181C1-3B06-EA4A-B126-F3E52669DDC5}" type="presParOf" srcId="{48BFBB51-FF3E-9246-9060-3EF0E1B3517B}" destId="{14B1F970-AA2B-804E-A03E-49FD75DFA24F}" srcOrd="1" destOrd="0" presId="urn:microsoft.com/office/officeart/2005/8/layout/arrow2"/>
    <dgm:cxn modelId="{C1748810-4C82-BD49-BDCC-894DFBDF37BF}" type="presParOf" srcId="{48BFBB51-FF3E-9246-9060-3EF0E1B3517B}" destId="{2116F2F8-F71B-1A4F-8670-1F30607E83D5}" srcOrd="2" destOrd="0" presId="urn:microsoft.com/office/officeart/2005/8/layout/arrow2"/>
    <dgm:cxn modelId="{A889AC90-F892-3E4F-82F0-69DFBBA800A7}" type="presParOf" srcId="{48BFBB51-FF3E-9246-9060-3EF0E1B3517B}" destId="{098A0ED3-03E9-9546-A650-2A4EA826E5A1}" srcOrd="3" destOrd="0" presId="urn:microsoft.com/office/officeart/2005/8/layout/arrow2"/>
    <dgm:cxn modelId="{2936D288-2437-0B41-B03B-43A7F7E13062}" type="presParOf" srcId="{48BFBB51-FF3E-9246-9060-3EF0E1B3517B}" destId="{66C25E93-5DB9-7B46-A46A-95565CA695D6}" srcOrd="4" destOrd="0" presId="urn:microsoft.com/office/officeart/2005/8/layout/arrow2"/>
    <dgm:cxn modelId="{E694A7D9-DA44-664F-B8D7-FEDC6F405E88}" type="presParOf" srcId="{48BFBB51-FF3E-9246-9060-3EF0E1B3517B}" destId="{1E708C67-6412-7342-9B0A-732B04E96EC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E685C-6863-8245-A5BB-8F4C66A06F43}">
      <dsp:nvSpPr>
        <dsp:cNvPr id="0" name=""/>
        <dsp:cNvSpPr/>
      </dsp:nvSpPr>
      <dsp:spPr>
        <a:xfrm>
          <a:off x="160019" y="0"/>
          <a:ext cx="7680960" cy="4800600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E47420F5-8DF0-304E-9316-F9A62C675805}">
      <dsp:nvSpPr>
        <dsp:cNvPr id="0" name=""/>
        <dsp:cNvSpPr/>
      </dsp:nvSpPr>
      <dsp:spPr>
        <a:xfrm>
          <a:off x="1135501" y="3313374"/>
          <a:ext cx="199704" cy="199704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B1F970-AA2B-804E-A03E-49FD75DFA24F}">
      <dsp:nvSpPr>
        <dsp:cNvPr id="0" name=""/>
        <dsp:cNvSpPr/>
      </dsp:nvSpPr>
      <dsp:spPr>
        <a:xfrm>
          <a:off x="1119903" y="3703250"/>
          <a:ext cx="2301256" cy="841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baseline="0" dirty="0" smtClean="0">
            <a:solidFill>
              <a:srgbClr val="2D2DB9"/>
            </a:solidFill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2D2DB9"/>
              </a:solidFill>
            </a:rPr>
            <a:t>Scientific Software Elements (SSE): Small Groups</a:t>
          </a:r>
        </a:p>
      </dsp:txBody>
      <dsp:txXfrm>
        <a:off x="1119903" y="3703250"/>
        <a:ext cx="2301256" cy="841206"/>
      </dsp:txXfrm>
    </dsp:sp>
    <dsp:sp modelId="{2116F2F8-F71B-1A4F-8670-1F30607E83D5}">
      <dsp:nvSpPr>
        <dsp:cNvPr id="0" name=""/>
        <dsp:cNvSpPr/>
      </dsp:nvSpPr>
      <dsp:spPr>
        <a:xfrm>
          <a:off x="2898282" y="2008571"/>
          <a:ext cx="361005" cy="361005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A0ED3-03E9-9546-A650-2A4EA826E5A1}">
      <dsp:nvSpPr>
        <dsp:cNvPr id="0" name=""/>
        <dsp:cNvSpPr/>
      </dsp:nvSpPr>
      <dsp:spPr>
        <a:xfrm>
          <a:off x="3147056" y="2189073"/>
          <a:ext cx="1849126" cy="2611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89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rgbClr val="2D2DB9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2D2DB9"/>
              </a:solidFill>
            </a:rPr>
            <a:t>Scientific Software Integration (SSI): Focused Groups</a:t>
          </a:r>
        </a:p>
      </dsp:txBody>
      <dsp:txXfrm>
        <a:off x="3147056" y="2189073"/>
        <a:ext cx="1849126" cy="2611526"/>
      </dsp:txXfrm>
    </dsp:sp>
    <dsp:sp modelId="{66C25E93-5DB9-7B46-A46A-95565CA695D6}">
      <dsp:nvSpPr>
        <dsp:cNvPr id="0" name=""/>
        <dsp:cNvSpPr/>
      </dsp:nvSpPr>
      <dsp:spPr>
        <a:xfrm>
          <a:off x="5018227" y="1214551"/>
          <a:ext cx="499262" cy="499262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708C67-6412-7342-9B0A-732B04E96ECD}">
      <dsp:nvSpPr>
        <dsp:cNvPr id="0" name=""/>
        <dsp:cNvSpPr/>
      </dsp:nvSpPr>
      <dsp:spPr>
        <a:xfrm>
          <a:off x="5243165" y="1464182"/>
          <a:ext cx="2072034" cy="333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549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rgbClr val="2D2DB9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rgbClr val="2D2DB9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2D2DB9"/>
              </a:solidFill>
            </a:rPr>
            <a:t>Scientific Software Innovation Institutes (S2I2): Large Multidisciplinary Groups </a:t>
          </a:r>
          <a:endParaRPr lang="en-US" sz="1800" b="1" kern="1200" dirty="0">
            <a:solidFill>
              <a:srgbClr val="2D2DB9"/>
            </a:solidFill>
          </a:endParaRPr>
        </a:p>
      </dsp:txBody>
      <dsp:txXfrm>
        <a:off x="5243165" y="1464182"/>
        <a:ext cx="2072034" cy="3336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45F91-F5A8-334C-907D-5BBF35164819}" type="datetimeFigureOut">
              <a:rPr lang="en-US" smtClean="0"/>
              <a:t>3/6/12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1242D-B62A-BF4A-814A-3FBA5B86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Transform innovations into sustainable software as integral part of CIF21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242D-B62A-BF4A-814A-3FBA5B865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  <a:cs typeface="ヒラギノ角ゴ Pro W3" charset="0"/>
              </a:defRPr>
            </a:lvl1pPr>
            <a:lvl2pPr marL="729057" indent="-280406" defTabSz="905090" eaLnBrk="0" hangingPunct="0"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2pPr>
            <a:lvl3pPr marL="1121626" indent="-224325" defTabSz="905090" eaLnBrk="0" hangingPunct="0"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3pPr>
            <a:lvl4pPr marL="1570276" indent="-224325" defTabSz="905090" eaLnBrk="0" hangingPunct="0"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4pPr>
            <a:lvl5pPr marL="2018927" indent="-224325" defTabSz="905090" eaLnBrk="0" hangingPunct="0"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5pPr>
            <a:lvl6pPr marL="2467577" indent="-224325" algn="ctr" defTabSz="90509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6pPr>
            <a:lvl7pPr marL="2916227" indent="-224325" algn="ctr" defTabSz="90509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7pPr>
            <a:lvl8pPr marL="3364878" indent="-224325" algn="ctr" defTabSz="90509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8pPr>
            <a:lvl9pPr marL="3813528" indent="-224325" algn="ctr" defTabSz="90509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333399"/>
                </a:solidFill>
                <a:latin typeface="Tahoma" charset="0"/>
                <a:ea typeface="ヒラギノ角ゴ Pro W3" charset="0"/>
              </a:defRPr>
            </a:lvl9pPr>
          </a:lstStyle>
          <a:p>
            <a:pPr eaLnBrk="1" hangingPunct="1"/>
            <a:fld id="{0049E51E-0327-7449-9FE9-445B194E0213}" type="slidenum">
              <a:rPr lang="en-US" sz="1200" b="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3082-C634-3345-B4CF-9781040C74D0}" type="datetimeFigureOut">
              <a:rPr lang="en-US" smtClean="0"/>
              <a:t>3/6/12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1D8E-30DC-7248-A96F-5DFE4B34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66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NSF </a:t>
            </a:r>
            <a:r>
              <a:rPr lang="en-US" dirty="0" smtClean="0"/>
              <a:t>OCI </a:t>
            </a:r>
            <a:br>
              <a:rPr lang="en-US" dirty="0" smtClean="0"/>
            </a:br>
            <a:r>
              <a:rPr lang="en-US" dirty="0" smtClean="0"/>
              <a:t>Software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Gabrielle Allen</a:t>
            </a:r>
          </a:p>
          <a:p>
            <a:r>
              <a:rPr lang="en-US" dirty="0" smtClean="0"/>
              <a:t>Program Director</a:t>
            </a:r>
          </a:p>
          <a:p>
            <a:r>
              <a:rPr lang="en-US" dirty="0" smtClean="0"/>
              <a:t>National Science Foundation</a:t>
            </a:r>
          </a:p>
          <a:p>
            <a:r>
              <a:rPr lang="en-US" dirty="0" smtClean="0"/>
              <a:t>Office of Cyberinfrastructure</a:t>
            </a:r>
          </a:p>
          <a:p>
            <a:r>
              <a:rPr lang="en-US" dirty="0" err="1" smtClean="0"/>
              <a:t>gdallen@nsf.gov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4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27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International Collaborative Opportunities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0400"/>
            <a:ext cx="8229600" cy="562816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Expect new NSF-wide SI2 solicitation (group “SSE” and community “SSI”) this spring</a:t>
            </a:r>
          </a:p>
          <a:p>
            <a:pPr lvl="1"/>
            <a:r>
              <a:rPr lang="en-US" dirty="0" smtClean="0"/>
              <a:t>Encourage international collaborations</a:t>
            </a:r>
          </a:p>
          <a:p>
            <a:pPr lvl="1"/>
            <a:r>
              <a:rPr lang="en-US" dirty="0" smtClean="0"/>
              <a:t>Exploring explicit international partnerships</a:t>
            </a:r>
          </a:p>
          <a:p>
            <a:r>
              <a:rPr lang="en-US" dirty="0" smtClean="0"/>
              <a:t>Usual NSF mechanisms to support international collaborations and software activities, particularly building on SI2 investments</a:t>
            </a:r>
          </a:p>
          <a:p>
            <a:pPr lvl="1"/>
            <a:r>
              <a:rPr lang="en-US" dirty="0" smtClean="0"/>
              <a:t>E.g. Supplements, EAGER awards</a:t>
            </a:r>
          </a:p>
          <a:p>
            <a:r>
              <a:rPr lang="en-US" dirty="0"/>
              <a:t>T</a:t>
            </a:r>
            <a:r>
              <a:rPr lang="en-US" dirty="0" smtClean="0"/>
              <a:t>alk to NSF program officers (e.g. me) about ideas and needs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as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40" y="1323744"/>
            <a:ext cx="6464517" cy="49455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Software is an integral enabler </a:t>
            </a:r>
            <a:r>
              <a:rPr lang="en-US" dirty="0" smtClean="0">
                <a:solidFill>
                  <a:srgbClr val="FF0000"/>
                </a:solidFill>
              </a:rPr>
              <a:t>across all science and engineering disciplines </a:t>
            </a:r>
            <a:r>
              <a:rPr lang="en-US" dirty="0" smtClean="0"/>
              <a:t>of computation, experiment and theory and central component of new cyberinfrastructure</a:t>
            </a:r>
          </a:p>
          <a:p>
            <a:r>
              <a:rPr lang="en-US" dirty="0" smtClean="0"/>
              <a:t>Environments and Applications becoming more complex: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/</a:t>
            </a:r>
            <a:r>
              <a:rPr lang="en-US" dirty="0" err="1" smtClean="0"/>
              <a:t>multimodel</a:t>
            </a:r>
            <a:r>
              <a:rPr lang="en-US" dirty="0" smtClean="0"/>
              <a:t> simulation codes</a:t>
            </a:r>
          </a:p>
          <a:p>
            <a:pPr lvl="1"/>
            <a:r>
              <a:rPr lang="en-US" dirty="0" smtClean="0"/>
              <a:t>New data analytics and statistics</a:t>
            </a:r>
          </a:p>
          <a:p>
            <a:pPr lvl="1"/>
            <a:r>
              <a:rPr lang="en-US" dirty="0" smtClean="0"/>
              <a:t>Distributed, heterogeneous and massively parallel environments</a:t>
            </a:r>
          </a:p>
          <a:p>
            <a:r>
              <a:rPr lang="en-US" dirty="0" smtClean="0"/>
              <a:t>Academic research environment: financial, social and organizational challenges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85109.stri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r="31500"/>
          <a:stretch>
            <a:fillRect/>
          </a:stretch>
        </p:blipFill>
        <p:spPr bwMode="auto">
          <a:xfrm>
            <a:off x="6553200" y="4576895"/>
            <a:ext cx="2333625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16170" y="1384416"/>
            <a:ext cx="21336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SCIENCE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6170" y="2375016"/>
            <a:ext cx="2133600" cy="838200"/>
          </a:xfrm>
          <a:prstGeom prst="rect">
            <a:avLst/>
          </a:prstGeom>
          <a:solidFill>
            <a:srgbClr val="E085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CDSE and SOFTWARE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6170" y="3365616"/>
            <a:ext cx="2133600" cy="838200"/>
          </a:xfrm>
          <a:prstGeom prst="rect">
            <a:avLst/>
          </a:prstGeom>
          <a:solidFill>
            <a:srgbClr val="6AE0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INFRA -STRUCTURE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7454370" y="2070216"/>
            <a:ext cx="457200" cy="381000"/>
          </a:xfrm>
          <a:prstGeom prst="upDownArrow">
            <a:avLst>
              <a:gd name="adj1" fmla="val 50000"/>
              <a:gd name="adj2" fmla="val 2777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7454370" y="3137016"/>
            <a:ext cx="457200" cy="381000"/>
          </a:xfrm>
          <a:prstGeom prst="upDownArrow">
            <a:avLst>
              <a:gd name="adj1" fmla="val 50000"/>
              <a:gd name="adj2" fmla="val 2777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422"/>
            <a:ext cx="8229600" cy="1143000"/>
          </a:xfrm>
        </p:spPr>
        <p:txBody>
          <a:bodyPr/>
          <a:lstStyle/>
          <a:p>
            <a:r>
              <a:rPr lang="en-US" dirty="0" smtClean="0"/>
              <a:t>Software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0" y="1252194"/>
            <a:ext cx="5873751" cy="54202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Responsive to scientists needs</a:t>
            </a:r>
          </a:p>
          <a:p>
            <a:r>
              <a:rPr lang="en-US" dirty="0" smtClean="0"/>
              <a:t>Software engineering: robustness, usability, reliability, ….</a:t>
            </a:r>
          </a:p>
          <a:p>
            <a:r>
              <a:rPr lang="en-US" dirty="0" smtClean="0"/>
              <a:t>Disruptive technologies: </a:t>
            </a:r>
            <a:r>
              <a:rPr lang="en-US" dirty="0" err="1" smtClean="0"/>
              <a:t>ultrascale</a:t>
            </a:r>
            <a:r>
              <a:rPr lang="en-US" dirty="0" smtClean="0"/>
              <a:t> computing, distributing computing, data-intensive, …</a:t>
            </a:r>
          </a:p>
          <a:p>
            <a:r>
              <a:rPr lang="en-US" dirty="0" smtClean="0"/>
              <a:t>Research environment: motivation, credit, funding mechanisms, licensing, …</a:t>
            </a:r>
          </a:p>
          <a:p>
            <a:r>
              <a:rPr lang="en-US" dirty="0" smtClean="0"/>
              <a:t>Global issues: across agencies, across disciplines, international, industry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92" y="1800729"/>
            <a:ext cx="2685567" cy="23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2064" y="1379219"/>
            <a:ext cx="1044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Scientific Discovery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93572" y="1539119"/>
            <a:ext cx="134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Technological Innovation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58558" y="4199784"/>
            <a:ext cx="115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4722" y="4668913"/>
            <a:ext cx="2943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Need pathways for innovation: Science drives technology innovation </a:t>
            </a:r>
            <a:r>
              <a:rPr lang="en-US" b="1" i="1" dirty="0" smtClean="0">
                <a:solidFill>
                  <a:srgbClr val="FF0000"/>
                </a:solidFill>
              </a:rPr>
              <a:t>and vice versa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3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662710"/>
            <a:ext cx="4529667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800" dirty="0"/>
              <a:t>Cross-cutting NSF framework to create a software ecosystem that scales from individual researchers to large hubs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0387568"/>
              </p:ext>
            </p:extLst>
          </p:nvPr>
        </p:nvGraphicFramePr>
        <p:xfrm>
          <a:off x="990600" y="1410625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1" name="Title 2"/>
          <p:cNvSpPr>
            <a:spLocks noGrp="1"/>
          </p:cNvSpPr>
          <p:nvPr>
            <p:ph type="title"/>
          </p:nvPr>
        </p:nvSpPr>
        <p:spPr>
          <a:xfrm>
            <a:off x="228600" y="166025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Software Infrastructure for Sustained Innovation (SI</a:t>
            </a:r>
            <a:r>
              <a:rPr lang="en-US" baseline="30000" dirty="0" smtClean="0">
                <a:latin typeface="Calibri" charset="0"/>
              </a:rPr>
              <a:t>2) </a:t>
            </a:r>
            <a:r>
              <a:rPr lang="en-US" dirty="0" smtClean="0">
                <a:latin typeface="Calibri" charset="0"/>
              </a:rPr>
              <a:t>Program</a:t>
            </a:r>
            <a:endParaRPr lang="en-US" dirty="0">
              <a:latin typeface="Calibri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842933" y="5525425"/>
            <a:ext cx="3462867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Transform innovations into sustainable software as integral part of CIF21</a:t>
            </a:r>
          </a:p>
        </p:txBody>
      </p:sp>
    </p:spTree>
    <p:extLst>
      <p:ext uri="{BB962C8B-B14F-4D97-AF65-F5344CB8AC3E}">
        <p14:creationId xmlns:p14="http://schemas.microsoft.com/office/powerpoint/2010/main" val="3594736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 Competitive </a:t>
            </a:r>
            <a:r>
              <a:rPr lang="en-US" dirty="0" smtClean="0">
                <a:latin typeface="Calibri" charset="0"/>
              </a:rPr>
              <a:t>SI2 Proposals</a:t>
            </a:r>
            <a:endParaRPr lang="en-US" dirty="0">
              <a:latin typeface="Calibri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Provide transformative innovations in software resources that will become an integral part of cyberinfrastructure for science and/or engineering in one or more </a:t>
            </a:r>
            <a:r>
              <a:rPr lang="en-US" sz="2000" dirty="0" smtClean="0">
                <a:latin typeface="Tahoma" charset="0"/>
              </a:rPr>
              <a:t>fields</a:t>
            </a:r>
          </a:p>
          <a:p>
            <a:pPr lvl="1"/>
            <a:r>
              <a:rPr lang="en-US" sz="1900" i="1" dirty="0" smtClean="0">
                <a:latin typeface="Tahoma" charset="0"/>
              </a:rPr>
              <a:t>Proposals need to describe the science and engineering communities that their proposed software will advance. </a:t>
            </a:r>
            <a:endParaRPr lang="en-US" sz="1900" i="1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Provide a robust, reliable, useable, and sustainable software infrastructure with an effective management for development and implementation which is deeply embedded in targeted domains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Lead to significant advances in science and/or engineering in one or more fields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Contribute to a national cyberinfrastructure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Promote the integration of research, education, and broadening participation of under-represented groups</a:t>
            </a:r>
            <a:endParaRPr lang="en-US" sz="20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6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 10 SSE Awards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1" y="1219200"/>
          <a:ext cx="8686800" cy="533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599"/>
                <a:gridCol w="2743201"/>
              </a:tblGrid>
              <a:tr h="408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/>
                        <a:t> Project Title</a:t>
                      </a:r>
                      <a:endParaRPr lang="en-US" sz="1800" b="0" i="0" u="none" strike="noStrike" dirty="0">
                        <a:latin typeface="Time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/>
                        <a:t>PI</a:t>
                      </a:r>
                      <a:endParaRPr lang="en-US" sz="1800" b="0" i="0" u="none" strike="noStrike" dirty="0">
                        <a:latin typeface="Times"/>
                      </a:endParaRPr>
                    </a:p>
                  </a:txBody>
                  <a:tcPr marL="0"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Reducing </a:t>
                      </a:r>
                      <a:r>
                        <a:rPr lang="en-US" sz="1200" u="none" strike="noStrike" dirty="0"/>
                        <a:t>the Complexity of Comparative Genomics with Online Analytical Processing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R. </a:t>
                      </a:r>
                      <a:r>
                        <a:rPr lang="en-US" sz="1200" u="none" strike="noStrike" dirty="0" err="1" smtClean="0"/>
                        <a:t>Kosara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University of North Carolina at Charlotte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A </a:t>
                      </a:r>
                      <a:r>
                        <a:rPr lang="en-US" sz="1200" u="none" strike="noStrike" dirty="0"/>
                        <a:t>Tracing Virtual Machine for Statistical Computing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J. </a:t>
                      </a:r>
                      <a:r>
                        <a:rPr lang="en-US" sz="1200" u="none" strike="noStrike" dirty="0" err="1" smtClean="0"/>
                        <a:t>Vitek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Purdue University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Software </a:t>
                      </a:r>
                      <a:r>
                        <a:rPr lang="en-US" sz="1200" u="none" strike="noStrike" dirty="0"/>
                        <a:t>Infrastructure For Partitioning Sparse Graphs on Existing and Emerging Computer Architectures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G. </a:t>
                      </a:r>
                      <a:r>
                        <a:rPr lang="en-US" sz="1200" u="none" strike="noStrike" dirty="0" err="1" smtClean="0"/>
                        <a:t>Karypis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University of Minnesota-Twin Cities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/>
                        <a:t>SciDB</a:t>
                      </a:r>
                      <a:r>
                        <a:rPr lang="en-US" sz="1200" u="none" strike="noStrike" dirty="0" smtClean="0"/>
                        <a:t> </a:t>
                      </a:r>
                      <a:r>
                        <a:rPr lang="en-US" sz="1200" u="none" strike="noStrike" dirty="0"/>
                        <a:t>- A Scientific </a:t>
                      </a:r>
                      <a:r>
                        <a:rPr lang="en-US" sz="1200" u="none" strike="noStrike" dirty="0" smtClean="0"/>
                        <a:t>Data Management </a:t>
                      </a:r>
                      <a:r>
                        <a:rPr lang="en-US" sz="1200" u="none" strike="noStrike" dirty="0"/>
                        <a:t>System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M. </a:t>
                      </a:r>
                      <a:r>
                        <a:rPr lang="en-US" sz="1200" u="none" strike="noStrike" dirty="0" err="1" smtClean="0"/>
                        <a:t>Stonebraker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Massachusetts Institute of Technology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Parallel </a:t>
                      </a:r>
                      <a:r>
                        <a:rPr lang="en-US" sz="1200" u="none" strike="noStrike" dirty="0"/>
                        <a:t>and Adaptive Simulation Infrastructure for Biological Fluid-Structure Interaction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B. Griffith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New York University Medical Center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/>
                        <a:t>Lagrangian</a:t>
                      </a:r>
                      <a:r>
                        <a:rPr lang="en-US" sz="1200" u="none" strike="noStrike" dirty="0" smtClean="0"/>
                        <a:t> </a:t>
                      </a:r>
                      <a:r>
                        <a:rPr lang="en-US" sz="1200" u="none" strike="noStrike" dirty="0"/>
                        <a:t>Coherent Structures for Accurate Flow Structure Analysis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S. </a:t>
                      </a:r>
                      <a:r>
                        <a:rPr lang="en-US" sz="1200" u="none" strike="noStrike" dirty="0" err="1" smtClean="0"/>
                        <a:t>Shadden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Illinois Institute of Technology</a:t>
                      </a:r>
                    </a:p>
                  </a:txBody>
                  <a:tcPr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Software </a:t>
                      </a:r>
                      <a:r>
                        <a:rPr lang="en-US" sz="1200" u="none" strike="noStrike" dirty="0"/>
                        <a:t>for integral equation solvers on </a:t>
                      </a:r>
                      <a:r>
                        <a:rPr lang="en-US" sz="1200" u="none" strike="noStrike" dirty="0" err="1"/>
                        <a:t>manycore</a:t>
                      </a:r>
                      <a:r>
                        <a:rPr lang="en-US" sz="1200" u="none" strike="noStrike" dirty="0"/>
                        <a:t> and heterogeneous architectures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G. Biros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GA Institute of Technology</a:t>
                      </a:r>
                    </a:p>
                  </a:txBody>
                  <a:tcPr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Adaptive </a:t>
                      </a:r>
                      <a:r>
                        <a:rPr lang="en-US" sz="1200" u="none" strike="noStrike" dirty="0"/>
                        <a:t>Software for Quantum Chemistry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S. Hirata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University of Florida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Cloud</a:t>
                      </a:r>
                      <a:r>
                        <a:rPr lang="en-US" sz="1200" u="none" strike="noStrike" dirty="0"/>
                        <a:t>-Computing-Clusters for Scientific Research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J. </a:t>
                      </a:r>
                      <a:r>
                        <a:rPr lang="en-US" sz="1200" u="none" strike="noStrike" dirty="0" err="1" smtClean="0"/>
                        <a:t>Rehr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University of Washington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Comprehensive </a:t>
                      </a:r>
                      <a:r>
                        <a:rPr lang="en-US" sz="1200" u="none" strike="noStrike" dirty="0"/>
                        <a:t>Sustained Innovation in Acceleration of Molecular Dynamics Simulation and Analysis on Graphics Processing Units.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R. Walker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University of California-San Diego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4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Extensible </a:t>
                      </a:r>
                      <a:r>
                        <a:rPr lang="en-US" sz="1200" u="none" strike="noStrike" dirty="0"/>
                        <a:t>Languages for Sustainable Development of High Performance Software in Materials Science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E. Van </a:t>
                      </a:r>
                      <a:r>
                        <a:rPr lang="en-US" sz="1200" u="none" strike="noStrike" dirty="0" err="1"/>
                        <a:t>Wyk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University of Minnesota-Twin Cities</a:t>
                      </a:r>
                    </a:p>
                  </a:txBody>
                  <a:tcPr marR="0" marT="0" marB="0" anchor="ctr"/>
                </a:tc>
              </a:tr>
              <a:tr h="40808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Statistical software for astronomical surveys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G. </a:t>
                      </a:r>
                      <a:r>
                        <a:rPr lang="en-US" sz="1200" u="none" strike="noStrike" dirty="0" err="1" smtClean="0"/>
                        <a:t>Babu</a:t>
                      </a:r>
                      <a:r>
                        <a:rPr lang="en-US" sz="1200" u="none" strike="noStrike" dirty="0"/>
                        <a:t>,</a:t>
                      </a:r>
                      <a:r>
                        <a:rPr lang="en-US" sz="1200" u="none" strike="noStrike" dirty="0" smtClean="0"/>
                        <a:t> Pennsylvania State University</a:t>
                      </a:r>
                      <a:endParaRPr lang="en-US" sz="12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 10 SSI Awards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5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261"/>
                <a:gridCol w="2817339"/>
              </a:tblGrid>
              <a:tr h="584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 anchor="ctr"/>
                </a:tc>
              </a:tr>
              <a:tr h="67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Real-Time Large-Scale Parallel Intelligent CO2 Data Assimilation</a:t>
                      </a:r>
                      <a:r>
                        <a:rPr lang="en-US" sz="1400" b="0" i="0" u="none" strike="noStrike" baseline="0" dirty="0" smtClean="0">
                          <a:latin typeface="Times"/>
                        </a:rPr>
                        <a:t> System</a:t>
                      </a:r>
                      <a:endParaRPr lang="en-US" sz="14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A. </a:t>
                      </a:r>
                      <a:r>
                        <a:rPr lang="en-US" sz="1400" b="0" i="0" u="none" strike="noStrike" dirty="0" err="1" smtClean="0">
                          <a:latin typeface="Times"/>
                        </a:rPr>
                        <a:t>Michalak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,</a:t>
                      </a:r>
                      <a:r>
                        <a:rPr lang="en-US" sz="1400" b="0" i="0" u="none" strike="noStrike" dirty="0" smtClean="0">
                          <a:latin typeface="Times"/>
                        </a:rPr>
                        <a:t> University of Michigan Ann Arbor</a:t>
                      </a:r>
                      <a:endParaRPr lang="en-US" sz="14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67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Accelerating 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the Pace of Research through Implicitly Parallel Programming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D. August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,</a:t>
                      </a:r>
                      <a:r>
                        <a:rPr lang="en-US" sz="1400" b="0" i="0" u="none" strike="noStrike" dirty="0" smtClean="0">
                          <a:latin typeface="Times"/>
                        </a:rPr>
                        <a:t> Princeton</a:t>
                      </a:r>
                      <a:r>
                        <a:rPr lang="en-US" sz="1400" b="0" i="0" u="none" strike="noStrike" baseline="0" dirty="0" smtClean="0">
                          <a:latin typeface="Times"/>
                        </a:rPr>
                        <a:t> University</a:t>
                      </a:r>
                      <a:endParaRPr lang="en-US" sz="14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67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latin typeface="Times"/>
                        </a:rPr>
                        <a:t>CyberGIS</a:t>
                      </a:r>
                      <a:r>
                        <a:rPr lang="en-US" sz="1400" b="0" i="0" u="none" strike="noStrike" dirty="0" smtClean="0">
                          <a:latin typeface="Times"/>
                        </a:rPr>
                        <a:t> 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Software Integration for Sustained Geospatial Innovation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S. Wang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,</a:t>
                      </a:r>
                      <a:r>
                        <a:rPr lang="en-US" sz="1400" b="0" i="0" u="none" strike="noStrike" dirty="0" smtClean="0">
                          <a:latin typeface="Times"/>
                        </a:rPr>
                        <a:t> University of Illinois at Urbana-Champaign</a:t>
                      </a:r>
                      <a:endParaRPr lang="en-US" sz="14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1008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A 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Productive and Accessible Development Workbench for HPC Applications Using the Eclipse Parallel Tools Platform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J. Alameda, University of Illinois at Urbana-Champaign</a:t>
                      </a:r>
                      <a:endParaRPr lang="en-US" sz="1400" b="0" i="0" u="none" strike="noStrike" dirty="0">
                        <a:latin typeface="Times"/>
                      </a:endParaRPr>
                    </a:p>
                  </a:txBody>
                  <a:tcPr marR="0" marT="0" marB="0" anchor="ctr"/>
                </a:tc>
              </a:tr>
              <a:tr h="67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Developments 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in High Performance Electronic Structure Theory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latin typeface="Times"/>
                        </a:rPr>
                        <a:t>M. Gordon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,</a:t>
                      </a:r>
                      <a:r>
                        <a:rPr lang="en-US" sz="1400" b="0" i="0" u="none" strike="noStrike" dirty="0" smtClean="0">
                          <a:latin typeface="Times"/>
                        </a:rPr>
                        <a:t> Iowa State University</a:t>
                      </a:r>
                    </a:p>
                  </a:txBody>
                  <a:tcPr marR="0" marT="0" marB="0" anchor="ctr"/>
                </a:tc>
              </a:tr>
              <a:tr h="67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"/>
                        </a:rPr>
                        <a:t>Scalable 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Hierarchical Algorithms for Extreme Computing (SHARE)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latin typeface="Times"/>
                        </a:rPr>
                        <a:t>R. Brower</a:t>
                      </a:r>
                      <a:r>
                        <a:rPr lang="en-US" sz="1400" b="0" i="0" u="none" strike="noStrike" dirty="0">
                          <a:latin typeface="Times"/>
                        </a:rPr>
                        <a:t>,</a:t>
                      </a:r>
                      <a:r>
                        <a:rPr lang="en-US" sz="1400" b="0" i="0" u="none" strike="noStrike" dirty="0" smtClean="0">
                          <a:latin typeface="Times"/>
                        </a:rPr>
                        <a:t> Boston University</a:t>
                      </a:r>
                    </a:p>
                  </a:txBody>
                  <a:tcPr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3048000" cy="2438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ea typeface="ＭＳ Ｐゴシック" charset="-128"/>
              </a:rPr>
              <a:t>Workbench for HPC Applications</a:t>
            </a:r>
          </a:p>
        </p:txBody>
      </p:sp>
      <p:sp>
        <p:nvSpPr>
          <p:cNvPr id="4099" name="Content Placeholder 17"/>
          <p:cNvSpPr>
            <a:spLocks noGrp="1"/>
          </p:cNvSpPr>
          <p:nvPr>
            <p:ph sz="half" idx="2"/>
          </p:nvPr>
        </p:nvSpPr>
        <p:spPr>
          <a:xfrm>
            <a:off x="381000" y="4237038"/>
            <a:ext cx="8229600" cy="2620962"/>
          </a:xfrm>
          <a:ln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uniform access to capabilities needed to develop, debug, optimize, deploy, execute, and maintain science and engineering applications on a diverse range of parallel computers, with a particular focus on NSF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dirty="0">
                <a:latin typeface="Calibri" charset="0"/>
                <a:ea typeface="ＭＳ Ｐゴシック" charset="0"/>
              </a:rPr>
              <a:t>s investments in HPC through </a:t>
            </a:r>
            <a:r>
              <a:rPr lang="en-US" dirty="0" err="1">
                <a:latin typeface="Calibri" charset="0"/>
                <a:ea typeface="ＭＳ Ｐゴシック" charset="0"/>
              </a:rPr>
              <a:t>TeraGrid</a:t>
            </a:r>
            <a:r>
              <a:rPr lang="en-US" dirty="0">
                <a:latin typeface="Calibri" charset="0"/>
                <a:ea typeface="ＭＳ Ｐゴシック" charset="0"/>
              </a:rPr>
              <a:t>/Extreme Digital platforms as well as Blue Waters.</a:t>
            </a:r>
          </a:p>
        </p:txBody>
      </p:sp>
      <p:sp>
        <p:nvSpPr>
          <p:cNvPr id="4100" name="Content Placeholder 9"/>
          <p:cNvSpPr txBox="1">
            <a:spLocks/>
          </p:cNvSpPr>
          <p:nvPr/>
        </p:nvSpPr>
        <p:spPr bwMode="auto">
          <a:xfrm>
            <a:off x="457200" y="1447800"/>
            <a:ext cx="4040188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charset="0"/>
            </a:endParaRPr>
          </a:p>
        </p:txBody>
      </p:sp>
      <p:pic>
        <p:nvPicPr>
          <p:cNvPr id="4101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228600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04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7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Workbench for HPC Applications Development</a:t>
            </a:r>
          </a:p>
        </p:txBody>
      </p:sp>
      <p:sp>
        <p:nvSpPr>
          <p:cNvPr id="3075" name="Content Placeholder 17"/>
          <p:cNvSpPr>
            <a:spLocks noGrp="1"/>
          </p:cNvSpPr>
          <p:nvPr>
            <p:ph sz="half" idx="2"/>
          </p:nvPr>
        </p:nvSpPr>
        <p:spPr>
          <a:xfrm>
            <a:off x="457200" y="3551238"/>
            <a:ext cx="4114800" cy="2620962"/>
          </a:xfrm>
          <a:ln>
            <a:solidFill>
              <a:schemeClr val="tx1">
                <a:alpha val="89000"/>
              </a:schemeClr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sz="1100" dirty="0" smtClean="0">
                <a:ea typeface="ＭＳ Ｐゴシック" charset="-128"/>
              </a:rPr>
              <a:t>Tangible metrics:</a:t>
            </a:r>
          </a:p>
          <a:p>
            <a:pPr lvl="1">
              <a:defRPr/>
            </a:pPr>
            <a:r>
              <a:rPr lang="en-US" sz="900" dirty="0" smtClean="0">
                <a:ea typeface="ＭＳ Ｐゴシック" charset="-128"/>
                <a:cs typeface="+mn-cs"/>
              </a:rPr>
              <a:t>Adoption of Eclipse PTP by research groups</a:t>
            </a:r>
          </a:p>
          <a:p>
            <a:pPr lvl="1">
              <a:defRPr/>
            </a:pPr>
            <a:r>
              <a:rPr lang="en-US" sz="900" dirty="0" smtClean="0">
                <a:ea typeface="ＭＳ Ｐゴシック" charset="-128"/>
                <a:cs typeface="+mn-cs"/>
              </a:rPr>
              <a:t>Breadth of coverage of NSF HPC and other relevant HPC platforms</a:t>
            </a:r>
          </a:p>
          <a:p>
            <a:pPr lvl="1">
              <a:defRPr/>
            </a:pPr>
            <a:r>
              <a:rPr lang="en-US" sz="900" dirty="0" smtClean="0">
                <a:ea typeface="ＭＳ Ｐゴシック" charset="-128"/>
                <a:cs typeface="+mn-cs"/>
              </a:rPr>
              <a:t>Number and type of issues identified in requirements gathering phase of development cycle</a:t>
            </a:r>
          </a:p>
          <a:p>
            <a:pPr lvl="1">
              <a:defRPr/>
            </a:pPr>
            <a:r>
              <a:rPr lang="en-US" sz="900" dirty="0" smtClean="0">
                <a:ea typeface="ＭＳ Ｐゴシック" charset="-128"/>
                <a:cs typeface="+mn-cs"/>
              </a:rPr>
              <a:t>Survey tutorial attendees, assess numbers of PTP users reached through classrooms as well as training sessions</a:t>
            </a:r>
          </a:p>
          <a:p>
            <a:pPr>
              <a:defRPr/>
            </a:pPr>
            <a:r>
              <a:rPr lang="en-US" sz="1100" dirty="0" smtClean="0">
                <a:ea typeface="ＭＳ Ｐゴシック" charset="-128"/>
              </a:rPr>
              <a:t>Broader Impacts:</a:t>
            </a:r>
          </a:p>
          <a:p>
            <a:pPr lvl="1">
              <a:defRPr/>
            </a:pPr>
            <a:r>
              <a:rPr lang="en-US" sz="900" dirty="0" smtClean="0">
                <a:ea typeface="ＭＳ Ｐゴシック" charset="-128"/>
                <a:cs typeface="+mn-cs"/>
              </a:rPr>
              <a:t>Through educational materials developed/disseminated, impact CSE curricula and equip new generation with tools to tackle extreme-scale computing</a:t>
            </a:r>
          </a:p>
          <a:p>
            <a:pPr lvl="1">
              <a:defRPr/>
            </a:pPr>
            <a:r>
              <a:rPr lang="en-US" sz="900" dirty="0" smtClean="0">
                <a:ea typeface="ＭＳ Ｐゴシック" charset="-128"/>
                <a:cs typeface="+mn-cs"/>
              </a:rPr>
              <a:t>Broad distribution of Parallel Tools through Eclipse.org distributions</a:t>
            </a:r>
          </a:p>
          <a:p>
            <a:pPr lvl="1">
              <a:defRPr/>
            </a:pPr>
            <a:r>
              <a:rPr lang="en-US" sz="900" dirty="0" smtClean="0">
                <a:ea typeface="ＭＳ Ｐゴシック" charset="-128"/>
                <a:cs typeface="+mn-cs"/>
              </a:rPr>
              <a:t>User Driven development will help ensure relevance to users and NSF investments in HPC</a:t>
            </a:r>
          </a:p>
        </p:txBody>
      </p:sp>
      <p:sp>
        <p:nvSpPr>
          <p:cNvPr id="3076" name="Content Placeholder 18"/>
          <p:cNvSpPr>
            <a:spLocks noGrp="1"/>
          </p:cNvSpPr>
          <p:nvPr>
            <p:ph sz="quarter" idx="4"/>
          </p:nvPr>
        </p:nvSpPr>
        <p:spPr>
          <a:xfrm>
            <a:off x="4572000" y="3551238"/>
            <a:ext cx="4114800" cy="2620962"/>
          </a:xfrm>
          <a:ln>
            <a:solidFill>
              <a:schemeClr val="tx1">
                <a:alpha val="89000"/>
              </a:schemeClr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400" dirty="0" smtClean="0">
                <a:ea typeface="ＭＳ Ｐゴシック" charset="-128"/>
              </a:rPr>
              <a:t>Project Team: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Jay Alameda, NCSA, U Illinois, PI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Gregory R. Watson, IBM, Co-PI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Steven R. Brandt, LSU, Co-PI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Marc Snir, U Illinois, Co-PI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Allen Maloney, U Oregon, Co-PI</a:t>
            </a:r>
          </a:p>
          <a:p>
            <a:pPr eaLnBrk="1" hangingPunct="1">
              <a:defRPr/>
            </a:pPr>
            <a:r>
              <a:rPr lang="en-US" sz="1400" dirty="0" smtClean="0">
                <a:ea typeface="ＭＳ Ｐゴシック" charset="-128"/>
              </a:rPr>
              <a:t>Industry partners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IBM Corp</a:t>
            </a:r>
          </a:p>
          <a:p>
            <a:pPr eaLnBrk="1" hangingPunct="1">
              <a:defRPr/>
            </a:pPr>
            <a:r>
              <a:rPr lang="en-US" sz="1400" dirty="0" smtClean="0">
                <a:ea typeface="ＭＳ Ｐゴシック" charset="-128"/>
              </a:rPr>
              <a:t>International partners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Poznan Supercomputing and Networking Center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sz="1200" dirty="0" smtClean="0">
              <a:ea typeface="ＭＳ Ｐゴシック" charset="-128"/>
              <a:cs typeface="+mn-cs"/>
            </a:endParaRPr>
          </a:p>
        </p:txBody>
      </p:sp>
      <p:sp>
        <p:nvSpPr>
          <p:cNvPr id="3077" name="Content Placeholder 19"/>
          <p:cNvSpPr>
            <a:spLocks noGrp="1"/>
          </p:cNvSpPr>
          <p:nvPr>
            <p:ph sz="half" idx="4294967295"/>
          </p:nvPr>
        </p:nvSpPr>
        <p:spPr>
          <a:xfrm>
            <a:off x="457200" y="923925"/>
            <a:ext cx="4114800" cy="2620963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 smtClean="0">
                <a:ea typeface="ＭＳ Ｐゴシック" charset="-128"/>
              </a:rPr>
              <a:t>Specific Targeted Applications/User Community:</a:t>
            </a:r>
          </a:p>
          <a:p>
            <a:pPr lvl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Multidisciplinary, HPC applications</a:t>
            </a:r>
          </a:p>
          <a:p>
            <a:pPr lvl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HPC application development community</a:t>
            </a:r>
          </a:p>
          <a:p>
            <a:pPr>
              <a:defRPr/>
            </a:pPr>
            <a:r>
              <a:rPr lang="en-US" sz="1600" dirty="0" smtClean="0">
                <a:ea typeface="ＭＳ Ｐゴシック" charset="-128"/>
              </a:rPr>
              <a:t>Specific Need addressed/Impact:</a:t>
            </a:r>
          </a:p>
          <a:p>
            <a:pPr lvl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Transform process of developing, debugging, optimizing, deploying, executing and maintaining scientific codes on parallel computers by using best practices from the software engineering industry.</a:t>
            </a:r>
          </a:p>
        </p:txBody>
      </p:sp>
      <p:sp>
        <p:nvSpPr>
          <p:cNvPr id="3078" name="Content Placeholder 20"/>
          <p:cNvSpPr>
            <a:spLocks noGrp="1"/>
          </p:cNvSpPr>
          <p:nvPr>
            <p:ph sz="quarter" idx="4294967295"/>
          </p:nvPr>
        </p:nvSpPr>
        <p:spPr>
          <a:xfrm>
            <a:off x="4572000" y="923925"/>
            <a:ext cx="4114800" cy="2620963"/>
          </a:xfrm>
          <a:prstGeom prst="rect">
            <a:avLst/>
          </a:prstGeom>
          <a:ln>
            <a:solidFill>
              <a:schemeClr val="tx1">
                <a:alpha val="89000"/>
              </a:schemeClr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200" dirty="0" smtClean="0">
                <a:ea typeface="ＭＳ Ｐゴシック" charset="-128"/>
              </a:rPr>
              <a:t>Specific software elements/infrastructure developed?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Enhance Eclipse Parallel Tools platform for completeness, scalability, debugging, integration, usability, and specific platform issues</a:t>
            </a:r>
          </a:p>
          <a:p>
            <a:pPr eaLnBrk="1" hangingPunct="1">
              <a:defRPr/>
            </a:pPr>
            <a:r>
              <a:rPr lang="en-US" sz="1200" dirty="0" smtClean="0">
                <a:ea typeface="ＭＳ Ｐゴシック" charset="-128"/>
              </a:rPr>
              <a:t>Key aspects of the engineering process: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Leverage Eclipse Foundation processes and infrastructure (including wiki, </a:t>
            </a:r>
            <a:r>
              <a:rPr lang="en-US" sz="1200" dirty="0" err="1" smtClean="0">
                <a:ea typeface="ＭＳ Ｐゴシック" charset="-128"/>
                <a:cs typeface="+mn-cs"/>
              </a:rPr>
              <a:t>bugtracker</a:t>
            </a:r>
            <a:r>
              <a:rPr lang="en-US" sz="1200" dirty="0" smtClean="0">
                <a:ea typeface="ＭＳ Ｐゴシック" charset="-128"/>
                <a:cs typeface="+mn-cs"/>
              </a:rPr>
              <a:t>, </a:t>
            </a:r>
            <a:r>
              <a:rPr lang="en-US" sz="1200" dirty="0" err="1" smtClean="0">
                <a:ea typeface="ＭＳ Ｐゴシック" charset="-128"/>
                <a:cs typeface="+mn-cs"/>
              </a:rPr>
              <a:t>mailling</a:t>
            </a:r>
            <a:r>
              <a:rPr lang="en-US" sz="1200" dirty="0" smtClean="0">
                <a:ea typeface="ＭＳ Ｐゴシック" charset="-128"/>
                <a:cs typeface="+mn-cs"/>
              </a:rPr>
              <a:t> lists, source repository) and integrated release process</a:t>
            </a:r>
          </a:p>
          <a:p>
            <a:pPr lvl="1" eaLnBrk="1" hangingPunct="1">
              <a:defRPr/>
            </a:pPr>
            <a:r>
              <a:rPr lang="en-US" sz="1200" dirty="0" smtClean="0">
                <a:ea typeface="ＭＳ Ｐゴシック" charset="-128"/>
                <a:cs typeface="+mn-cs"/>
              </a:rPr>
              <a:t>Leverage Eclipse Build and test infrastructure, investigate opportunities to improve processes with NMI Build and Test</a:t>
            </a:r>
          </a:p>
        </p:txBody>
      </p:sp>
    </p:spTree>
    <p:extLst>
      <p:ext uri="{BB962C8B-B14F-4D97-AF65-F5344CB8AC3E}">
        <p14:creationId xmlns:p14="http://schemas.microsoft.com/office/powerpoint/2010/main" val="41445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1086</Words>
  <Application>Microsoft Macintosh PowerPoint</Application>
  <PresentationFormat>On-screen Show (4:3)</PresentationFormat>
  <Paragraphs>127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NSF OCI  Software Program</vt:lpstr>
      <vt:lpstr>Software as Infrastructure</vt:lpstr>
      <vt:lpstr>Software Challenges</vt:lpstr>
      <vt:lpstr>Software Infrastructure for Sustained Innovation (SI2) Program</vt:lpstr>
      <vt:lpstr> Competitive SI2 Proposals</vt:lpstr>
      <vt:lpstr>FY 10 SSE Awards</vt:lpstr>
      <vt:lpstr>FY 10 SSI Awards</vt:lpstr>
      <vt:lpstr>Workbench for HPC Applications</vt:lpstr>
      <vt:lpstr>Workbench for HPC Applications Development</vt:lpstr>
      <vt:lpstr>International Collaborative Opportunities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Allen</dc:creator>
  <cp:lastModifiedBy>Gabrielle Allen</cp:lastModifiedBy>
  <cp:revision>44</cp:revision>
  <dcterms:created xsi:type="dcterms:W3CDTF">2011-11-16T15:18:33Z</dcterms:created>
  <dcterms:modified xsi:type="dcterms:W3CDTF">2012-03-06T21:48:50Z</dcterms:modified>
</cp:coreProperties>
</file>