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slideLayouts/slideLayout1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 id="2147483792" r:id="rId2"/>
    <p:sldMasterId id="2147483794" r:id="rId3"/>
    <p:sldMasterId id="2147483796" r:id="rId4"/>
    <p:sldMasterId id="2147483798" r:id="rId5"/>
    <p:sldMasterId id="2147483802" r:id="rId6"/>
  </p:sldMasterIdLst>
  <p:notesMasterIdLst>
    <p:notesMasterId r:id="rId27"/>
  </p:notesMasterIdLst>
  <p:sldIdLst>
    <p:sldId id="405" r:id="rId7"/>
    <p:sldId id="503" r:id="rId8"/>
    <p:sldId id="507" r:id="rId9"/>
    <p:sldId id="505" r:id="rId10"/>
    <p:sldId id="335" r:id="rId11"/>
    <p:sldId id="516" r:id="rId12"/>
    <p:sldId id="506" r:id="rId13"/>
    <p:sldId id="517" r:id="rId14"/>
    <p:sldId id="518" r:id="rId15"/>
    <p:sldId id="509" r:id="rId16"/>
    <p:sldId id="277" r:id="rId17"/>
    <p:sldId id="513" r:id="rId18"/>
    <p:sldId id="512" r:id="rId19"/>
    <p:sldId id="508" r:id="rId20"/>
    <p:sldId id="514" r:id="rId21"/>
    <p:sldId id="342" r:id="rId22"/>
    <p:sldId id="525" r:id="rId23"/>
    <p:sldId id="524" r:id="rId24"/>
    <p:sldId id="406" r:id="rId25"/>
    <p:sldId id="38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shworth" initials="eya"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478" autoAdjust="0"/>
  </p:normalViewPr>
  <p:slideViewPr>
    <p:cSldViewPr>
      <p:cViewPr>
        <p:scale>
          <a:sx n="66" d="100"/>
          <a:sy n="66" d="100"/>
        </p:scale>
        <p:origin x="-108" y="-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Budg-sas-01\NTProliant1\Bethann\leffler_outreach_updates\Funding_Rate_201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8571428571428598E-2"/>
          <c:y val="0"/>
          <c:w val="0.96507936507936498"/>
          <c:h val="0.86529371328583904"/>
        </c:manualLayout>
      </c:layout>
      <c:barChart>
        <c:barDir val="col"/>
        <c:grouping val="stacked"/>
        <c:varyColors val="0"/>
        <c:ser>
          <c:idx val="1"/>
          <c:order val="0"/>
          <c:tx>
            <c:strRef>
              <c:f>'Funding Rate'!$C$1</c:f>
              <c:strCache>
                <c:ptCount val="1"/>
                <c:pt idx="0">
                  <c:v>Awards</c:v>
                </c:pt>
              </c:strCache>
            </c:strRef>
          </c:tx>
          <c:spPr>
            <a:solidFill>
              <a:schemeClr val="accent1">
                <a:lumMod val="75000"/>
              </a:schemeClr>
            </a:solidFill>
          </c:spPr>
          <c:invertIfNegative val="0"/>
          <c:dLbls>
            <c:dLbl>
              <c:idx val="1"/>
              <c:layout>
                <c:manualLayout>
                  <c:x val="1.8289889565071E-3"/>
                  <c:y val="2.5496168985052101E-3"/>
                </c:manualLayout>
              </c:layout>
              <c:dLblPos val="ctr"/>
              <c:showLegendKey val="0"/>
              <c:showVal val="1"/>
              <c:showCatName val="0"/>
              <c:showSerName val="0"/>
              <c:showPercent val="0"/>
              <c:showBubbleSize val="0"/>
            </c:dLbl>
            <c:dLbl>
              <c:idx val="2"/>
              <c:layout>
                <c:manualLayout>
                  <c:x val="-3.3531076848770199E-17"/>
                  <c:y val="-5.9351078494202904E-3"/>
                </c:manualLayout>
              </c:layout>
              <c:dLblPos val="ctr"/>
              <c:showLegendKey val="0"/>
              <c:showVal val="1"/>
              <c:showCatName val="0"/>
              <c:showSerName val="0"/>
              <c:showPercent val="0"/>
              <c:showBubbleSize val="0"/>
            </c:dLbl>
            <c:dLbl>
              <c:idx val="3"/>
              <c:layout>
                <c:manualLayout>
                  <c:x val="0"/>
                  <c:y val="2.4064327008582798E-3"/>
                </c:manualLayout>
              </c:layout>
              <c:dLblPos val="ctr"/>
              <c:showLegendKey val="0"/>
              <c:showVal val="1"/>
              <c:showCatName val="0"/>
              <c:showSerName val="0"/>
              <c:showPercent val="0"/>
              <c:showBubbleSize val="0"/>
            </c:dLbl>
            <c:dLbl>
              <c:idx val="5"/>
              <c:layout>
                <c:manualLayout>
                  <c:x val="0"/>
                  <c:y val="-3.6280775946663699E-3"/>
                </c:manualLayout>
              </c:layout>
              <c:dLblPos val="ctr"/>
              <c:showLegendKey val="0"/>
              <c:showVal val="1"/>
              <c:showCatName val="0"/>
              <c:showSerName val="0"/>
              <c:showPercent val="0"/>
              <c:showBubbleSize val="0"/>
            </c:dLbl>
            <c:dLbl>
              <c:idx val="6"/>
              <c:layout>
                <c:manualLayout>
                  <c:x val="0"/>
                  <c:y val="-3.88496032055393E-3"/>
                </c:manualLayout>
              </c:layout>
              <c:dLblPos val="ctr"/>
              <c:showLegendKey val="0"/>
              <c:showVal val="1"/>
              <c:showCatName val="0"/>
              <c:showSerName val="0"/>
              <c:showPercent val="0"/>
              <c:showBubbleSize val="0"/>
            </c:dLbl>
            <c:dLbl>
              <c:idx val="7"/>
              <c:layout>
                <c:manualLayout>
                  <c:x val="-1.8289889565071E-3"/>
                  <c:y val="-1.9958670920048899E-3"/>
                </c:manualLayout>
              </c:layout>
              <c:dLblPos val="ctr"/>
              <c:showLegendKey val="0"/>
              <c:showVal val="1"/>
              <c:showCatName val="0"/>
              <c:showSerName val="0"/>
              <c:showPercent val="0"/>
              <c:showBubbleSize val="0"/>
            </c:dLbl>
            <c:txPr>
              <a:bodyPr rot="-5400000" vert="horz"/>
              <a:lstStyle/>
              <a:p>
                <a:pPr>
                  <a:defRPr sz="1400" b="1">
                    <a:solidFill>
                      <a:schemeClr val="bg1"/>
                    </a:solidFill>
                  </a:defRPr>
                </a:pPr>
                <a:endParaRPr lang="en-US"/>
              </a:p>
            </c:txPr>
            <c:dLblPos val="inEnd"/>
            <c:showLegendKey val="0"/>
            <c:showVal val="1"/>
            <c:showCatName val="0"/>
            <c:showSerName val="0"/>
            <c:showPercent val="0"/>
            <c:showBubbleSize val="0"/>
            <c:showLeaderLines val="0"/>
          </c:dLbls>
          <c:cat>
            <c:strRef>
              <c:f>'Funding Rate'!$A$2:$A$11</c:f>
              <c:strCache>
                <c:ptCount val="10"/>
                <c:pt idx="0">
                  <c:v>FY 2001</c:v>
                </c:pt>
                <c:pt idx="1">
                  <c:v>FY 2002</c:v>
                </c:pt>
                <c:pt idx="2">
                  <c:v>FY 2003</c:v>
                </c:pt>
                <c:pt idx="3">
                  <c:v>FY 2004</c:v>
                </c:pt>
                <c:pt idx="4">
                  <c:v>FY 2005</c:v>
                </c:pt>
                <c:pt idx="5">
                  <c:v>FY 2006</c:v>
                </c:pt>
                <c:pt idx="6">
                  <c:v>FY 2007</c:v>
                </c:pt>
                <c:pt idx="7">
                  <c:v>FY 2008</c:v>
                </c:pt>
                <c:pt idx="8">
                  <c:v>FY 2009</c:v>
                </c:pt>
                <c:pt idx="9">
                  <c:v>FY 2010</c:v>
                </c:pt>
              </c:strCache>
            </c:strRef>
          </c:cat>
          <c:val>
            <c:numRef>
              <c:f>'Funding Rate'!$C$2:$C$11</c:f>
              <c:numCache>
                <c:formatCode>#,##0</c:formatCode>
                <c:ptCount val="10"/>
                <c:pt idx="0">
                  <c:v>9649</c:v>
                </c:pt>
                <c:pt idx="1">
                  <c:v>10230</c:v>
                </c:pt>
                <c:pt idx="2">
                  <c:v>10721</c:v>
                </c:pt>
                <c:pt idx="3">
                  <c:v>10255</c:v>
                </c:pt>
                <c:pt idx="4">
                  <c:v>9757</c:v>
                </c:pt>
                <c:pt idx="5">
                  <c:v>10318</c:v>
                </c:pt>
                <c:pt idx="6">
                  <c:v>11354</c:v>
                </c:pt>
                <c:pt idx="7">
                  <c:v>11024</c:v>
                </c:pt>
                <c:pt idx="8">
                  <c:v>14641</c:v>
                </c:pt>
                <c:pt idx="9">
                  <c:v>13015</c:v>
                </c:pt>
              </c:numCache>
            </c:numRef>
          </c:val>
        </c:ser>
        <c:ser>
          <c:idx val="0"/>
          <c:order val="1"/>
          <c:tx>
            <c:strRef>
              <c:f>'Funding Rate'!$E$1</c:f>
              <c:strCache>
                <c:ptCount val="1"/>
                <c:pt idx="0">
                  <c:v>Declines</c:v>
                </c:pt>
              </c:strCache>
            </c:strRef>
          </c:tx>
          <c:spPr>
            <a:solidFill>
              <a:srgbClr val="92D050"/>
            </a:solidFill>
          </c:spPr>
          <c:invertIfNegative val="0"/>
          <c:dLbls>
            <c:txPr>
              <a:bodyPr rot="-5400000" vert="horz"/>
              <a:lstStyle/>
              <a:p>
                <a:pPr>
                  <a:defRPr sz="1400" b="1">
                    <a:solidFill>
                      <a:sysClr val="windowText" lastClr="000000"/>
                    </a:solidFill>
                  </a:defRPr>
                </a:pPr>
                <a:endParaRPr lang="en-US"/>
              </a:p>
            </c:txPr>
            <c:dLblPos val="inEnd"/>
            <c:showLegendKey val="0"/>
            <c:showVal val="1"/>
            <c:showCatName val="0"/>
            <c:showSerName val="0"/>
            <c:showPercent val="0"/>
            <c:showBubbleSize val="0"/>
            <c:showLeaderLines val="0"/>
          </c:dLbls>
          <c:cat>
            <c:strRef>
              <c:f>'Funding Rate'!$A$2:$A$11</c:f>
              <c:strCache>
                <c:ptCount val="10"/>
                <c:pt idx="0">
                  <c:v>FY 2001</c:v>
                </c:pt>
                <c:pt idx="1">
                  <c:v>FY 2002</c:v>
                </c:pt>
                <c:pt idx="2">
                  <c:v>FY 2003</c:v>
                </c:pt>
                <c:pt idx="3">
                  <c:v>FY 2004</c:v>
                </c:pt>
                <c:pt idx="4">
                  <c:v>FY 2005</c:v>
                </c:pt>
                <c:pt idx="5">
                  <c:v>FY 2006</c:v>
                </c:pt>
                <c:pt idx="6">
                  <c:v>FY 2007</c:v>
                </c:pt>
                <c:pt idx="7">
                  <c:v>FY 2008</c:v>
                </c:pt>
                <c:pt idx="8">
                  <c:v>FY 2009</c:v>
                </c:pt>
                <c:pt idx="9">
                  <c:v>FY 2010</c:v>
                </c:pt>
              </c:strCache>
            </c:strRef>
          </c:cat>
          <c:val>
            <c:numRef>
              <c:f>'Funding Rate'!$E$2:$E$11</c:f>
              <c:numCache>
                <c:formatCode>#,##0</c:formatCode>
                <c:ptCount val="10"/>
                <c:pt idx="0">
                  <c:v>21792</c:v>
                </c:pt>
                <c:pt idx="1">
                  <c:v>24581</c:v>
                </c:pt>
                <c:pt idx="2">
                  <c:v>29024</c:v>
                </c:pt>
                <c:pt idx="3">
                  <c:v>33234</c:v>
                </c:pt>
                <c:pt idx="4">
                  <c:v>31841</c:v>
                </c:pt>
                <c:pt idx="5">
                  <c:v>31732</c:v>
                </c:pt>
                <c:pt idx="6">
                  <c:v>32752</c:v>
                </c:pt>
                <c:pt idx="7">
                  <c:v>32883</c:v>
                </c:pt>
                <c:pt idx="8">
                  <c:v>30587</c:v>
                </c:pt>
                <c:pt idx="9">
                  <c:v>42547</c:v>
                </c:pt>
              </c:numCache>
            </c:numRef>
          </c:val>
        </c:ser>
        <c:dLbls>
          <c:showLegendKey val="0"/>
          <c:showVal val="1"/>
          <c:showCatName val="0"/>
          <c:showSerName val="0"/>
          <c:showPercent val="0"/>
          <c:showBubbleSize val="0"/>
        </c:dLbls>
        <c:gapWidth val="75"/>
        <c:overlap val="100"/>
        <c:axId val="94171136"/>
        <c:axId val="94172672"/>
      </c:barChart>
      <c:lineChart>
        <c:grouping val="standard"/>
        <c:varyColors val="0"/>
        <c:ser>
          <c:idx val="2"/>
          <c:order val="2"/>
          <c:tx>
            <c:strRef>
              <c:f>'Funding Rate'!$D$1</c:f>
              <c:strCache>
                <c:ptCount val="1"/>
                <c:pt idx="0">
                  <c:v>Funding Rate</c:v>
                </c:pt>
              </c:strCache>
            </c:strRef>
          </c:tx>
          <c:spPr>
            <a:ln>
              <a:solidFill>
                <a:schemeClr val="accent2"/>
              </a:solidFill>
            </a:ln>
          </c:spPr>
          <c:marker>
            <c:spPr>
              <a:solidFill>
                <a:schemeClr val="accent2"/>
              </a:solidFill>
              <a:ln>
                <a:solidFill>
                  <a:srgbClr val="C0504D"/>
                </a:solidFill>
              </a:ln>
            </c:spPr>
          </c:marker>
          <c:dLbls>
            <c:txPr>
              <a:bodyPr rot="0" vert="horz"/>
              <a:lstStyle/>
              <a:p>
                <a:pPr>
                  <a:defRPr sz="1400" b="1">
                    <a:solidFill>
                      <a:sysClr val="windowText" lastClr="000000"/>
                    </a:solidFill>
                  </a:defRPr>
                </a:pPr>
                <a:endParaRPr lang="en-US"/>
              </a:p>
            </c:txPr>
            <c:dLblPos val="t"/>
            <c:showLegendKey val="0"/>
            <c:showVal val="1"/>
            <c:showCatName val="0"/>
            <c:showSerName val="0"/>
            <c:showPercent val="0"/>
            <c:showBubbleSize val="0"/>
            <c:showLeaderLines val="0"/>
          </c:dLbls>
          <c:cat>
            <c:strRef>
              <c:f>'Funding Rate'!$A$2:$A$11</c:f>
              <c:strCache>
                <c:ptCount val="10"/>
                <c:pt idx="0">
                  <c:v>FY 2001</c:v>
                </c:pt>
                <c:pt idx="1">
                  <c:v>FY 2002</c:v>
                </c:pt>
                <c:pt idx="2">
                  <c:v>FY 2003</c:v>
                </c:pt>
                <c:pt idx="3">
                  <c:v>FY 2004</c:v>
                </c:pt>
                <c:pt idx="4">
                  <c:v>FY 2005</c:v>
                </c:pt>
                <c:pt idx="5">
                  <c:v>FY 2006</c:v>
                </c:pt>
                <c:pt idx="6">
                  <c:v>FY 2007</c:v>
                </c:pt>
                <c:pt idx="7">
                  <c:v>FY 2008</c:v>
                </c:pt>
                <c:pt idx="8">
                  <c:v>FY 2009</c:v>
                </c:pt>
                <c:pt idx="9">
                  <c:v>FY 2010</c:v>
                </c:pt>
              </c:strCache>
            </c:strRef>
          </c:cat>
          <c:val>
            <c:numRef>
              <c:f>'Funding Rate'!$D$2:$D$11</c:f>
              <c:numCache>
                <c:formatCode>0%</c:formatCode>
                <c:ptCount val="10"/>
                <c:pt idx="0">
                  <c:v>0.306892274418754</c:v>
                </c:pt>
                <c:pt idx="1">
                  <c:v>0.29387262646864898</c:v>
                </c:pt>
                <c:pt idx="2">
                  <c:v>0.26974462196502702</c:v>
                </c:pt>
                <c:pt idx="3">
                  <c:v>0.235806755731334</c:v>
                </c:pt>
                <c:pt idx="4">
                  <c:v>0.234554545891629</c:v>
                </c:pt>
                <c:pt idx="5">
                  <c:v>0.245374554102259</c:v>
                </c:pt>
                <c:pt idx="6">
                  <c:v>0.25740845709103299</c:v>
                </c:pt>
                <c:pt idx="7">
                  <c:v>0.25107613820119801</c:v>
                </c:pt>
                <c:pt idx="8">
                  <c:v>0.320000000000003</c:v>
                </c:pt>
                <c:pt idx="9">
                  <c:v>0.23</c:v>
                </c:pt>
              </c:numCache>
            </c:numRef>
          </c:val>
          <c:smooth val="0"/>
        </c:ser>
        <c:dLbls>
          <c:showLegendKey val="0"/>
          <c:showVal val="0"/>
          <c:showCatName val="0"/>
          <c:showSerName val="0"/>
          <c:showPercent val="0"/>
          <c:showBubbleSize val="0"/>
        </c:dLbls>
        <c:marker val="1"/>
        <c:smooth val="0"/>
        <c:axId val="95630080"/>
        <c:axId val="94174208"/>
      </c:lineChart>
      <c:catAx>
        <c:axId val="94171136"/>
        <c:scaling>
          <c:orientation val="minMax"/>
        </c:scaling>
        <c:delete val="0"/>
        <c:axPos val="b"/>
        <c:majorTickMark val="out"/>
        <c:minorTickMark val="none"/>
        <c:tickLblPos val="nextTo"/>
        <c:txPr>
          <a:bodyPr/>
          <a:lstStyle/>
          <a:p>
            <a:pPr>
              <a:defRPr sz="1400" b="1"/>
            </a:pPr>
            <a:endParaRPr lang="en-US"/>
          </a:p>
        </c:txPr>
        <c:crossAx val="94172672"/>
        <c:crosses val="autoZero"/>
        <c:auto val="1"/>
        <c:lblAlgn val="ctr"/>
        <c:lblOffset val="100"/>
        <c:noMultiLvlLbl val="0"/>
      </c:catAx>
      <c:valAx>
        <c:axId val="94172672"/>
        <c:scaling>
          <c:orientation val="minMax"/>
          <c:max val="56000"/>
        </c:scaling>
        <c:delete val="0"/>
        <c:axPos val="l"/>
        <c:numFmt formatCode="#,##0" sourceLinked="1"/>
        <c:majorTickMark val="none"/>
        <c:minorTickMark val="none"/>
        <c:tickLblPos val="none"/>
        <c:txPr>
          <a:bodyPr/>
          <a:lstStyle/>
          <a:p>
            <a:pPr>
              <a:defRPr sz="1400" b="1"/>
            </a:pPr>
            <a:endParaRPr lang="en-US"/>
          </a:p>
        </c:txPr>
        <c:crossAx val="94171136"/>
        <c:crosses val="autoZero"/>
        <c:crossBetween val="between"/>
      </c:valAx>
      <c:valAx>
        <c:axId val="94174208"/>
        <c:scaling>
          <c:orientation val="minMax"/>
          <c:max val="0.9"/>
        </c:scaling>
        <c:delete val="0"/>
        <c:axPos val="r"/>
        <c:numFmt formatCode="0%" sourceLinked="1"/>
        <c:majorTickMark val="none"/>
        <c:minorTickMark val="none"/>
        <c:tickLblPos val="none"/>
        <c:crossAx val="95630080"/>
        <c:crosses val="max"/>
        <c:crossBetween val="between"/>
      </c:valAx>
      <c:catAx>
        <c:axId val="95630080"/>
        <c:scaling>
          <c:orientation val="minMax"/>
        </c:scaling>
        <c:delete val="1"/>
        <c:axPos val="b"/>
        <c:majorTickMark val="out"/>
        <c:minorTickMark val="none"/>
        <c:tickLblPos val="none"/>
        <c:crossAx val="94174208"/>
        <c:crosses val="autoZero"/>
        <c:auto val="1"/>
        <c:lblAlgn val="ctr"/>
        <c:lblOffset val="100"/>
        <c:noMultiLvlLbl val="0"/>
      </c:catAx>
    </c:plotArea>
    <c:legend>
      <c:legendPos val="b"/>
      <c:layout/>
      <c:overlay val="0"/>
      <c:txPr>
        <a:bodyPr/>
        <a:lstStyle/>
        <a:p>
          <a:pPr>
            <a:defRPr sz="1400" b="1"/>
          </a:pPr>
          <a:endParaRPr lang="en-US"/>
        </a:p>
      </c:txPr>
    </c:legend>
    <c:plotVisOnly val="1"/>
    <c:dispBlanksAs val="gap"/>
    <c:showDLblsOverMax val="0"/>
  </c:chart>
  <c:spPr>
    <a:ln>
      <a:noFill/>
    </a:ln>
  </c:sp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485155-C469-4F75-9004-D03B5F51762E}" type="doc">
      <dgm:prSet loTypeId="urn:microsoft.com/office/officeart/2005/8/layout/hierarchy5" loCatId="hierarchy" qsTypeId="urn:microsoft.com/office/officeart/2005/8/quickstyle/simple1" qsCatId="simple" csTypeId="urn:microsoft.com/office/officeart/2005/8/colors/colorful2" csCatId="colorful" phldr="1"/>
      <dgm:spPr/>
      <dgm:t>
        <a:bodyPr/>
        <a:lstStyle/>
        <a:p>
          <a:endParaRPr lang="en-US"/>
        </a:p>
      </dgm:t>
    </dgm:pt>
    <dgm:pt modelId="{06FC0107-7D29-453F-9CC2-367EB1B5329B}">
      <dgm:prSet phldrT="[Text]" custT="1"/>
      <dgm:spPr/>
      <dgm:t>
        <a:bodyPr/>
        <a:lstStyle/>
        <a:p>
          <a:pPr algn="l"/>
          <a:r>
            <a:rPr lang="en-US" sz="1800" b="1" dirty="0" smtClean="0">
              <a:solidFill>
                <a:schemeClr val="tx1"/>
              </a:solidFill>
              <a:latin typeface="Calibri" pitchFamily="34" charset="0"/>
            </a:rPr>
            <a:t> Biological </a:t>
          </a:r>
          <a:r>
            <a:rPr lang="en-US" sz="1800" b="1" dirty="0">
              <a:solidFill>
                <a:schemeClr val="tx1"/>
              </a:solidFill>
              <a:latin typeface="Calibri" pitchFamily="34" charset="0"/>
            </a:rPr>
            <a:t>Sciences (BIO)</a:t>
          </a:r>
          <a:endParaRPr lang="en-US" sz="1800" dirty="0">
            <a:solidFill>
              <a:schemeClr val="tx1"/>
            </a:solidFill>
            <a:latin typeface="Calibri" pitchFamily="34" charset="0"/>
          </a:endParaRPr>
        </a:p>
      </dgm:t>
    </dgm:pt>
    <dgm:pt modelId="{FB4317BA-5122-4A2A-BAEA-C37EE39817F2}" type="parTrans" cxnId="{EA87BE9C-34E6-44AD-A86F-EC567B3915AF}">
      <dgm:prSet/>
      <dgm:spPr/>
      <dgm:t>
        <a:bodyPr/>
        <a:lstStyle/>
        <a:p>
          <a:endParaRPr lang="en-US">
            <a:solidFill>
              <a:sysClr val="windowText" lastClr="000000"/>
            </a:solidFill>
          </a:endParaRPr>
        </a:p>
      </dgm:t>
    </dgm:pt>
    <dgm:pt modelId="{5D4F25F6-FDDA-41C4-89D0-A2365F0F7A55}" type="sibTrans" cxnId="{EA87BE9C-34E6-44AD-A86F-EC567B3915AF}">
      <dgm:prSet/>
      <dgm:spPr/>
      <dgm:t>
        <a:bodyPr/>
        <a:lstStyle/>
        <a:p>
          <a:endParaRPr lang="en-US"/>
        </a:p>
      </dgm:t>
    </dgm:pt>
    <dgm:pt modelId="{529BAE8B-69B8-4565-9CDA-8105B7C153BA}">
      <dgm:prSet phldrT="[Text]" custT="1"/>
      <dgm:spPr/>
      <dgm:t>
        <a:bodyPr/>
        <a:lstStyle/>
        <a:p>
          <a:pPr algn="l">
            <a:spcAft>
              <a:spcPts val="0"/>
            </a:spcAft>
          </a:pPr>
          <a:r>
            <a:rPr lang="en-US" sz="1800" b="1" dirty="0" smtClean="0">
              <a:solidFill>
                <a:schemeClr val="tx1"/>
              </a:solidFill>
              <a:latin typeface="Calibri" pitchFamily="34" charset="0"/>
            </a:rPr>
            <a:t> Computer </a:t>
          </a:r>
          <a:r>
            <a:rPr lang="en-US" sz="1800" b="1" dirty="0">
              <a:solidFill>
                <a:schemeClr val="tx1"/>
              </a:solidFill>
              <a:latin typeface="Calibri" pitchFamily="34" charset="0"/>
            </a:rPr>
            <a:t>and </a:t>
          </a:r>
          <a:r>
            <a:rPr lang="en-US" sz="1800" b="1" dirty="0" smtClean="0">
              <a:solidFill>
                <a:schemeClr val="tx1"/>
              </a:solidFill>
              <a:latin typeface="Calibri" pitchFamily="34" charset="0"/>
            </a:rPr>
            <a:t>Information</a:t>
          </a:r>
        </a:p>
        <a:p>
          <a:pPr algn="l">
            <a:spcAft>
              <a:spcPts val="0"/>
            </a:spcAft>
          </a:pPr>
          <a:r>
            <a:rPr lang="en-US" sz="1800" b="1" dirty="0" smtClean="0">
              <a:solidFill>
                <a:schemeClr val="tx1"/>
              </a:solidFill>
              <a:latin typeface="Calibri" pitchFamily="34" charset="0"/>
            </a:rPr>
            <a:t> Science </a:t>
          </a:r>
          <a:r>
            <a:rPr lang="en-US" sz="1800" b="1" dirty="0">
              <a:solidFill>
                <a:schemeClr val="tx1"/>
              </a:solidFill>
              <a:latin typeface="Calibri" pitchFamily="34" charset="0"/>
            </a:rPr>
            <a:t>and Engineering (CISE)</a:t>
          </a:r>
          <a:endParaRPr lang="en-US" sz="1800" dirty="0">
            <a:solidFill>
              <a:schemeClr val="tx1"/>
            </a:solidFill>
            <a:latin typeface="Calibri" pitchFamily="34" charset="0"/>
          </a:endParaRPr>
        </a:p>
      </dgm:t>
    </dgm:pt>
    <dgm:pt modelId="{CF805822-3E68-4DAA-9D4D-DB233AE8A135}" type="parTrans" cxnId="{AD98F8D0-A9AE-4610-8BEC-D60B54D34244}">
      <dgm:prSet/>
      <dgm:spPr/>
      <dgm:t>
        <a:bodyPr/>
        <a:lstStyle/>
        <a:p>
          <a:endParaRPr lang="en-US">
            <a:solidFill>
              <a:sysClr val="windowText" lastClr="000000"/>
            </a:solidFill>
          </a:endParaRPr>
        </a:p>
      </dgm:t>
    </dgm:pt>
    <dgm:pt modelId="{6FEC2CA7-747B-425D-88F0-18F787EE44DF}" type="sibTrans" cxnId="{AD98F8D0-A9AE-4610-8BEC-D60B54D34244}">
      <dgm:prSet/>
      <dgm:spPr/>
      <dgm:t>
        <a:bodyPr/>
        <a:lstStyle/>
        <a:p>
          <a:endParaRPr lang="en-US"/>
        </a:p>
      </dgm:t>
    </dgm:pt>
    <dgm:pt modelId="{C39FFF8C-DA4F-4127-8699-BBD208DC1C24}">
      <dgm:prSet phldrT="[Text]" custT="1"/>
      <dgm:spPr/>
      <dgm:t>
        <a:bodyPr/>
        <a:lstStyle/>
        <a:p>
          <a:pPr algn="l"/>
          <a:r>
            <a:rPr lang="en-US" sz="1800" b="1" dirty="0" smtClean="0">
              <a:solidFill>
                <a:schemeClr val="tx1"/>
              </a:solidFill>
              <a:latin typeface="Calibri" pitchFamily="34" charset="0"/>
            </a:rPr>
            <a:t> Education </a:t>
          </a:r>
          <a:r>
            <a:rPr lang="en-US" sz="1800" b="1" dirty="0">
              <a:solidFill>
                <a:schemeClr val="tx1"/>
              </a:solidFill>
              <a:latin typeface="Calibri" pitchFamily="34" charset="0"/>
            </a:rPr>
            <a:t>and Human Resources (EHR)</a:t>
          </a:r>
          <a:endParaRPr lang="en-US" sz="1800" dirty="0">
            <a:solidFill>
              <a:schemeClr val="tx1"/>
            </a:solidFill>
            <a:latin typeface="Calibri" pitchFamily="34" charset="0"/>
          </a:endParaRPr>
        </a:p>
      </dgm:t>
    </dgm:pt>
    <dgm:pt modelId="{C0A8B0B0-2B49-4AFD-8ABC-67A252593AC5}" type="parTrans" cxnId="{06FDD238-9D96-403D-A46A-95EFED46C743}">
      <dgm:prSet/>
      <dgm:spPr/>
      <dgm:t>
        <a:bodyPr/>
        <a:lstStyle/>
        <a:p>
          <a:endParaRPr lang="en-US">
            <a:solidFill>
              <a:sysClr val="windowText" lastClr="000000"/>
            </a:solidFill>
          </a:endParaRPr>
        </a:p>
      </dgm:t>
    </dgm:pt>
    <dgm:pt modelId="{9E42CC49-EA12-4848-A50C-1D8E6C2F0D79}" type="sibTrans" cxnId="{06FDD238-9D96-403D-A46A-95EFED46C743}">
      <dgm:prSet/>
      <dgm:spPr/>
      <dgm:t>
        <a:bodyPr/>
        <a:lstStyle/>
        <a:p>
          <a:endParaRPr lang="en-US"/>
        </a:p>
      </dgm:t>
    </dgm:pt>
    <dgm:pt modelId="{57CE34B8-424D-4049-8C9A-94C8085DCFFC}">
      <dgm:prSet phldrT="[Text]" custT="1"/>
      <dgm:spPr/>
      <dgm:t>
        <a:bodyPr/>
        <a:lstStyle/>
        <a:p>
          <a:pPr algn="l"/>
          <a:r>
            <a:rPr lang="en-US" sz="1800" b="1" dirty="0" smtClean="0">
              <a:solidFill>
                <a:schemeClr val="tx1"/>
              </a:solidFill>
              <a:latin typeface="Calibri" pitchFamily="34" charset="0"/>
            </a:rPr>
            <a:t> Engineering </a:t>
          </a:r>
          <a:r>
            <a:rPr lang="en-US" sz="1800" b="1" dirty="0">
              <a:solidFill>
                <a:schemeClr val="tx1"/>
              </a:solidFill>
              <a:latin typeface="Calibri" pitchFamily="34" charset="0"/>
            </a:rPr>
            <a:t>(ENG)</a:t>
          </a:r>
          <a:endParaRPr lang="en-US" sz="1800" dirty="0">
            <a:solidFill>
              <a:schemeClr val="tx1"/>
            </a:solidFill>
            <a:latin typeface="Calibri" pitchFamily="34" charset="0"/>
          </a:endParaRPr>
        </a:p>
      </dgm:t>
    </dgm:pt>
    <dgm:pt modelId="{CE3201BA-7F9B-42EF-B934-4CDD32DF8075}" type="parTrans" cxnId="{C01B967A-1B83-4B14-AAFD-6B0FB3337D12}">
      <dgm:prSet/>
      <dgm:spPr/>
      <dgm:t>
        <a:bodyPr/>
        <a:lstStyle/>
        <a:p>
          <a:endParaRPr lang="en-US">
            <a:solidFill>
              <a:sysClr val="windowText" lastClr="000000"/>
            </a:solidFill>
          </a:endParaRPr>
        </a:p>
      </dgm:t>
    </dgm:pt>
    <dgm:pt modelId="{40F4A5D1-C01E-4FB4-85A7-208FFEBC5E15}" type="sibTrans" cxnId="{C01B967A-1B83-4B14-AAFD-6B0FB3337D12}">
      <dgm:prSet/>
      <dgm:spPr/>
      <dgm:t>
        <a:bodyPr/>
        <a:lstStyle/>
        <a:p>
          <a:endParaRPr lang="en-US"/>
        </a:p>
      </dgm:t>
    </dgm:pt>
    <dgm:pt modelId="{48BB82DC-DF67-4EC0-AA2E-5129B6F88BCC}">
      <dgm:prSet phldrT="[Text]" custT="1"/>
      <dgm:spPr/>
      <dgm:t>
        <a:bodyPr/>
        <a:lstStyle/>
        <a:p>
          <a:pPr algn="l"/>
          <a:r>
            <a:rPr lang="en-US" sz="1800" b="1" dirty="0" smtClean="0">
              <a:solidFill>
                <a:schemeClr val="tx1"/>
              </a:solidFill>
              <a:latin typeface="Calibri" pitchFamily="34" charset="0"/>
            </a:rPr>
            <a:t> Geosciences </a:t>
          </a:r>
          <a:r>
            <a:rPr lang="en-US" sz="1800" b="1" dirty="0">
              <a:solidFill>
                <a:schemeClr val="tx1"/>
              </a:solidFill>
              <a:latin typeface="Calibri" pitchFamily="34" charset="0"/>
            </a:rPr>
            <a:t>(GEO</a:t>
          </a:r>
          <a:r>
            <a:rPr lang="en-US" sz="1800" b="1" dirty="0" smtClean="0">
              <a:solidFill>
                <a:schemeClr val="tx1"/>
              </a:solidFill>
              <a:latin typeface="Calibri" pitchFamily="34" charset="0"/>
            </a:rPr>
            <a:t>)</a:t>
          </a:r>
          <a:endParaRPr lang="en-US" sz="1800" dirty="0">
            <a:solidFill>
              <a:schemeClr val="tx1"/>
            </a:solidFill>
            <a:latin typeface="Calibri" pitchFamily="34" charset="0"/>
          </a:endParaRPr>
        </a:p>
      </dgm:t>
    </dgm:pt>
    <dgm:pt modelId="{5C419CF3-AAED-4E6D-88C2-2FFC1FCB7BB5}" type="parTrans" cxnId="{3CF24018-B41F-44D7-99EF-ECE4D94B19B0}">
      <dgm:prSet/>
      <dgm:spPr/>
      <dgm:t>
        <a:bodyPr/>
        <a:lstStyle/>
        <a:p>
          <a:endParaRPr lang="en-US">
            <a:solidFill>
              <a:sysClr val="windowText" lastClr="000000"/>
            </a:solidFill>
          </a:endParaRPr>
        </a:p>
      </dgm:t>
    </dgm:pt>
    <dgm:pt modelId="{91BEC1C7-C85B-463C-A629-F32DC58BA4F6}" type="sibTrans" cxnId="{3CF24018-B41F-44D7-99EF-ECE4D94B19B0}">
      <dgm:prSet/>
      <dgm:spPr/>
      <dgm:t>
        <a:bodyPr/>
        <a:lstStyle/>
        <a:p>
          <a:endParaRPr lang="en-US"/>
        </a:p>
      </dgm:t>
    </dgm:pt>
    <dgm:pt modelId="{AE93522F-AEF9-4EF7-8F9C-11FE97EF22F8}">
      <dgm:prSet phldrT="[Text]" custT="1"/>
      <dgm:spPr/>
      <dgm:t>
        <a:bodyPr/>
        <a:lstStyle/>
        <a:p>
          <a:pPr algn="l"/>
          <a:r>
            <a:rPr lang="en-US" sz="1800" b="1" dirty="0" smtClean="0">
              <a:solidFill>
                <a:schemeClr val="tx1"/>
              </a:solidFill>
              <a:latin typeface="Calibri" pitchFamily="34" charset="0"/>
            </a:rPr>
            <a:t> Social</a:t>
          </a:r>
          <a:r>
            <a:rPr lang="en-US" sz="1800" b="1" dirty="0">
              <a:solidFill>
                <a:schemeClr val="tx1"/>
              </a:solidFill>
              <a:latin typeface="Calibri" pitchFamily="34" charset="0"/>
            </a:rPr>
            <a:t>, Behavioral and Economic Sciences (SBE)</a:t>
          </a:r>
          <a:endParaRPr lang="en-US" sz="1800" dirty="0">
            <a:solidFill>
              <a:schemeClr val="tx1"/>
            </a:solidFill>
            <a:latin typeface="Calibri" pitchFamily="34" charset="0"/>
          </a:endParaRPr>
        </a:p>
      </dgm:t>
    </dgm:pt>
    <dgm:pt modelId="{60E83747-E58F-4928-B608-8E534895C761}" type="parTrans" cxnId="{59AE61FC-7EF1-4381-9E86-F9B74684F37C}">
      <dgm:prSet/>
      <dgm:spPr/>
      <dgm:t>
        <a:bodyPr/>
        <a:lstStyle/>
        <a:p>
          <a:endParaRPr lang="en-US">
            <a:solidFill>
              <a:sysClr val="windowText" lastClr="000000"/>
            </a:solidFill>
          </a:endParaRPr>
        </a:p>
      </dgm:t>
    </dgm:pt>
    <dgm:pt modelId="{50E22912-5CE9-420E-AD27-A74BC3041DF3}" type="sibTrans" cxnId="{59AE61FC-7EF1-4381-9E86-F9B74684F37C}">
      <dgm:prSet/>
      <dgm:spPr/>
      <dgm:t>
        <a:bodyPr/>
        <a:lstStyle/>
        <a:p>
          <a:endParaRPr lang="en-US"/>
        </a:p>
      </dgm:t>
    </dgm:pt>
    <dgm:pt modelId="{3D3474E7-0A53-4D0F-A514-6E6042C95443}">
      <dgm:prSet phldrT="[Text]" custT="1"/>
      <dgm:spPr>
        <a:solidFill>
          <a:srgbClr val="990033"/>
        </a:solidFill>
      </dgm:spPr>
      <dgm:t>
        <a:bodyPr/>
        <a:lstStyle/>
        <a:p>
          <a:r>
            <a:rPr lang="en-US" sz="1400" b="1" dirty="0">
              <a:solidFill>
                <a:schemeClr val="bg1"/>
              </a:solidFill>
              <a:latin typeface="Calibri" pitchFamily="34" charset="0"/>
            </a:rPr>
            <a:t>Office of Integrative Activities (OIA)</a:t>
          </a:r>
        </a:p>
      </dgm:t>
    </dgm:pt>
    <dgm:pt modelId="{AA74562E-6571-4A70-BA3F-D2C2C6DE7EF5}" type="parTrans" cxnId="{49D4F778-E4E3-481D-ABC6-997BDF9CD5E1}">
      <dgm:prSet/>
      <dgm:spPr/>
      <dgm:t>
        <a:bodyPr/>
        <a:lstStyle/>
        <a:p>
          <a:endParaRPr lang="en-US">
            <a:solidFill>
              <a:sysClr val="windowText" lastClr="000000"/>
            </a:solidFill>
          </a:endParaRPr>
        </a:p>
      </dgm:t>
    </dgm:pt>
    <dgm:pt modelId="{9781D05A-029D-459E-8448-1F1509DA71A8}" type="sibTrans" cxnId="{49D4F778-E4E3-481D-ABC6-997BDF9CD5E1}">
      <dgm:prSet/>
      <dgm:spPr/>
      <dgm:t>
        <a:bodyPr/>
        <a:lstStyle/>
        <a:p>
          <a:endParaRPr lang="en-US"/>
        </a:p>
      </dgm:t>
    </dgm:pt>
    <dgm:pt modelId="{042106DE-AA97-41E2-BEE3-0FBE8960B493}">
      <dgm:prSet phldrT="[Text]" custT="1"/>
      <dgm:spPr>
        <a:solidFill>
          <a:srgbClr val="990033"/>
        </a:solidFill>
      </dgm:spPr>
      <dgm:t>
        <a:bodyPr/>
        <a:lstStyle/>
        <a:p>
          <a:r>
            <a:rPr lang="en-US" sz="1400" b="1" dirty="0">
              <a:solidFill>
                <a:schemeClr val="accent5">
                  <a:lumMod val="75000"/>
                </a:schemeClr>
              </a:solidFill>
              <a:latin typeface="Calibri" pitchFamily="34" charset="0"/>
            </a:rPr>
            <a:t>Office of International Science and Engineering (OISE)</a:t>
          </a:r>
        </a:p>
      </dgm:t>
    </dgm:pt>
    <dgm:pt modelId="{C4BDE5EE-E3A7-4085-9986-94DD65E8C579}" type="parTrans" cxnId="{36090099-D7C6-4F49-BAB6-66877F1D15FB}">
      <dgm:prSet/>
      <dgm:spPr/>
      <dgm:t>
        <a:bodyPr/>
        <a:lstStyle/>
        <a:p>
          <a:endParaRPr lang="en-US">
            <a:solidFill>
              <a:sysClr val="windowText" lastClr="000000"/>
            </a:solidFill>
          </a:endParaRPr>
        </a:p>
      </dgm:t>
    </dgm:pt>
    <dgm:pt modelId="{FF10476C-5FA7-4D17-AD14-443EE353A408}" type="sibTrans" cxnId="{36090099-D7C6-4F49-BAB6-66877F1D15FB}">
      <dgm:prSet/>
      <dgm:spPr/>
      <dgm:t>
        <a:bodyPr/>
        <a:lstStyle/>
        <a:p>
          <a:endParaRPr lang="en-US"/>
        </a:p>
      </dgm:t>
    </dgm:pt>
    <dgm:pt modelId="{18E0E449-1CC3-4A58-A3DC-EF87AC9FE055}">
      <dgm:prSet phldrT="[Text]" custT="1"/>
      <dgm:spPr>
        <a:solidFill>
          <a:srgbClr val="990033"/>
        </a:solidFill>
      </dgm:spPr>
      <dgm:t>
        <a:bodyPr/>
        <a:lstStyle/>
        <a:p>
          <a:r>
            <a:rPr lang="en-US" sz="1400" b="1" dirty="0">
              <a:solidFill>
                <a:schemeClr val="bg1"/>
              </a:solidFill>
              <a:latin typeface="Calibri" pitchFamily="34" charset="0"/>
            </a:rPr>
            <a:t>Office of </a:t>
          </a:r>
          <a:r>
            <a:rPr lang="en-US" sz="1400" b="1" dirty="0" err="1">
              <a:solidFill>
                <a:schemeClr val="bg1"/>
              </a:solidFill>
              <a:latin typeface="Calibri" pitchFamily="34" charset="0"/>
            </a:rPr>
            <a:t>Cyberinfrastructure</a:t>
          </a:r>
          <a:r>
            <a:rPr lang="en-US" sz="1400" b="1" dirty="0">
              <a:solidFill>
                <a:schemeClr val="bg1"/>
              </a:solidFill>
              <a:latin typeface="Calibri" pitchFamily="34" charset="0"/>
            </a:rPr>
            <a:t> (OCI)</a:t>
          </a:r>
        </a:p>
      </dgm:t>
    </dgm:pt>
    <dgm:pt modelId="{54BD9AB1-60B6-4AB7-A075-63CD85B9A5E8}" type="sibTrans" cxnId="{42417D06-9F8D-4478-A136-D782B55F9022}">
      <dgm:prSet/>
      <dgm:spPr/>
      <dgm:t>
        <a:bodyPr/>
        <a:lstStyle/>
        <a:p>
          <a:endParaRPr lang="en-US"/>
        </a:p>
      </dgm:t>
    </dgm:pt>
    <dgm:pt modelId="{F9B48518-DC86-43FC-8E62-5CC0632B79A7}" type="parTrans" cxnId="{42417D06-9F8D-4478-A136-D782B55F9022}">
      <dgm:prSet/>
      <dgm:spPr/>
      <dgm:t>
        <a:bodyPr/>
        <a:lstStyle/>
        <a:p>
          <a:endParaRPr lang="en-US">
            <a:solidFill>
              <a:sysClr val="windowText" lastClr="000000"/>
            </a:solidFill>
          </a:endParaRPr>
        </a:p>
      </dgm:t>
    </dgm:pt>
    <dgm:pt modelId="{16C2EC4D-587B-4D47-BEF9-CC3239A0B029}">
      <dgm:prSet phldrT="[Text]" custT="1"/>
      <dgm:spPr>
        <a:solidFill>
          <a:srgbClr val="990033"/>
        </a:solidFill>
      </dgm:spPr>
      <dgm:t>
        <a:bodyPr/>
        <a:lstStyle/>
        <a:p>
          <a:r>
            <a:rPr lang="en-US" sz="1400" b="1" dirty="0">
              <a:solidFill>
                <a:schemeClr val="bg1"/>
              </a:solidFill>
              <a:latin typeface="Calibri" pitchFamily="34" charset="0"/>
            </a:rPr>
            <a:t>Office of Polar Programs (OPP)</a:t>
          </a:r>
        </a:p>
      </dgm:t>
    </dgm:pt>
    <dgm:pt modelId="{1E915ED9-0B77-4736-8FC0-F4F6C9B8290B}" type="parTrans" cxnId="{B4680491-6CFD-47DA-9320-07327727C629}">
      <dgm:prSet/>
      <dgm:spPr/>
      <dgm:t>
        <a:bodyPr/>
        <a:lstStyle/>
        <a:p>
          <a:endParaRPr lang="en-US"/>
        </a:p>
      </dgm:t>
    </dgm:pt>
    <dgm:pt modelId="{E98900CE-46CD-44DC-831A-EEE7E09B2ABE}" type="sibTrans" cxnId="{B4680491-6CFD-47DA-9320-07327727C629}">
      <dgm:prSet/>
      <dgm:spPr/>
      <dgm:t>
        <a:bodyPr/>
        <a:lstStyle/>
        <a:p>
          <a:endParaRPr lang="en-US"/>
        </a:p>
      </dgm:t>
    </dgm:pt>
    <dgm:pt modelId="{D2C97AA4-BCD9-4FEA-A13D-402A66A9D668}">
      <dgm:prSet phldrT="[Text]" custT="1"/>
      <dgm:spPr>
        <a:solidFill>
          <a:srgbClr val="336699"/>
        </a:solidFill>
        <a:ln>
          <a:solidFill>
            <a:schemeClr val="accent6">
              <a:lumMod val="75000"/>
            </a:schemeClr>
          </a:solidFill>
        </a:ln>
      </dgm:spPr>
      <dgm:t>
        <a:bodyPr/>
        <a:lstStyle/>
        <a:p>
          <a:r>
            <a:rPr lang="en-US" sz="2000" b="1" dirty="0">
              <a:solidFill>
                <a:schemeClr val="bg1"/>
              </a:solidFill>
              <a:latin typeface="Calibri" pitchFamily="34" charset="0"/>
            </a:rPr>
            <a:t>NSF Directorates</a:t>
          </a:r>
        </a:p>
      </dgm:t>
    </dgm:pt>
    <dgm:pt modelId="{4F5DCBC7-DA5E-48AF-B218-091399E260C7}" type="parTrans" cxnId="{DF00EE8D-DF94-4CA8-8E26-9D164A0ADF10}">
      <dgm:prSet/>
      <dgm:spPr/>
      <dgm:t>
        <a:bodyPr/>
        <a:lstStyle/>
        <a:p>
          <a:endParaRPr lang="en-US"/>
        </a:p>
      </dgm:t>
    </dgm:pt>
    <dgm:pt modelId="{49DC6B16-5F01-47E6-BF5C-94C2DC919F98}" type="sibTrans" cxnId="{DF00EE8D-DF94-4CA8-8E26-9D164A0ADF10}">
      <dgm:prSet/>
      <dgm:spPr/>
      <dgm:t>
        <a:bodyPr/>
        <a:lstStyle/>
        <a:p>
          <a:endParaRPr lang="en-US"/>
        </a:p>
      </dgm:t>
    </dgm:pt>
    <dgm:pt modelId="{29307C20-5315-425D-9B88-68BB11A3AADE}">
      <dgm:prSet phldrT="[Text]" custT="1"/>
      <dgm:spPr>
        <a:solidFill>
          <a:srgbClr val="990033"/>
        </a:solidFill>
      </dgm:spPr>
      <dgm:t>
        <a:bodyPr/>
        <a:lstStyle/>
        <a:p>
          <a:r>
            <a:rPr lang="en-US" sz="1800" b="1" dirty="0" smtClean="0">
              <a:solidFill>
                <a:schemeClr val="bg1"/>
              </a:solidFill>
              <a:latin typeface="Calibri" pitchFamily="34" charset="0"/>
            </a:rPr>
            <a:t>   NSF </a:t>
          </a:r>
          <a:r>
            <a:rPr lang="en-US" sz="1800" b="1" dirty="0">
              <a:solidFill>
                <a:schemeClr val="bg1"/>
              </a:solidFill>
              <a:latin typeface="Calibri" pitchFamily="34" charset="0"/>
            </a:rPr>
            <a:t>Office of the Director</a:t>
          </a:r>
        </a:p>
      </dgm:t>
    </dgm:pt>
    <dgm:pt modelId="{03E817CA-B382-418F-A34F-11ABC314BBB3}" type="parTrans" cxnId="{D1F09552-C129-451D-A3F0-63B7331BCF89}">
      <dgm:prSet/>
      <dgm:spPr/>
      <dgm:t>
        <a:bodyPr/>
        <a:lstStyle/>
        <a:p>
          <a:endParaRPr lang="en-US"/>
        </a:p>
      </dgm:t>
    </dgm:pt>
    <dgm:pt modelId="{D15D52BB-205B-4A39-A2B2-AD263263824D}" type="sibTrans" cxnId="{D1F09552-C129-451D-A3F0-63B7331BCF89}">
      <dgm:prSet/>
      <dgm:spPr/>
      <dgm:t>
        <a:bodyPr/>
        <a:lstStyle/>
        <a:p>
          <a:endParaRPr lang="en-US"/>
        </a:p>
      </dgm:t>
    </dgm:pt>
    <dgm:pt modelId="{6733EAAB-99C9-453C-8106-E8035727E42F}">
      <dgm:prSet phldrT="[Text]" custT="1"/>
      <dgm:spPr>
        <a:solidFill>
          <a:srgbClr val="990033"/>
        </a:solidFill>
      </dgm:spPr>
      <dgm:t>
        <a:bodyPr/>
        <a:lstStyle/>
        <a:p>
          <a:endParaRPr lang="en-US" sz="1200" dirty="0">
            <a:solidFill>
              <a:schemeClr val="bg1"/>
            </a:solidFill>
            <a:latin typeface="Calibri" pitchFamily="34" charset="0"/>
          </a:endParaRPr>
        </a:p>
      </dgm:t>
    </dgm:pt>
    <dgm:pt modelId="{58E12406-8492-4F74-9685-40C06E468F6E}" type="parTrans" cxnId="{8E612AFB-B0FD-43EC-A8A5-8163BB1450A0}">
      <dgm:prSet/>
      <dgm:spPr/>
      <dgm:t>
        <a:bodyPr/>
        <a:lstStyle/>
        <a:p>
          <a:endParaRPr lang="en-US"/>
        </a:p>
      </dgm:t>
    </dgm:pt>
    <dgm:pt modelId="{52C75012-07C5-4080-948E-1653EE63AD4A}" type="sibTrans" cxnId="{8E612AFB-B0FD-43EC-A8A5-8163BB1450A0}">
      <dgm:prSet/>
      <dgm:spPr/>
      <dgm:t>
        <a:bodyPr/>
        <a:lstStyle/>
        <a:p>
          <a:endParaRPr lang="en-US"/>
        </a:p>
      </dgm:t>
    </dgm:pt>
    <dgm:pt modelId="{CAFCE71A-F2D9-477F-B4F0-9FB1265CA77A}">
      <dgm:prSet phldrT="[Text]" custT="1"/>
      <dgm:spPr/>
      <dgm:t>
        <a:bodyPr/>
        <a:lstStyle/>
        <a:p>
          <a:pPr algn="l"/>
          <a:r>
            <a:rPr lang="en-US" sz="1800" b="1" dirty="0" smtClean="0">
              <a:solidFill>
                <a:schemeClr val="tx1"/>
              </a:solidFill>
              <a:latin typeface="Calibri" pitchFamily="34" charset="0"/>
            </a:rPr>
            <a:t> Mathematical and Physical Sciences (MPS)</a:t>
          </a:r>
          <a:endParaRPr lang="en-US" sz="1800" dirty="0">
            <a:solidFill>
              <a:schemeClr val="tx1"/>
            </a:solidFill>
            <a:latin typeface="Calibri" pitchFamily="34" charset="0"/>
          </a:endParaRPr>
        </a:p>
      </dgm:t>
    </dgm:pt>
    <dgm:pt modelId="{0937C396-7EF8-4180-9271-91C88C64C1E7}" type="sibTrans" cxnId="{A1AC2927-8BEB-4FDB-AE00-5571D80B850B}">
      <dgm:prSet/>
      <dgm:spPr/>
      <dgm:t>
        <a:bodyPr/>
        <a:lstStyle/>
        <a:p>
          <a:endParaRPr lang="en-US"/>
        </a:p>
      </dgm:t>
    </dgm:pt>
    <dgm:pt modelId="{EF28F16B-A9D3-4CB2-8BE6-D15383B69368}" type="parTrans" cxnId="{A1AC2927-8BEB-4FDB-AE00-5571D80B850B}">
      <dgm:prSet/>
      <dgm:spPr/>
      <dgm:t>
        <a:bodyPr/>
        <a:lstStyle/>
        <a:p>
          <a:endParaRPr lang="en-US"/>
        </a:p>
      </dgm:t>
    </dgm:pt>
    <dgm:pt modelId="{CC2EB275-63FB-42E5-A8E8-39DEDE4E59C7}" type="pres">
      <dgm:prSet presAssocID="{04485155-C469-4F75-9004-D03B5F51762E}" presName="mainComposite" presStyleCnt="0">
        <dgm:presLayoutVars>
          <dgm:chPref val="1"/>
          <dgm:dir/>
          <dgm:animOne val="branch"/>
          <dgm:animLvl val="lvl"/>
          <dgm:resizeHandles val="exact"/>
        </dgm:presLayoutVars>
      </dgm:prSet>
      <dgm:spPr/>
      <dgm:t>
        <a:bodyPr/>
        <a:lstStyle/>
        <a:p>
          <a:endParaRPr lang="en-US"/>
        </a:p>
      </dgm:t>
    </dgm:pt>
    <dgm:pt modelId="{85F0C785-81B5-4ED0-A094-C35A55D2A359}" type="pres">
      <dgm:prSet presAssocID="{04485155-C469-4F75-9004-D03B5F51762E}" presName="hierFlow" presStyleCnt="0"/>
      <dgm:spPr/>
      <dgm:t>
        <a:bodyPr/>
        <a:lstStyle/>
        <a:p>
          <a:endParaRPr lang="en-US"/>
        </a:p>
      </dgm:t>
    </dgm:pt>
    <dgm:pt modelId="{4D826F1E-DAAF-4DBB-9BFD-482928B29228}" type="pres">
      <dgm:prSet presAssocID="{04485155-C469-4F75-9004-D03B5F51762E}" presName="firstBuf" presStyleCnt="0"/>
      <dgm:spPr/>
      <dgm:t>
        <a:bodyPr/>
        <a:lstStyle/>
        <a:p>
          <a:endParaRPr lang="en-US"/>
        </a:p>
      </dgm:t>
    </dgm:pt>
    <dgm:pt modelId="{1C037331-0E89-4DDA-A93B-8068B0829A20}" type="pres">
      <dgm:prSet presAssocID="{04485155-C469-4F75-9004-D03B5F51762E}" presName="hierChild1" presStyleCnt="0">
        <dgm:presLayoutVars>
          <dgm:chPref val="1"/>
          <dgm:animOne val="branch"/>
          <dgm:animLvl val="lvl"/>
        </dgm:presLayoutVars>
      </dgm:prSet>
      <dgm:spPr/>
      <dgm:t>
        <a:bodyPr/>
        <a:lstStyle/>
        <a:p>
          <a:endParaRPr lang="en-US"/>
        </a:p>
      </dgm:t>
    </dgm:pt>
    <dgm:pt modelId="{6ECAD67C-5207-447B-84DB-138D24880AB3}" type="pres">
      <dgm:prSet presAssocID="{D2C97AA4-BCD9-4FEA-A13D-402A66A9D668}" presName="Name17" presStyleCnt="0"/>
      <dgm:spPr/>
      <dgm:t>
        <a:bodyPr/>
        <a:lstStyle/>
        <a:p>
          <a:endParaRPr lang="en-US"/>
        </a:p>
      </dgm:t>
    </dgm:pt>
    <dgm:pt modelId="{2EB273C8-6C18-484A-90AF-C0DAF40AC7AC}" type="pres">
      <dgm:prSet presAssocID="{D2C97AA4-BCD9-4FEA-A13D-402A66A9D668}" presName="level1Shape" presStyleLbl="node0" presStyleIdx="0" presStyleCnt="1" custScaleX="204291" custScaleY="229734" custLinFactNeighborX="23233" custLinFactNeighborY="-35793">
        <dgm:presLayoutVars>
          <dgm:chPref val="3"/>
        </dgm:presLayoutVars>
      </dgm:prSet>
      <dgm:spPr/>
      <dgm:t>
        <a:bodyPr/>
        <a:lstStyle/>
        <a:p>
          <a:endParaRPr lang="en-US"/>
        </a:p>
      </dgm:t>
    </dgm:pt>
    <dgm:pt modelId="{DA1EF3AE-8079-458A-B570-5B1B93C99F02}" type="pres">
      <dgm:prSet presAssocID="{D2C97AA4-BCD9-4FEA-A13D-402A66A9D668}" presName="hierChild2" presStyleCnt="0"/>
      <dgm:spPr/>
      <dgm:t>
        <a:bodyPr/>
        <a:lstStyle/>
        <a:p>
          <a:endParaRPr lang="en-US"/>
        </a:p>
      </dgm:t>
    </dgm:pt>
    <dgm:pt modelId="{86ABAF37-F707-4086-B76D-57EAA6E54703}" type="pres">
      <dgm:prSet presAssocID="{FB4317BA-5122-4A2A-BAEA-C37EE39817F2}" presName="Name25" presStyleLbl="parChTrans1D2" presStyleIdx="0" presStyleCnt="7"/>
      <dgm:spPr/>
      <dgm:t>
        <a:bodyPr/>
        <a:lstStyle/>
        <a:p>
          <a:endParaRPr lang="en-US"/>
        </a:p>
      </dgm:t>
    </dgm:pt>
    <dgm:pt modelId="{DB0493CA-BF66-4FA9-9217-435D10EFD047}" type="pres">
      <dgm:prSet presAssocID="{FB4317BA-5122-4A2A-BAEA-C37EE39817F2}" presName="connTx" presStyleLbl="parChTrans1D2" presStyleIdx="0" presStyleCnt="7"/>
      <dgm:spPr/>
      <dgm:t>
        <a:bodyPr/>
        <a:lstStyle/>
        <a:p>
          <a:endParaRPr lang="en-US"/>
        </a:p>
      </dgm:t>
    </dgm:pt>
    <dgm:pt modelId="{9264E4ED-6275-46D0-9721-923263BF65DA}" type="pres">
      <dgm:prSet presAssocID="{06FC0107-7D29-453F-9CC2-367EB1B5329B}" presName="Name30" presStyleCnt="0"/>
      <dgm:spPr/>
      <dgm:t>
        <a:bodyPr/>
        <a:lstStyle/>
        <a:p>
          <a:endParaRPr lang="en-US"/>
        </a:p>
      </dgm:t>
    </dgm:pt>
    <dgm:pt modelId="{0D6B8FAB-8C56-4671-9755-56B383126AAF}" type="pres">
      <dgm:prSet presAssocID="{06FC0107-7D29-453F-9CC2-367EB1B5329B}" presName="level2Shape" presStyleLbl="node2" presStyleIdx="0" presStyleCnt="7" custScaleX="314104" custScaleY="115210" custLinFactY="-35840" custLinFactNeighborX="99919" custLinFactNeighborY="-100000"/>
      <dgm:spPr/>
      <dgm:t>
        <a:bodyPr/>
        <a:lstStyle/>
        <a:p>
          <a:endParaRPr lang="en-US"/>
        </a:p>
      </dgm:t>
    </dgm:pt>
    <dgm:pt modelId="{0E46D9D8-E214-4C3F-BBC9-505A7492089A}" type="pres">
      <dgm:prSet presAssocID="{06FC0107-7D29-453F-9CC2-367EB1B5329B}" presName="hierChild3" presStyleCnt="0"/>
      <dgm:spPr/>
      <dgm:t>
        <a:bodyPr/>
        <a:lstStyle/>
        <a:p>
          <a:endParaRPr lang="en-US"/>
        </a:p>
      </dgm:t>
    </dgm:pt>
    <dgm:pt modelId="{B5BEF852-0496-40E8-B82A-C73BEEBCDB2A}" type="pres">
      <dgm:prSet presAssocID="{CF805822-3E68-4DAA-9D4D-DB233AE8A135}" presName="Name25" presStyleLbl="parChTrans1D2" presStyleIdx="1" presStyleCnt="7"/>
      <dgm:spPr/>
      <dgm:t>
        <a:bodyPr/>
        <a:lstStyle/>
        <a:p>
          <a:endParaRPr lang="en-US"/>
        </a:p>
      </dgm:t>
    </dgm:pt>
    <dgm:pt modelId="{31CB6729-B40A-414E-973B-3748819DFC8D}" type="pres">
      <dgm:prSet presAssocID="{CF805822-3E68-4DAA-9D4D-DB233AE8A135}" presName="connTx" presStyleLbl="parChTrans1D2" presStyleIdx="1" presStyleCnt="7"/>
      <dgm:spPr/>
      <dgm:t>
        <a:bodyPr/>
        <a:lstStyle/>
        <a:p>
          <a:endParaRPr lang="en-US"/>
        </a:p>
      </dgm:t>
    </dgm:pt>
    <dgm:pt modelId="{FB841C26-C0E2-4377-B383-2A3EBA20842F}" type="pres">
      <dgm:prSet presAssocID="{529BAE8B-69B8-4565-9CDA-8105B7C153BA}" presName="Name30" presStyleCnt="0"/>
      <dgm:spPr/>
      <dgm:t>
        <a:bodyPr/>
        <a:lstStyle/>
        <a:p>
          <a:endParaRPr lang="en-US"/>
        </a:p>
      </dgm:t>
    </dgm:pt>
    <dgm:pt modelId="{44C6CDAC-53D9-40DD-8FE6-2FB4D4B6968B}" type="pres">
      <dgm:prSet presAssocID="{529BAE8B-69B8-4565-9CDA-8105B7C153BA}" presName="level2Shape" presStyleLbl="node2" presStyleIdx="1" presStyleCnt="7" custScaleX="395597" custScaleY="156086" custLinFactY="-15978" custLinFactNeighborX="99904" custLinFactNeighborY="-100000"/>
      <dgm:spPr/>
      <dgm:t>
        <a:bodyPr/>
        <a:lstStyle/>
        <a:p>
          <a:endParaRPr lang="en-US"/>
        </a:p>
      </dgm:t>
    </dgm:pt>
    <dgm:pt modelId="{6B93CDCA-DA5C-4E4D-8C12-4CD0BD56AF37}" type="pres">
      <dgm:prSet presAssocID="{529BAE8B-69B8-4565-9CDA-8105B7C153BA}" presName="hierChild3" presStyleCnt="0"/>
      <dgm:spPr/>
      <dgm:t>
        <a:bodyPr/>
        <a:lstStyle/>
        <a:p>
          <a:endParaRPr lang="en-US"/>
        </a:p>
      </dgm:t>
    </dgm:pt>
    <dgm:pt modelId="{9F7097C4-CB4C-4EB0-BE1A-D12C358C300C}" type="pres">
      <dgm:prSet presAssocID="{C0A8B0B0-2B49-4AFD-8ABC-67A252593AC5}" presName="Name25" presStyleLbl="parChTrans1D2" presStyleIdx="2" presStyleCnt="7"/>
      <dgm:spPr/>
      <dgm:t>
        <a:bodyPr/>
        <a:lstStyle/>
        <a:p>
          <a:endParaRPr lang="en-US"/>
        </a:p>
      </dgm:t>
    </dgm:pt>
    <dgm:pt modelId="{73DB9BF7-6306-4B9A-B1F0-AB27EC9AD63C}" type="pres">
      <dgm:prSet presAssocID="{C0A8B0B0-2B49-4AFD-8ABC-67A252593AC5}" presName="connTx" presStyleLbl="parChTrans1D2" presStyleIdx="2" presStyleCnt="7"/>
      <dgm:spPr/>
      <dgm:t>
        <a:bodyPr/>
        <a:lstStyle/>
        <a:p>
          <a:endParaRPr lang="en-US"/>
        </a:p>
      </dgm:t>
    </dgm:pt>
    <dgm:pt modelId="{7876E55A-9BC2-443C-997B-DAA94D58ECAE}" type="pres">
      <dgm:prSet presAssocID="{C39FFF8C-DA4F-4127-8699-BBD208DC1C24}" presName="Name30" presStyleCnt="0"/>
      <dgm:spPr/>
      <dgm:t>
        <a:bodyPr/>
        <a:lstStyle/>
        <a:p>
          <a:endParaRPr lang="en-US"/>
        </a:p>
      </dgm:t>
    </dgm:pt>
    <dgm:pt modelId="{31C2BF97-75C9-4CD2-B2BF-294340303EE7}" type="pres">
      <dgm:prSet presAssocID="{C39FFF8C-DA4F-4127-8699-BBD208DC1C24}" presName="level2Shape" presStyleLbl="node2" presStyleIdx="2" presStyleCnt="7" custScaleX="481668" custScaleY="132194" custLinFactX="1083" custLinFactY="-2870" custLinFactNeighborX="100000" custLinFactNeighborY="-100000"/>
      <dgm:spPr/>
      <dgm:t>
        <a:bodyPr/>
        <a:lstStyle/>
        <a:p>
          <a:endParaRPr lang="en-US"/>
        </a:p>
      </dgm:t>
    </dgm:pt>
    <dgm:pt modelId="{C8735F53-1CCE-48DB-AE68-101FC94FDBA9}" type="pres">
      <dgm:prSet presAssocID="{C39FFF8C-DA4F-4127-8699-BBD208DC1C24}" presName="hierChild3" presStyleCnt="0"/>
      <dgm:spPr/>
      <dgm:t>
        <a:bodyPr/>
        <a:lstStyle/>
        <a:p>
          <a:endParaRPr lang="en-US"/>
        </a:p>
      </dgm:t>
    </dgm:pt>
    <dgm:pt modelId="{254B98ED-BA8E-4B9C-93B5-4E3AB0400A6F}" type="pres">
      <dgm:prSet presAssocID="{CE3201BA-7F9B-42EF-B934-4CDD32DF8075}" presName="Name25" presStyleLbl="parChTrans1D2" presStyleIdx="3" presStyleCnt="7"/>
      <dgm:spPr/>
      <dgm:t>
        <a:bodyPr/>
        <a:lstStyle/>
        <a:p>
          <a:endParaRPr lang="en-US"/>
        </a:p>
      </dgm:t>
    </dgm:pt>
    <dgm:pt modelId="{877728C2-27FE-4789-B784-4427A9EC6242}" type="pres">
      <dgm:prSet presAssocID="{CE3201BA-7F9B-42EF-B934-4CDD32DF8075}" presName="connTx" presStyleLbl="parChTrans1D2" presStyleIdx="3" presStyleCnt="7"/>
      <dgm:spPr/>
      <dgm:t>
        <a:bodyPr/>
        <a:lstStyle/>
        <a:p>
          <a:endParaRPr lang="en-US"/>
        </a:p>
      </dgm:t>
    </dgm:pt>
    <dgm:pt modelId="{BF1F1C76-111A-439C-AB70-1297A7C53113}" type="pres">
      <dgm:prSet presAssocID="{57CE34B8-424D-4049-8C9A-94C8085DCFFC}" presName="Name30" presStyleCnt="0"/>
      <dgm:spPr/>
      <dgm:t>
        <a:bodyPr/>
        <a:lstStyle/>
        <a:p>
          <a:endParaRPr lang="en-US"/>
        </a:p>
      </dgm:t>
    </dgm:pt>
    <dgm:pt modelId="{FDCE1739-D4CE-4FBE-BA9A-E81F441A103D}" type="pres">
      <dgm:prSet presAssocID="{57CE34B8-424D-4049-8C9A-94C8085DCFFC}" presName="level2Shape" presStyleLbl="node2" presStyleIdx="3" presStyleCnt="7" custScaleX="237073" custLinFactX="2261" custLinFactNeighborX="100000" custLinFactNeighborY="-80152"/>
      <dgm:spPr/>
      <dgm:t>
        <a:bodyPr/>
        <a:lstStyle/>
        <a:p>
          <a:endParaRPr lang="en-US"/>
        </a:p>
      </dgm:t>
    </dgm:pt>
    <dgm:pt modelId="{CCF4E639-83A9-49B0-8398-737783AFCD94}" type="pres">
      <dgm:prSet presAssocID="{57CE34B8-424D-4049-8C9A-94C8085DCFFC}" presName="hierChild3" presStyleCnt="0"/>
      <dgm:spPr/>
      <dgm:t>
        <a:bodyPr/>
        <a:lstStyle/>
        <a:p>
          <a:endParaRPr lang="en-US"/>
        </a:p>
      </dgm:t>
    </dgm:pt>
    <dgm:pt modelId="{39137080-5CA0-4FCE-96E3-FBAEE3C5C3B7}" type="pres">
      <dgm:prSet presAssocID="{5C419CF3-AAED-4E6D-88C2-2FFC1FCB7BB5}" presName="Name25" presStyleLbl="parChTrans1D2" presStyleIdx="4" presStyleCnt="7"/>
      <dgm:spPr/>
      <dgm:t>
        <a:bodyPr/>
        <a:lstStyle/>
        <a:p>
          <a:endParaRPr lang="en-US"/>
        </a:p>
      </dgm:t>
    </dgm:pt>
    <dgm:pt modelId="{ED7E490E-07C8-482A-A218-7437E06E9ED6}" type="pres">
      <dgm:prSet presAssocID="{5C419CF3-AAED-4E6D-88C2-2FFC1FCB7BB5}" presName="connTx" presStyleLbl="parChTrans1D2" presStyleIdx="4" presStyleCnt="7"/>
      <dgm:spPr/>
      <dgm:t>
        <a:bodyPr/>
        <a:lstStyle/>
        <a:p>
          <a:endParaRPr lang="en-US"/>
        </a:p>
      </dgm:t>
    </dgm:pt>
    <dgm:pt modelId="{4CA65292-8045-45A8-A0F6-ED72D8583056}" type="pres">
      <dgm:prSet presAssocID="{48BB82DC-DF67-4EC0-AA2E-5129B6F88BCC}" presName="Name30" presStyleCnt="0"/>
      <dgm:spPr/>
      <dgm:t>
        <a:bodyPr/>
        <a:lstStyle/>
        <a:p>
          <a:endParaRPr lang="en-US"/>
        </a:p>
      </dgm:t>
    </dgm:pt>
    <dgm:pt modelId="{EFECCC8E-EAB2-4327-9EC0-A59ABC20FA9F}" type="pres">
      <dgm:prSet presAssocID="{48BB82DC-DF67-4EC0-AA2E-5129B6F88BCC}" presName="level2Shape" presStyleLbl="node2" presStyleIdx="4" presStyleCnt="7" custScaleX="231593" custLinFactX="1083" custLinFactNeighborX="100000" custLinFactNeighborY="82030"/>
      <dgm:spPr/>
      <dgm:t>
        <a:bodyPr/>
        <a:lstStyle/>
        <a:p>
          <a:endParaRPr lang="en-US"/>
        </a:p>
      </dgm:t>
    </dgm:pt>
    <dgm:pt modelId="{C52FC85C-73F9-4664-825E-15FB2780D51F}" type="pres">
      <dgm:prSet presAssocID="{48BB82DC-DF67-4EC0-AA2E-5129B6F88BCC}" presName="hierChild3" presStyleCnt="0"/>
      <dgm:spPr/>
      <dgm:t>
        <a:bodyPr/>
        <a:lstStyle/>
        <a:p>
          <a:endParaRPr lang="en-US"/>
        </a:p>
      </dgm:t>
    </dgm:pt>
    <dgm:pt modelId="{A993A075-0D6D-4607-B8DE-2F9336367D8B}" type="pres">
      <dgm:prSet presAssocID="{EF28F16B-A9D3-4CB2-8BE6-D15383B69368}" presName="Name25" presStyleLbl="parChTrans1D2" presStyleIdx="5" presStyleCnt="7"/>
      <dgm:spPr/>
      <dgm:t>
        <a:bodyPr/>
        <a:lstStyle/>
        <a:p>
          <a:endParaRPr lang="en-US"/>
        </a:p>
      </dgm:t>
    </dgm:pt>
    <dgm:pt modelId="{94B5AFDD-3A7D-4794-9C21-936406CCFAF9}" type="pres">
      <dgm:prSet presAssocID="{EF28F16B-A9D3-4CB2-8BE6-D15383B69368}" presName="connTx" presStyleLbl="parChTrans1D2" presStyleIdx="5" presStyleCnt="7"/>
      <dgm:spPr/>
      <dgm:t>
        <a:bodyPr/>
        <a:lstStyle/>
        <a:p>
          <a:endParaRPr lang="en-US"/>
        </a:p>
      </dgm:t>
    </dgm:pt>
    <dgm:pt modelId="{BA2393BC-295D-4997-8187-84FECD223DD9}" type="pres">
      <dgm:prSet presAssocID="{CAFCE71A-F2D9-477F-B4F0-9FB1265CA77A}" presName="Name30" presStyleCnt="0"/>
      <dgm:spPr/>
    </dgm:pt>
    <dgm:pt modelId="{2BE4881A-AA1B-4408-85F0-5BC649C12D10}" type="pres">
      <dgm:prSet presAssocID="{CAFCE71A-F2D9-477F-B4F0-9FB1265CA77A}" presName="level2Shape" presStyleLbl="node2" presStyleIdx="5" presStyleCnt="7" custScaleX="526402" custScaleY="103054" custLinFactY="-77468" custLinFactNeighborX="99905" custLinFactNeighborY="-100000"/>
      <dgm:spPr/>
      <dgm:t>
        <a:bodyPr/>
        <a:lstStyle/>
        <a:p>
          <a:endParaRPr lang="en-US"/>
        </a:p>
      </dgm:t>
    </dgm:pt>
    <dgm:pt modelId="{B72DC256-DE64-4ADA-99DB-D1A340F7D928}" type="pres">
      <dgm:prSet presAssocID="{CAFCE71A-F2D9-477F-B4F0-9FB1265CA77A}" presName="hierChild3" presStyleCnt="0"/>
      <dgm:spPr/>
    </dgm:pt>
    <dgm:pt modelId="{45E6B187-658E-489C-8135-FAB8702A4BD0}" type="pres">
      <dgm:prSet presAssocID="{60E83747-E58F-4928-B608-8E534895C761}" presName="Name25" presStyleLbl="parChTrans1D2" presStyleIdx="6" presStyleCnt="7"/>
      <dgm:spPr/>
      <dgm:t>
        <a:bodyPr/>
        <a:lstStyle/>
        <a:p>
          <a:endParaRPr lang="en-US"/>
        </a:p>
      </dgm:t>
    </dgm:pt>
    <dgm:pt modelId="{CBADEA89-687C-4226-B13C-E34A9CF55749}" type="pres">
      <dgm:prSet presAssocID="{60E83747-E58F-4928-B608-8E534895C761}" presName="connTx" presStyleLbl="parChTrans1D2" presStyleIdx="6" presStyleCnt="7"/>
      <dgm:spPr/>
      <dgm:t>
        <a:bodyPr/>
        <a:lstStyle/>
        <a:p>
          <a:endParaRPr lang="en-US"/>
        </a:p>
      </dgm:t>
    </dgm:pt>
    <dgm:pt modelId="{D2846544-097D-49D1-BD4C-FE6DD63D8B12}" type="pres">
      <dgm:prSet presAssocID="{AE93522F-AEF9-4EF7-8F9C-11FE97EF22F8}" presName="Name30" presStyleCnt="0"/>
      <dgm:spPr/>
      <dgm:t>
        <a:bodyPr/>
        <a:lstStyle/>
        <a:p>
          <a:endParaRPr lang="en-US"/>
        </a:p>
      </dgm:t>
    </dgm:pt>
    <dgm:pt modelId="{6A195D78-7BCC-48E5-B5AB-890335E43C95}" type="pres">
      <dgm:prSet presAssocID="{AE93522F-AEF9-4EF7-8F9C-11FE97EF22F8}" presName="level2Shape" presStyleLbl="node2" presStyleIdx="6" presStyleCnt="7" custScaleX="581916" custScaleY="123583" custLinFactX="1083" custLinFactNeighborX="100000" custLinFactNeighborY="-21375"/>
      <dgm:spPr/>
      <dgm:t>
        <a:bodyPr/>
        <a:lstStyle/>
        <a:p>
          <a:endParaRPr lang="en-US"/>
        </a:p>
      </dgm:t>
    </dgm:pt>
    <dgm:pt modelId="{9FC726CE-C480-4191-BD3E-84B51E78E4A8}" type="pres">
      <dgm:prSet presAssocID="{AE93522F-AEF9-4EF7-8F9C-11FE97EF22F8}" presName="hierChild3" presStyleCnt="0"/>
      <dgm:spPr/>
      <dgm:t>
        <a:bodyPr/>
        <a:lstStyle/>
        <a:p>
          <a:endParaRPr lang="en-US"/>
        </a:p>
      </dgm:t>
    </dgm:pt>
    <dgm:pt modelId="{18F157E1-B7D8-44AD-9763-7FACE8AF0BD3}" type="pres">
      <dgm:prSet presAssocID="{04485155-C469-4F75-9004-D03B5F51762E}" presName="bgShapesFlow" presStyleCnt="0"/>
      <dgm:spPr/>
      <dgm:t>
        <a:bodyPr/>
        <a:lstStyle/>
        <a:p>
          <a:endParaRPr lang="en-US"/>
        </a:p>
      </dgm:t>
    </dgm:pt>
    <dgm:pt modelId="{CB323325-3D82-4116-B15D-D487DED55994}" type="pres">
      <dgm:prSet presAssocID="{29307C20-5315-425D-9B88-68BB11A3AADE}" presName="rectComp" presStyleCnt="0"/>
      <dgm:spPr/>
      <dgm:t>
        <a:bodyPr/>
        <a:lstStyle/>
        <a:p>
          <a:endParaRPr lang="en-US"/>
        </a:p>
      </dgm:t>
    </dgm:pt>
    <dgm:pt modelId="{EFDC9374-0648-498E-9A4E-663BCF0B2636}" type="pres">
      <dgm:prSet presAssocID="{29307C20-5315-425D-9B88-68BB11A3AADE}" presName="bgRect" presStyleLbl="bgShp" presStyleIdx="0" presStyleCnt="1" custScaleX="314351" custScaleY="77709" custLinFactNeighborX="-42981" custLinFactNeighborY="-833"/>
      <dgm:spPr/>
      <dgm:t>
        <a:bodyPr/>
        <a:lstStyle/>
        <a:p>
          <a:endParaRPr lang="en-US"/>
        </a:p>
      </dgm:t>
    </dgm:pt>
    <dgm:pt modelId="{713DF722-DE60-4063-850B-54A14F5DF650}" type="pres">
      <dgm:prSet presAssocID="{29307C20-5315-425D-9B88-68BB11A3AADE}" presName="bgRectTx" presStyleLbl="bgShp" presStyleIdx="0" presStyleCnt="1">
        <dgm:presLayoutVars>
          <dgm:bulletEnabled val="1"/>
        </dgm:presLayoutVars>
      </dgm:prSet>
      <dgm:spPr/>
      <dgm:t>
        <a:bodyPr/>
        <a:lstStyle/>
        <a:p>
          <a:endParaRPr lang="en-US"/>
        </a:p>
      </dgm:t>
    </dgm:pt>
  </dgm:ptLst>
  <dgm:cxnLst>
    <dgm:cxn modelId="{4137E690-8346-6049-91C4-9C2278CB4E66}" type="presOf" srcId="{CAFCE71A-F2D9-477F-B4F0-9FB1265CA77A}" destId="{2BE4881A-AA1B-4408-85F0-5BC649C12D10}" srcOrd="0" destOrd="0" presId="urn:microsoft.com/office/officeart/2005/8/layout/hierarchy5"/>
    <dgm:cxn modelId="{9DE4EC57-EA7F-0F42-BC39-F1760D707AF5}" type="presOf" srcId="{6733EAAB-99C9-453C-8106-E8035727E42F}" destId="{713DF722-DE60-4063-850B-54A14F5DF650}" srcOrd="1" destOrd="1" presId="urn:microsoft.com/office/officeart/2005/8/layout/hierarchy5"/>
    <dgm:cxn modelId="{67F8F51A-ECCC-384D-A238-FB69FE14EC68}" type="presOf" srcId="{18E0E449-1CC3-4A58-A3DC-EF87AC9FE055}" destId="{EFDC9374-0648-498E-9A4E-663BCF0B2636}" srcOrd="0" destOrd="2" presId="urn:microsoft.com/office/officeart/2005/8/layout/hierarchy5"/>
    <dgm:cxn modelId="{EF27885B-9678-5D44-B029-19406E35ED4C}" type="presOf" srcId="{6733EAAB-99C9-453C-8106-E8035727E42F}" destId="{EFDC9374-0648-498E-9A4E-663BCF0B2636}" srcOrd="0" destOrd="1" presId="urn:microsoft.com/office/officeart/2005/8/layout/hierarchy5"/>
    <dgm:cxn modelId="{06FDD238-9D96-403D-A46A-95EFED46C743}" srcId="{D2C97AA4-BCD9-4FEA-A13D-402A66A9D668}" destId="{C39FFF8C-DA4F-4127-8699-BBD208DC1C24}" srcOrd="2" destOrd="0" parTransId="{C0A8B0B0-2B49-4AFD-8ABC-67A252593AC5}" sibTransId="{9E42CC49-EA12-4848-A50C-1D8E6C2F0D79}"/>
    <dgm:cxn modelId="{536B060C-8D57-3047-9792-AC561A47A537}" type="presOf" srcId="{60E83747-E58F-4928-B608-8E534895C761}" destId="{CBADEA89-687C-4226-B13C-E34A9CF55749}" srcOrd="1" destOrd="0" presId="urn:microsoft.com/office/officeart/2005/8/layout/hierarchy5"/>
    <dgm:cxn modelId="{F78998A4-C471-094C-9850-EE529161C397}" type="presOf" srcId="{D2C97AA4-BCD9-4FEA-A13D-402A66A9D668}" destId="{2EB273C8-6C18-484A-90AF-C0DAF40AC7AC}" srcOrd="0" destOrd="0" presId="urn:microsoft.com/office/officeart/2005/8/layout/hierarchy5"/>
    <dgm:cxn modelId="{E0D5E5E6-E9FF-E443-94B3-2C4428B530DA}" type="presOf" srcId="{CF805822-3E68-4DAA-9D4D-DB233AE8A135}" destId="{B5BEF852-0496-40E8-B82A-C73BEEBCDB2A}" srcOrd="0" destOrd="0" presId="urn:microsoft.com/office/officeart/2005/8/layout/hierarchy5"/>
    <dgm:cxn modelId="{86F0290A-00B3-DC4E-A508-6552886E0D00}" type="presOf" srcId="{3D3474E7-0A53-4D0F-A514-6E6042C95443}" destId="{713DF722-DE60-4063-850B-54A14F5DF650}" srcOrd="1" destOrd="3" presId="urn:microsoft.com/office/officeart/2005/8/layout/hierarchy5"/>
    <dgm:cxn modelId="{68154491-E5DF-9D4D-AB7D-8BD67CDC9ED9}" type="presOf" srcId="{60E83747-E58F-4928-B608-8E534895C761}" destId="{45E6B187-658E-489C-8135-FAB8702A4BD0}" srcOrd="0" destOrd="0" presId="urn:microsoft.com/office/officeart/2005/8/layout/hierarchy5"/>
    <dgm:cxn modelId="{A31E43E1-EB4D-4246-8254-8CA7ADC826EE}" type="presOf" srcId="{042106DE-AA97-41E2-BEE3-0FBE8960B493}" destId="{713DF722-DE60-4063-850B-54A14F5DF650}" srcOrd="1" destOrd="4" presId="urn:microsoft.com/office/officeart/2005/8/layout/hierarchy5"/>
    <dgm:cxn modelId="{0B729D1C-30C3-9344-8A73-860EC681698C}" type="presOf" srcId="{5C419CF3-AAED-4E6D-88C2-2FFC1FCB7BB5}" destId="{39137080-5CA0-4FCE-96E3-FBAEE3C5C3B7}" srcOrd="0" destOrd="0" presId="urn:microsoft.com/office/officeart/2005/8/layout/hierarchy5"/>
    <dgm:cxn modelId="{59AE61FC-7EF1-4381-9E86-F9B74684F37C}" srcId="{D2C97AA4-BCD9-4FEA-A13D-402A66A9D668}" destId="{AE93522F-AEF9-4EF7-8F9C-11FE97EF22F8}" srcOrd="6" destOrd="0" parTransId="{60E83747-E58F-4928-B608-8E534895C761}" sibTransId="{50E22912-5CE9-420E-AD27-A74BC3041DF3}"/>
    <dgm:cxn modelId="{36090099-D7C6-4F49-BAB6-66877F1D15FB}" srcId="{29307C20-5315-425D-9B88-68BB11A3AADE}" destId="{042106DE-AA97-41E2-BEE3-0FBE8960B493}" srcOrd="3" destOrd="0" parTransId="{C4BDE5EE-E3A7-4085-9986-94DD65E8C579}" sibTransId="{FF10476C-5FA7-4D17-AD14-443EE353A408}"/>
    <dgm:cxn modelId="{3CF24018-B41F-44D7-99EF-ECE4D94B19B0}" srcId="{D2C97AA4-BCD9-4FEA-A13D-402A66A9D668}" destId="{48BB82DC-DF67-4EC0-AA2E-5129B6F88BCC}" srcOrd="4" destOrd="0" parTransId="{5C419CF3-AAED-4E6D-88C2-2FFC1FCB7BB5}" sibTransId="{91BEC1C7-C85B-463C-A629-F32DC58BA4F6}"/>
    <dgm:cxn modelId="{7760B696-2EDC-F444-8508-81EDD9655E4C}" type="presOf" srcId="{C0A8B0B0-2B49-4AFD-8ABC-67A252593AC5}" destId="{73DB9BF7-6306-4B9A-B1F0-AB27EC9AD63C}" srcOrd="1" destOrd="0" presId="urn:microsoft.com/office/officeart/2005/8/layout/hierarchy5"/>
    <dgm:cxn modelId="{9D385CBE-C7BF-B541-A062-E82C2C3ECD96}" type="presOf" srcId="{EF28F16B-A9D3-4CB2-8BE6-D15383B69368}" destId="{A993A075-0D6D-4607-B8DE-2F9336367D8B}" srcOrd="0" destOrd="0" presId="urn:microsoft.com/office/officeart/2005/8/layout/hierarchy5"/>
    <dgm:cxn modelId="{15BC7C3E-CE90-3C47-B5E0-96B85D3CFFB2}" type="presOf" srcId="{AE93522F-AEF9-4EF7-8F9C-11FE97EF22F8}" destId="{6A195D78-7BCC-48E5-B5AB-890335E43C95}" srcOrd="0" destOrd="0" presId="urn:microsoft.com/office/officeart/2005/8/layout/hierarchy5"/>
    <dgm:cxn modelId="{EA87BE9C-34E6-44AD-A86F-EC567B3915AF}" srcId="{D2C97AA4-BCD9-4FEA-A13D-402A66A9D668}" destId="{06FC0107-7D29-453F-9CC2-367EB1B5329B}" srcOrd="0" destOrd="0" parTransId="{FB4317BA-5122-4A2A-BAEA-C37EE39817F2}" sibTransId="{5D4F25F6-FDDA-41C4-89D0-A2365F0F7A55}"/>
    <dgm:cxn modelId="{AD98F8D0-A9AE-4610-8BEC-D60B54D34244}" srcId="{D2C97AA4-BCD9-4FEA-A13D-402A66A9D668}" destId="{529BAE8B-69B8-4565-9CDA-8105B7C153BA}" srcOrd="1" destOrd="0" parTransId="{CF805822-3E68-4DAA-9D4D-DB233AE8A135}" sibTransId="{6FEC2CA7-747B-425D-88F0-18F787EE44DF}"/>
    <dgm:cxn modelId="{B4680491-6CFD-47DA-9320-07327727C629}" srcId="{29307C20-5315-425D-9B88-68BB11A3AADE}" destId="{16C2EC4D-587B-4D47-BEF9-CC3239A0B029}" srcOrd="4" destOrd="0" parTransId="{1E915ED9-0B77-4736-8FC0-F4F6C9B8290B}" sibTransId="{E98900CE-46CD-44DC-831A-EEE7E09B2ABE}"/>
    <dgm:cxn modelId="{C01B967A-1B83-4B14-AAFD-6B0FB3337D12}" srcId="{D2C97AA4-BCD9-4FEA-A13D-402A66A9D668}" destId="{57CE34B8-424D-4049-8C9A-94C8085DCFFC}" srcOrd="3" destOrd="0" parTransId="{CE3201BA-7F9B-42EF-B934-4CDD32DF8075}" sibTransId="{40F4A5D1-C01E-4FB4-85A7-208FFEBC5E15}"/>
    <dgm:cxn modelId="{72F306ED-AE4A-6246-AA13-D3F8A95376B4}" type="presOf" srcId="{16C2EC4D-587B-4D47-BEF9-CC3239A0B029}" destId="{713DF722-DE60-4063-850B-54A14F5DF650}" srcOrd="1" destOrd="5" presId="urn:microsoft.com/office/officeart/2005/8/layout/hierarchy5"/>
    <dgm:cxn modelId="{33AA8162-5224-F84F-B936-8D3BC0D6EA31}" type="presOf" srcId="{3D3474E7-0A53-4D0F-A514-6E6042C95443}" destId="{EFDC9374-0648-498E-9A4E-663BCF0B2636}" srcOrd="0" destOrd="3" presId="urn:microsoft.com/office/officeart/2005/8/layout/hierarchy5"/>
    <dgm:cxn modelId="{DF00EE8D-DF94-4CA8-8E26-9D164A0ADF10}" srcId="{04485155-C469-4F75-9004-D03B5F51762E}" destId="{D2C97AA4-BCD9-4FEA-A13D-402A66A9D668}" srcOrd="0" destOrd="0" parTransId="{4F5DCBC7-DA5E-48AF-B218-091399E260C7}" sibTransId="{49DC6B16-5F01-47E6-BF5C-94C2DC919F98}"/>
    <dgm:cxn modelId="{37D495FB-D6B8-D340-80ED-357182AFD668}" type="presOf" srcId="{CF805822-3E68-4DAA-9D4D-DB233AE8A135}" destId="{31CB6729-B40A-414E-973B-3748819DFC8D}" srcOrd="1" destOrd="0" presId="urn:microsoft.com/office/officeart/2005/8/layout/hierarchy5"/>
    <dgm:cxn modelId="{78AE8DCD-D52D-5F43-9E4C-D39B9D3795ED}" type="presOf" srcId="{042106DE-AA97-41E2-BEE3-0FBE8960B493}" destId="{EFDC9374-0648-498E-9A4E-663BCF0B2636}" srcOrd="0" destOrd="4" presId="urn:microsoft.com/office/officeart/2005/8/layout/hierarchy5"/>
    <dgm:cxn modelId="{097A68AE-0116-2745-BAFE-020990710F5F}" type="presOf" srcId="{C0A8B0B0-2B49-4AFD-8ABC-67A252593AC5}" destId="{9F7097C4-CB4C-4EB0-BE1A-D12C358C300C}" srcOrd="0" destOrd="0" presId="urn:microsoft.com/office/officeart/2005/8/layout/hierarchy5"/>
    <dgm:cxn modelId="{42417D06-9F8D-4478-A136-D782B55F9022}" srcId="{29307C20-5315-425D-9B88-68BB11A3AADE}" destId="{18E0E449-1CC3-4A58-A3DC-EF87AC9FE055}" srcOrd="1" destOrd="0" parTransId="{F9B48518-DC86-43FC-8E62-5CC0632B79A7}" sibTransId="{54BD9AB1-60B6-4AB7-A075-63CD85B9A5E8}"/>
    <dgm:cxn modelId="{8E612AFB-B0FD-43EC-A8A5-8163BB1450A0}" srcId="{29307C20-5315-425D-9B88-68BB11A3AADE}" destId="{6733EAAB-99C9-453C-8106-E8035727E42F}" srcOrd="0" destOrd="0" parTransId="{58E12406-8492-4F74-9685-40C06E468F6E}" sibTransId="{52C75012-07C5-4080-948E-1653EE63AD4A}"/>
    <dgm:cxn modelId="{47DE57DE-F4DB-9C4B-B9F4-3318F3799FF7}" type="presOf" srcId="{18E0E449-1CC3-4A58-A3DC-EF87AC9FE055}" destId="{713DF722-DE60-4063-850B-54A14F5DF650}" srcOrd="1" destOrd="2" presId="urn:microsoft.com/office/officeart/2005/8/layout/hierarchy5"/>
    <dgm:cxn modelId="{697C30F2-C7CD-6045-A57D-DC7115D7A367}" type="presOf" srcId="{16C2EC4D-587B-4D47-BEF9-CC3239A0B029}" destId="{EFDC9374-0648-498E-9A4E-663BCF0B2636}" srcOrd="0" destOrd="5" presId="urn:microsoft.com/office/officeart/2005/8/layout/hierarchy5"/>
    <dgm:cxn modelId="{D58F0893-BD3F-9348-91E5-8DEF9FB10D2C}" type="presOf" srcId="{48BB82DC-DF67-4EC0-AA2E-5129B6F88BCC}" destId="{EFECCC8E-EAB2-4327-9EC0-A59ABC20FA9F}" srcOrd="0" destOrd="0" presId="urn:microsoft.com/office/officeart/2005/8/layout/hierarchy5"/>
    <dgm:cxn modelId="{3492F180-9F4A-B343-99B2-33AD65446D63}" type="presOf" srcId="{06FC0107-7D29-453F-9CC2-367EB1B5329B}" destId="{0D6B8FAB-8C56-4671-9755-56B383126AAF}" srcOrd="0" destOrd="0" presId="urn:microsoft.com/office/officeart/2005/8/layout/hierarchy5"/>
    <dgm:cxn modelId="{C9E38BE4-DEB5-2348-A66C-21845B881AEB}" type="presOf" srcId="{CE3201BA-7F9B-42EF-B934-4CDD32DF8075}" destId="{877728C2-27FE-4789-B784-4427A9EC6242}" srcOrd="1" destOrd="0" presId="urn:microsoft.com/office/officeart/2005/8/layout/hierarchy5"/>
    <dgm:cxn modelId="{D57AE1D6-3F1C-9645-A354-236985737884}" type="presOf" srcId="{529BAE8B-69B8-4565-9CDA-8105B7C153BA}" destId="{44C6CDAC-53D9-40DD-8FE6-2FB4D4B6968B}" srcOrd="0" destOrd="0" presId="urn:microsoft.com/office/officeart/2005/8/layout/hierarchy5"/>
    <dgm:cxn modelId="{041BE8E3-04D1-4149-96EA-C915ED90F8A6}" type="presOf" srcId="{5C419CF3-AAED-4E6D-88C2-2FFC1FCB7BB5}" destId="{ED7E490E-07C8-482A-A218-7437E06E9ED6}" srcOrd="1" destOrd="0" presId="urn:microsoft.com/office/officeart/2005/8/layout/hierarchy5"/>
    <dgm:cxn modelId="{F0567D97-266A-3647-B451-CA3BC04A86DB}" type="presOf" srcId="{29307C20-5315-425D-9B88-68BB11A3AADE}" destId="{713DF722-DE60-4063-850B-54A14F5DF650}" srcOrd="1" destOrd="0" presId="urn:microsoft.com/office/officeart/2005/8/layout/hierarchy5"/>
    <dgm:cxn modelId="{75C6FB93-7C21-B646-8299-F9D872D92DAB}" type="presOf" srcId="{29307C20-5315-425D-9B88-68BB11A3AADE}" destId="{EFDC9374-0648-498E-9A4E-663BCF0B2636}" srcOrd="0" destOrd="0" presId="urn:microsoft.com/office/officeart/2005/8/layout/hierarchy5"/>
    <dgm:cxn modelId="{58393EF3-4DD2-E34B-A65B-E5696229EE7D}" type="presOf" srcId="{FB4317BA-5122-4A2A-BAEA-C37EE39817F2}" destId="{DB0493CA-BF66-4FA9-9217-435D10EFD047}" srcOrd="1" destOrd="0" presId="urn:microsoft.com/office/officeart/2005/8/layout/hierarchy5"/>
    <dgm:cxn modelId="{49D4F778-E4E3-481D-ABC6-997BDF9CD5E1}" srcId="{29307C20-5315-425D-9B88-68BB11A3AADE}" destId="{3D3474E7-0A53-4D0F-A514-6E6042C95443}" srcOrd="2" destOrd="0" parTransId="{AA74562E-6571-4A70-BA3F-D2C2C6DE7EF5}" sibTransId="{9781D05A-029D-459E-8448-1F1509DA71A8}"/>
    <dgm:cxn modelId="{89EA76B8-F907-FE48-9CB8-8822AC406C04}" type="presOf" srcId="{C39FFF8C-DA4F-4127-8699-BBD208DC1C24}" destId="{31C2BF97-75C9-4CD2-B2BF-294340303EE7}" srcOrd="0" destOrd="0" presId="urn:microsoft.com/office/officeart/2005/8/layout/hierarchy5"/>
    <dgm:cxn modelId="{406E8D3E-60F1-374A-858E-C272C599EA92}" type="presOf" srcId="{57CE34B8-424D-4049-8C9A-94C8085DCFFC}" destId="{FDCE1739-D4CE-4FBE-BA9A-E81F441A103D}" srcOrd="0" destOrd="0" presId="urn:microsoft.com/office/officeart/2005/8/layout/hierarchy5"/>
    <dgm:cxn modelId="{C362D403-2FB7-0647-A90F-8C614043D92E}" type="presOf" srcId="{EF28F16B-A9D3-4CB2-8BE6-D15383B69368}" destId="{94B5AFDD-3A7D-4794-9C21-936406CCFAF9}" srcOrd="1" destOrd="0" presId="urn:microsoft.com/office/officeart/2005/8/layout/hierarchy5"/>
    <dgm:cxn modelId="{7FCC20CC-308B-C743-90D8-AD700A90F287}" type="presOf" srcId="{04485155-C469-4F75-9004-D03B5F51762E}" destId="{CC2EB275-63FB-42E5-A8E8-39DEDE4E59C7}" srcOrd="0" destOrd="0" presId="urn:microsoft.com/office/officeart/2005/8/layout/hierarchy5"/>
    <dgm:cxn modelId="{A1AC2927-8BEB-4FDB-AE00-5571D80B850B}" srcId="{D2C97AA4-BCD9-4FEA-A13D-402A66A9D668}" destId="{CAFCE71A-F2D9-477F-B4F0-9FB1265CA77A}" srcOrd="5" destOrd="0" parTransId="{EF28F16B-A9D3-4CB2-8BE6-D15383B69368}" sibTransId="{0937C396-7EF8-4180-9271-91C88C64C1E7}"/>
    <dgm:cxn modelId="{3732A769-1B8A-ED48-AB2B-4F870D9FBBFB}" type="presOf" srcId="{CE3201BA-7F9B-42EF-B934-4CDD32DF8075}" destId="{254B98ED-BA8E-4B9C-93B5-4E3AB0400A6F}" srcOrd="0" destOrd="0" presId="urn:microsoft.com/office/officeart/2005/8/layout/hierarchy5"/>
    <dgm:cxn modelId="{03D1F1DC-88B4-6E4B-A32D-255AB04A59DB}" type="presOf" srcId="{FB4317BA-5122-4A2A-BAEA-C37EE39817F2}" destId="{86ABAF37-F707-4086-B76D-57EAA6E54703}" srcOrd="0" destOrd="0" presId="urn:microsoft.com/office/officeart/2005/8/layout/hierarchy5"/>
    <dgm:cxn modelId="{D1F09552-C129-451D-A3F0-63B7331BCF89}" srcId="{04485155-C469-4F75-9004-D03B5F51762E}" destId="{29307C20-5315-425D-9B88-68BB11A3AADE}" srcOrd="1" destOrd="0" parTransId="{03E817CA-B382-418F-A34F-11ABC314BBB3}" sibTransId="{D15D52BB-205B-4A39-A2B2-AD263263824D}"/>
    <dgm:cxn modelId="{52A757C5-0539-5145-8BF1-46120356810E}" type="presParOf" srcId="{CC2EB275-63FB-42E5-A8E8-39DEDE4E59C7}" destId="{85F0C785-81B5-4ED0-A094-C35A55D2A359}" srcOrd="0" destOrd="0" presId="urn:microsoft.com/office/officeart/2005/8/layout/hierarchy5"/>
    <dgm:cxn modelId="{470EC016-B385-784A-A29A-3EDDC22817C3}" type="presParOf" srcId="{85F0C785-81B5-4ED0-A094-C35A55D2A359}" destId="{4D826F1E-DAAF-4DBB-9BFD-482928B29228}" srcOrd="0" destOrd="0" presId="urn:microsoft.com/office/officeart/2005/8/layout/hierarchy5"/>
    <dgm:cxn modelId="{573CDFEE-7541-864C-A2BC-1E2712643568}" type="presParOf" srcId="{85F0C785-81B5-4ED0-A094-C35A55D2A359}" destId="{1C037331-0E89-4DDA-A93B-8068B0829A20}" srcOrd="1" destOrd="0" presId="urn:microsoft.com/office/officeart/2005/8/layout/hierarchy5"/>
    <dgm:cxn modelId="{BE77B8AA-60B3-C64E-A311-6840DC6ED9C8}" type="presParOf" srcId="{1C037331-0E89-4DDA-A93B-8068B0829A20}" destId="{6ECAD67C-5207-447B-84DB-138D24880AB3}" srcOrd="0" destOrd="0" presId="urn:microsoft.com/office/officeart/2005/8/layout/hierarchy5"/>
    <dgm:cxn modelId="{D3B39CF9-0470-344B-B6CB-5CEF1839F338}" type="presParOf" srcId="{6ECAD67C-5207-447B-84DB-138D24880AB3}" destId="{2EB273C8-6C18-484A-90AF-C0DAF40AC7AC}" srcOrd="0" destOrd="0" presId="urn:microsoft.com/office/officeart/2005/8/layout/hierarchy5"/>
    <dgm:cxn modelId="{474ADF66-996B-3346-82A5-D6A97473E322}" type="presParOf" srcId="{6ECAD67C-5207-447B-84DB-138D24880AB3}" destId="{DA1EF3AE-8079-458A-B570-5B1B93C99F02}" srcOrd="1" destOrd="0" presId="urn:microsoft.com/office/officeart/2005/8/layout/hierarchy5"/>
    <dgm:cxn modelId="{99197889-1795-374A-9D84-B1E71E39AFB2}" type="presParOf" srcId="{DA1EF3AE-8079-458A-B570-5B1B93C99F02}" destId="{86ABAF37-F707-4086-B76D-57EAA6E54703}" srcOrd="0" destOrd="0" presId="urn:microsoft.com/office/officeart/2005/8/layout/hierarchy5"/>
    <dgm:cxn modelId="{5F88E2DA-7BF2-5C48-A0FF-32DA339B6A1A}" type="presParOf" srcId="{86ABAF37-F707-4086-B76D-57EAA6E54703}" destId="{DB0493CA-BF66-4FA9-9217-435D10EFD047}" srcOrd="0" destOrd="0" presId="urn:microsoft.com/office/officeart/2005/8/layout/hierarchy5"/>
    <dgm:cxn modelId="{93A5D0FB-6427-1D47-B8C5-B9EC81A1357A}" type="presParOf" srcId="{DA1EF3AE-8079-458A-B570-5B1B93C99F02}" destId="{9264E4ED-6275-46D0-9721-923263BF65DA}" srcOrd="1" destOrd="0" presId="urn:microsoft.com/office/officeart/2005/8/layout/hierarchy5"/>
    <dgm:cxn modelId="{6DB6FF52-560F-2742-AA3E-EEE32B84EC43}" type="presParOf" srcId="{9264E4ED-6275-46D0-9721-923263BF65DA}" destId="{0D6B8FAB-8C56-4671-9755-56B383126AAF}" srcOrd="0" destOrd="0" presId="urn:microsoft.com/office/officeart/2005/8/layout/hierarchy5"/>
    <dgm:cxn modelId="{C13C748B-2034-4E45-A13A-FCCB9AFA6981}" type="presParOf" srcId="{9264E4ED-6275-46D0-9721-923263BF65DA}" destId="{0E46D9D8-E214-4C3F-BBC9-505A7492089A}" srcOrd="1" destOrd="0" presId="urn:microsoft.com/office/officeart/2005/8/layout/hierarchy5"/>
    <dgm:cxn modelId="{C0385929-21CF-AC45-A12A-F463306AA01B}" type="presParOf" srcId="{DA1EF3AE-8079-458A-B570-5B1B93C99F02}" destId="{B5BEF852-0496-40E8-B82A-C73BEEBCDB2A}" srcOrd="2" destOrd="0" presId="urn:microsoft.com/office/officeart/2005/8/layout/hierarchy5"/>
    <dgm:cxn modelId="{66782AC1-709E-9740-85F4-DE8FFCF00A9B}" type="presParOf" srcId="{B5BEF852-0496-40E8-B82A-C73BEEBCDB2A}" destId="{31CB6729-B40A-414E-973B-3748819DFC8D}" srcOrd="0" destOrd="0" presId="urn:microsoft.com/office/officeart/2005/8/layout/hierarchy5"/>
    <dgm:cxn modelId="{D053E0A8-CD1E-DF48-A928-5BC84911163A}" type="presParOf" srcId="{DA1EF3AE-8079-458A-B570-5B1B93C99F02}" destId="{FB841C26-C0E2-4377-B383-2A3EBA20842F}" srcOrd="3" destOrd="0" presId="urn:microsoft.com/office/officeart/2005/8/layout/hierarchy5"/>
    <dgm:cxn modelId="{007A7208-DE00-BB44-889D-0D39EF79EAEC}" type="presParOf" srcId="{FB841C26-C0E2-4377-B383-2A3EBA20842F}" destId="{44C6CDAC-53D9-40DD-8FE6-2FB4D4B6968B}" srcOrd="0" destOrd="0" presId="urn:microsoft.com/office/officeart/2005/8/layout/hierarchy5"/>
    <dgm:cxn modelId="{434BB782-8CBC-0F43-AA02-3A2149BC0AC2}" type="presParOf" srcId="{FB841C26-C0E2-4377-B383-2A3EBA20842F}" destId="{6B93CDCA-DA5C-4E4D-8C12-4CD0BD56AF37}" srcOrd="1" destOrd="0" presId="urn:microsoft.com/office/officeart/2005/8/layout/hierarchy5"/>
    <dgm:cxn modelId="{E2C0557D-833D-9344-A4ED-2539BEC0A860}" type="presParOf" srcId="{DA1EF3AE-8079-458A-B570-5B1B93C99F02}" destId="{9F7097C4-CB4C-4EB0-BE1A-D12C358C300C}" srcOrd="4" destOrd="0" presId="urn:microsoft.com/office/officeart/2005/8/layout/hierarchy5"/>
    <dgm:cxn modelId="{67D493E8-60ED-9944-A19A-75AB92546DD2}" type="presParOf" srcId="{9F7097C4-CB4C-4EB0-BE1A-D12C358C300C}" destId="{73DB9BF7-6306-4B9A-B1F0-AB27EC9AD63C}" srcOrd="0" destOrd="0" presId="urn:microsoft.com/office/officeart/2005/8/layout/hierarchy5"/>
    <dgm:cxn modelId="{199E5A57-AB1E-9F4F-B0A9-C0EF750753E8}" type="presParOf" srcId="{DA1EF3AE-8079-458A-B570-5B1B93C99F02}" destId="{7876E55A-9BC2-443C-997B-DAA94D58ECAE}" srcOrd="5" destOrd="0" presId="urn:microsoft.com/office/officeart/2005/8/layout/hierarchy5"/>
    <dgm:cxn modelId="{98045767-7890-B34C-AD4F-F1109147BE4E}" type="presParOf" srcId="{7876E55A-9BC2-443C-997B-DAA94D58ECAE}" destId="{31C2BF97-75C9-4CD2-B2BF-294340303EE7}" srcOrd="0" destOrd="0" presId="urn:microsoft.com/office/officeart/2005/8/layout/hierarchy5"/>
    <dgm:cxn modelId="{F0B1C5AA-3ABA-7A4F-8962-495CB1D43E84}" type="presParOf" srcId="{7876E55A-9BC2-443C-997B-DAA94D58ECAE}" destId="{C8735F53-1CCE-48DB-AE68-101FC94FDBA9}" srcOrd="1" destOrd="0" presId="urn:microsoft.com/office/officeart/2005/8/layout/hierarchy5"/>
    <dgm:cxn modelId="{31CE6716-AD64-E94A-9A0D-9619E61E9738}" type="presParOf" srcId="{DA1EF3AE-8079-458A-B570-5B1B93C99F02}" destId="{254B98ED-BA8E-4B9C-93B5-4E3AB0400A6F}" srcOrd="6" destOrd="0" presId="urn:microsoft.com/office/officeart/2005/8/layout/hierarchy5"/>
    <dgm:cxn modelId="{0C34D562-7F67-B745-8096-B896326C2A53}" type="presParOf" srcId="{254B98ED-BA8E-4B9C-93B5-4E3AB0400A6F}" destId="{877728C2-27FE-4789-B784-4427A9EC6242}" srcOrd="0" destOrd="0" presId="urn:microsoft.com/office/officeart/2005/8/layout/hierarchy5"/>
    <dgm:cxn modelId="{AAB7CBAD-3582-8B45-A8AD-8DE2BFBD3281}" type="presParOf" srcId="{DA1EF3AE-8079-458A-B570-5B1B93C99F02}" destId="{BF1F1C76-111A-439C-AB70-1297A7C53113}" srcOrd="7" destOrd="0" presId="urn:microsoft.com/office/officeart/2005/8/layout/hierarchy5"/>
    <dgm:cxn modelId="{189C3BA9-DE92-4243-A7F2-D0F8E774C12F}" type="presParOf" srcId="{BF1F1C76-111A-439C-AB70-1297A7C53113}" destId="{FDCE1739-D4CE-4FBE-BA9A-E81F441A103D}" srcOrd="0" destOrd="0" presId="urn:microsoft.com/office/officeart/2005/8/layout/hierarchy5"/>
    <dgm:cxn modelId="{6BC8AA7B-CEA6-4844-9F1D-49170A99C720}" type="presParOf" srcId="{BF1F1C76-111A-439C-AB70-1297A7C53113}" destId="{CCF4E639-83A9-49B0-8398-737783AFCD94}" srcOrd="1" destOrd="0" presId="urn:microsoft.com/office/officeart/2005/8/layout/hierarchy5"/>
    <dgm:cxn modelId="{8E7A76B3-4298-4B42-A977-9471B8EDFB9F}" type="presParOf" srcId="{DA1EF3AE-8079-458A-B570-5B1B93C99F02}" destId="{39137080-5CA0-4FCE-96E3-FBAEE3C5C3B7}" srcOrd="8" destOrd="0" presId="urn:microsoft.com/office/officeart/2005/8/layout/hierarchy5"/>
    <dgm:cxn modelId="{263BE5C1-81F9-7644-8730-7EDD6763A510}" type="presParOf" srcId="{39137080-5CA0-4FCE-96E3-FBAEE3C5C3B7}" destId="{ED7E490E-07C8-482A-A218-7437E06E9ED6}" srcOrd="0" destOrd="0" presId="urn:microsoft.com/office/officeart/2005/8/layout/hierarchy5"/>
    <dgm:cxn modelId="{E05D0B65-47C6-F948-9393-AD70D5D45231}" type="presParOf" srcId="{DA1EF3AE-8079-458A-B570-5B1B93C99F02}" destId="{4CA65292-8045-45A8-A0F6-ED72D8583056}" srcOrd="9" destOrd="0" presId="urn:microsoft.com/office/officeart/2005/8/layout/hierarchy5"/>
    <dgm:cxn modelId="{5F9023EF-2F8F-D643-AC58-B164EF8A4B43}" type="presParOf" srcId="{4CA65292-8045-45A8-A0F6-ED72D8583056}" destId="{EFECCC8E-EAB2-4327-9EC0-A59ABC20FA9F}" srcOrd="0" destOrd="0" presId="urn:microsoft.com/office/officeart/2005/8/layout/hierarchy5"/>
    <dgm:cxn modelId="{B0AE96DF-EAC1-814A-9CB6-0CF3CD48F825}" type="presParOf" srcId="{4CA65292-8045-45A8-A0F6-ED72D8583056}" destId="{C52FC85C-73F9-4664-825E-15FB2780D51F}" srcOrd="1" destOrd="0" presId="urn:microsoft.com/office/officeart/2005/8/layout/hierarchy5"/>
    <dgm:cxn modelId="{6B687AD2-C6C9-3646-A6F7-2444E7FB9CFC}" type="presParOf" srcId="{DA1EF3AE-8079-458A-B570-5B1B93C99F02}" destId="{A993A075-0D6D-4607-B8DE-2F9336367D8B}" srcOrd="10" destOrd="0" presId="urn:microsoft.com/office/officeart/2005/8/layout/hierarchy5"/>
    <dgm:cxn modelId="{2C3A26CF-14C4-7044-AACD-588B2F68B3D5}" type="presParOf" srcId="{A993A075-0D6D-4607-B8DE-2F9336367D8B}" destId="{94B5AFDD-3A7D-4794-9C21-936406CCFAF9}" srcOrd="0" destOrd="0" presId="urn:microsoft.com/office/officeart/2005/8/layout/hierarchy5"/>
    <dgm:cxn modelId="{AD7873CA-2355-1C49-847C-0EC101A51672}" type="presParOf" srcId="{DA1EF3AE-8079-458A-B570-5B1B93C99F02}" destId="{BA2393BC-295D-4997-8187-84FECD223DD9}" srcOrd="11" destOrd="0" presId="urn:microsoft.com/office/officeart/2005/8/layout/hierarchy5"/>
    <dgm:cxn modelId="{C3E59CE3-F6CC-944C-8F52-CFACD1BA11D5}" type="presParOf" srcId="{BA2393BC-295D-4997-8187-84FECD223DD9}" destId="{2BE4881A-AA1B-4408-85F0-5BC649C12D10}" srcOrd="0" destOrd="0" presId="urn:microsoft.com/office/officeart/2005/8/layout/hierarchy5"/>
    <dgm:cxn modelId="{F5066CA2-7D1C-9948-908D-5E5F902B470B}" type="presParOf" srcId="{BA2393BC-295D-4997-8187-84FECD223DD9}" destId="{B72DC256-DE64-4ADA-99DB-D1A340F7D928}" srcOrd="1" destOrd="0" presId="urn:microsoft.com/office/officeart/2005/8/layout/hierarchy5"/>
    <dgm:cxn modelId="{408760C9-E70E-7E4B-96E1-F91B1F5FCB07}" type="presParOf" srcId="{DA1EF3AE-8079-458A-B570-5B1B93C99F02}" destId="{45E6B187-658E-489C-8135-FAB8702A4BD0}" srcOrd="12" destOrd="0" presId="urn:microsoft.com/office/officeart/2005/8/layout/hierarchy5"/>
    <dgm:cxn modelId="{FC055513-A324-A142-896C-4201B4D88C47}" type="presParOf" srcId="{45E6B187-658E-489C-8135-FAB8702A4BD0}" destId="{CBADEA89-687C-4226-B13C-E34A9CF55749}" srcOrd="0" destOrd="0" presId="urn:microsoft.com/office/officeart/2005/8/layout/hierarchy5"/>
    <dgm:cxn modelId="{4C3685EF-B9A6-CB4C-8EAB-A5595552B9B4}" type="presParOf" srcId="{DA1EF3AE-8079-458A-B570-5B1B93C99F02}" destId="{D2846544-097D-49D1-BD4C-FE6DD63D8B12}" srcOrd="13" destOrd="0" presId="urn:microsoft.com/office/officeart/2005/8/layout/hierarchy5"/>
    <dgm:cxn modelId="{846947D9-EB83-3744-910B-2EE58C5E64B0}" type="presParOf" srcId="{D2846544-097D-49D1-BD4C-FE6DD63D8B12}" destId="{6A195D78-7BCC-48E5-B5AB-890335E43C95}" srcOrd="0" destOrd="0" presId="urn:microsoft.com/office/officeart/2005/8/layout/hierarchy5"/>
    <dgm:cxn modelId="{780B410A-AA5B-7C41-8437-B04E6FCD2C31}" type="presParOf" srcId="{D2846544-097D-49D1-BD4C-FE6DD63D8B12}" destId="{9FC726CE-C480-4191-BD3E-84B51E78E4A8}" srcOrd="1" destOrd="0" presId="urn:microsoft.com/office/officeart/2005/8/layout/hierarchy5"/>
    <dgm:cxn modelId="{55409C55-69F8-1D4B-94E3-E9073420DA47}" type="presParOf" srcId="{CC2EB275-63FB-42E5-A8E8-39DEDE4E59C7}" destId="{18F157E1-B7D8-44AD-9763-7FACE8AF0BD3}" srcOrd="1" destOrd="0" presId="urn:microsoft.com/office/officeart/2005/8/layout/hierarchy5"/>
    <dgm:cxn modelId="{6FAA5E88-A7A8-1044-8190-19B616227797}" type="presParOf" srcId="{18F157E1-B7D8-44AD-9763-7FACE8AF0BD3}" destId="{CB323325-3D82-4116-B15D-D487DED55994}" srcOrd="0" destOrd="0" presId="urn:microsoft.com/office/officeart/2005/8/layout/hierarchy5"/>
    <dgm:cxn modelId="{2C1B4863-C961-E343-89B6-3056222E214A}" type="presParOf" srcId="{CB323325-3D82-4116-B15D-D487DED55994}" destId="{EFDC9374-0648-498E-9A4E-663BCF0B2636}" srcOrd="0" destOrd="0" presId="urn:microsoft.com/office/officeart/2005/8/layout/hierarchy5"/>
    <dgm:cxn modelId="{5B90F5DC-F8C6-DC4B-B52E-24DC7D9D98E8}" type="presParOf" srcId="{CB323325-3D82-4116-B15D-D487DED55994}" destId="{713DF722-DE60-4063-850B-54A14F5DF650}" srcOrd="1" destOrd="0" presId="urn:microsoft.com/office/officeart/2005/8/layout/hierarchy5"/>
  </dgm:cxnLst>
  <dgm:bg>
    <a:solidFill>
      <a:schemeClr val="bg2">
        <a:lumMod val="75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DC9374-0648-498E-9A4E-663BCF0B2636}">
      <dsp:nvSpPr>
        <dsp:cNvPr id="0" name=""/>
        <dsp:cNvSpPr/>
      </dsp:nvSpPr>
      <dsp:spPr>
        <a:xfrm>
          <a:off x="547799" y="381000"/>
          <a:ext cx="3048322" cy="4381855"/>
        </a:xfrm>
        <a:prstGeom prst="roundRect">
          <a:avLst>
            <a:gd name="adj" fmla="val 10000"/>
          </a:avLst>
        </a:prstGeom>
        <a:solidFill>
          <a:srgbClr val="990033"/>
        </a:solidFill>
        <a:ln>
          <a:noFill/>
        </a:ln>
        <a:effectLst/>
      </dsp:spPr>
      <dsp:style>
        <a:lnRef idx="0">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l" defTabSz="800100">
            <a:lnSpc>
              <a:spcPct val="90000"/>
            </a:lnSpc>
            <a:spcBef>
              <a:spcPct val="0"/>
            </a:spcBef>
            <a:spcAft>
              <a:spcPct val="35000"/>
            </a:spcAft>
          </a:pPr>
          <a:r>
            <a:rPr lang="en-US" sz="1800" b="1" kern="1200" dirty="0" smtClean="0">
              <a:solidFill>
                <a:schemeClr val="bg1"/>
              </a:solidFill>
              <a:latin typeface="Calibri" pitchFamily="34" charset="0"/>
            </a:rPr>
            <a:t>   NSF </a:t>
          </a:r>
          <a:r>
            <a:rPr lang="en-US" sz="1800" b="1" kern="1200" dirty="0">
              <a:solidFill>
                <a:schemeClr val="bg1"/>
              </a:solidFill>
              <a:latin typeface="Calibri" pitchFamily="34" charset="0"/>
            </a:rPr>
            <a:t>Office of the Director</a:t>
          </a:r>
        </a:p>
        <a:p>
          <a:pPr marL="114300" lvl="1" indent="-114300" algn="l" defTabSz="533400">
            <a:lnSpc>
              <a:spcPct val="90000"/>
            </a:lnSpc>
            <a:spcBef>
              <a:spcPct val="0"/>
            </a:spcBef>
            <a:spcAft>
              <a:spcPct val="15000"/>
            </a:spcAft>
            <a:buChar char="••"/>
          </a:pPr>
          <a:endParaRPr lang="en-US" sz="1200" kern="1200" dirty="0">
            <a:solidFill>
              <a:schemeClr val="bg1"/>
            </a:solidFill>
            <a:latin typeface="Calibri" pitchFamily="34" charset="0"/>
          </a:endParaRPr>
        </a:p>
        <a:p>
          <a:pPr marL="114300" lvl="1" indent="-114300" algn="l" defTabSz="622300">
            <a:lnSpc>
              <a:spcPct val="90000"/>
            </a:lnSpc>
            <a:spcBef>
              <a:spcPct val="0"/>
            </a:spcBef>
            <a:spcAft>
              <a:spcPct val="15000"/>
            </a:spcAft>
            <a:buChar char="••"/>
          </a:pPr>
          <a:r>
            <a:rPr lang="en-US" sz="1400" b="1" kern="1200" dirty="0">
              <a:solidFill>
                <a:schemeClr val="bg1"/>
              </a:solidFill>
              <a:latin typeface="Calibri" pitchFamily="34" charset="0"/>
            </a:rPr>
            <a:t>Office of </a:t>
          </a:r>
          <a:r>
            <a:rPr lang="en-US" sz="1400" b="1" kern="1200" dirty="0" err="1">
              <a:solidFill>
                <a:schemeClr val="bg1"/>
              </a:solidFill>
              <a:latin typeface="Calibri" pitchFamily="34" charset="0"/>
            </a:rPr>
            <a:t>Cyberinfrastructure</a:t>
          </a:r>
          <a:r>
            <a:rPr lang="en-US" sz="1400" b="1" kern="1200" dirty="0">
              <a:solidFill>
                <a:schemeClr val="bg1"/>
              </a:solidFill>
              <a:latin typeface="Calibri" pitchFamily="34" charset="0"/>
            </a:rPr>
            <a:t> (OCI)</a:t>
          </a:r>
        </a:p>
        <a:p>
          <a:pPr marL="114300" lvl="1" indent="-114300" algn="l" defTabSz="622300">
            <a:lnSpc>
              <a:spcPct val="90000"/>
            </a:lnSpc>
            <a:spcBef>
              <a:spcPct val="0"/>
            </a:spcBef>
            <a:spcAft>
              <a:spcPct val="15000"/>
            </a:spcAft>
            <a:buChar char="••"/>
          </a:pPr>
          <a:r>
            <a:rPr lang="en-US" sz="1400" b="1" kern="1200" dirty="0">
              <a:solidFill>
                <a:schemeClr val="bg1"/>
              </a:solidFill>
              <a:latin typeface="Calibri" pitchFamily="34" charset="0"/>
            </a:rPr>
            <a:t>Office of Integrative Activities (OIA)</a:t>
          </a:r>
        </a:p>
        <a:p>
          <a:pPr marL="114300" lvl="1" indent="-114300" algn="l" defTabSz="622300">
            <a:lnSpc>
              <a:spcPct val="90000"/>
            </a:lnSpc>
            <a:spcBef>
              <a:spcPct val="0"/>
            </a:spcBef>
            <a:spcAft>
              <a:spcPct val="15000"/>
            </a:spcAft>
            <a:buChar char="••"/>
          </a:pPr>
          <a:r>
            <a:rPr lang="en-US" sz="1400" b="1" kern="1200" dirty="0">
              <a:solidFill>
                <a:schemeClr val="accent5">
                  <a:lumMod val="75000"/>
                </a:schemeClr>
              </a:solidFill>
              <a:latin typeface="Calibri" pitchFamily="34" charset="0"/>
            </a:rPr>
            <a:t>Office of International Science and Engineering (OISE)</a:t>
          </a:r>
        </a:p>
        <a:p>
          <a:pPr marL="114300" lvl="1" indent="-114300" algn="l" defTabSz="622300">
            <a:lnSpc>
              <a:spcPct val="90000"/>
            </a:lnSpc>
            <a:spcBef>
              <a:spcPct val="0"/>
            </a:spcBef>
            <a:spcAft>
              <a:spcPct val="15000"/>
            </a:spcAft>
            <a:buChar char="••"/>
          </a:pPr>
          <a:r>
            <a:rPr lang="en-US" sz="1400" b="1" kern="1200" dirty="0">
              <a:solidFill>
                <a:schemeClr val="bg1"/>
              </a:solidFill>
              <a:latin typeface="Calibri" pitchFamily="34" charset="0"/>
            </a:rPr>
            <a:t>Office of Polar Programs (OPP)</a:t>
          </a:r>
        </a:p>
      </dsp:txBody>
      <dsp:txXfrm>
        <a:off x="547799" y="381000"/>
        <a:ext cx="3048322" cy="1021528"/>
      </dsp:txXfrm>
    </dsp:sp>
    <dsp:sp modelId="{2EB273C8-6C18-484A-90AF-C0DAF40AC7AC}">
      <dsp:nvSpPr>
        <dsp:cNvPr id="0" name=""/>
        <dsp:cNvSpPr/>
      </dsp:nvSpPr>
      <dsp:spPr>
        <a:xfrm>
          <a:off x="1233150" y="2743201"/>
          <a:ext cx="1650874" cy="928239"/>
        </a:xfrm>
        <a:prstGeom prst="roundRect">
          <a:avLst>
            <a:gd name="adj" fmla="val 10000"/>
          </a:avLst>
        </a:prstGeom>
        <a:solidFill>
          <a:srgbClr val="336699"/>
        </a:solidFill>
        <a:ln w="254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a:solidFill>
                <a:schemeClr val="bg1"/>
              </a:solidFill>
              <a:latin typeface="Calibri" pitchFamily="34" charset="0"/>
            </a:rPr>
            <a:t>NSF Directorates</a:t>
          </a:r>
        </a:p>
      </dsp:txBody>
      <dsp:txXfrm>
        <a:off x="1260337" y="2770388"/>
        <a:ext cx="1596500" cy="873865"/>
      </dsp:txXfrm>
    </dsp:sp>
    <dsp:sp modelId="{86ABAF37-F707-4086-B76D-57EAA6E54703}">
      <dsp:nvSpPr>
        <dsp:cNvPr id="0" name=""/>
        <dsp:cNvSpPr/>
      </dsp:nvSpPr>
      <dsp:spPr>
        <a:xfrm rot="17694657">
          <a:off x="2236170" y="2185686"/>
          <a:ext cx="2238648" cy="12897"/>
        </a:xfrm>
        <a:custGeom>
          <a:avLst/>
          <a:gdLst/>
          <a:ahLst/>
          <a:cxnLst/>
          <a:rect l="0" t="0" r="0" b="0"/>
          <a:pathLst>
            <a:path>
              <a:moveTo>
                <a:pt x="0" y="6448"/>
              </a:moveTo>
              <a:lnTo>
                <a:pt x="2238648" y="64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solidFill>
              <a:sysClr val="windowText" lastClr="000000"/>
            </a:solidFill>
          </a:endParaRPr>
        </a:p>
      </dsp:txBody>
      <dsp:txXfrm>
        <a:off x="3299528" y="2136169"/>
        <a:ext cx="111932" cy="111932"/>
      </dsp:txXfrm>
    </dsp:sp>
    <dsp:sp modelId="{0D6B8FAB-8C56-4671-9755-56B383126AAF}">
      <dsp:nvSpPr>
        <dsp:cNvPr id="0" name=""/>
        <dsp:cNvSpPr/>
      </dsp:nvSpPr>
      <dsp:spPr>
        <a:xfrm>
          <a:off x="3826963" y="944196"/>
          <a:ext cx="2538272" cy="46550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tx1"/>
              </a:solidFill>
              <a:latin typeface="Calibri" pitchFamily="34" charset="0"/>
            </a:rPr>
            <a:t> Biological </a:t>
          </a:r>
          <a:r>
            <a:rPr lang="en-US" sz="1800" b="1" kern="1200" dirty="0">
              <a:solidFill>
                <a:schemeClr val="tx1"/>
              </a:solidFill>
              <a:latin typeface="Calibri" pitchFamily="34" charset="0"/>
            </a:rPr>
            <a:t>Sciences (BIO)</a:t>
          </a:r>
          <a:endParaRPr lang="en-US" sz="1800" kern="1200" dirty="0">
            <a:solidFill>
              <a:schemeClr val="tx1"/>
            </a:solidFill>
            <a:latin typeface="Calibri" pitchFamily="34" charset="0"/>
          </a:endParaRPr>
        </a:p>
      </dsp:txBody>
      <dsp:txXfrm>
        <a:off x="3840597" y="957830"/>
        <a:ext cx="2511004" cy="438237"/>
      </dsp:txXfrm>
    </dsp:sp>
    <dsp:sp modelId="{B5BEF852-0496-40E8-B82A-C73BEEBCDB2A}">
      <dsp:nvSpPr>
        <dsp:cNvPr id="0" name=""/>
        <dsp:cNvSpPr/>
      </dsp:nvSpPr>
      <dsp:spPr>
        <a:xfrm rot="18306081">
          <a:off x="2535627" y="2530159"/>
          <a:ext cx="1639613" cy="12897"/>
        </a:xfrm>
        <a:custGeom>
          <a:avLst/>
          <a:gdLst/>
          <a:ahLst/>
          <a:cxnLst/>
          <a:rect l="0" t="0" r="0" b="0"/>
          <a:pathLst>
            <a:path>
              <a:moveTo>
                <a:pt x="0" y="6448"/>
              </a:moveTo>
              <a:lnTo>
                <a:pt x="1639613" y="64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solidFill>
          </a:endParaRPr>
        </a:p>
      </dsp:txBody>
      <dsp:txXfrm>
        <a:off x="3314443" y="2495617"/>
        <a:ext cx="81980" cy="81980"/>
      </dsp:txXfrm>
    </dsp:sp>
    <dsp:sp modelId="{44C6CDAC-53D9-40DD-8FE6-2FB4D4B6968B}">
      <dsp:nvSpPr>
        <dsp:cNvPr id="0" name=""/>
        <dsp:cNvSpPr/>
      </dsp:nvSpPr>
      <dsp:spPr>
        <a:xfrm>
          <a:off x="3826842" y="1550561"/>
          <a:ext cx="3196817" cy="63066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l" defTabSz="800100">
            <a:lnSpc>
              <a:spcPct val="90000"/>
            </a:lnSpc>
            <a:spcBef>
              <a:spcPct val="0"/>
            </a:spcBef>
            <a:spcAft>
              <a:spcPts val="0"/>
            </a:spcAft>
          </a:pPr>
          <a:r>
            <a:rPr lang="en-US" sz="1800" b="1" kern="1200" dirty="0" smtClean="0">
              <a:solidFill>
                <a:schemeClr val="tx1"/>
              </a:solidFill>
              <a:latin typeface="Calibri" pitchFamily="34" charset="0"/>
            </a:rPr>
            <a:t> Computer </a:t>
          </a:r>
          <a:r>
            <a:rPr lang="en-US" sz="1800" b="1" kern="1200" dirty="0">
              <a:solidFill>
                <a:schemeClr val="tx1"/>
              </a:solidFill>
              <a:latin typeface="Calibri" pitchFamily="34" charset="0"/>
            </a:rPr>
            <a:t>and </a:t>
          </a:r>
          <a:r>
            <a:rPr lang="en-US" sz="1800" b="1" kern="1200" dirty="0" smtClean="0">
              <a:solidFill>
                <a:schemeClr val="tx1"/>
              </a:solidFill>
              <a:latin typeface="Calibri" pitchFamily="34" charset="0"/>
            </a:rPr>
            <a:t>Information</a:t>
          </a:r>
        </a:p>
        <a:p>
          <a:pPr lvl="0" algn="l" defTabSz="800100">
            <a:lnSpc>
              <a:spcPct val="90000"/>
            </a:lnSpc>
            <a:spcBef>
              <a:spcPct val="0"/>
            </a:spcBef>
            <a:spcAft>
              <a:spcPts val="0"/>
            </a:spcAft>
          </a:pPr>
          <a:r>
            <a:rPr lang="en-US" sz="1800" b="1" kern="1200" dirty="0" smtClean="0">
              <a:solidFill>
                <a:schemeClr val="tx1"/>
              </a:solidFill>
              <a:latin typeface="Calibri" pitchFamily="34" charset="0"/>
            </a:rPr>
            <a:t> Science </a:t>
          </a:r>
          <a:r>
            <a:rPr lang="en-US" sz="1800" b="1" kern="1200" dirty="0">
              <a:solidFill>
                <a:schemeClr val="tx1"/>
              </a:solidFill>
              <a:latin typeface="Calibri" pitchFamily="34" charset="0"/>
            </a:rPr>
            <a:t>and Engineering (CISE)</a:t>
          </a:r>
          <a:endParaRPr lang="en-US" sz="1800" kern="1200" dirty="0">
            <a:solidFill>
              <a:schemeClr val="tx1"/>
            </a:solidFill>
            <a:latin typeface="Calibri" pitchFamily="34" charset="0"/>
          </a:endParaRPr>
        </a:p>
      </dsp:txBody>
      <dsp:txXfrm>
        <a:off x="3845314" y="1569033"/>
        <a:ext cx="3159873" cy="593721"/>
      </dsp:txXfrm>
    </dsp:sp>
    <dsp:sp modelId="{9F7097C4-CB4C-4EB0-BE1A-D12C358C300C}">
      <dsp:nvSpPr>
        <dsp:cNvPr id="0" name=""/>
        <dsp:cNvSpPr/>
      </dsp:nvSpPr>
      <dsp:spPr>
        <a:xfrm rot="19552334">
          <a:off x="2784962" y="2878142"/>
          <a:ext cx="1150469" cy="12897"/>
        </a:xfrm>
        <a:custGeom>
          <a:avLst/>
          <a:gdLst/>
          <a:ahLst/>
          <a:cxnLst/>
          <a:rect l="0" t="0" r="0" b="0"/>
          <a:pathLst>
            <a:path>
              <a:moveTo>
                <a:pt x="0" y="6448"/>
              </a:moveTo>
              <a:lnTo>
                <a:pt x="1150469" y="64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solidFill>
          </a:endParaRPr>
        </a:p>
      </dsp:txBody>
      <dsp:txXfrm>
        <a:off x="3331435" y="2855830"/>
        <a:ext cx="57523" cy="57523"/>
      </dsp:txXfrm>
    </dsp:sp>
    <dsp:sp modelId="{31C2BF97-75C9-4CD2-B2BF-294340303EE7}">
      <dsp:nvSpPr>
        <dsp:cNvPr id="0" name=""/>
        <dsp:cNvSpPr/>
      </dsp:nvSpPr>
      <dsp:spPr>
        <a:xfrm>
          <a:off x="3836370" y="2294797"/>
          <a:ext cx="3892356" cy="53412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tx1"/>
              </a:solidFill>
              <a:latin typeface="Calibri" pitchFamily="34" charset="0"/>
            </a:rPr>
            <a:t> Education </a:t>
          </a:r>
          <a:r>
            <a:rPr lang="en-US" sz="1800" b="1" kern="1200" dirty="0">
              <a:solidFill>
                <a:schemeClr val="tx1"/>
              </a:solidFill>
              <a:latin typeface="Calibri" pitchFamily="34" charset="0"/>
            </a:rPr>
            <a:t>and Human Resources (EHR)</a:t>
          </a:r>
          <a:endParaRPr lang="en-US" sz="1800" kern="1200" dirty="0">
            <a:solidFill>
              <a:schemeClr val="tx1"/>
            </a:solidFill>
            <a:latin typeface="Calibri" pitchFamily="34" charset="0"/>
          </a:endParaRPr>
        </a:p>
      </dsp:txBody>
      <dsp:txXfrm>
        <a:off x="3852014" y="2310441"/>
        <a:ext cx="3861068" cy="502841"/>
      </dsp:txXfrm>
    </dsp:sp>
    <dsp:sp modelId="{254B98ED-BA8E-4B9C-93B5-4E3AB0400A6F}">
      <dsp:nvSpPr>
        <dsp:cNvPr id="0" name=""/>
        <dsp:cNvSpPr/>
      </dsp:nvSpPr>
      <dsp:spPr>
        <a:xfrm rot="21514347">
          <a:off x="2883875" y="3188887"/>
          <a:ext cx="962163" cy="12897"/>
        </a:xfrm>
        <a:custGeom>
          <a:avLst/>
          <a:gdLst/>
          <a:ahLst/>
          <a:cxnLst/>
          <a:rect l="0" t="0" r="0" b="0"/>
          <a:pathLst>
            <a:path>
              <a:moveTo>
                <a:pt x="0" y="6448"/>
              </a:moveTo>
              <a:lnTo>
                <a:pt x="962163" y="64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solidFill>
          </a:endParaRPr>
        </a:p>
      </dsp:txBody>
      <dsp:txXfrm>
        <a:off x="3340903" y="3171282"/>
        <a:ext cx="48108" cy="48108"/>
      </dsp:txXfrm>
    </dsp:sp>
    <dsp:sp modelId="{FDCE1739-D4CE-4FBE-BA9A-E81F441A103D}">
      <dsp:nvSpPr>
        <dsp:cNvPr id="0" name=""/>
        <dsp:cNvSpPr/>
      </dsp:nvSpPr>
      <dsp:spPr>
        <a:xfrm>
          <a:off x="3845889" y="2981326"/>
          <a:ext cx="1915785" cy="40404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tx1"/>
              </a:solidFill>
              <a:latin typeface="Calibri" pitchFamily="34" charset="0"/>
            </a:rPr>
            <a:t> Engineering </a:t>
          </a:r>
          <a:r>
            <a:rPr lang="en-US" sz="1800" b="1" kern="1200" dirty="0">
              <a:solidFill>
                <a:schemeClr val="tx1"/>
              </a:solidFill>
              <a:latin typeface="Calibri" pitchFamily="34" charset="0"/>
            </a:rPr>
            <a:t>(ENG)</a:t>
          </a:r>
          <a:endParaRPr lang="en-US" sz="1800" kern="1200" dirty="0">
            <a:solidFill>
              <a:schemeClr val="tx1"/>
            </a:solidFill>
            <a:latin typeface="Calibri" pitchFamily="34" charset="0"/>
          </a:endParaRPr>
        </a:p>
      </dsp:txBody>
      <dsp:txXfrm>
        <a:off x="3857723" y="2993160"/>
        <a:ext cx="1892117" cy="380381"/>
      </dsp:txXfrm>
    </dsp:sp>
    <dsp:sp modelId="{39137080-5CA0-4FCE-96E3-FBAEE3C5C3B7}">
      <dsp:nvSpPr>
        <dsp:cNvPr id="0" name=""/>
        <dsp:cNvSpPr/>
      </dsp:nvSpPr>
      <dsp:spPr>
        <a:xfrm rot="2940676">
          <a:off x="2634225" y="3748864"/>
          <a:ext cx="1451943" cy="12897"/>
        </a:xfrm>
        <a:custGeom>
          <a:avLst/>
          <a:gdLst/>
          <a:ahLst/>
          <a:cxnLst/>
          <a:rect l="0" t="0" r="0" b="0"/>
          <a:pathLst>
            <a:path>
              <a:moveTo>
                <a:pt x="0" y="6448"/>
              </a:moveTo>
              <a:lnTo>
                <a:pt x="1451943" y="64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solidFill>
          </a:endParaRPr>
        </a:p>
      </dsp:txBody>
      <dsp:txXfrm>
        <a:off x="3323898" y="3719014"/>
        <a:ext cx="72597" cy="72597"/>
      </dsp:txXfrm>
    </dsp:sp>
    <dsp:sp modelId="{EFECCC8E-EAB2-4327-9EC0-A59ABC20FA9F}">
      <dsp:nvSpPr>
        <dsp:cNvPr id="0" name=""/>
        <dsp:cNvSpPr/>
      </dsp:nvSpPr>
      <dsp:spPr>
        <a:xfrm>
          <a:off x="3836370" y="4101279"/>
          <a:ext cx="1871501" cy="40404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tx1"/>
              </a:solidFill>
              <a:latin typeface="Calibri" pitchFamily="34" charset="0"/>
            </a:rPr>
            <a:t> Geosciences </a:t>
          </a:r>
          <a:r>
            <a:rPr lang="en-US" sz="1800" b="1" kern="1200" dirty="0">
              <a:solidFill>
                <a:schemeClr val="tx1"/>
              </a:solidFill>
              <a:latin typeface="Calibri" pitchFamily="34" charset="0"/>
            </a:rPr>
            <a:t>(GEO</a:t>
          </a:r>
          <a:r>
            <a:rPr lang="en-US" sz="1800" b="1" kern="1200" dirty="0" smtClean="0">
              <a:solidFill>
                <a:schemeClr val="tx1"/>
              </a:solidFill>
              <a:latin typeface="Calibri" pitchFamily="34" charset="0"/>
            </a:rPr>
            <a:t>)</a:t>
          </a:r>
          <a:endParaRPr lang="en-US" sz="1800" kern="1200" dirty="0">
            <a:solidFill>
              <a:schemeClr val="tx1"/>
            </a:solidFill>
            <a:latin typeface="Calibri" pitchFamily="34" charset="0"/>
          </a:endParaRPr>
        </a:p>
      </dsp:txBody>
      <dsp:txXfrm>
        <a:off x="3848204" y="4113113"/>
        <a:ext cx="1847833" cy="380381"/>
      </dsp:txXfrm>
    </dsp:sp>
    <dsp:sp modelId="{A993A075-0D6D-4607-B8DE-2F9336367D8B}">
      <dsp:nvSpPr>
        <dsp:cNvPr id="0" name=""/>
        <dsp:cNvSpPr/>
      </dsp:nvSpPr>
      <dsp:spPr>
        <a:xfrm rot="1727961">
          <a:off x="2817486" y="3460027"/>
          <a:ext cx="1075901" cy="12897"/>
        </a:xfrm>
        <a:custGeom>
          <a:avLst/>
          <a:gdLst/>
          <a:ahLst/>
          <a:cxnLst/>
          <a:rect l="0" t="0" r="0" b="0"/>
          <a:pathLst>
            <a:path>
              <a:moveTo>
                <a:pt x="0" y="6448"/>
              </a:moveTo>
              <a:lnTo>
                <a:pt x="1075901" y="64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328540" y="3439578"/>
        <a:ext cx="53795" cy="53795"/>
      </dsp:txXfrm>
    </dsp:sp>
    <dsp:sp modelId="{2BE4881A-AA1B-4408-85F0-5BC649C12D10}">
      <dsp:nvSpPr>
        <dsp:cNvPr id="0" name=""/>
        <dsp:cNvSpPr/>
      </dsp:nvSpPr>
      <dsp:spPr>
        <a:xfrm>
          <a:off x="3826850" y="3517435"/>
          <a:ext cx="4253851" cy="41638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tx1"/>
              </a:solidFill>
              <a:latin typeface="Calibri" pitchFamily="34" charset="0"/>
            </a:rPr>
            <a:t> Mathematical and Physical Sciences (MPS)</a:t>
          </a:r>
          <a:endParaRPr lang="en-US" sz="1800" kern="1200" dirty="0">
            <a:solidFill>
              <a:schemeClr val="tx1"/>
            </a:solidFill>
            <a:latin typeface="Calibri" pitchFamily="34" charset="0"/>
          </a:endParaRPr>
        </a:p>
      </dsp:txBody>
      <dsp:txXfrm>
        <a:off x="3839046" y="3529631"/>
        <a:ext cx="4229459" cy="391997"/>
      </dsp:txXfrm>
    </dsp:sp>
    <dsp:sp modelId="{45E6B187-658E-489C-8135-FAB8702A4BD0}">
      <dsp:nvSpPr>
        <dsp:cNvPr id="0" name=""/>
        <dsp:cNvSpPr/>
      </dsp:nvSpPr>
      <dsp:spPr>
        <a:xfrm rot="3616079">
          <a:off x="2400063" y="4034609"/>
          <a:ext cx="1920267" cy="12897"/>
        </a:xfrm>
        <a:custGeom>
          <a:avLst/>
          <a:gdLst/>
          <a:ahLst/>
          <a:cxnLst/>
          <a:rect l="0" t="0" r="0" b="0"/>
          <a:pathLst>
            <a:path>
              <a:moveTo>
                <a:pt x="0" y="6448"/>
              </a:moveTo>
              <a:lnTo>
                <a:pt x="1920267" y="64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solidFill>
              <a:sysClr val="windowText" lastClr="000000"/>
            </a:solidFill>
          </a:endParaRPr>
        </a:p>
      </dsp:txBody>
      <dsp:txXfrm>
        <a:off x="3312190" y="3993051"/>
        <a:ext cx="96013" cy="96013"/>
      </dsp:txXfrm>
    </dsp:sp>
    <dsp:sp modelId="{6A195D78-7BCC-48E5-B5AB-890335E43C95}">
      <dsp:nvSpPr>
        <dsp:cNvPr id="0" name=""/>
        <dsp:cNvSpPr/>
      </dsp:nvSpPr>
      <dsp:spPr>
        <a:xfrm>
          <a:off x="3836370" y="4625126"/>
          <a:ext cx="4702460" cy="49933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tx1"/>
              </a:solidFill>
              <a:latin typeface="Calibri" pitchFamily="34" charset="0"/>
            </a:rPr>
            <a:t> Social</a:t>
          </a:r>
          <a:r>
            <a:rPr lang="en-US" sz="1800" b="1" kern="1200" dirty="0">
              <a:solidFill>
                <a:schemeClr val="tx1"/>
              </a:solidFill>
              <a:latin typeface="Calibri" pitchFamily="34" charset="0"/>
            </a:rPr>
            <a:t>, Behavioral and Economic Sciences (SBE)</a:t>
          </a:r>
          <a:endParaRPr lang="en-US" sz="1800" kern="1200" dirty="0">
            <a:solidFill>
              <a:schemeClr val="tx1"/>
            </a:solidFill>
            <a:latin typeface="Calibri" pitchFamily="34" charset="0"/>
          </a:endParaRPr>
        </a:p>
      </dsp:txBody>
      <dsp:txXfrm>
        <a:off x="3850995" y="4639751"/>
        <a:ext cx="4673210" cy="47008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image" Target="../media/image5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3572F9-44B5-4B05-BDFC-EC7BB63C0E53}" type="datetimeFigureOut">
              <a:rPr lang="en-US" smtClean="0"/>
              <a:pPr/>
              <a:t>3/7/2012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6992D0-CF09-49AE-B90E-585F3C777F1E}" type="slidenum">
              <a:rPr lang="en-US" smtClean="0"/>
              <a:pPr/>
              <a:t>‹#›</a:t>
            </a:fld>
            <a:endParaRPr lang="en-US" dirty="0"/>
          </a:p>
        </p:txBody>
      </p:sp>
    </p:spTree>
    <p:extLst>
      <p:ext uri="{BB962C8B-B14F-4D97-AF65-F5344CB8AC3E}">
        <p14:creationId xmlns:p14="http://schemas.microsoft.com/office/powerpoint/2010/main" val="3910055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6992D0-CF09-49AE-B90E-585F3C777F1E}"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r>
              <a:rPr lang="en-US" dirty="0" smtClean="0"/>
              <a:t>PIRE: FY 2009-2010, institutional eligibility was broadened to allow a more diverse set of institutions to apply.  As a result, 521 preliminary proposals were reviewed, 83 full proposals were subsequently invited, and OISE funded 15 awards (18% success rate).  All awards were co-funded by NSF directorates or offices for a total of approximately $55M.  Each NSF grant-making directorate and offices co-funded at least one award.</a:t>
            </a:r>
          </a:p>
          <a:p>
            <a:endParaRPr lang="en-US" dirty="0" smtClean="0"/>
          </a:p>
        </p:txBody>
      </p:sp>
      <p:sp>
        <p:nvSpPr>
          <p:cNvPr id="41988" name="Slide Number Placeholder 3"/>
          <p:cNvSpPr>
            <a:spLocks noGrp="1"/>
          </p:cNvSpPr>
          <p:nvPr>
            <p:ph type="sldNum" sz="quarter" idx="5"/>
          </p:nvPr>
        </p:nvSpPr>
        <p:spPr>
          <a:noFill/>
        </p:spPr>
        <p:txBody>
          <a:bodyPr/>
          <a:lstStyle/>
          <a:p>
            <a:fld id="{7400DE4C-D310-4350-8E8B-13DE8A22E538}" type="slidenum">
              <a:rPr lang="en-US" smtClean="0"/>
              <a:pPr/>
              <a:t>16</a:t>
            </a:fld>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8234DA-EB4D-4B91-AA0C-F93D5950BF75}" type="slidenum">
              <a:rPr lang="en-US"/>
              <a:pPr/>
              <a:t>3</a:t>
            </a:fld>
            <a:endParaRPr lang="en-US"/>
          </a:p>
        </p:txBody>
      </p:sp>
      <p:sp>
        <p:nvSpPr>
          <p:cNvPr id="25602" name="Rectangle 2"/>
          <p:cNvSpPr>
            <a:spLocks noGrp="1" noRot="1" noChangeAspect="1" noChangeArrowheads="1" noTextEdit="1"/>
          </p:cNvSpPr>
          <p:nvPr>
            <p:ph type="sldImg"/>
          </p:nvPr>
        </p:nvSpPr>
        <p:spPr>
          <a:xfrm>
            <a:off x="1141413" y="688975"/>
            <a:ext cx="4572000" cy="3429000"/>
          </a:xfrm>
          <a:ln/>
        </p:spPr>
      </p:sp>
      <p:sp>
        <p:nvSpPr>
          <p:cNvPr id="25604" name="Rectangle 4"/>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693F19CA-8CC8-47AD-858F-6C41BA732C1A}" type="slidenum">
              <a:rPr lang="en-US" smtClean="0"/>
              <a:pPr/>
              <a:t>5</a:t>
            </a:fld>
            <a:endParaRPr lang="en-US" dirty="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b="0" dirty="0" smtClean="0"/>
              <a:t>Support for research that has an international dimension is provided across the Foundation – NOT just by OISE;  Vast majority is funded outside OISE</a:t>
            </a:r>
          </a:p>
          <a:p>
            <a:pPr eaLnBrk="1" hangingPunct="1"/>
            <a:endParaRPr lang="en-US" b="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overall average proposal funding rate for all NSF proposals decreased from 31 percent in FY 2001 to 23 percent in FY 2005, while the number of proposals grew 32 percent in this same time period. From 2005 to 2008, the number of competitive proposals received averaged around 43,000 per year and the funding rate hovered around 25 percent as the graph indicates. </a:t>
            </a:r>
          </a:p>
          <a:p>
            <a:endParaRPr lang="en-US" dirty="0" smtClean="0"/>
          </a:p>
          <a:p>
            <a:r>
              <a:rPr lang="en-US" dirty="0" smtClean="0"/>
              <a:t>In FY 2009, NSF received slightly more proposals than previous years for a total of 45,228 proposals. At the same time, the additional Recovery Act funds enabled NSF to increase its funding rate to 32 percent in FY 2009, the highest since FY 2000.  In FY 2010, proposals increased</a:t>
            </a:r>
            <a:r>
              <a:rPr lang="en-US" baseline="0" dirty="0" smtClean="0"/>
              <a:t> over FY 2009 by 22% to 55,528.  13,015 awards were made in 2010, resulting in a drop in funding rate to 23%.</a:t>
            </a:r>
            <a:endParaRPr lang="en-US" dirty="0"/>
          </a:p>
        </p:txBody>
      </p:sp>
      <p:sp>
        <p:nvSpPr>
          <p:cNvPr id="4" name="Slide Number Placeholder 3"/>
          <p:cNvSpPr>
            <a:spLocks noGrp="1"/>
          </p:cNvSpPr>
          <p:nvPr>
            <p:ph type="sldNum" sz="quarter" idx="10"/>
          </p:nvPr>
        </p:nvSpPr>
        <p:spPr/>
        <p:txBody>
          <a:bodyPr/>
          <a:lstStyle/>
          <a:p>
            <a:pPr>
              <a:defRPr/>
            </a:pPr>
            <a:fld id="{AFAD0D02-C06C-4DCA-A1DC-EC7DC3A5FCA6}" type="slidenum">
              <a:rPr lang="en-US" smtClean="0">
                <a:solidFill>
                  <a:srgbClr val="C0504D"/>
                </a:solidFill>
              </a:rPr>
              <a:pPr>
                <a:defRPr/>
              </a:pPr>
              <a:t>7</a:t>
            </a:fld>
            <a:endParaRPr lang="en-US">
              <a:solidFill>
                <a:srgbClr val="C0504D"/>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r>
              <a:rPr lang="en-US" smtClean="0"/>
              <a:t>Currently 95 active IRES awards, totalling nearly $14 M</a:t>
            </a:r>
          </a:p>
        </p:txBody>
      </p:sp>
      <p:sp>
        <p:nvSpPr>
          <p:cNvPr id="37892" name="Slide Number Placeholder 3"/>
          <p:cNvSpPr>
            <a:spLocks noGrp="1"/>
          </p:cNvSpPr>
          <p:nvPr>
            <p:ph type="sldNum" sz="quarter" idx="5"/>
          </p:nvPr>
        </p:nvSpPr>
        <p:spPr>
          <a:noFill/>
        </p:spPr>
        <p:txBody>
          <a:bodyPr/>
          <a:lstStyle/>
          <a:p>
            <a:fld id="{8F2E0A7A-C4A7-41FF-A720-A6789E9D40B9}" type="slidenum">
              <a:rPr lang="en-US" smtClean="0"/>
              <a:pPr/>
              <a:t>9</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r>
              <a:rPr lang="en-US" smtClean="0"/>
              <a:t>Currently nearly 300 active EAPSI awards</a:t>
            </a:r>
          </a:p>
        </p:txBody>
      </p:sp>
      <p:sp>
        <p:nvSpPr>
          <p:cNvPr id="38916" name="Slide Number Placeholder 3"/>
          <p:cNvSpPr>
            <a:spLocks noGrp="1"/>
          </p:cNvSpPr>
          <p:nvPr>
            <p:ph type="sldNum" sz="quarter" idx="5"/>
          </p:nvPr>
        </p:nvSpPr>
        <p:spPr>
          <a:noFill/>
        </p:spPr>
        <p:txBody>
          <a:bodyPr/>
          <a:lstStyle/>
          <a:p>
            <a:fld id="{C3ED2534-5845-446C-9633-7D59C9261E32}" type="slidenum">
              <a:rPr lang="en-US" smtClean="0"/>
              <a:pPr/>
              <a:t>10</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r>
              <a:rPr lang="en-US" smtClean="0"/>
              <a:t>30 Awards in 2010</a:t>
            </a:r>
          </a:p>
        </p:txBody>
      </p:sp>
      <p:sp>
        <p:nvSpPr>
          <p:cNvPr id="39940" name="Slide Number Placeholder 3"/>
          <p:cNvSpPr>
            <a:spLocks noGrp="1"/>
          </p:cNvSpPr>
          <p:nvPr>
            <p:ph type="sldNum" sz="quarter" idx="5"/>
          </p:nvPr>
        </p:nvSpPr>
        <p:spPr>
          <a:noFill/>
        </p:spPr>
        <p:txBody>
          <a:bodyPr/>
          <a:lstStyle/>
          <a:p>
            <a:fld id="{E69D3176-A152-45F5-B82E-B077790CF91D}" type="slidenum">
              <a:rPr lang="en-US" smtClean="0"/>
              <a:pPr/>
              <a:t>12</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r>
              <a:rPr lang="en-US" smtClean="0"/>
              <a:t>23 active PASIs</a:t>
            </a:r>
          </a:p>
          <a:p>
            <a:r>
              <a:rPr lang="en-US" smtClean="0"/>
              <a:t>Incorporated Research Institutions of Seismology Consortium (IRIS)</a:t>
            </a:r>
          </a:p>
        </p:txBody>
      </p:sp>
      <p:sp>
        <p:nvSpPr>
          <p:cNvPr id="40964" name="Slide Number Placeholder 3"/>
          <p:cNvSpPr>
            <a:spLocks noGrp="1"/>
          </p:cNvSpPr>
          <p:nvPr>
            <p:ph type="sldNum" sz="quarter" idx="5"/>
          </p:nvPr>
        </p:nvSpPr>
        <p:spPr>
          <a:noFill/>
        </p:spPr>
        <p:txBody>
          <a:bodyPr/>
          <a:lstStyle/>
          <a:p>
            <a:fld id="{B9B839CA-05C2-4D2B-9514-52F35F61252B}" type="slidenum">
              <a:rPr lang="en-US" smtClean="0"/>
              <a:pPr/>
              <a:t>13</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r>
              <a:rPr lang="en-US" smtClean="0"/>
              <a:t>PIRE: FY 2009-2010, institutional eligibility was broadened to allow a more diverse set of institutions to apply.  As a result, 521 preliminary proposals were reviewed, 83 full proposals were subsequently invited, and OISE funded 15 awards (18% success rate).  All awards were co-funded by NSF directorates or offices for a total of approximately $55M.  Each NSF grant-making directorate and offices co-funded at least one award.</a:t>
            </a:r>
          </a:p>
          <a:p>
            <a:endParaRPr lang="en-US" smtClean="0"/>
          </a:p>
        </p:txBody>
      </p:sp>
      <p:sp>
        <p:nvSpPr>
          <p:cNvPr id="41988" name="Slide Number Placeholder 3"/>
          <p:cNvSpPr>
            <a:spLocks noGrp="1"/>
          </p:cNvSpPr>
          <p:nvPr>
            <p:ph type="sldNum" sz="quarter" idx="5"/>
          </p:nvPr>
        </p:nvSpPr>
        <p:spPr>
          <a:noFill/>
        </p:spPr>
        <p:txBody>
          <a:bodyPr/>
          <a:lstStyle/>
          <a:p>
            <a:fld id="{7400DE4C-D310-4350-8E8B-13DE8A22E538}" type="slidenum">
              <a:rPr lang="en-US" smtClean="0"/>
              <a:pPr/>
              <a:t>15</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4ADF91-19D3-45F1-A9CC-A715FB43E4DA}" type="datetime1">
              <a:rPr lang="en-US" smtClean="0"/>
              <a:pPr/>
              <a:t>3/7/2012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FF0218-94E0-4158-A12F-3371CF0BF52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718761-6FB1-4E29-ABA3-2C7F9A47580B}" type="datetime1">
              <a:rPr lang="en-US" smtClean="0"/>
              <a:pPr/>
              <a:t>3/7/2012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FF0218-94E0-4158-A12F-3371CF0BF52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F39A7-F9CC-429B-8438-5CB6D0D1DA49}" type="datetime1">
              <a:rPr lang="en-US" smtClean="0"/>
              <a:pPr/>
              <a:t>3/7/2012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FF0218-94E0-4158-A12F-3371CF0BF52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4FD2EE3F-C83F-43C2-9604-FE1030AD1588}"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cstate="print">
            <a:lum bright="82000" contrast="-96000"/>
            <a:grayscl/>
          </a:blip>
          <a:srcRect/>
          <a:stretch>
            <a:fillRect/>
          </a:stretch>
        </p:blipFill>
        <p:spPr bwMode="auto">
          <a:xfrm>
            <a:off x="304800" y="1219200"/>
            <a:ext cx="8534400" cy="5016500"/>
          </a:xfrm>
          <a:prstGeom prst="rect">
            <a:avLst/>
          </a:prstGeom>
          <a:noFill/>
          <a:ln w="9525">
            <a:noFill/>
            <a:miter lim="800000"/>
            <a:headEnd/>
            <a:tailEnd/>
          </a:ln>
          <a:effectLst/>
        </p:spPr>
      </p:pic>
      <p:pic>
        <p:nvPicPr>
          <p:cNvPr id="80898" name="Picture 2" descr="thumbnail of small NSF logo in color "/>
          <p:cNvPicPr>
            <a:picLocks noChangeAspect="1" noChangeArrowheads="1"/>
          </p:cNvPicPr>
          <p:nvPr userDrawn="1"/>
        </p:nvPicPr>
        <p:blipFill>
          <a:blip r:embed="rId3" cstate="print"/>
          <a:srcRect/>
          <a:stretch>
            <a:fillRect/>
          </a:stretch>
        </p:blipFill>
        <p:spPr bwMode="auto">
          <a:xfrm>
            <a:off x="152400" y="152400"/>
            <a:ext cx="952500" cy="952500"/>
          </a:xfrm>
          <a:prstGeom prst="rect">
            <a:avLst/>
          </a:prstGeom>
          <a:noFill/>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OISE COV 201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buClr>
                <a:srgbClr val="0000CC"/>
              </a:buClr>
              <a:buFont typeface="Wingdings" pitchFamily="2" charset="2"/>
              <a:buChar char="Ø"/>
              <a:defRPr/>
            </a:lvl1pPr>
            <a:lvl2pPr>
              <a:buClr>
                <a:srgbClr val="C00000"/>
              </a:buClr>
              <a:buFont typeface="Arial" pitchFamily="34" charset="0"/>
              <a:buChar char="•"/>
              <a:defRPr/>
            </a:lvl2pPr>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err="1" smtClean="0"/>
              <a:t>CFifth</a:t>
            </a:r>
            <a:r>
              <a:rPr lang="en-US" dirty="0" smtClean="0"/>
              <a:t> level</a:t>
            </a:r>
            <a:endParaRPr lang="en-US" dirty="0"/>
          </a:p>
        </p:txBody>
      </p:sp>
      <p:sp>
        <p:nvSpPr>
          <p:cNvPr id="4" name="Line 7"/>
          <p:cNvSpPr>
            <a:spLocks noChangeShapeType="1"/>
          </p:cNvSpPr>
          <p:nvPr userDrawn="1"/>
        </p:nvSpPr>
        <p:spPr bwMode="auto">
          <a:xfrm flipV="1">
            <a:off x="533400" y="1295400"/>
            <a:ext cx="8077200" cy="0"/>
          </a:xfrm>
          <a:prstGeom prst="line">
            <a:avLst/>
          </a:prstGeom>
          <a:noFill/>
          <a:ln w="28575">
            <a:solidFill>
              <a:srgbClr val="000099"/>
            </a:solidFill>
            <a:round/>
            <a:headEnd/>
            <a:tailEnd/>
          </a:ln>
          <a:effectLst/>
        </p:spPr>
        <p:txBody>
          <a:bodyPr/>
          <a:lstStyle/>
          <a:p>
            <a:endParaRPr lang="en-US"/>
          </a:p>
        </p:txBody>
      </p:sp>
      <p:sp>
        <p:nvSpPr>
          <p:cNvPr id="5" name="Line 8"/>
          <p:cNvSpPr>
            <a:spLocks noChangeShapeType="1"/>
          </p:cNvSpPr>
          <p:nvPr userDrawn="1"/>
        </p:nvSpPr>
        <p:spPr bwMode="auto">
          <a:xfrm flipV="1">
            <a:off x="533400" y="1371600"/>
            <a:ext cx="8077200" cy="0"/>
          </a:xfrm>
          <a:prstGeom prst="line">
            <a:avLst/>
          </a:prstGeom>
          <a:noFill/>
          <a:ln w="28575">
            <a:solidFill>
              <a:srgbClr val="FF0000"/>
            </a:solidFill>
            <a:round/>
            <a:headEnd/>
            <a:tailEnd/>
          </a:ln>
          <a:effectLst/>
        </p:spPr>
        <p:txBody>
          <a:bodyPr/>
          <a:lstStyle/>
          <a:p>
            <a:endParaRPr lang="en-US"/>
          </a:p>
        </p:txBody>
      </p:sp>
      <p:pic>
        <p:nvPicPr>
          <p:cNvPr id="166914" name="Picture 2" descr="thumbnail of small NSF logo in color without shading "/>
          <p:cNvPicPr>
            <a:picLocks noChangeAspect="1" noChangeArrowheads="1"/>
          </p:cNvPicPr>
          <p:nvPr userDrawn="1"/>
        </p:nvPicPr>
        <p:blipFill>
          <a:blip r:embed="rId2" cstate="print"/>
          <a:srcRect/>
          <a:stretch>
            <a:fillRect/>
          </a:stretch>
        </p:blipFill>
        <p:spPr bwMode="auto">
          <a:xfrm>
            <a:off x="152400" y="228600"/>
            <a:ext cx="952500" cy="952500"/>
          </a:xfrm>
          <a:prstGeom prst="rect">
            <a:avLst/>
          </a:prstGeom>
          <a:noFill/>
        </p:spPr>
      </p:pic>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837DE7D-A1D8-4B12-8613-58CE015766B9}" type="datetime1">
              <a:rPr lang="en-US"/>
              <a:pPr>
                <a:defRPr/>
              </a:pPr>
              <a:t>3/7/2012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BB141A0-B9F5-48A7-8365-026DCC6B8AB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DAA52C-75BE-49E4-A87A-6F2468194EE3}" type="datetime1">
              <a:rPr lang="en-US" smtClean="0"/>
              <a:pPr/>
              <a:t>3/7/2012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FF0218-94E0-4158-A12F-3371CF0BF52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250C74-5B37-44E7-A4AE-9AC0E827CC18}" type="datetime1">
              <a:rPr lang="en-US" smtClean="0"/>
              <a:pPr/>
              <a:t>3/7/2012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FF0218-94E0-4158-A12F-3371CF0BF52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82C472-D0D1-4D4A-88CF-E2A6F7F74453}" type="datetime1">
              <a:rPr lang="en-US" smtClean="0"/>
              <a:pPr/>
              <a:t>3/7/2012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FF0218-94E0-4158-A12F-3371CF0BF52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446BA2-AB9A-44B0-B3CF-3A5830B6B028}" type="datetime1">
              <a:rPr lang="en-US" smtClean="0"/>
              <a:pPr/>
              <a:t>3/7/2012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DFF0218-94E0-4158-A12F-3371CF0BF52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D4A341-ADD4-45A9-A1A2-42804B5BA819}" type="datetime1">
              <a:rPr lang="en-US" smtClean="0"/>
              <a:pPr/>
              <a:t>3/7/2012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DFF0218-94E0-4158-A12F-3371CF0BF52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263F0-5009-469E-BE80-D22AAACCE05D}" type="datetime1">
              <a:rPr lang="en-US" smtClean="0"/>
              <a:pPr/>
              <a:t>3/7/2012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DFF0218-94E0-4158-A12F-3371CF0BF52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D3E6A6-4E62-4BFA-BA28-F67096883436}" type="datetime1">
              <a:rPr lang="en-US" smtClean="0"/>
              <a:pPr/>
              <a:t>3/7/2012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FF0218-94E0-4158-A12F-3371CF0BF52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F69C3C-3869-4792-ABAB-F137ECCA2698}" type="datetime1">
              <a:rPr lang="en-US" smtClean="0"/>
              <a:pPr/>
              <a:t>3/7/2012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FF0218-94E0-4158-A12F-3371CF0BF52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64BC8-A696-42D3-A3E5-65BD23DE51AD}" type="datetime1">
              <a:rPr lang="en-US" smtClean="0"/>
              <a:pPr/>
              <a:t>3/7/2012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FF0218-94E0-4158-A12F-3371CF0BF52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246063" y="930275"/>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685800" y="2147888"/>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6" name="Rectangle 4"/>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b="0">
                <a:latin typeface="+mj-lt"/>
              </a:defRPr>
            </a:lvl1pPr>
          </a:lstStyle>
          <a:p>
            <a:pPr>
              <a:defRPr/>
            </a:pPr>
            <a:endParaRPr lang="en-US">
              <a:solidFill>
                <a:srgbClr val="000000"/>
              </a:solidFill>
            </a:endParaRPr>
          </a:p>
        </p:txBody>
      </p:sp>
      <p:sp>
        <p:nvSpPr>
          <p:cNvPr id="3077" name="Rectangle 5"/>
          <p:cNvSpPr>
            <a:spLocks noGrp="1" noChangeArrowheads="1"/>
          </p:cNvSpPr>
          <p:nvPr>
            <p:ph type="ftr" sz="quarter" idx="3"/>
          </p:nvPr>
        </p:nvSpPr>
        <p:spPr bwMode="auto">
          <a:xfrm>
            <a:off x="31242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b="0">
                <a:latin typeface="+mj-lt"/>
              </a:defRPr>
            </a:lvl1pPr>
          </a:lstStyle>
          <a:p>
            <a:pPr>
              <a:defRPr/>
            </a:pPr>
            <a:endParaRPr lang="en-US">
              <a:solidFill>
                <a:srgbClr val="000000"/>
              </a:solidFill>
            </a:endParaRPr>
          </a:p>
        </p:txBody>
      </p:sp>
      <p:sp>
        <p:nvSpPr>
          <p:cNvPr id="3078" name="Rectangle 6"/>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0">
                <a:latin typeface="+mj-lt"/>
              </a:defRPr>
            </a:lvl1pPr>
          </a:lstStyle>
          <a:p>
            <a:pPr>
              <a:defRPr/>
            </a:pPr>
            <a:fld id="{FFB0DC39-1EC0-41D1-8E69-2D5D8E2244E6}" type="slidenum">
              <a:rPr lang="en-US">
                <a:solidFill>
                  <a:srgbClr val="000000"/>
                </a:solidFill>
              </a:rPr>
              <a:pPr>
                <a:defRPr/>
              </a:pPr>
              <a:t>‹#›</a:t>
            </a:fld>
            <a:endParaRPr lang="en-US">
              <a:solidFill>
                <a:srgbClr val="000000"/>
              </a:solidFill>
            </a:endParaRPr>
          </a:p>
        </p:txBody>
      </p:sp>
      <p:grpSp>
        <p:nvGrpSpPr>
          <p:cNvPr id="7" name="Group 7"/>
          <p:cNvGrpSpPr>
            <a:grpSpLocks/>
          </p:cNvGrpSpPr>
          <p:nvPr/>
        </p:nvGrpSpPr>
        <p:grpSpPr bwMode="auto">
          <a:xfrm>
            <a:off x="261938" y="87313"/>
            <a:ext cx="8488362" cy="831850"/>
            <a:chOff x="165" y="55"/>
            <a:chExt cx="5347" cy="524"/>
          </a:xfrm>
        </p:grpSpPr>
        <p:grpSp>
          <p:nvGrpSpPr>
            <p:cNvPr id="8" name="Group 8"/>
            <p:cNvGrpSpPr>
              <a:grpSpLocks/>
            </p:cNvGrpSpPr>
            <p:nvPr userDrawn="1"/>
          </p:nvGrpSpPr>
          <p:grpSpPr bwMode="auto">
            <a:xfrm>
              <a:off x="664" y="104"/>
              <a:ext cx="4848" cy="432"/>
              <a:chOff x="664" y="104"/>
              <a:chExt cx="4848" cy="432"/>
            </a:xfrm>
          </p:grpSpPr>
          <p:sp>
            <p:nvSpPr>
              <p:cNvPr id="2" name="Freeform 9"/>
              <p:cNvSpPr>
                <a:spLocks/>
              </p:cNvSpPr>
              <p:nvPr/>
            </p:nvSpPr>
            <p:spPr bwMode="ltGray">
              <a:xfrm>
                <a:off x="664" y="104"/>
                <a:ext cx="4848" cy="432"/>
              </a:xfrm>
              <a:custGeom>
                <a:avLst/>
                <a:gdLst/>
                <a:ahLst/>
                <a:cxnLst>
                  <a:cxn ang="0">
                    <a:pos x="4848" y="48"/>
                  </a:cxn>
                  <a:cxn ang="0">
                    <a:pos x="4848" y="432"/>
                  </a:cxn>
                  <a:cxn ang="0">
                    <a:pos x="0" y="432"/>
                  </a:cxn>
                  <a:cxn ang="0">
                    <a:pos x="0" y="0"/>
                  </a:cxn>
                  <a:cxn ang="0">
                    <a:pos x="4848" y="0"/>
                  </a:cxn>
                  <a:cxn ang="0">
                    <a:pos x="4848" y="48"/>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a:effectLst/>
            </p:spPr>
            <p:txBody>
              <a:bodyPr wrap="none" anchor="ctr"/>
              <a:lstStyle/>
              <a:p>
                <a:pPr>
                  <a:defRPr/>
                </a:pPr>
                <a:endParaRPr lang="en-US" sz="2000">
                  <a:solidFill>
                    <a:srgbClr val="000000"/>
                  </a:solidFill>
                  <a:latin typeface="Tahoma" charset="0"/>
                </a:endParaRPr>
              </a:p>
            </p:txBody>
          </p:sp>
          <p:grpSp>
            <p:nvGrpSpPr>
              <p:cNvPr id="9" name="Group 10"/>
              <p:cNvGrpSpPr>
                <a:grpSpLocks/>
              </p:cNvGrpSpPr>
              <p:nvPr/>
            </p:nvGrpSpPr>
            <p:grpSpPr bwMode="auto">
              <a:xfrm>
                <a:off x="1195" y="104"/>
                <a:ext cx="3827" cy="429"/>
                <a:chOff x="1021" y="240"/>
                <a:chExt cx="3827" cy="429"/>
              </a:xfrm>
            </p:grpSpPr>
            <p:grpSp>
              <p:nvGrpSpPr>
                <p:cNvPr id="10" name="Group 11"/>
                <p:cNvGrpSpPr>
                  <a:grpSpLocks/>
                </p:cNvGrpSpPr>
                <p:nvPr/>
              </p:nvGrpSpPr>
              <p:grpSpPr bwMode="auto">
                <a:xfrm>
                  <a:off x="1021" y="241"/>
                  <a:ext cx="2208" cy="427"/>
                  <a:chOff x="1021" y="241"/>
                  <a:chExt cx="2208" cy="427"/>
                </a:xfrm>
              </p:grpSpPr>
              <p:sp>
                <p:nvSpPr>
                  <p:cNvPr id="3" name="Freeform 12"/>
                  <p:cNvSpPr>
                    <a:spLocks/>
                  </p:cNvSpPr>
                  <p:nvPr/>
                </p:nvSpPr>
                <p:spPr bwMode="ltGray">
                  <a:xfrm>
                    <a:off x="2257" y="633"/>
                    <a:ext cx="7" cy="8"/>
                  </a:xfrm>
                  <a:custGeom>
                    <a:avLst/>
                    <a:gdLst/>
                    <a:ahLst/>
                    <a:cxnLst>
                      <a:cxn ang="0">
                        <a:pos x="5" y="11"/>
                      </a:cxn>
                      <a:cxn ang="0">
                        <a:pos x="15" y="5"/>
                      </a:cxn>
                      <a:cxn ang="0">
                        <a:pos x="13" y="17"/>
                      </a:cxn>
                      <a:cxn ang="0">
                        <a:pos x="5" y="11"/>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4" name="Freeform 13"/>
                  <p:cNvSpPr>
                    <a:spLocks/>
                  </p:cNvSpPr>
                  <p:nvPr/>
                </p:nvSpPr>
                <p:spPr bwMode="ltGray">
                  <a:xfrm>
                    <a:off x="2332" y="660"/>
                    <a:ext cx="9" cy="8"/>
                  </a:xfrm>
                  <a:custGeom>
                    <a:avLst/>
                    <a:gdLst/>
                    <a:ahLst/>
                    <a:cxnLst>
                      <a:cxn ang="0">
                        <a:pos x="3" y="13"/>
                      </a:cxn>
                      <a:cxn ang="0">
                        <a:pos x="11" y="3"/>
                      </a:cxn>
                      <a:cxn ang="0">
                        <a:pos x="7" y="19"/>
                      </a:cxn>
                      <a:cxn ang="0">
                        <a:pos x="3" y="13"/>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086" name="Freeform 14"/>
                  <p:cNvSpPr>
                    <a:spLocks/>
                  </p:cNvSpPr>
                  <p:nvPr/>
                </p:nvSpPr>
                <p:spPr bwMode="ltGray">
                  <a:xfrm>
                    <a:off x="2120" y="616"/>
                    <a:ext cx="13" cy="14"/>
                  </a:xfrm>
                  <a:custGeom>
                    <a:avLst/>
                    <a:gdLst/>
                    <a:ahLst/>
                    <a:cxnLst>
                      <a:cxn ang="0">
                        <a:pos x="16" y="33"/>
                      </a:cxn>
                      <a:cxn ang="0">
                        <a:pos x="8" y="21"/>
                      </a:cxn>
                      <a:cxn ang="0">
                        <a:pos x="0" y="9"/>
                      </a:cxn>
                      <a:cxn ang="0">
                        <a:pos x="16" y="3"/>
                      </a:cxn>
                      <a:cxn ang="0">
                        <a:pos x="30" y="23"/>
                      </a:cxn>
                      <a:cxn ang="0">
                        <a:pos x="28" y="31"/>
                      </a:cxn>
                      <a:cxn ang="0">
                        <a:pos x="16" y="3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087" name="Freeform 15"/>
                  <p:cNvSpPr>
                    <a:spLocks/>
                  </p:cNvSpPr>
                  <p:nvPr/>
                </p:nvSpPr>
                <p:spPr bwMode="ltGray">
                  <a:xfrm>
                    <a:off x="1967" y="629"/>
                    <a:ext cx="11" cy="5"/>
                  </a:xfrm>
                  <a:custGeom>
                    <a:avLst/>
                    <a:gdLst/>
                    <a:ahLst/>
                    <a:cxnLst>
                      <a:cxn ang="0">
                        <a:pos x="15" y="16"/>
                      </a:cxn>
                      <a:cxn ang="0">
                        <a:pos x="3" y="8"/>
                      </a:cxn>
                      <a:cxn ang="0">
                        <a:pos x="15" y="0"/>
                      </a:cxn>
                      <a:cxn ang="0">
                        <a:pos x="15" y="16"/>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088" name="Freeform 16"/>
                  <p:cNvSpPr>
                    <a:spLocks/>
                  </p:cNvSpPr>
                  <p:nvPr/>
                </p:nvSpPr>
                <p:spPr bwMode="ltGray">
                  <a:xfrm>
                    <a:off x="1921" y="635"/>
                    <a:ext cx="28" cy="16"/>
                  </a:xfrm>
                  <a:custGeom>
                    <a:avLst/>
                    <a:gdLst/>
                    <a:ahLst/>
                    <a:cxnLst>
                      <a:cxn ang="0">
                        <a:pos x="14" y="24"/>
                      </a:cxn>
                      <a:cxn ang="0">
                        <a:pos x="30" y="4"/>
                      </a:cxn>
                      <a:cxn ang="0">
                        <a:pos x="42" y="0"/>
                      </a:cxn>
                      <a:cxn ang="0">
                        <a:pos x="58" y="12"/>
                      </a:cxn>
                      <a:cxn ang="0">
                        <a:pos x="32" y="26"/>
                      </a:cxn>
                      <a:cxn ang="0">
                        <a:pos x="12" y="46"/>
                      </a:cxn>
                      <a:cxn ang="0">
                        <a:pos x="8" y="20"/>
                      </a:cxn>
                      <a:cxn ang="0">
                        <a:pos x="12" y="14"/>
                      </a:cxn>
                      <a:cxn ang="0">
                        <a:pos x="14" y="24"/>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089" name="Freeform 17"/>
                  <p:cNvSpPr>
                    <a:spLocks/>
                  </p:cNvSpPr>
                  <p:nvPr/>
                </p:nvSpPr>
                <p:spPr bwMode="ltGray">
                  <a:xfrm>
                    <a:off x="1892" y="634"/>
                    <a:ext cx="29" cy="16"/>
                  </a:xfrm>
                  <a:custGeom>
                    <a:avLst/>
                    <a:gdLst/>
                    <a:ahLst/>
                    <a:cxnLst>
                      <a:cxn ang="0">
                        <a:pos x="0" y="31"/>
                      </a:cxn>
                      <a:cxn ang="0">
                        <a:pos x="18" y="25"/>
                      </a:cxn>
                      <a:cxn ang="0">
                        <a:pos x="52" y="1"/>
                      </a:cxn>
                      <a:cxn ang="0">
                        <a:pos x="64" y="3"/>
                      </a:cxn>
                      <a:cxn ang="0">
                        <a:pos x="50" y="19"/>
                      </a:cxn>
                      <a:cxn ang="0">
                        <a:pos x="28" y="33"/>
                      </a:cxn>
                      <a:cxn ang="0">
                        <a:pos x="22" y="47"/>
                      </a:cxn>
                      <a:cxn ang="0">
                        <a:pos x="16" y="45"/>
                      </a:cxn>
                      <a:cxn ang="0">
                        <a:pos x="12" y="39"/>
                      </a:cxn>
                      <a:cxn ang="0">
                        <a:pos x="0" y="35"/>
                      </a:cxn>
                      <a:cxn ang="0">
                        <a:pos x="0" y="3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090" name="Freeform 18"/>
                  <p:cNvSpPr>
                    <a:spLocks/>
                  </p:cNvSpPr>
                  <p:nvPr/>
                </p:nvSpPr>
                <p:spPr bwMode="ltGray">
                  <a:xfrm>
                    <a:off x="1735" y="547"/>
                    <a:ext cx="151" cy="93"/>
                  </a:xfrm>
                  <a:custGeom>
                    <a:avLst/>
                    <a:gdLst/>
                    <a:ahLst/>
                    <a:cxnLst>
                      <a:cxn ang="0">
                        <a:pos x="10" y="4"/>
                      </a:cxn>
                      <a:cxn ang="0">
                        <a:pos x="36" y="18"/>
                      </a:cxn>
                      <a:cxn ang="0">
                        <a:pos x="46" y="30"/>
                      </a:cxn>
                      <a:cxn ang="0">
                        <a:pos x="76" y="52"/>
                      </a:cxn>
                      <a:cxn ang="0">
                        <a:pos x="92" y="66"/>
                      </a:cxn>
                      <a:cxn ang="0">
                        <a:pos x="122" y="98"/>
                      </a:cxn>
                      <a:cxn ang="0">
                        <a:pos x="136" y="128"/>
                      </a:cxn>
                      <a:cxn ang="0">
                        <a:pos x="148" y="132"/>
                      </a:cxn>
                      <a:cxn ang="0">
                        <a:pos x="154" y="150"/>
                      </a:cxn>
                      <a:cxn ang="0">
                        <a:pos x="176" y="152"/>
                      </a:cxn>
                      <a:cxn ang="0">
                        <a:pos x="170" y="196"/>
                      </a:cxn>
                      <a:cxn ang="0">
                        <a:pos x="180" y="224"/>
                      </a:cxn>
                      <a:cxn ang="0">
                        <a:pos x="198" y="232"/>
                      </a:cxn>
                      <a:cxn ang="0">
                        <a:pos x="216" y="234"/>
                      </a:cxn>
                      <a:cxn ang="0">
                        <a:pos x="236" y="242"/>
                      </a:cxn>
                      <a:cxn ang="0">
                        <a:pos x="254" y="236"/>
                      </a:cxn>
                      <a:cxn ang="0">
                        <a:pos x="272" y="248"/>
                      </a:cxn>
                      <a:cxn ang="0">
                        <a:pos x="296" y="256"/>
                      </a:cxn>
                      <a:cxn ang="0">
                        <a:pos x="314" y="264"/>
                      </a:cxn>
                      <a:cxn ang="0">
                        <a:pos x="352" y="266"/>
                      </a:cxn>
                      <a:cxn ang="0">
                        <a:pos x="342" y="274"/>
                      </a:cxn>
                      <a:cxn ang="0">
                        <a:pos x="322" y="272"/>
                      </a:cxn>
                      <a:cxn ang="0">
                        <a:pos x="300" y="270"/>
                      </a:cxn>
                      <a:cxn ang="0">
                        <a:pos x="288" y="266"/>
                      </a:cxn>
                      <a:cxn ang="0">
                        <a:pos x="252" y="264"/>
                      </a:cxn>
                      <a:cxn ang="0">
                        <a:pos x="234" y="260"/>
                      </a:cxn>
                      <a:cxn ang="0">
                        <a:pos x="172" y="242"/>
                      </a:cxn>
                      <a:cxn ang="0">
                        <a:pos x="160" y="216"/>
                      </a:cxn>
                      <a:cxn ang="0">
                        <a:pos x="126" y="200"/>
                      </a:cxn>
                      <a:cxn ang="0">
                        <a:pos x="108" y="186"/>
                      </a:cxn>
                      <a:cxn ang="0">
                        <a:pos x="94" y="158"/>
                      </a:cxn>
                      <a:cxn ang="0">
                        <a:pos x="68" y="108"/>
                      </a:cxn>
                      <a:cxn ang="0">
                        <a:pos x="64" y="102"/>
                      </a:cxn>
                      <a:cxn ang="0">
                        <a:pos x="58" y="100"/>
                      </a:cxn>
                      <a:cxn ang="0">
                        <a:pos x="54" y="88"/>
                      </a:cxn>
                      <a:cxn ang="0">
                        <a:pos x="38" y="58"/>
                      </a:cxn>
                      <a:cxn ang="0">
                        <a:pos x="20" y="40"/>
                      </a:cxn>
                      <a:cxn ang="0">
                        <a:pos x="4" y="22"/>
                      </a:cxn>
                      <a:cxn ang="0">
                        <a:pos x="10" y="2"/>
                      </a:cxn>
                      <a:cxn ang="0">
                        <a:pos x="10" y="4"/>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091" name="Freeform 19"/>
                  <p:cNvSpPr>
                    <a:spLocks/>
                  </p:cNvSpPr>
                  <p:nvPr/>
                </p:nvSpPr>
                <p:spPr bwMode="ltGray">
                  <a:xfrm>
                    <a:off x="1827" y="541"/>
                    <a:ext cx="67" cy="68"/>
                  </a:xfrm>
                  <a:custGeom>
                    <a:avLst/>
                    <a:gdLst/>
                    <a:ahLst/>
                    <a:cxnLst>
                      <a:cxn ang="0">
                        <a:pos x="54" y="66"/>
                      </a:cxn>
                      <a:cxn ang="0">
                        <a:pos x="66" y="58"/>
                      </a:cxn>
                      <a:cxn ang="0">
                        <a:pos x="68" y="52"/>
                      </a:cxn>
                      <a:cxn ang="0">
                        <a:pos x="80" y="44"/>
                      </a:cxn>
                      <a:cxn ang="0">
                        <a:pos x="106" y="22"/>
                      </a:cxn>
                      <a:cxn ang="0">
                        <a:pos x="112" y="4"/>
                      </a:cxn>
                      <a:cxn ang="0">
                        <a:pos x="124" y="0"/>
                      </a:cxn>
                      <a:cxn ang="0">
                        <a:pos x="150" y="28"/>
                      </a:cxn>
                      <a:cxn ang="0">
                        <a:pos x="146" y="44"/>
                      </a:cxn>
                      <a:cxn ang="0">
                        <a:pos x="126" y="64"/>
                      </a:cxn>
                      <a:cxn ang="0">
                        <a:pos x="132" y="94"/>
                      </a:cxn>
                      <a:cxn ang="0">
                        <a:pos x="142" y="110"/>
                      </a:cxn>
                      <a:cxn ang="0">
                        <a:pos x="146" y="128"/>
                      </a:cxn>
                      <a:cxn ang="0">
                        <a:pos x="128" y="128"/>
                      </a:cxn>
                      <a:cxn ang="0">
                        <a:pos x="116" y="146"/>
                      </a:cxn>
                      <a:cxn ang="0">
                        <a:pos x="104" y="156"/>
                      </a:cxn>
                      <a:cxn ang="0">
                        <a:pos x="100" y="198"/>
                      </a:cxn>
                      <a:cxn ang="0">
                        <a:pos x="88" y="202"/>
                      </a:cxn>
                      <a:cxn ang="0">
                        <a:pos x="82" y="206"/>
                      </a:cxn>
                      <a:cxn ang="0">
                        <a:pos x="76" y="202"/>
                      </a:cxn>
                      <a:cxn ang="0">
                        <a:pos x="72" y="190"/>
                      </a:cxn>
                      <a:cxn ang="0">
                        <a:pos x="60" y="186"/>
                      </a:cxn>
                      <a:cxn ang="0">
                        <a:pos x="42" y="194"/>
                      </a:cxn>
                      <a:cxn ang="0">
                        <a:pos x="28" y="186"/>
                      </a:cxn>
                      <a:cxn ang="0">
                        <a:pos x="10" y="148"/>
                      </a:cxn>
                      <a:cxn ang="0">
                        <a:pos x="4" y="130"/>
                      </a:cxn>
                      <a:cxn ang="0">
                        <a:pos x="0" y="118"/>
                      </a:cxn>
                      <a:cxn ang="0">
                        <a:pos x="20" y="96"/>
                      </a:cxn>
                      <a:cxn ang="0">
                        <a:pos x="32" y="104"/>
                      </a:cxn>
                      <a:cxn ang="0">
                        <a:pos x="34" y="80"/>
                      </a:cxn>
                      <a:cxn ang="0">
                        <a:pos x="52" y="70"/>
                      </a:cxn>
                      <a:cxn ang="0">
                        <a:pos x="54" y="66"/>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092" name="Freeform 20"/>
                  <p:cNvSpPr>
                    <a:spLocks/>
                  </p:cNvSpPr>
                  <p:nvPr/>
                </p:nvSpPr>
                <p:spPr bwMode="ltGray">
                  <a:xfrm>
                    <a:off x="1892" y="572"/>
                    <a:ext cx="47" cy="13"/>
                  </a:xfrm>
                  <a:custGeom>
                    <a:avLst/>
                    <a:gdLst/>
                    <a:ahLst/>
                    <a:cxnLst>
                      <a:cxn ang="0">
                        <a:pos x="4" y="32"/>
                      </a:cxn>
                      <a:cxn ang="0">
                        <a:pos x="18" y="10"/>
                      </a:cxn>
                      <a:cxn ang="0">
                        <a:pos x="46" y="20"/>
                      </a:cxn>
                      <a:cxn ang="0">
                        <a:pos x="72" y="14"/>
                      </a:cxn>
                      <a:cxn ang="0">
                        <a:pos x="90" y="0"/>
                      </a:cxn>
                      <a:cxn ang="0">
                        <a:pos x="76" y="26"/>
                      </a:cxn>
                      <a:cxn ang="0">
                        <a:pos x="60" y="38"/>
                      </a:cxn>
                      <a:cxn ang="0">
                        <a:pos x="42" y="32"/>
                      </a:cxn>
                      <a:cxn ang="0">
                        <a:pos x="14" y="30"/>
                      </a:cxn>
                      <a:cxn ang="0">
                        <a:pos x="4" y="32"/>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093" name="Freeform 21"/>
                  <p:cNvSpPr>
                    <a:spLocks/>
                  </p:cNvSpPr>
                  <p:nvPr/>
                </p:nvSpPr>
                <p:spPr bwMode="ltGray">
                  <a:xfrm>
                    <a:off x="1890" y="588"/>
                    <a:ext cx="32" cy="34"/>
                  </a:xfrm>
                  <a:custGeom>
                    <a:avLst/>
                    <a:gdLst/>
                    <a:ahLst/>
                    <a:cxnLst>
                      <a:cxn ang="0">
                        <a:pos x="8" y="18"/>
                      </a:cxn>
                      <a:cxn ang="0">
                        <a:pos x="18" y="0"/>
                      </a:cxn>
                      <a:cxn ang="0">
                        <a:pos x="34" y="18"/>
                      </a:cxn>
                      <a:cxn ang="0">
                        <a:pos x="62" y="4"/>
                      </a:cxn>
                      <a:cxn ang="0">
                        <a:pos x="46" y="34"/>
                      </a:cxn>
                      <a:cxn ang="0">
                        <a:pos x="54" y="48"/>
                      </a:cxn>
                      <a:cxn ang="0">
                        <a:pos x="58" y="60"/>
                      </a:cxn>
                      <a:cxn ang="0">
                        <a:pos x="46" y="74"/>
                      </a:cxn>
                      <a:cxn ang="0">
                        <a:pos x="34" y="60"/>
                      </a:cxn>
                      <a:cxn ang="0">
                        <a:pos x="22" y="48"/>
                      </a:cxn>
                      <a:cxn ang="0">
                        <a:pos x="28" y="68"/>
                      </a:cxn>
                      <a:cxn ang="0">
                        <a:pos x="30" y="74"/>
                      </a:cxn>
                      <a:cxn ang="0">
                        <a:pos x="20" y="104"/>
                      </a:cxn>
                      <a:cxn ang="0">
                        <a:pos x="12" y="102"/>
                      </a:cxn>
                      <a:cxn ang="0">
                        <a:pos x="8" y="90"/>
                      </a:cxn>
                      <a:cxn ang="0">
                        <a:pos x="0" y="54"/>
                      </a:cxn>
                      <a:cxn ang="0">
                        <a:pos x="2" y="30"/>
                      </a:cxn>
                      <a:cxn ang="0">
                        <a:pos x="8" y="18"/>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094" name="Freeform 22"/>
                  <p:cNvSpPr>
                    <a:spLocks/>
                  </p:cNvSpPr>
                  <p:nvPr/>
                </p:nvSpPr>
                <p:spPr bwMode="ltGray">
                  <a:xfrm>
                    <a:off x="1944" y="569"/>
                    <a:ext cx="16" cy="20"/>
                  </a:xfrm>
                  <a:custGeom>
                    <a:avLst/>
                    <a:gdLst/>
                    <a:ahLst/>
                    <a:cxnLst>
                      <a:cxn ang="0">
                        <a:pos x="3" y="28"/>
                      </a:cxn>
                      <a:cxn ang="0">
                        <a:pos x="13" y="0"/>
                      </a:cxn>
                      <a:cxn ang="0">
                        <a:pos x="15" y="28"/>
                      </a:cxn>
                      <a:cxn ang="0">
                        <a:pos x="37" y="38"/>
                      </a:cxn>
                      <a:cxn ang="0">
                        <a:pos x="19" y="44"/>
                      </a:cxn>
                      <a:cxn ang="0">
                        <a:pos x="5" y="58"/>
                      </a:cxn>
                      <a:cxn ang="0">
                        <a:pos x="1" y="34"/>
                      </a:cxn>
                      <a:cxn ang="0">
                        <a:pos x="3" y="28"/>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095" name="Freeform 23"/>
                  <p:cNvSpPr>
                    <a:spLocks/>
                  </p:cNvSpPr>
                  <p:nvPr/>
                </p:nvSpPr>
                <p:spPr bwMode="ltGray">
                  <a:xfrm>
                    <a:off x="1948" y="600"/>
                    <a:ext cx="20" cy="10"/>
                  </a:xfrm>
                  <a:custGeom>
                    <a:avLst/>
                    <a:gdLst/>
                    <a:ahLst/>
                    <a:cxnLst>
                      <a:cxn ang="0">
                        <a:pos x="7" y="0"/>
                      </a:cxn>
                      <a:cxn ang="0">
                        <a:pos x="29" y="0"/>
                      </a:cxn>
                      <a:cxn ang="0">
                        <a:pos x="49" y="16"/>
                      </a:cxn>
                      <a:cxn ang="0">
                        <a:pos x="35" y="14"/>
                      </a:cxn>
                      <a:cxn ang="0">
                        <a:pos x="3" y="16"/>
                      </a:cxn>
                      <a:cxn ang="0">
                        <a:pos x="7" y="0"/>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096" name="Freeform 24"/>
                  <p:cNvSpPr>
                    <a:spLocks/>
                  </p:cNvSpPr>
                  <p:nvPr/>
                </p:nvSpPr>
                <p:spPr bwMode="ltGray">
                  <a:xfrm>
                    <a:off x="1969" y="585"/>
                    <a:ext cx="26" cy="17"/>
                  </a:xfrm>
                  <a:custGeom>
                    <a:avLst/>
                    <a:gdLst/>
                    <a:ahLst/>
                    <a:cxnLst>
                      <a:cxn ang="0">
                        <a:pos x="21" y="38"/>
                      </a:cxn>
                      <a:cxn ang="0">
                        <a:pos x="15" y="26"/>
                      </a:cxn>
                      <a:cxn ang="0">
                        <a:pos x="3" y="22"/>
                      </a:cxn>
                      <a:cxn ang="0">
                        <a:pos x="13" y="8"/>
                      </a:cxn>
                      <a:cxn ang="0">
                        <a:pos x="25" y="0"/>
                      </a:cxn>
                      <a:cxn ang="0">
                        <a:pos x="49" y="10"/>
                      </a:cxn>
                      <a:cxn ang="0">
                        <a:pos x="53" y="20"/>
                      </a:cxn>
                      <a:cxn ang="0">
                        <a:pos x="61" y="32"/>
                      </a:cxn>
                      <a:cxn ang="0">
                        <a:pos x="41" y="38"/>
                      </a:cxn>
                      <a:cxn ang="0">
                        <a:pos x="23" y="44"/>
                      </a:cxn>
                      <a:cxn ang="0">
                        <a:pos x="21" y="38"/>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097" name="Freeform 25"/>
                  <p:cNvSpPr>
                    <a:spLocks/>
                  </p:cNvSpPr>
                  <p:nvPr/>
                </p:nvSpPr>
                <p:spPr bwMode="ltGray">
                  <a:xfrm>
                    <a:off x="1976" y="593"/>
                    <a:ext cx="122" cy="61"/>
                  </a:xfrm>
                  <a:custGeom>
                    <a:avLst/>
                    <a:gdLst/>
                    <a:ahLst/>
                    <a:cxnLst>
                      <a:cxn ang="0">
                        <a:pos x="46" y="28"/>
                      </a:cxn>
                      <a:cxn ang="0">
                        <a:pos x="36" y="14"/>
                      </a:cxn>
                      <a:cxn ang="0">
                        <a:pos x="26" y="30"/>
                      </a:cxn>
                      <a:cxn ang="0">
                        <a:pos x="0" y="24"/>
                      </a:cxn>
                      <a:cxn ang="0">
                        <a:pos x="10" y="42"/>
                      </a:cxn>
                      <a:cxn ang="0">
                        <a:pos x="16" y="62"/>
                      </a:cxn>
                      <a:cxn ang="0">
                        <a:pos x="24" y="48"/>
                      </a:cxn>
                      <a:cxn ang="0">
                        <a:pos x="30" y="44"/>
                      </a:cxn>
                      <a:cxn ang="0">
                        <a:pos x="48" y="56"/>
                      </a:cxn>
                      <a:cxn ang="0">
                        <a:pos x="70" y="62"/>
                      </a:cxn>
                      <a:cxn ang="0">
                        <a:pos x="88" y="72"/>
                      </a:cxn>
                      <a:cxn ang="0">
                        <a:pos x="106" y="102"/>
                      </a:cxn>
                      <a:cxn ang="0">
                        <a:pos x="104" y="122"/>
                      </a:cxn>
                      <a:cxn ang="0">
                        <a:pos x="98" y="134"/>
                      </a:cxn>
                      <a:cxn ang="0">
                        <a:pos x="122" y="128"/>
                      </a:cxn>
                      <a:cxn ang="0">
                        <a:pos x="140" y="140"/>
                      </a:cxn>
                      <a:cxn ang="0">
                        <a:pos x="168" y="148"/>
                      </a:cxn>
                      <a:cxn ang="0">
                        <a:pos x="174" y="146"/>
                      </a:cxn>
                      <a:cxn ang="0">
                        <a:pos x="168" y="134"/>
                      </a:cxn>
                      <a:cxn ang="0">
                        <a:pos x="178" y="136"/>
                      </a:cxn>
                      <a:cxn ang="0">
                        <a:pos x="186" y="118"/>
                      </a:cxn>
                      <a:cxn ang="0">
                        <a:pos x="202" y="122"/>
                      </a:cxn>
                      <a:cxn ang="0">
                        <a:pos x="214" y="130"/>
                      </a:cxn>
                      <a:cxn ang="0">
                        <a:pos x="244" y="168"/>
                      </a:cxn>
                      <a:cxn ang="0">
                        <a:pos x="262" y="178"/>
                      </a:cxn>
                      <a:cxn ang="0">
                        <a:pos x="284" y="170"/>
                      </a:cxn>
                      <a:cxn ang="0">
                        <a:pos x="268" y="160"/>
                      </a:cxn>
                      <a:cxn ang="0">
                        <a:pos x="256" y="138"/>
                      </a:cxn>
                      <a:cxn ang="0">
                        <a:pos x="250" y="132"/>
                      </a:cxn>
                      <a:cxn ang="0">
                        <a:pos x="248" y="122"/>
                      </a:cxn>
                      <a:cxn ang="0">
                        <a:pos x="236" y="116"/>
                      </a:cxn>
                      <a:cxn ang="0">
                        <a:pos x="240" y="96"/>
                      </a:cxn>
                      <a:cxn ang="0">
                        <a:pos x="220" y="86"/>
                      </a:cxn>
                      <a:cxn ang="0">
                        <a:pos x="210" y="70"/>
                      </a:cxn>
                      <a:cxn ang="0">
                        <a:pos x="190" y="54"/>
                      </a:cxn>
                      <a:cxn ang="0">
                        <a:pos x="168" y="38"/>
                      </a:cxn>
                      <a:cxn ang="0">
                        <a:pos x="156" y="34"/>
                      </a:cxn>
                      <a:cxn ang="0">
                        <a:pos x="120" y="16"/>
                      </a:cxn>
                      <a:cxn ang="0">
                        <a:pos x="102" y="4"/>
                      </a:cxn>
                      <a:cxn ang="0">
                        <a:pos x="96" y="0"/>
                      </a:cxn>
                      <a:cxn ang="0">
                        <a:pos x="70" y="10"/>
                      </a:cxn>
                      <a:cxn ang="0">
                        <a:pos x="56" y="32"/>
                      </a:cxn>
                      <a:cxn ang="0">
                        <a:pos x="46" y="28"/>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098" name="Freeform 26"/>
                  <p:cNvSpPr>
                    <a:spLocks/>
                  </p:cNvSpPr>
                  <p:nvPr/>
                </p:nvSpPr>
                <p:spPr bwMode="ltGray">
                  <a:xfrm>
                    <a:off x="2082" y="599"/>
                    <a:ext cx="33" cy="26"/>
                  </a:xfrm>
                  <a:custGeom>
                    <a:avLst/>
                    <a:gdLst/>
                    <a:ahLst/>
                    <a:cxnLst>
                      <a:cxn ang="0">
                        <a:pos x="1" y="58"/>
                      </a:cxn>
                      <a:cxn ang="0">
                        <a:pos x="27" y="60"/>
                      </a:cxn>
                      <a:cxn ang="0">
                        <a:pos x="45" y="48"/>
                      </a:cxn>
                      <a:cxn ang="0">
                        <a:pos x="57" y="30"/>
                      </a:cxn>
                      <a:cxn ang="0">
                        <a:pos x="43" y="14"/>
                      </a:cxn>
                      <a:cxn ang="0">
                        <a:pos x="43" y="4"/>
                      </a:cxn>
                      <a:cxn ang="0">
                        <a:pos x="71" y="26"/>
                      </a:cxn>
                      <a:cxn ang="0">
                        <a:pos x="67" y="54"/>
                      </a:cxn>
                      <a:cxn ang="0">
                        <a:pos x="33" y="78"/>
                      </a:cxn>
                      <a:cxn ang="0">
                        <a:pos x="9" y="66"/>
                      </a:cxn>
                      <a:cxn ang="0">
                        <a:pos x="3" y="62"/>
                      </a:cxn>
                      <a:cxn ang="0">
                        <a:pos x="1" y="58"/>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099" name="Freeform 27"/>
                  <p:cNvSpPr>
                    <a:spLocks/>
                  </p:cNvSpPr>
                  <p:nvPr/>
                </p:nvSpPr>
                <p:spPr bwMode="ltGray">
                  <a:xfrm>
                    <a:off x="2152" y="544"/>
                    <a:ext cx="8" cy="6"/>
                  </a:xfrm>
                  <a:custGeom>
                    <a:avLst/>
                    <a:gdLst/>
                    <a:ahLst/>
                    <a:cxnLst>
                      <a:cxn ang="0">
                        <a:pos x="3" y="4"/>
                      </a:cxn>
                      <a:cxn ang="0">
                        <a:pos x="3" y="14"/>
                      </a:cxn>
                      <a:cxn ang="0">
                        <a:pos x="3" y="4"/>
                      </a:cxn>
                    </a:cxnLst>
                    <a:rect l="0" t="0" r="r" b="b"/>
                    <a:pathLst>
                      <a:path w="17" h="18">
                        <a:moveTo>
                          <a:pt x="3" y="4"/>
                        </a:moveTo>
                        <a:cubicBezTo>
                          <a:pt x="17" y="7"/>
                          <a:pt x="16" y="18"/>
                          <a:pt x="3" y="14"/>
                        </a:cubicBezTo>
                        <a:cubicBezTo>
                          <a:pt x="0" y="6"/>
                          <a:pt x="7" y="0"/>
                          <a:pt x="3" y="4"/>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00" name="Freeform 28"/>
                  <p:cNvSpPr>
                    <a:spLocks/>
                  </p:cNvSpPr>
                  <p:nvPr/>
                </p:nvSpPr>
                <p:spPr bwMode="ltGray">
                  <a:xfrm>
                    <a:off x="2194" y="584"/>
                    <a:ext cx="11" cy="8"/>
                  </a:xfrm>
                  <a:custGeom>
                    <a:avLst/>
                    <a:gdLst/>
                    <a:ahLst/>
                    <a:cxnLst>
                      <a:cxn ang="0">
                        <a:pos x="8" y="14"/>
                      </a:cxn>
                      <a:cxn ang="0">
                        <a:pos x="14" y="0"/>
                      </a:cxn>
                      <a:cxn ang="0">
                        <a:pos x="14" y="22"/>
                      </a:cxn>
                      <a:cxn ang="0">
                        <a:pos x="8" y="14"/>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01" name="Freeform 29"/>
                  <p:cNvSpPr>
                    <a:spLocks/>
                  </p:cNvSpPr>
                  <p:nvPr/>
                </p:nvSpPr>
                <p:spPr bwMode="ltGray">
                  <a:xfrm>
                    <a:off x="2059" y="494"/>
                    <a:ext cx="8" cy="5"/>
                  </a:xfrm>
                  <a:custGeom>
                    <a:avLst/>
                    <a:gdLst/>
                    <a:ahLst/>
                    <a:cxnLst>
                      <a:cxn ang="0">
                        <a:pos x="7" y="12"/>
                      </a:cxn>
                      <a:cxn ang="0">
                        <a:pos x="17" y="2"/>
                      </a:cxn>
                      <a:cxn ang="0">
                        <a:pos x="9" y="12"/>
                      </a:cxn>
                      <a:cxn ang="0">
                        <a:pos x="7" y="12"/>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02" name="Freeform 30"/>
                  <p:cNvSpPr>
                    <a:spLocks/>
                  </p:cNvSpPr>
                  <p:nvPr/>
                </p:nvSpPr>
                <p:spPr bwMode="ltGray">
                  <a:xfrm>
                    <a:off x="1988" y="536"/>
                    <a:ext cx="8" cy="5"/>
                  </a:xfrm>
                  <a:custGeom>
                    <a:avLst/>
                    <a:gdLst/>
                    <a:ahLst/>
                    <a:cxnLst>
                      <a:cxn ang="0">
                        <a:pos x="7" y="12"/>
                      </a:cxn>
                      <a:cxn ang="0">
                        <a:pos x="15" y="2"/>
                      </a:cxn>
                      <a:cxn ang="0">
                        <a:pos x="15" y="14"/>
                      </a:cxn>
                      <a:cxn ang="0">
                        <a:pos x="7" y="12"/>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03" name="Freeform 31"/>
                  <p:cNvSpPr>
                    <a:spLocks/>
                  </p:cNvSpPr>
                  <p:nvPr/>
                </p:nvSpPr>
                <p:spPr bwMode="ltGray">
                  <a:xfrm>
                    <a:off x="1910" y="523"/>
                    <a:ext cx="34" cy="27"/>
                  </a:xfrm>
                  <a:custGeom>
                    <a:avLst/>
                    <a:gdLst/>
                    <a:ahLst/>
                    <a:cxnLst>
                      <a:cxn ang="0">
                        <a:pos x="0" y="50"/>
                      </a:cxn>
                      <a:cxn ang="0">
                        <a:pos x="14" y="24"/>
                      </a:cxn>
                      <a:cxn ang="0">
                        <a:pos x="26" y="20"/>
                      </a:cxn>
                      <a:cxn ang="0">
                        <a:pos x="48" y="18"/>
                      </a:cxn>
                      <a:cxn ang="0">
                        <a:pos x="58" y="0"/>
                      </a:cxn>
                      <a:cxn ang="0">
                        <a:pos x="80" y="40"/>
                      </a:cxn>
                      <a:cxn ang="0">
                        <a:pos x="70" y="56"/>
                      </a:cxn>
                      <a:cxn ang="0">
                        <a:pos x="54" y="62"/>
                      </a:cxn>
                      <a:cxn ang="0">
                        <a:pos x="48" y="80"/>
                      </a:cxn>
                      <a:cxn ang="0">
                        <a:pos x="32" y="68"/>
                      </a:cxn>
                      <a:cxn ang="0">
                        <a:pos x="38" y="52"/>
                      </a:cxn>
                      <a:cxn ang="0">
                        <a:pos x="30" y="28"/>
                      </a:cxn>
                      <a:cxn ang="0">
                        <a:pos x="20" y="48"/>
                      </a:cxn>
                      <a:cxn ang="0">
                        <a:pos x="8" y="56"/>
                      </a:cxn>
                      <a:cxn ang="0">
                        <a:pos x="0" y="50"/>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04" name="Freeform 32"/>
                  <p:cNvSpPr>
                    <a:spLocks/>
                  </p:cNvSpPr>
                  <p:nvPr/>
                </p:nvSpPr>
                <p:spPr bwMode="ltGray">
                  <a:xfrm>
                    <a:off x="1899" y="466"/>
                    <a:ext cx="40" cy="58"/>
                  </a:xfrm>
                  <a:custGeom>
                    <a:avLst/>
                    <a:gdLst/>
                    <a:ahLst/>
                    <a:cxnLst>
                      <a:cxn ang="0">
                        <a:pos x="14" y="96"/>
                      </a:cxn>
                      <a:cxn ang="0">
                        <a:pos x="26" y="128"/>
                      </a:cxn>
                      <a:cxn ang="0">
                        <a:pos x="32" y="108"/>
                      </a:cxn>
                      <a:cxn ang="0">
                        <a:pos x="52" y="100"/>
                      </a:cxn>
                      <a:cxn ang="0">
                        <a:pos x="46" y="124"/>
                      </a:cxn>
                      <a:cxn ang="0">
                        <a:pos x="66" y="126"/>
                      </a:cxn>
                      <a:cxn ang="0">
                        <a:pos x="76" y="142"/>
                      </a:cxn>
                      <a:cxn ang="0">
                        <a:pos x="58" y="148"/>
                      </a:cxn>
                      <a:cxn ang="0">
                        <a:pos x="74" y="174"/>
                      </a:cxn>
                      <a:cxn ang="0">
                        <a:pos x="84" y="154"/>
                      </a:cxn>
                      <a:cxn ang="0">
                        <a:pos x="82" y="112"/>
                      </a:cxn>
                      <a:cxn ang="0">
                        <a:pos x="60" y="106"/>
                      </a:cxn>
                      <a:cxn ang="0">
                        <a:pos x="50" y="82"/>
                      </a:cxn>
                      <a:cxn ang="0">
                        <a:pos x="34" y="82"/>
                      </a:cxn>
                      <a:cxn ang="0">
                        <a:pos x="30" y="70"/>
                      </a:cxn>
                      <a:cxn ang="0">
                        <a:pos x="42" y="42"/>
                      </a:cxn>
                      <a:cxn ang="0">
                        <a:pos x="30" y="0"/>
                      </a:cxn>
                      <a:cxn ang="0">
                        <a:pos x="18" y="22"/>
                      </a:cxn>
                      <a:cxn ang="0">
                        <a:pos x="4" y="46"/>
                      </a:cxn>
                      <a:cxn ang="0">
                        <a:pos x="14" y="76"/>
                      </a:cxn>
                      <a:cxn ang="0">
                        <a:pos x="14" y="96"/>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05" name="Freeform 33"/>
                  <p:cNvSpPr>
                    <a:spLocks/>
                  </p:cNvSpPr>
                  <p:nvPr/>
                </p:nvSpPr>
                <p:spPr bwMode="ltGray">
                  <a:xfrm>
                    <a:off x="1909" y="508"/>
                    <a:ext cx="14" cy="17"/>
                  </a:xfrm>
                  <a:custGeom>
                    <a:avLst/>
                    <a:gdLst/>
                    <a:ahLst/>
                    <a:cxnLst>
                      <a:cxn ang="0">
                        <a:pos x="6" y="24"/>
                      </a:cxn>
                      <a:cxn ang="0">
                        <a:pos x="12" y="0"/>
                      </a:cxn>
                      <a:cxn ang="0">
                        <a:pos x="20" y="16"/>
                      </a:cxn>
                      <a:cxn ang="0">
                        <a:pos x="22" y="24"/>
                      </a:cxn>
                      <a:cxn ang="0">
                        <a:pos x="28" y="26"/>
                      </a:cxn>
                      <a:cxn ang="0">
                        <a:pos x="32" y="38"/>
                      </a:cxn>
                      <a:cxn ang="0">
                        <a:pos x="18" y="50"/>
                      </a:cxn>
                      <a:cxn ang="0">
                        <a:pos x="6" y="24"/>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06" name="Freeform 34"/>
                  <p:cNvSpPr>
                    <a:spLocks/>
                  </p:cNvSpPr>
                  <p:nvPr/>
                </p:nvSpPr>
                <p:spPr bwMode="ltGray">
                  <a:xfrm>
                    <a:off x="1881" y="512"/>
                    <a:ext cx="19" cy="17"/>
                  </a:xfrm>
                  <a:custGeom>
                    <a:avLst/>
                    <a:gdLst/>
                    <a:ahLst/>
                    <a:cxnLst>
                      <a:cxn ang="0">
                        <a:pos x="0" y="44"/>
                      </a:cxn>
                      <a:cxn ang="0">
                        <a:pos x="22" y="20"/>
                      </a:cxn>
                      <a:cxn ang="0">
                        <a:pos x="36" y="0"/>
                      </a:cxn>
                      <a:cxn ang="0">
                        <a:pos x="24" y="28"/>
                      </a:cxn>
                      <a:cxn ang="0">
                        <a:pos x="2" y="50"/>
                      </a:cxn>
                      <a:cxn ang="0">
                        <a:pos x="0" y="44"/>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07" name="Freeform 35"/>
                  <p:cNvSpPr>
                    <a:spLocks/>
                  </p:cNvSpPr>
                  <p:nvPr/>
                </p:nvSpPr>
                <p:spPr bwMode="ltGray">
                  <a:xfrm>
                    <a:off x="2930" y="489"/>
                    <a:ext cx="299" cy="179"/>
                  </a:xfrm>
                  <a:custGeom>
                    <a:avLst/>
                    <a:gdLst/>
                    <a:ahLst/>
                    <a:cxnLst>
                      <a:cxn ang="0">
                        <a:pos x="21" y="280"/>
                      </a:cxn>
                      <a:cxn ang="0">
                        <a:pos x="24" y="250"/>
                      </a:cxn>
                      <a:cxn ang="0">
                        <a:pos x="22" y="245"/>
                      </a:cxn>
                      <a:cxn ang="0">
                        <a:pos x="16" y="218"/>
                      </a:cxn>
                      <a:cxn ang="0">
                        <a:pos x="4" y="215"/>
                      </a:cxn>
                      <a:cxn ang="0">
                        <a:pos x="0" y="191"/>
                      </a:cxn>
                      <a:cxn ang="0">
                        <a:pos x="12" y="180"/>
                      </a:cxn>
                      <a:cxn ang="0">
                        <a:pos x="6" y="165"/>
                      </a:cxn>
                      <a:cxn ang="0">
                        <a:pos x="2" y="160"/>
                      </a:cxn>
                      <a:cxn ang="0">
                        <a:pos x="28" y="120"/>
                      </a:cxn>
                      <a:cxn ang="0">
                        <a:pos x="44" y="96"/>
                      </a:cxn>
                      <a:cxn ang="0">
                        <a:pos x="42" y="70"/>
                      </a:cxn>
                      <a:cxn ang="0">
                        <a:pos x="24" y="43"/>
                      </a:cxn>
                      <a:cxn ang="0">
                        <a:pos x="20" y="32"/>
                      </a:cxn>
                      <a:cxn ang="0">
                        <a:pos x="26" y="36"/>
                      </a:cxn>
                      <a:cxn ang="0">
                        <a:pos x="48" y="35"/>
                      </a:cxn>
                      <a:cxn ang="0">
                        <a:pos x="64" y="11"/>
                      </a:cxn>
                      <a:cxn ang="0">
                        <a:pos x="82" y="0"/>
                      </a:cxn>
                      <a:cxn ang="0">
                        <a:pos x="88" y="2"/>
                      </a:cxn>
                      <a:cxn ang="0">
                        <a:pos x="92" y="9"/>
                      </a:cxn>
                      <a:cxn ang="0">
                        <a:pos x="98" y="5"/>
                      </a:cxn>
                      <a:cxn ang="0">
                        <a:pos x="110" y="8"/>
                      </a:cxn>
                      <a:cxn ang="0">
                        <a:pos x="116" y="9"/>
                      </a:cxn>
                      <a:cxn ang="0">
                        <a:pos x="141" y="14"/>
                      </a:cxn>
                      <a:cxn ang="0">
                        <a:pos x="155" y="24"/>
                      </a:cxn>
                      <a:cxn ang="0">
                        <a:pos x="167" y="17"/>
                      </a:cxn>
                      <a:cxn ang="0">
                        <a:pos x="173" y="14"/>
                      </a:cxn>
                      <a:cxn ang="0">
                        <a:pos x="195" y="14"/>
                      </a:cxn>
                      <a:cxn ang="0">
                        <a:pos x="211" y="32"/>
                      </a:cxn>
                      <a:cxn ang="0">
                        <a:pos x="231" y="59"/>
                      </a:cxn>
                      <a:cxn ang="0">
                        <a:pos x="245" y="70"/>
                      </a:cxn>
                      <a:cxn ang="0">
                        <a:pos x="257" y="68"/>
                      </a:cxn>
                      <a:cxn ang="0">
                        <a:pos x="270" y="65"/>
                      </a:cxn>
                      <a:cxn ang="0">
                        <a:pos x="290" y="71"/>
                      </a:cxn>
                      <a:cxn ang="0">
                        <a:pos x="300" y="81"/>
                      </a:cxn>
                      <a:cxn ang="0">
                        <a:pos x="308" y="90"/>
                      </a:cxn>
                      <a:cxn ang="0">
                        <a:pos x="318" y="111"/>
                      </a:cxn>
                      <a:cxn ang="0">
                        <a:pos x="322" y="120"/>
                      </a:cxn>
                      <a:cxn ang="0">
                        <a:pos x="324" y="125"/>
                      </a:cxn>
                      <a:cxn ang="0">
                        <a:pos x="310" y="142"/>
                      </a:cxn>
                      <a:cxn ang="0">
                        <a:pos x="322" y="141"/>
                      </a:cxn>
                      <a:cxn ang="0">
                        <a:pos x="342" y="155"/>
                      </a:cxn>
                      <a:cxn ang="0">
                        <a:pos x="364" y="157"/>
                      </a:cxn>
                      <a:cxn ang="0">
                        <a:pos x="380" y="168"/>
                      </a:cxn>
                      <a:cxn ang="0">
                        <a:pos x="382" y="172"/>
                      </a:cxn>
                      <a:cxn ang="0">
                        <a:pos x="382" y="176"/>
                      </a:cxn>
                      <a:cxn ang="0">
                        <a:pos x="394" y="172"/>
                      </a:cxn>
                      <a:cxn ang="0">
                        <a:pos x="400" y="171"/>
                      </a:cxn>
                      <a:cxn ang="0">
                        <a:pos x="439" y="185"/>
                      </a:cxn>
                      <a:cxn ang="0">
                        <a:pos x="447" y="199"/>
                      </a:cxn>
                      <a:cxn ang="0">
                        <a:pos x="465" y="201"/>
                      </a:cxn>
                      <a:cxn ang="0">
                        <a:pos x="471" y="215"/>
                      </a:cxn>
                      <a:cxn ang="0">
                        <a:pos x="451" y="258"/>
                      </a:cxn>
                      <a:cxn ang="0">
                        <a:pos x="435" y="281"/>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08" name="Freeform 36"/>
                  <p:cNvSpPr>
                    <a:spLocks/>
                  </p:cNvSpPr>
                  <p:nvPr/>
                </p:nvSpPr>
                <p:spPr bwMode="ltGray">
                  <a:xfrm>
                    <a:off x="2534" y="242"/>
                    <a:ext cx="420" cy="283"/>
                  </a:xfrm>
                  <a:custGeom>
                    <a:avLst/>
                    <a:gdLst/>
                    <a:ahLst/>
                    <a:cxnLst>
                      <a:cxn ang="0">
                        <a:pos x="406" y="6"/>
                      </a:cxn>
                      <a:cxn ang="0">
                        <a:pos x="502" y="34"/>
                      </a:cxn>
                      <a:cxn ang="0">
                        <a:pos x="550" y="38"/>
                      </a:cxn>
                      <a:cxn ang="0">
                        <a:pos x="578" y="130"/>
                      </a:cxn>
                      <a:cxn ang="0">
                        <a:pos x="586" y="90"/>
                      </a:cxn>
                      <a:cxn ang="0">
                        <a:pos x="606" y="70"/>
                      </a:cxn>
                      <a:cxn ang="0">
                        <a:pos x="642" y="126"/>
                      </a:cxn>
                      <a:cxn ang="0">
                        <a:pos x="682" y="98"/>
                      </a:cxn>
                      <a:cxn ang="0">
                        <a:pos x="706" y="86"/>
                      </a:cxn>
                      <a:cxn ang="0">
                        <a:pos x="762" y="2"/>
                      </a:cxn>
                      <a:cxn ang="0">
                        <a:pos x="798" y="70"/>
                      </a:cxn>
                      <a:cxn ang="0">
                        <a:pos x="798" y="130"/>
                      </a:cxn>
                      <a:cxn ang="0">
                        <a:pos x="790" y="158"/>
                      </a:cxn>
                      <a:cxn ang="0">
                        <a:pos x="766" y="162"/>
                      </a:cxn>
                      <a:cxn ang="0">
                        <a:pos x="762" y="186"/>
                      </a:cxn>
                      <a:cxn ang="0">
                        <a:pos x="802" y="226"/>
                      </a:cxn>
                      <a:cxn ang="0">
                        <a:pos x="786" y="322"/>
                      </a:cxn>
                      <a:cxn ang="0">
                        <a:pos x="830" y="414"/>
                      </a:cxn>
                      <a:cxn ang="0">
                        <a:pos x="854" y="450"/>
                      </a:cxn>
                      <a:cxn ang="0">
                        <a:pos x="830" y="450"/>
                      </a:cxn>
                      <a:cxn ang="0">
                        <a:pos x="746" y="378"/>
                      </a:cxn>
                      <a:cxn ang="0">
                        <a:pos x="678" y="402"/>
                      </a:cxn>
                      <a:cxn ang="0">
                        <a:pos x="590" y="442"/>
                      </a:cxn>
                      <a:cxn ang="0">
                        <a:pos x="642" y="578"/>
                      </a:cxn>
                      <a:cxn ang="0">
                        <a:pos x="710" y="610"/>
                      </a:cxn>
                      <a:cxn ang="0">
                        <a:pos x="738" y="550"/>
                      </a:cxn>
                      <a:cxn ang="0">
                        <a:pos x="774" y="570"/>
                      </a:cxn>
                      <a:cxn ang="0">
                        <a:pos x="766" y="630"/>
                      </a:cxn>
                      <a:cxn ang="0">
                        <a:pos x="802" y="670"/>
                      </a:cxn>
                      <a:cxn ang="0">
                        <a:pos x="838" y="658"/>
                      </a:cxn>
                      <a:cxn ang="0">
                        <a:pos x="922" y="806"/>
                      </a:cxn>
                      <a:cxn ang="0">
                        <a:pos x="942" y="826"/>
                      </a:cxn>
                      <a:cxn ang="0">
                        <a:pos x="874" y="810"/>
                      </a:cxn>
                      <a:cxn ang="0">
                        <a:pos x="830" y="758"/>
                      </a:cxn>
                      <a:cxn ang="0">
                        <a:pos x="778" y="710"/>
                      </a:cxn>
                      <a:cxn ang="0">
                        <a:pos x="702" y="662"/>
                      </a:cxn>
                      <a:cxn ang="0">
                        <a:pos x="614" y="646"/>
                      </a:cxn>
                      <a:cxn ang="0">
                        <a:pos x="506" y="594"/>
                      </a:cxn>
                      <a:cxn ang="0">
                        <a:pos x="462" y="506"/>
                      </a:cxn>
                      <a:cxn ang="0">
                        <a:pos x="430" y="462"/>
                      </a:cxn>
                      <a:cxn ang="0">
                        <a:pos x="382" y="430"/>
                      </a:cxn>
                      <a:cxn ang="0">
                        <a:pos x="342" y="370"/>
                      </a:cxn>
                      <a:cxn ang="0">
                        <a:pos x="354" y="414"/>
                      </a:cxn>
                      <a:cxn ang="0">
                        <a:pos x="418" y="494"/>
                      </a:cxn>
                      <a:cxn ang="0">
                        <a:pos x="422" y="526"/>
                      </a:cxn>
                      <a:cxn ang="0">
                        <a:pos x="394" y="498"/>
                      </a:cxn>
                      <a:cxn ang="0">
                        <a:pos x="354" y="466"/>
                      </a:cxn>
                      <a:cxn ang="0">
                        <a:pos x="314" y="402"/>
                      </a:cxn>
                      <a:cxn ang="0">
                        <a:pos x="266" y="346"/>
                      </a:cxn>
                      <a:cxn ang="0">
                        <a:pos x="210" y="314"/>
                      </a:cxn>
                      <a:cxn ang="0">
                        <a:pos x="154" y="238"/>
                      </a:cxn>
                      <a:cxn ang="0">
                        <a:pos x="66" y="66"/>
                      </a:cxn>
                      <a:cxn ang="0">
                        <a:pos x="34" y="38"/>
                      </a:cxn>
                      <a:cxn ang="0">
                        <a:pos x="46" y="22"/>
                      </a:cxn>
                      <a:cxn ang="0">
                        <a:pos x="102" y="70"/>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09" name="Freeform 37"/>
                  <p:cNvSpPr>
                    <a:spLocks/>
                  </p:cNvSpPr>
                  <p:nvPr/>
                </p:nvSpPr>
                <p:spPr bwMode="ltGray">
                  <a:xfrm>
                    <a:off x="2405" y="445"/>
                    <a:ext cx="15" cy="16"/>
                  </a:xfrm>
                  <a:custGeom>
                    <a:avLst/>
                    <a:gdLst/>
                    <a:ahLst/>
                    <a:cxnLst>
                      <a:cxn ang="0">
                        <a:pos x="6" y="28"/>
                      </a:cxn>
                      <a:cxn ang="0">
                        <a:pos x="10" y="48"/>
                      </a:cxn>
                      <a:cxn ang="0">
                        <a:pos x="6" y="28"/>
                      </a:cxn>
                    </a:cxnLst>
                    <a:rect l="0" t="0" r="r" b="b"/>
                    <a:pathLst>
                      <a:path w="36" h="48">
                        <a:moveTo>
                          <a:pt x="6" y="28"/>
                        </a:moveTo>
                        <a:cubicBezTo>
                          <a:pt x="25" y="0"/>
                          <a:pt x="36" y="31"/>
                          <a:pt x="10" y="48"/>
                        </a:cubicBezTo>
                        <a:cubicBezTo>
                          <a:pt x="0" y="34"/>
                          <a:pt x="0" y="40"/>
                          <a:pt x="6" y="28"/>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10" name="Freeform 38"/>
                  <p:cNvSpPr>
                    <a:spLocks/>
                  </p:cNvSpPr>
                  <p:nvPr/>
                </p:nvSpPr>
                <p:spPr bwMode="ltGray">
                  <a:xfrm>
                    <a:off x="2393" y="439"/>
                    <a:ext cx="16" cy="12"/>
                  </a:xfrm>
                  <a:custGeom>
                    <a:avLst/>
                    <a:gdLst/>
                    <a:ahLst/>
                    <a:cxnLst>
                      <a:cxn ang="0">
                        <a:pos x="0" y="5"/>
                      </a:cxn>
                      <a:cxn ang="0">
                        <a:pos x="12" y="1"/>
                      </a:cxn>
                      <a:cxn ang="0">
                        <a:pos x="36" y="17"/>
                      </a:cxn>
                      <a:cxn ang="0">
                        <a:pos x="8" y="17"/>
                      </a:cxn>
                      <a:cxn ang="0">
                        <a:pos x="0" y="5"/>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11" name="Freeform 39"/>
                  <p:cNvSpPr>
                    <a:spLocks/>
                  </p:cNvSpPr>
                  <p:nvPr/>
                </p:nvSpPr>
                <p:spPr bwMode="ltGray">
                  <a:xfrm>
                    <a:off x="2878" y="406"/>
                    <a:ext cx="73" cy="33"/>
                  </a:xfrm>
                  <a:custGeom>
                    <a:avLst/>
                    <a:gdLst/>
                    <a:ahLst/>
                    <a:cxnLst>
                      <a:cxn ang="0">
                        <a:pos x="0" y="49"/>
                      </a:cxn>
                      <a:cxn ang="0">
                        <a:pos x="28" y="25"/>
                      </a:cxn>
                      <a:cxn ang="0">
                        <a:pos x="56" y="21"/>
                      </a:cxn>
                      <a:cxn ang="0">
                        <a:pos x="80" y="9"/>
                      </a:cxn>
                      <a:cxn ang="0">
                        <a:pos x="64" y="25"/>
                      </a:cxn>
                      <a:cxn ang="0">
                        <a:pos x="124" y="49"/>
                      </a:cxn>
                      <a:cxn ang="0">
                        <a:pos x="160" y="65"/>
                      </a:cxn>
                      <a:cxn ang="0">
                        <a:pos x="116" y="77"/>
                      </a:cxn>
                      <a:cxn ang="0">
                        <a:pos x="88" y="57"/>
                      </a:cxn>
                      <a:cxn ang="0">
                        <a:pos x="76" y="53"/>
                      </a:cxn>
                      <a:cxn ang="0">
                        <a:pos x="24" y="41"/>
                      </a:cxn>
                      <a:cxn ang="0">
                        <a:pos x="0" y="49"/>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12" name="Freeform 40"/>
                  <p:cNvSpPr>
                    <a:spLocks/>
                  </p:cNvSpPr>
                  <p:nvPr/>
                </p:nvSpPr>
                <p:spPr bwMode="ltGray">
                  <a:xfrm>
                    <a:off x="2955" y="433"/>
                    <a:ext cx="59" cy="15"/>
                  </a:xfrm>
                  <a:custGeom>
                    <a:avLst/>
                    <a:gdLst/>
                    <a:ahLst/>
                    <a:cxnLst>
                      <a:cxn ang="0">
                        <a:pos x="0" y="0"/>
                      </a:cxn>
                      <a:cxn ang="0">
                        <a:pos x="52" y="4"/>
                      </a:cxn>
                      <a:cxn ang="0">
                        <a:pos x="88" y="24"/>
                      </a:cxn>
                      <a:cxn ang="0">
                        <a:pos x="112" y="20"/>
                      </a:cxn>
                      <a:cxn ang="0">
                        <a:pos x="108" y="44"/>
                      </a:cxn>
                      <a:cxn ang="0">
                        <a:pos x="64" y="40"/>
                      </a:cxn>
                      <a:cxn ang="0">
                        <a:pos x="0" y="36"/>
                      </a:cxn>
                      <a:cxn ang="0">
                        <a:pos x="28" y="20"/>
                      </a:cxn>
                      <a:cxn ang="0">
                        <a:pos x="0" y="0"/>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13" name="Freeform 41"/>
                  <p:cNvSpPr>
                    <a:spLocks/>
                  </p:cNvSpPr>
                  <p:nvPr/>
                </p:nvSpPr>
                <p:spPr bwMode="ltGray">
                  <a:xfrm>
                    <a:off x="2924" y="441"/>
                    <a:ext cx="24" cy="14"/>
                  </a:xfrm>
                  <a:custGeom>
                    <a:avLst/>
                    <a:gdLst/>
                    <a:ahLst/>
                    <a:cxnLst>
                      <a:cxn ang="0">
                        <a:pos x="17" y="25"/>
                      </a:cxn>
                      <a:cxn ang="0">
                        <a:pos x="37" y="13"/>
                      </a:cxn>
                      <a:cxn ang="0">
                        <a:pos x="17" y="2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14" name="Freeform 42"/>
                  <p:cNvSpPr>
                    <a:spLocks/>
                  </p:cNvSpPr>
                  <p:nvPr/>
                </p:nvSpPr>
                <p:spPr bwMode="ltGray">
                  <a:xfrm>
                    <a:off x="2908" y="398"/>
                    <a:ext cx="16" cy="18"/>
                  </a:xfrm>
                  <a:custGeom>
                    <a:avLst/>
                    <a:gdLst/>
                    <a:ahLst/>
                    <a:cxnLst>
                      <a:cxn ang="0">
                        <a:pos x="19" y="32"/>
                      </a:cxn>
                      <a:cxn ang="0">
                        <a:pos x="19" y="0"/>
                      </a:cxn>
                      <a:cxn ang="0">
                        <a:pos x="19" y="32"/>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15" name="Freeform 43"/>
                  <p:cNvSpPr>
                    <a:spLocks/>
                  </p:cNvSpPr>
                  <p:nvPr/>
                </p:nvSpPr>
                <p:spPr bwMode="ltGray">
                  <a:xfrm>
                    <a:off x="3035" y="452"/>
                    <a:ext cx="19" cy="27"/>
                  </a:xfrm>
                  <a:custGeom>
                    <a:avLst/>
                    <a:gdLst/>
                    <a:ahLst/>
                    <a:cxnLst>
                      <a:cxn ang="0">
                        <a:pos x="4" y="9"/>
                      </a:cxn>
                      <a:cxn ang="0">
                        <a:pos x="20" y="33"/>
                      </a:cxn>
                      <a:cxn ang="0">
                        <a:pos x="24" y="49"/>
                      </a:cxn>
                      <a:cxn ang="0">
                        <a:pos x="36" y="53"/>
                      </a:cxn>
                      <a:cxn ang="0">
                        <a:pos x="24" y="73"/>
                      </a:cxn>
                      <a:cxn ang="0">
                        <a:pos x="0" y="21"/>
                      </a:cxn>
                      <a:cxn ang="0">
                        <a:pos x="4" y="9"/>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16" name="Freeform 44"/>
                  <p:cNvSpPr>
                    <a:spLocks/>
                  </p:cNvSpPr>
                  <p:nvPr/>
                </p:nvSpPr>
                <p:spPr bwMode="ltGray">
                  <a:xfrm>
                    <a:off x="2696" y="247"/>
                    <a:ext cx="205" cy="41"/>
                  </a:xfrm>
                  <a:custGeom>
                    <a:avLst/>
                    <a:gdLst/>
                    <a:ahLst/>
                    <a:cxnLst>
                      <a:cxn ang="0">
                        <a:pos x="220" y="1"/>
                      </a:cxn>
                      <a:cxn ang="0">
                        <a:pos x="231" y="8"/>
                      </a:cxn>
                      <a:cxn ang="0">
                        <a:pos x="235" y="0"/>
                      </a:cxn>
                      <a:cxn ang="0">
                        <a:pos x="265" y="0"/>
                      </a:cxn>
                      <a:cxn ang="0">
                        <a:pos x="287" y="17"/>
                      </a:cxn>
                      <a:cxn ang="0">
                        <a:pos x="319" y="10"/>
                      </a:cxn>
                      <a:cxn ang="0">
                        <a:pos x="314" y="29"/>
                      </a:cxn>
                      <a:cxn ang="0">
                        <a:pos x="298" y="46"/>
                      </a:cxn>
                      <a:cxn ang="0">
                        <a:pos x="295" y="29"/>
                      </a:cxn>
                      <a:cxn ang="0">
                        <a:pos x="287" y="31"/>
                      </a:cxn>
                      <a:cxn ang="0">
                        <a:pos x="279" y="29"/>
                      </a:cxn>
                      <a:cxn ang="0">
                        <a:pos x="263" y="21"/>
                      </a:cxn>
                      <a:cxn ang="0">
                        <a:pos x="228" y="38"/>
                      </a:cxn>
                      <a:cxn ang="0">
                        <a:pos x="201" y="44"/>
                      </a:cxn>
                      <a:cxn ang="0">
                        <a:pos x="212" y="57"/>
                      </a:cxn>
                      <a:cxn ang="0">
                        <a:pos x="188" y="63"/>
                      </a:cxn>
                      <a:cxn ang="0">
                        <a:pos x="169" y="61"/>
                      </a:cxn>
                      <a:cxn ang="0">
                        <a:pos x="177" y="57"/>
                      </a:cxn>
                      <a:cxn ang="0">
                        <a:pos x="171" y="40"/>
                      </a:cxn>
                      <a:cxn ang="0">
                        <a:pos x="169" y="31"/>
                      </a:cxn>
                      <a:cxn ang="0">
                        <a:pos x="158" y="23"/>
                      </a:cxn>
                      <a:cxn ang="0">
                        <a:pos x="142" y="27"/>
                      </a:cxn>
                      <a:cxn ang="0">
                        <a:pos x="134" y="27"/>
                      </a:cxn>
                      <a:cxn ang="0">
                        <a:pos x="123" y="25"/>
                      </a:cxn>
                      <a:cxn ang="0">
                        <a:pos x="83" y="2"/>
                      </a:cxn>
                      <a:cxn ang="0">
                        <a:pos x="59" y="14"/>
                      </a:cxn>
                      <a:cxn ang="0">
                        <a:pos x="1" y="0"/>
                      </a:cxn>
                      <a:cxn ang="0">
                        <a:pos x="220" y="1"/>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17" name="Freeform 45"/>
                  <p:cNvSpPr>
                    <a:spLocks/>
                  </p:cNvSpPr>
                  <p:nvPr/>
                </p:nvSpPr>
                <p:spPr bwMode="ltGray">
                  <a:xfrm>
                    <a:off x="2515" y="246"/>
                    <a:ext cx="190" cy="20"/>
                  </a:xfrm>
                  <a:custGeom>
                    <a:avLst/>
                    <a:gdLst/>
                    <a:ahLst/>
                    <a:cxnLst>
                      <a:cxn ang="0">
                        <a:pos x="105" y="31"/>
                      </a:cxn>
                      <a:cxn ang="0">
                        <a:pos x="30" y="1"/>
                      </a:cxn>
                      <a:cxn ang="0">
                        <a:pos x="285" y="0"/>
                      </a:cxn>
                      <a:cxn ang="0">
                        <a:pos x="296" y="14"/>
                      </a:cxn>
                      <a:cxn ang="0">
                        <a:pos x="264" y="16"/>
                      </a:cxn>
                      <a:cxn ang="0">
                        <a:pos x="105" y="3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18" name="Freeform 46"/>
                  <p:cNvSpPr>
                    <a:spLocks/>
                  </p:cNvSpPr>
                  <p:nvPr/>
                </p:nvSpPr>
                <p:spPr bwMode="ltGray">
                  <a:xfrm>
                    <a:off x="2096" y="275"/>
                    <a:ext cx="18" cy="10"/>
                  </a:xfrm>
                  <a:custGeom>
                    <a:avLst/>
                    <a:gdLst/>
                    <a:ahLst/>
                    <a:cxnLst>
                      <a:cxn ang="0">
                        <a:pos x="0" y="25"/>
                      </a:cxn>
                      <a:cxn ang="0">
                        <a:pos x="12" y="29"/>
                      </a:cxn>
                      <a:cxn ang="0">
                        <a:pos x="0" y="2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19" name="Freeform 47"/>
                  <p:cNvSpPr>
                    <a:spLocks/>
                  </p:cNvSpPr>
                  <p:nvPr/>
                </p:nvSpPr>
                <p:spPr bwMode="ltGray">
                  <a:xfrm>
                    <a:off x="1606" y="246"/>
                    <a:ext cx="436" cy="152"/>
                  </a:xfrm>
                  <a:custGeom>
                    <a:avLst/>
                    <a:gdLst/>
                    <a:ahLst/>
                    <a:cxnLst>
                      <a:cxn ang="0">
                        <a:pos x="73" y="1"/>
                      </a:cxn>
                      <a:cxn ang="0">
                        <a:pos x="436" y="0"/>
                      </a:cxn>
                      <a:cxn ang="0">
                        <a:pos x="416" y="54"/>
                      </a:cxn>
                      <a:cxn ang="0">
                        <a:pos x="397" y="68"/>
                      </a:cxn>
                      <a:cxn ang="0">
                        <a:pos x="392" y="70"/>
                      </a:cxn>
                      <a:cxn ang="0">
                        <a:pos x="375" y="73"/>
                      </a:cxn>
                      <a:cxn ang="0">
                        <a:pos x="361" y="88"/>
                      </a:cxn>
                      <a:cxn ang="0">
                        <a:pos x="362" y="99"/>
                      </a:cxn>
                      <a:cxn ang="0">
                        <a:pos x="364" y="107"/>
                      </a:cxn>
                      <a:cxn ang="0">
                        <a:pos x="366" y="113"/>
                      </a:cxn>
                      <a:cxn ang="0">
                        <a:pos x="362" y="122"/>
                      </a:cxn>
                      <a:cxn ang="0">
                        <a:pos x="351" y="120"/>
                      </a:cxn>
                      <a:cxn ang="0">
                        <a:pos x="342" y="129"/>
                      </a:cxn>
                      <a:cxn ang="0">
                        <a:pos x="347" y="105"/>
                      </a:cxn>
                      <a:cxn ang="0">
                        <a:pos x="338" y="100"/>
                      </a:cxn>
                      <a:cxn ang="0">
                        <a:pos x="344" y="93"/>
                      </a:cxn>
                      <a:cxn ang="0">
                        <a:pos x="342" y="89"/>
                      </a:cxn>
                      <a:cxn ang="0">
                        <a:pos x="320" y="94"/>
                      </a:cxn>
                      <a:cxn ang="0">
                        <a:pos x="317" y="85"/>
                      </a:cxn>
                      <a:cxn ang="0">
                        <a:pos x="297" y="94"/>
                      </a:cxn>
                      <a:cxn ang="0">
                        <a:pos x="320" y="103"/>
                      </a:cxn>
                      <a:cxn ang="0">
                        <a:pos x="305" y="117"/>
                      </a:cxn>
                      <a:cxn ang="0">
                        <a:pos x="311" y="126"/>
                      </a:cxn>
                      <a:cxn ang="0">
                        <a:pos x="315" y="138"/>
                      </a:cxn>
                      <a:cxn ang="0">
                        <a:pos x="309" y="139"/>
                      </a:cxn>
                      <a:cxn ang="0">
                        <a:pos x="314" y="144"/>
                      </a:cxn>
                      <a:cxn ang="0">
                        <a:pos x="307" y="152"/>
                      </a:cxn>
                      <a:cxn ang="0">
                        <a:pos x="0" y="149"/>
                      </a:cxn>
                      <a:cxn ang="0">
                        <a:pos x="73" y="1"/>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20" name="Freeform 48"/>
                  <p:cNvSpPr>
                    <a:spLocks/>
                  </p:cNvSpPr>
                  <p:nvPr/>
                </p:nvSpPr>
                <p:spPr bwMode="ltGray">
                  <a:xfrm>
                    <a:off x="2043" y="241"/>
                    <a:ext cx="20" cy="55"/>
                  </a:xfrm>
                  <a:custGeom>
                    <a:avLst/>
                    <a:gdLst/>
                    <a:ahLst/>
                    <a:cxnLst>
                      <a:cxn ang="0">
                        <a:pos x="5" y="156"/>
                      </a:cxn>
                      <a:cxn ang="0">
                        <a:pos x="15" y="108"/>
                      </a:cxn>
                      <a:cxn ang="0">
                        <a:pos x="17" y="68"/>
                      </a:cxn>
                      <a:cxn ang="0">
                        <a:pos x="11" y="40"/>
                      </a:cxn>
                      <a:cxn ang="0">
                        <a:pos x="17" y="12"/>
                      </a:cxn>
                      <a:cxn ang="0">
                        <a:pos x="21" y="0"/>
                      </a:cxn>
                      <a:cxn ang="0">
                        <a:pos x="31" y="30"/>
                      </a:cxn>
                      <a:cxn ang="0">
                        <a:pos x="47" y="98"/>
                      </a:cxn>
                      <a:cxn ang="0">
                        <a:pos x="31" y="108"/>
                      </a:cxn>
                      <a:cxn ang="0">
                        <a:pos x="23" y="126"/>
                      </a:cxn>
                      <a:cxn ang="0">
                        <a:pos x="21" y="132"/>
                      </a:cxn>
                      <a:cxn ang="0">
                        <a:pos x="27" y="134"/>
                      </a:cxn>
                      <a:cxn ang="0">
                        <a:pos x="31" y="146"/>
                      </a:cxn>
                      <a:cxn ang="0">
                        <a:pos x="13" y="148"/>
                      </a:cxn>
                      <a:cxn ang="0">
                        <a:pos x="7" y="160"/>
                      </a:cxn>
                      <a:cxn ang="0">
                        <a:pos x="3" y="154"/>
                      </a:cxn>
                      <a:cxn ang="0">
                        <a:pos x="5" y="156"/>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21" name="Freeform 49"/>
                  <p:cNvSpPr>
                    <a:spLocks/>
                  </p:cNvSpPr>
                  <p:nvPr/>
                </p:nvSpPr>
                <p:spPr bwMode="ltGray">
                  <a:xfrm>
                    <a:off x="2031" y="287"/>
                    <a:ext cx="59" cy="34"/>
                  </a:xfrm>
                  <a:custGeom>
                    <a:avLst/>
                    <a:gdLst/>
                    <a:ahLst/>
                    <a:cxnLst>
                      <a:cxn ang="0">
                        <a:pos x="26" y="61"/>
                      </a:cxn>
                      <a:cxn ang="0">
                        <a:pos x="30" y="43"/>
                      </a:cxn>
                      <a:cxn ang="0">
                        <a:pos x="50" y="33"/>
                      </a:cxn>
                      <a:cxn ang="0">
                        <a:pos x="54" y="45"/>
                      </a:cxn>
                      <a:cxn ang="0">
                        <a:pos x="66" y="49"/>
                      </a:cxn>
                      <a:cxn ang="0">
                        <a:pos x="80" y="55"/>
                      </a:cxn>
                      <a:cxn ang="0">
                        <a:pos x="116" y="33"/>
                      </a:cxn>
                      <a:cxn ang="0">
                        <a:pos x="130" y="17"/>
                      </a:cxn>
                      <a:cxn ang="0">
                        <a:pos x="138" y="11"/>
                      </a:cxn>
                      <a:cxn ang="0">
                        <a:pos x="106" y="49"/>
                      </a:cxn>
                      <a:cxn ang="0">
                        <a:pos x="84" y="67"/>
                      </a:cxn>
                      <a:cxn ang="0">
                        <a:pos x="66" y="81"/>
                      </a:cxn>
                      <a:cxn ang="0">
                        <a:pos x="48" y="103"/>
                      </a:cxn>
                      <a:cxn ang="0">
                        <a:pos x="26" y="89"/>
                      </a:cxn>
                      <a:cxn ang="0">
                        <a:pos x="20" y="87"/>
                      </a:cxn>
                      <a:cxn ang="0">
                        <a:pos x="22" y="97"/>
                      </a:cxn>
                      <a:cxn ang="0">
                        <a:pos x="0" y="97"/>
                      </a:cxn>
                      <a:cxn ang="0">
                        <a:pos x="10" y="79"/>
                      </a:cxn>
                      <a:cxn ang="0">
                        <a:pos x="26" y="61"/>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22" name="Freeform 50"/>
                  <p:cNvSpPr>
                    <a:spLocks/>
                  </p:cNvSpPr>
                  <p:nvPr/>
                </p:nvSpPr>
                <p:spPr bwMode="ltGray">
                  <a:xfrm>
                    <a:off x="1968" y="319"/>
                    <a:ext cx="80" cy="72"/>
                  </a:xfrm>
                  <a:custGeom>
                    <a:avLst/>
                    <a:gdLst/>
                    <a:ahLst/>
                    <a:cxnLst>
                      <a:cxn ang="0">
                        <a:pos x="158" y="24"/>
                      </a:cxn>
                      <a:cxn ang="0">
                        <a:pos x="160" y="6"/>
                      </a:cxn>
                      <a:cxn ang="0">
                        <a:pos x="170" y="0"/>
                      </a:cxn>
                      <a:cxn ang="0">
                        <a:pos x="182" y="24"/>
                      </a:cxn>
                      <a:cxn ang="0">
                        <a:pos x="188" y="42"/>
                      </a:cxn>
                      <a:cxn ang="0">
                        <a:pos x="178" y="58"/>
                      </a:cxn>
                      <a:cxn ang="0">
                        <a:pos x="170" y="76"/>
                      </a:cxn>
                      <a:cxn ang="0">
                        <a:pos x="162" y="126"/>
                      </a:cxn>
                      <a:cxn ang="0">
                        <a:pos x="144" y="136"/>
                      </a:cxn>
                      <a:cxn ang="0">
                        <a:pos x="120" y="138"/>
                      </a:cxn>
                      <a:cxn ang="0">
                        <a:pos x="112" y="124"/>
                      </a:cxn>
                      <a:cxn ang="0">
                        <a:pos x="102" y="146"/>
                      </a:cxn>
                      <a:cxn ang="0">
                        <a:pos x="90" y="150"/>
                      </a:cxn>
                      <a:cxn ang="0">
                        <a:pos x="80" y="132"/>
                      </a:cxn>
                      <a:cxn ang="0">
                        <a:pos x="58" y="144"/>
                      </a:cxn>
                      <a:cxn ang="0">
                        <a:pos x="76" y="142"/>
                      </a:cxn>
                      <a:cxn ang="0">
                        <a:pos x="78" y="160"/>
                      </a:cxn>
                      <a:cxn ang="0">
                        <a:pos x="58" y="166"/>
                      </a:cxn>
                      <a:cxn ang="0">
                        <a:pos x="34" y="166"/>
                      </a:cxn>
                      <a:cxn ang="0">
                        <a:pos x="36" y="154"/>
                      </a:cxn>
                      <a:cxn ang="0">
                        <a:pos x="46" y="144"/>
                      </a:cxn>
                      <a:cxn ang="0">
                        <a:pos x="34" y="148"/>
                      </a:cxn>
                      <a:cxn ang="0">
                        <a:pos x="26" y="166"/>
                      </a:cxn>
                      <a:cxn ang="0">
                        <a:pos x="30" y="190"/>
                      </a:cxn>
                      <a:cxn ang="0">
                        <a:pos x="14" y="200"/>
                      </a:cxn>
                      <a:cxn ang="0">
                        <a:pos x="0" y="214"/>
                      </a:cxn>
                      <a:cxn ang="0">
                        <a:pos x="8" y="188"/>
                      </a:cxn>
                      <a:cxn ang="0">
                        <a:pos x="0" y="164"/>
                      </a:cxn>
                      <a:cxn ang="0">
                        <a:pos x="14" y="152"/>
                      </a:cxn>
                      <a:cxn ang="0">
                        <a:pos x="32" y="134"/>
                      </a:cxn>
                      <a:cxn ang="0">
                        <a:pos x="44" y="118"/>
                      </a:cxn>
                      <a:cxn ang="0">
                        <a:pos x="72" y="116"/>
                      </a:cxn>
                      <a:cxn ang="0">
                        <a:pos x="84" y="112"/>
                      </a:cxn>
                      <a:cxn ang="0">
                        <a:pos x="114" y="78"/>
                      </a:cxn>
                      <a:cxn ang="0">
                        <a:pos x="120" y="92"/>
                      </a:cxn>
                      <a:cxn ang="0">
                        <a:pos x="132" y="76"/>
                      </a:cxn>
                      <a:cxn ang="0">
                        <a:pos x="150" y="54"/>
                      </a:cxn>
                      <a:cxn ang="0">
                        <a:pos x="154" y="42"/>
                      </a:cxn>
                      <a:cxn ang="0">
                        <a:pos x="148" y="38"/>
                      </a:cxn>
                      <a:cxn ang="0">
                        <a:pos x="152" y="32"/>
                      </a:cxn>
                      <a:cxn ang="0">
                        <a:pos x="158" y="24"/>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23" name="Freeform 51"/>
                  <p:cNvSpPr>
                    <a:spLocks/>
                  </p:cNvSpPr>
                  <p:nvPr/>
                </p:nvSpPr>
                <p:spPr bwMode="ltGray">
                  <a:xfrm>
                    <a:off x="2021" y="340"/>
                    <a:ext cx="6" cy="4"/>
                  </a:xfrm>
                  <a:custGeom>
                    <a:avLst/>
                    <a:gdLst/>
                    <a:ahLst/>
                    <a:cxnLst>
                      <a:cxn ang="0">
                        <a:pos x="0" y="9"/>
                      </a:cxn>
                      <a:cxn ang="0">
                        <a:pos x="4" y="13"/>
                      </a:cxn>
                      <a:cxn ang="0">
                        <a:pos x="0" y="9"/>
                      </a:cxn>
                    </a:cxnLst>
                    <a:rect l="0" t="0" r="r" b="b"/>
                    <a:pathLst>
                      <a:path w="13" h="13">
                        <a:moveTo>
                          <a:pt x="0" y="9"/>
                        </a:moveTo>
                        <a:cubicBezTo>
                          <a:pt x="6" y="0"/>
                          <a:pt x="13" y="7"/>
                          <a:pt x="4" y="13"/>
                        </a:cubicBezTo>
                        <a:cubicBezTo>
                          <a:pt x="0" y="6"/>
                          <a:pt x="0" y="5"/>
                          <a:pt x="0" y="9"/>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24" name="Freeform 52"/>
                  <p:cNvSpPr>
                    <a:spLocks/>
                  </p:cNvSpPr>
                  <p:nvPr/>
                </p:nvSpPr>
                <p:spPr bwMode="ltGray">
                  <a:xfrm>
                    <a:off x="1573" y="389"/>
                    <a:ext cx="347" cy="189"/>
                  </a:xfrm>
                  <a:custGeom>
                    <a:avLst/>
                    <a:gdLst/>
                    <a:ahLst/>
                    <a:cxnLst>
                      <a:cxn ang="0">
                        <a:pos x="812" y="26"/>
                      </a:cxn>
                      <a:cxn ang="0">
                        <a:pos x="778" y="78"/>
                      </a:cxn>
                      <a:cxn ang="0">
                        <a:pos x="748" y="122"/>
                      </a:cxn>
                      <a:cxn ang="0">
                        <a:pos x="722" y="142"/>
                      </a:cxn>
                      <a:cxn ang="0">
                        <a:pos x="634" y="180"/>
                      </a:cxn>
                      <a:cxn ang="0">
                        <a:pos x="632" y="210"/>
                      </a:cxn>
                      <a:cxn ang="0">
                        <a:pos x="604" y="230"/>
                      </a:cxn>
                      <a:cxn ang="0">
                        <a:pos x="620" y="178"/>
                      </a:cxn>
                      <a:cxn ang="0">
                        <a:pos x="576" y="188"/>
                      </a:cxn>
                      <a:cxn ang="0">
                        <a:pos x="556" y="218"/>
                      </a:cxn>
                      <a:cxn ang="0">
                        <a:pos x="596" y="280"/>
                      </a:cxn>
                      <a:cxn ang="0">
                        <a:pos x="594" y="368"/>
                      </a:cxn>
                      <a:cxn ang="0">
                        <a:pos x="542" y="406"/>
                      </a:cxn>
                      <a:cxn ang="0">
                        <a:pos x="522" y="386"/>
                      </a:cxn>
                      <a:cxn ang="0">
                        <a:pos x="482" y="348"/>
                      </a:cxn>
                      <a:cxn ang="0">
                        <a:pos x="462" y="348"/>
                      </a:cxn>
                      <a:cxn ang="0">
                        <a:pos x="450" y="394"/>
                      </a:cxn>
                      <a:cxn ang="0">
                        <a:pos x="500" y="464"/>
                      </a:cxn>
                      <a:cxn ang="0">
                        <a:pos x="510" y="524"/>
                      </a:cxn>
                      <a:cxn ang="0">
                        <a:pos x="526" y="560"/>
                      </a:cxn>
                      <a:cxn ang="0">
                        <a:pos x="492" y="544"/>
                      </a:cxn>
                      <a:cxn ang="0">
                        <a:pos x="470" y="518"/>
                      </a:cxn>
                      <a:cxn ang="0">
                        <a:pos x="422" y="424"/>
                      </a:cxn>
                      <a:cxn ang="0">
                        <a:pos x="426" y="310"/>
                      </a:cxn>
                      <a:cxn ang="0">
                        <a:pos x="422" y="268"/>
                      </a:cxn>
                      <a:cxn ang="0">
                        <a:pos x="412" y="276"/>
                      </a:cxn>
                      <a:cxn ang="0">
                        <a:pos x="386" y="266"/>
                      </a:cxn>
                      <a:cxn ang="0">
                        <a:pos x="360" y="170"/>
                      </a:cxn>
                      <a:cxn ang="0">
                        <a:pos x="330" y="166"/>
                      </a:cxn>
                      <a:cxn ang="0">
                        <a:pos x="288" y="172"/>
                      </a:cxn>
                      <a:cxn ang="0">
                        <a:pos x="242" y="232"/>
                      </a:cxn>
                      <a:cxn ang="0">
                        <a:pos x="196" y="268"/>
                      </a:cxn>
                      <a:cxn ang="0">
                        <a:pos x="184" y="274"/>
                      </a:cxn>
                      <a:cxn ang="0">
                        <a:pos x="160" y="328"/>
                      </a:cxn>
                      <a:cxn ang="0">
                        <a:pos x="152" y="354"/>
                      </a:cxn>
                      <a:cxn ang="0">
                        <a:pos x="128" y="404"/>
                      </a:cxn>
                      <a:cxn ang="0">
                        <a:pos x="94" y="392"/>
                      </a:cxn>
                      <a:cxn ang="0">
                        <a:pos x="66" y="258"/>
                      </a:cxn>
                      <a:cxn ang="0">
                        <a:pos x="72" y="156"/>
                      </a:cxn>
                      <a:cxn ang="0">
                        <a:pos x="44" y="180"/>
                      </a:cxn>
                      <a:cxn ang="0">
                        <a:pos x="20" y="150"/>
                      </a:cxn>
                      <a:cxn ang="0">
                        <a:pos x="24" y="138"/>
                      </a:cxn>
                      <a:cxn ang="0">
                        <a:pos x="0" y="92"/>
                      </a:cxn>
                      <a:cxn ang="0">
                        <a:pos x="798" y="6"/>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25" name="Freeform 53"/>
                  <p:cNvSpPr>
                    <a:spLocks/>
                  </p:cNvSpPr>
                  <p:nvPr/>
                </p:nvSpPr>
                <p:spPr bwMode="ltGray">
                  <a:xfrm>
                    <a:off x="1634" y="519"/>
                    <a:ext cx="19" cy="29"/>
                  </a:xfrm>
                  <a:custGeom>
                    <a:avLst/>
                    <a:gdLst/>
                    <a:ahLst/>
                    <a:cxnLst>
                      <a:cxn ang="0">
                        <a:pos x="7" y="11"/>
                      </a:cxn>
                      <a:cxn ang="0">
                        <a:pos x="17" y="3"/>
                      </a:cxn>
                      <a:cxn ang="0">
                        <a:pos x="37" y="33"/>
                      </a:cxn>
                      <a:cxn ang="0">
                        <a:pos x="19" y="85"/>
                      </a:cxn>
                      <a:cxn ang="0">
                        <a:pos x="1" y="69"/>
                      </a:cxn>
                      <a:cxn ang="0">
                        <a:pos x="7" y="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26" name="Freeform 54"/>
                  <p:cNvSpPr>
                    <a:spLocks/>
                  </p:cNvSpPr>
                  <p:nvPr/>
                </p:nvSpPr>
                <p:spPr bwMode="ltGray">
                  <a:xfrm>
                    <a:off x="1900" y="421"/>
                    <a:ext cx="18" cy="24"/>
                  </a:xfrm>
                  <a:custGeom>
                    <a:avLst/>
                    <a:gdLst/>
                    <a:ahLst/>
                    <a:cxnLst>
                      <a:cxn ang="0">
                        <a:pos x="13" y="28"/>
                      </a:cxn>
                      <a:cxn ang="0">
                        <a:pos x="29" y="2"/>
                      </a:cxn>
                      <a:cxn ang="0">
                        <a:pos x="43" y="4"/>
                      </a:cxn>
                      <a:cxn ang="0">
                        <a:pos x="39" y="26"/>
                      </a:cxn>
                      <a:cxn ang="0">
                        <a:pos x="13" y="74"/>
                      </a:cxn>
                      <a:cxn ang="0">
                        <a:pos x="7" y="60"/>
                      </a:cxn>
                      <a:cxn ang="0">
                        <a:pos x="3" y="36"/>
                      </a:cxn>
                      <a:cxn ang="0">
                        <a:pos x="13" y="28"/>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27" name="Freeform 55"/>
                  <p:cNvSpPr>
                    <a:spLocks/>
                  </p:cNvSpPr>
                  <p:nvPr/>
                </p:nvSpPr>
                <p:spPr bwMode="ltGray">
                  <a:xfrm>
                    <a:off x="1951" y="409"/>
                    <a:ext cx="9" cy="10"/>
                  </a:xfrm>
                  <a:custGeom>
                    <a:avLst/>
                    <a:gdLst/>
                    <a:ahLst/>
                    <a:cxnLst>
                      <a:cxn ang="0">
                        <a:pos x="7" y="16"/>
                      </a:cxn>
                      <a:cxn ang="0">
                        <a:pos x="5" y="30"/>
                      </a:cxn>
                      <a:cxn ang="0">
                        <a:pos x="7" y="16"/>
                      </a:cxn>
                    </a:cxnLst>
                    <a:rect l="0" t="0" r="r" b="b"/>
                    <a:pathLst>
                      <a:path w="20" h="30">
                        <a:moveTo>
                          <a:pt x="7" y="16"/>
                        </a:moveTo>
                        <a:cubicBezTo>
                          <a:pt x="18" y="0"/>
                          <a:pt x="20" y="20"/>
                          <a:pt x="5" y="30"/>
                        </a:cubicBezTo>
                        <a:cubicBezTo>
                          <a:pt x="0" y="23"/>
                          <a:pt x="1" y="22"/>
                          <a:pt x="7" y="16"/>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28" name="Freeform 56"/>
                  <p:cNvSpPr>
                    <a:spLocks/>
                  </p:cNvSpPr>
                  <p:nvPr/>
                </p:nvSpPr>
                <p:spPr bwMode="ltGray">
                  <a:xfrm>
                    <a:off x="1021" y="314"/>
                    <a:ext cx="433" cy="354"/>
                  </a:xfrm>
                  <a:custGeom>
                    <a:avLst/>
                    <a:gdLst/>
                    <a:ahLst/>
                    <a:cxnLst>
                      <a:cxn ang="0">
                        <a:pos x="481" y="464"/>
                      </a:cxn>
                      <a:cxn ang="0">
                        <a:pos x="486" y="451"/>
                      </a:cxn>
                      <a:cxn ang="0">
                        <a:pos x="500" y="413"/>
                      </a:cxn>
                      <a:cxn ang="0">
                        <a:pos x="309" y="287"/>
                      </a:cxn>
                      <a:cxn ang="0">
                        <a:pos x="282" y="346"/>
                      </a:cxn>
                      <a:cxn ang="0">
                        <a:pos x="303" y="556"/>
                      </a:cxn>
                      <a:cxn ang="0">
                        <a:pos x="282" y="494"/>
                      </a:cxn>
                      <a:cxn ang="0">
                        <a:pos x="242" y="439"/>
                      </a:cxn>
                      <a:cxn ang="0">
                        <a:pos x="245" y="413"/>
                      </a:cxn>
                      <a:cxn ang="0">
                        <a:pos x="247" y="394"/>
                      </a:cxn>
                      <a:cxn ang="0">
                        <a:pos x="220" y="375"/>
                      </a:cxn>
                      <a:cxn ang="0">
                        <a:pos x="194" y="346"/>
                      </a:cxn>
                      <a:cxn ang="0">
                        <a:pos x="148" y="354"/>
                      </a:cxn>
                      <a:cxn ang="0">
                        <a:pos x="126" y="365"/>
                      </a:cxn>
                      <a:cxn ang="0">
                        <a:pos x="78" y="365"/>
                      </a:cxn>
                      <a:cxn ang="0">
                        <a:pos x="22" y="312"/>
                      </a:cxn>
                      <a:cxn ang="0">
                        <a:pos x="11" y="295"/>
                      </a:cxn>
                      <a:cxn ang="0">
                        <a:pos x="0" y="264"/>
                      </a:cxn>
                      <a:cxn ang="0">
                        <a:pos x="24" y="213"/>
                      </a:cxn>
                      <a:cxn ang="0">
                        <a:pos x="32" y="181"/>
                      </a:cxn>
                      <a:cxn ang="0">
                        <a:pos x="51" y="143"/>
                      </a:cxn>
                      <a:cxn ang="0">
                        <a:pos x="81" y="116"/>
                      </a:cxn>
                      <a:cxn ang="0">
                        <a:pos x="167" y="67"/>
                      </a:cxn>
                      <a:cxn ang="0">
                        <a:pos x="220" y="30"/>
                      </a:cxn>
                      <a:cxn ang="0">
                        <a:pos x="258" y="6"/>
                      </a:cxn>
                      <a:cxn ang="0">
                        <a:pos x="363" y="2"/>
                      </a:cxn>
                      <a:cxn ang="0">
                        <a:pos x="398" y="0"/>
                      </a:cxn>
                      <a:cxn ang="0">
                        <a:pos x="384" y="34"/>
                      </a:cxn>
                      <a:cxn ang="0">
                        <a:pos x="443" y="84"/>
                      </a:cxn>
                      <a:cxn ang="0">
                        <a:pos x="497" y="74"/>
                      </a:cxn>
                      <a:cxn ang="0">
                        <a:pos x="529" y="82"/>
                      </a:cxn>
                      <a:cxn ang="0">
                        <a:pos x="559" y="97"/>
                      </a:cxn>
                      <a:cxn ang="0">
                        <a:pos x="572" y="188"/>
                      </a:cxn>
                      <a:cxn ang="0">
                        <a:pos x="572" y="240"/>
                      </a:cxn>
                      <a:cxn ang="0">
                        <a:pos x="599" y="283"/>
                      </a:cxn>
                      <a:cxn ang="0">
                        <a:pos x="645" y="300"/>
                      </a:cxn>
                      <a:cxn ang="0">
                        <a:pos x="680" y="295"/>
                      </a:cxn>
                      <a:cxn ang="0">
                        <a:pos x="664" y="340"/>
                      </a:cxn>
                      <a:cxn ang="0">
                        <a:pos x="599" y="407"/>
                      </a:cxn>
                      <a:cxn ang="0">
                        <a:pos x="548" y="485"/>
                      </a:cxn>
                      <a:cxn ang="0">
                        <a:pos x="556" y="508"/>
                      </a:cxn>
                      <a:cxn ang="0">
                        <a:pos x="435" y="556"/>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29" name="Freeform 57"/>
                  <p:cNvSpPr>
                    <a:spLocks/>
                  </p:cNvSpPr>
                  <p:nvPr/>
                </p:nvSpPr>
                <p:spPr bwMode="ltGray">
                  <a:xfrm>
                    <a:off x="1189" y="447"/>
                    <a:ext cx="163" cy="221"/>
                  </a:xfrm>
                  <a:custGeom>
                    <a:avLst/>
                    <a:gdLst/>
                    <a:ahLst/>
                    <a:cxnLst>
                      <a:cxn ang="0">
                        <a:pos x="243" y="347"/>
                      </a:cxn>
                      <a:cxn ang="0">
                        <a:pos x="233" y="301"/>
                      </a:cxn>
                      <a:cxn ang="0">
                        <a:pos x="217" y="288"/>
                      </a:cxn>
                      <a:cxn ang="0">
                        <a:pos x="215" y="269"/>
                      </a:cxn>
                      <a:cxn ang="0">
                        <a:pos x="209" y="254"/>
                      </a:cxn>
                      <a:cxn ang="0">
                        <a:pos x="209" y="229"/>
                      </a:cxn>
                      <a:cxn ang="0">
                        <a:pos x="207" y="214"/>
                      </a:cxn>
                      <a:cxn ang="0">
                        <a:pos x="228" y="202"/>
                      </a:cxn>
                      <a:cxn ang="0">
                        <a:pos x="257" y="197"/>
                      </a:cxn>
                      <a:cxn ang="0">
                        <a:pos x="257" y="136"/>
                      </a:cxn>
                      <a:cxn ang="0">
                        <a:pos x="54" y="96"/>
                      </a:cxn>
                      <a:cxn ang="0">
                        <a:pos x="32" y="98"/>
                      </a:cxn>
                      <a:cxn ang="0">
                        <a:pos x="16" y="102"/>
                      </a:cxn>
                      <a:cxn ang="0">
                        <a:pos x="0" y="149"/>
                      </a:cxn>
                      <a:cxn ang="0">
                        <a:pos x="93" y="346"/>
                      </a:cxn>
                      <a:cxn ang="0">
                        <a:pos x="243" y="347"/>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30" name="Freeform 58"/>
                  <p:cNvSpPr>
                    <a:spLocks/>
                  </p:cNvSpPr>
                  <p:nvPr/>
                </p:nvSpPr>
                <p:spPr bwMode="ltGray">
                  <a:xfrm>
                    <a:off x="1476" y="611"/>
                    <a:ext cx="7" cy="12"/>
                  </a:xfrm>
                  <a:custGeom>
                    <a:avLst/>
                    <a:gdLst/>
                    <a:ahLst/>
                    <a:cxnLst>
                      <a:cxn ang="0">
                        <a:pos x="7" y="25"/>
                      </a:cxn>
                      <a:cxn ang="0">
                        <a:pos x="19" y="21"/>
                      </a:cxn>
                      <a:cxn ang="0">
                        <a:pos x="7" y="2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31" name="Freeform 59"/>
                  <p:cNvSpPr>
                    <a:spLocks/>
                  </p:cNvSpPr>
                  <p:nvPr/>
                </p:nvSpPr>
                <p:spPr bwMode="ltGray">
                  <a:xfrm>
                    <a:off x="1467" y="497"/>
                    <a:ext cx="9" cy="7"/>
                  </a:xfrm>
                  <a:custGeom>
                    <a:avLst/>
                    <a:gdLst/>
                    <a:ahLst/>
                    <a:cxnLst>
                      <a:cxn ang="0">
                        <a:pos x="12" y="12"/>
                      </a:cxn>
                      <a:cxn ang="0">
                        <a:pos x="16" y="0"/>
                      </a:cxn>
                      <a:cxn ang="0">
                        <a:pos x="20" y="12"/>
                      </a:cxn>
                      <a:cxn ang="0">
                        <a:pos x="8" y="20"/>
                      </a:cxn>
                      <a:cxn ang="0">
                        <a:pos x="12" y="12"/>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5" name="Freeform 60"/>
                  <p:cNvSpPr>
                    <a:spLocks/>
                  </p:cNvSpPr>
                  <p:nvPr/>
                </p:nvSpPr>
                <p:spPr bwMode="ltGray">
                  <a:xfrm>
                    <a:off x="1072" y="357"/>
                    <a:ext cx="25" cy="10"/>
                  </a:xfrm>
                  <a:custGeom>
                    <a:avLst/>
                    <a:gdLst/>
                    <a:ahLst/>
                    <a:cxnLst>
                      <a:cxn ang="0">
                        <a:pos x="24" y="18"/>
                      </a:cxn>
                      <a:cxn ang="0">
                        <a:pos x="32" y="6"/>
                      </a:cxn>
                      <a:cxn ang="0">
                        <a:pos x="36" y="30"/>
                      </a:cxn>
                      <a:cxn ang="0">
                        <a:pos x="24" y="18"/>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6" name="Freeform 61"/>
                  <p:cNvSpPr>
                    <a:spLocks/>
                  </p:cNvSpPr>
                  <p:nvPr/>
                </p:nvSpPr>
                <p:spPr bwMode="ltGray">
                  <a:xfrm>
                    <a:off x="1374" y="265"/>
                    <a:ext cx="295" cy="233"/>
                  </a:xfrm>
                  <a:custGeom>
                    <a:avLst/>
                    <a:gdLst/>
                    <a:ahLst/>
                    <a:cxnLst>
                      <a:cxn ang="0">
                        <a:pos x="473" y="464"/>
                      </a:cxn>
                      <a:cxn ang="0">
                        <a:pos x="393" y="452"/>
                      </a:cxn>
                      <a:cxn ang="0">
                        <a:pos x="325" y="412"/>
                      </a:cxn>
                      <a:cxn ang="0">
                        <a:pos x="265" y="400"/>
                      </a:cxn>
                      <a:cxn ang="0">
                        <a:pos x="237" y="416"/>
                      </a:cxn>
                      <a:cxn ang="0">
                        <a:pos x="261" y="428"/>
                      </a:cxn>
                      <a:cxn ang="0">
                        <a:pos x="293" y="468"/>
                      </a:cxn>
                      <a:cxn ang="0">
                        <a:pos x="321" y="476"/>
                      </a:cxn>
                      <a:cxn ang="0">
                        <a:pos x="333" y="536"/>
                      </a:cxn>
                      <a:cxn ang="0">
                        <a:pos x="313" y="552"/>
                      </a:cxn>
                      <a:cxn ang="0">
                        <a:pos x="261" y="616"/>
                      </a:cxn>
                      <a:cxn ang="0">
                        <a:pos x="225" y="628"/>
                      </a:cxn>
                      <a:cxn ang="0">
                        <a:pos x="97" y="696"/>
                      </a:cxn>
                      <a:cxn ang="0">
                        <a:pos x="77" y="616"/>
                      </a:cxn>
                      <a:cxn ang="0">
                        <a:pos x="45" y="524"/>
                      </a:cxn>
                      <a:cxn ang="0">
                        <a:pos x="33" y="448"/>
                      </a:cxn>
                      <a:cxn ang="0">
                        <a:pos x="53" y="344"/>
                      </a:cxn>
                      <a:cxn ang="0">
                        <a:pos x="17" y="392"/>
                      </a:cxn>
                      <a:cxn ang="0">
                        <a:pos x="81" y="280"/>
                      </a:cxn>
                      <a:cxn ang="0">
                        <a:pos x="113" y="204"/>
                      </a:cxn>
                      <a:cxn ang="0">
                        <a:pos x="37" y="204"/>
                      </a:cxn>
                      <a:cxn ang="0">
                        <a:pos x="1" y="196"/>
                      </a:cxn>
                      <a:cxn ang="0">
                        <a:pos x="25" y="140"/>
                      </a:cxn>
                      <a:cxn ang="0">
                        <a:pos x="97" y="112"/>
                      </a:cxn>
                      <a:cxn ang="0">
                        <a:pos x="221" y="124"/>
                      </a:cxn>
                      <a:cxn ang="0">
                        <a:pos x="229" y="64"/>
                      </a:cxn>
                      <a:cxn ang="0">
                        <a:pos x="261" y="0"/>
                      </a:cxn>
                      <a:cxn ang="0">
                        <a:pos x="357" y="44"/>
                      </a:cxn>
                      <a:cxn ang="0">
                        <a:pos x="329" y="88"/>
                      </a:cxn>
                      <a:cxn ang="0">
                        <a:pos x="301" y="176"/>
                      </a:cxn>
                      <a:cxn ang="0">
                        <a:pos x="361" y="192"/>
                      </a:cxn>
                      <a:cxn ang="0">
                        <a:pos x="373" y="136"/>
                      </a:cxn>
                      <a:cxn ang="0">
                        <a:pos x="417" y="92"/>
                      </a:cxn>
                      <a:cxn ang="0">
                        <a:pos x="497" y="88"/>
                      </a:cxn>
                      <a:cxn ang="0">
                        <a:pos x="529" y="52"/>
                      </a:cxn>
                      <a:cxn ang="0">
                        <a:pos x="541" y="460"/>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34" name="Freeform 62"/>
                  <p:cNvSpPr>
                    <a:spLocks/>
                  </p:cNvSpPr>
                  <p:nvPr/>
                </p:nvSpPr>
                <p:spPr bwMode="ltGray">
                  <a:xfrm>
                    <a:off x="1173" y="247"/>
                    <a:ext cx="591" cy="95"/>
                  </a:xfrm>
                  <a:custGeom>
                    <a:avLst/>
                    <a:gdLst/>
                    <a:ahLst/>
                    <a:cxnLst>
                      <a:cxn ang="0">
                        <a:pos x="825" y="0"/>
                      </a:cxn>
                      <a:cxn ang="0">
                        <a:pos x="143" y="29"/>
                      </a:cxn>
                      <a:cxn ang="0">
                        <a:pos x="91" y="42"/>
                      </a:cxn>
                      <a:cxn ang="0">
                        <a:pos x="62" y="42"/>
                      </a:cxn>
                      <a:cxn ang="0">
                        <a:pos x="22" y="77"/>
                      </a:cxn>
                      <a:cxn ang="0">
                        <a:pos x="0" y="105"/>
                      </a:cxn>
                      <a:cxn ang="0">
                        <a:pos x="59" y="115"/>
                      </a:cxn>
                      <a:cxn ang="0">
                        <a:pos x="97" y="96"/>
                      </a:cxn>
                      <a:cxn ang="0">
                        <a:pos x="108" y="84"/>
                      </a:cxn>
                      <a:cxn ang="0">
                        <a:pos x="167" y="52"/>
                      </a:cxn>
                      <a:cxn ang="0">
                        <a:pos x="215" y="46"/>
                      </a:cxn>
                      <a:cxn ang="0">
                        <a:pos x="237" y="94"/>
                      </a:cxn>
                      <a:cxn ang="0">
                        <a:pos x="188" y="109"/>
                      </a:cxn>
                      <a:cxn ang="0">
                        <a:pos x="231" y="113"/>
                      </a:cxn>
                      <a:cxn ang="0">
                        <a:pos x="250" y="90"/>
                      </a:cxn>
                      <a:cxn ang="0">
                        <a:pos x="266" y="92"/>
                      </a:cxn>
                      <a:cxn ang="0">
                        <a:pos x="253" y="54"/>
                      </a:cxn>
                      <a:cxn ang="0">
                        <a:pos x="266" y="44"/>
                      </a:cxn>
                      <a:cxn ang="0">
                        <a:pos x="277" y="88"/>
                      </a:cxn>
                      <a:cxn ang="0">
                        <a:pos x="266" y="113"/>
                      </a:cxn>
                      <a:cxn ang="0">
                        <a:pos x="296" y="130"/>
                      </a:cxn>
                      <a:cxn ang="0">
                        <a:pos x="299" y="92"/>
                      </a:cxn>
                      <a:cxn ang="0">
                        <a:pos x="331" y="103"/>
                      </a:cxn>
                      <a:cxn ang="0">
                        <a:pos x="382" y="73"/>
                      </a:cxn>
                      <a:cxn ang="0">
                        <a:pos x="409" y="50"/>
                      </a:cxn>
                      <a:cxn ang="0">
                        <a:pos x="439" y="56"/>
                      </a:cxn>
                      <a:cxn ang="0">
                        <a:pos x="455" y="50"/>
                      </a:cxn>
                      <a:cxn ang="0">
                        <a:pos x="431" y="44"/>
                      </a:cxn>
                      <a:cxn ang="0">
                        <a:pos x="474" y="35"/>
                      </a:cxn>
                      <a:cxn ang="0">
                        <a:pos x="544" y="54"/>
                      </a:cxn>
                      <a:cxn ang="0">
                        <a:pos x="581" y="42"/>
                      </a:cxn>
                      <a:cxn ang="0">
                        <a:pos x="584" y="63"/>
                      </a:cxn>
                      <a:cxn ang="0">
                        <a:pos x="568" y="101"/>
                      </a:cxn>
                      <a:cxn ang="0">
                        <a:pos x="611" y="88"/>
                      </a:cxn>
                      <a:cxn ang="0">
                        <a:pos x="624" y="80"/>
                      </a:cxn>
                      <a:cxn ang="0">
                        <a:pos x="648" y="61"/>
                      </a:cxn>
                      <a:cxn ang="0">
                        <a:pos x="794" y="84"/>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35" name="Freeform 63"/>
                  <p:cNvSpPr>
                    <a:spLocks/>
                  </p:cNvSpPr>
                  <p:nvPr/>
                </p:nvSpPr>
                <p:spPr bwMode="ltGray">
                  <a:xfrm>
                    <a:off x="1293" y="282"/>
                    <a:ext cx="13" cy="10"/>
                  </a:xfrm>
                  <a:custGeom>
                    <a:avLst/>
                    <a:gdLst/>
                    <a:ahLst/>
                    <a:cxnLst>
                      <a:cxn ang="0">
                        <a:pos x="3" y="28"/>
                      </a:cxn>
                      <a:cxn ang="0">
                        <a:pos x="31" y="0"/>
                      </a:cxn>
                      <a:cxn ang="0">
                        <a:pos x="19" y="24"/>
                      </a:cxn>
                      <a:cxn ang="0">
                        <a:pos x="3" y="28"/>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36" name="Freeform 64"/>
                  <p:cNvSpPr>
                    <a:spLocks/>
                  </p:cNvSpPr>
                  <p:nvPr/>
                </p:nvSpPr>
                <p:spPr bwMode="ltGray">
                  <a:xfrm>
                    <a:off x="1278" y="296"/>
                    <a:ext cx="19" cy="11"/>
                  </a:xfrm>
                  <a:custGeom>
                    <a:avLst/>
                    <a:gdLst/>
                    <a:ahLst/>
                    <a:cxnLst>
                      <a:cxn ang="0">
                        <a:pos x="6" y="32"/>
                      </a:cxn>
                      <a:cxn ang="0">
                        <a:pos x="22" y="0"/>
                      </a:cxn>
                      <a:cxn ang="0">
                        <a:pos x="38" y="4"/>
                      </a:cxn>
                      <a:cxn ang="0">
                        <a:pos x="6" y="32"/>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37" name="Freeform 65"/>
                  <p:cNvSpPr>
                    <a:spLocks/>
                  </p:cNvSpPr>
                  <p:nvPr/>
                </p:nvSpPr>
                <p:spPr bwMode="ltGray">
                  <a:xfrm>
                    <a:off x="1340" y="337"/>
                    <a:ext cx="32" cy="6"/>
                  </a:xfrm>
                  <a:custGeom>
                    <a:avLst/>
                    <a:gdLst/>
                    <a:ahLst/>
                    <a:cxnLst>
                      <a:cxn ang="0">
                        <a:pos x="37" y="18"/>
                      </a:cxn>
                      <a:cxn ang="0">
                        <a:pos x="25" y="2"/>
                      </a:cxn>
                      <a:cxn ang="0">
                        <a:pos x="37" y="18"/>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38" name="Freeform 66"/>
                  <p:cNvSpPr>
                    <a:spLocks/>
                  </p:cNvSpPr>
                  <p:nvPr/>
                </p:nvSpPr>
                <p:spPr bwMode="ltGray">
                  <a:xfrm>
                    <a:off x="1395" y="336"/>
                    <a:ext cx="18" cy="15"/>
                  </a:xfrm>
                  <a:custGeom>
                    <a:avLst/>
                    <a:gdLst/>
                    <a:ahLst/>
                    <a:cxnLst>
                      <a:cxn ang="0">
                        <a:pos x="0" y="21"/>
                      </a:cxn>
                      <a:cxn ang="0">
                        <a:pos x="12" y="9"/>
                      </a:cxn>
                      <a:cxn ang="0">
                        <a:pos x="0" y="21"/>
                      </a:cxn>
                    </a:cxnLst>
                    <a:rect l="0" t="0" r="r" b="b"/>
                    <a:pathLst>
                      <a:path w="42" h="44">
                        <a:moveTo>
                          <a:pt x="0" y="21"/>
                        </a:moveTo>
                        <a:cubicBezTo>
                          <a:pt x="4" y="17"/>
                          <a:pt x="7" y="11"/>
                          <a:pt x="12" y="9"/>
                        </a:cubicBezTo>
                        <a:cubicBezTo>
                          <a:pt x="42" y="0"/>
                          <a:pt x="23" y="44"/>
                          <a:pt x="0" y="21"/>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39" name="Freeform 67"/>
                  <p:cNvSpPr>
                    <a:spLocks/>
                  </p:cNvSpPr>
                  <p:nvPr/>
                </p:nvSpPr>
                <p:spPr bwMode="ltGray">
                  <a:xfrm>
                    <a:off x="1248" y="295"/>
                    <a:ext cx="14" cy="10"/>
                  </a:xfrm>
                  <a:custGeom>
                    <a:avLst/>
                    <a:gdLst/>
                    <a:ahLst/>
                    <a:cxnLst>
                      <a:cxn ang="0">
                        <a:pos x="7" y="22"/>
                      </a:cxn>
                      <a:cxn ang="0">
                        <a:pos x="31" y="10"/>
                      </a:cxn>
                      <a:cxn ang="0">
                        <a:pos x="7" y="22"/>
                      </a:cxn>
                    </a:cxnLst>
                    <a:rect l="0" t="0" r="r" b="b"/>
                    <a:pathLst>
                      <a:path w="31" h="30">
                        <a:moveTo>
                          <a:pt x="7" y="22"/>
                        </a:moveTo>
                        <a:cubicBezTo>
                          <a:pt x="0" y="0"/>
                          <a:pt x="15" y="6"/>
                          <a:pt x="31" y="10"/>
                        </a:cubicBezTo>
                        <a:cubicBezTo>
                          <a:pt x="14" y="16"/>
                          <a:pt x="15" y="30"/>
                          <a:pt x="7" y="22"/>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grpSp>
            <p:grpSp>
              <p:nvGrpSpPr>
                <p:cNvPr id="11" name="Group 68"/>
                <p:cNvGrpSpPr>
                  <a:grpSpLocks/>
                </p:cNvGrpSpPr>
                <p:nvPr/>
              </p:nvGrpSpPr>
              <p:grpSpPr bwMode="auto">
                <a:xfrm>
                  <a:off x="3709" y="240"/>
                  <a:ext cx="1139" cy="429"/>
                  <a:chOff x="3709" y="240"/>
                  <a:chExt cx="1139" cy="429"/>
                </a:xfrm>
              </p:grpSpPr>
              <p:sp>
                <p:nvSpPr>
                  <p:cNvPr id="3141" name="Freeform 69"/>
                  <p:cNvSpPr>
                    <a:spLocks/>
                  </p:cNvSpPr>
                  <p:nvPr/>
                </p:nvSpPr>
                <p:spPr bwMode="ltGray">
                  <a:xfrm>
                    <a:off x="4808" y="616"/>
                    <a:ext cx="13" cy="14"/>
                  </a:xfrm>
                  <a:custGeom>
                    <a:avLst/>
                    <a:gdLst/>
                    <a:ahLst/>
                    <a:cxnLst>
                      <a:cxn ang="0">
                        <a:pos x="16" y="33"/>
                      </a:cxn>
                      <a:cxn ang="0">
                        <a:pos x="8" y="21"/>
                      </a:cxn>
                      <a:cxn ang="0">
                        <a:pos x="0" y="9"/>
                      </a:cxn>
                      <a:cxn ang="0">
                        <a:pos x="16" y="3"/>
                      </a:cxn>
                      <a:cxn ang="0">
                        <a:pos x="30" y="23"/>
                      </a:cxn>
                      <a:cxn ang="0">
                        <a:pos x="28" y="31"/>
                      </a:cxn>
                      <a:cxn ang="0">
                        <a:pos x="16" y="3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42" name="Freeform 70"/>
                  <p:cNvSpPr>
                    <a:spLocks/>
                  </p:cNvSpPr>
                  <p:nvPr/>
                </p:nvSpPr>
                <p:spPr bwMode="ltGray">
                  <a:xfrm>
                    <a:off x="4655" y="629"/>
                    <a:ext cx="11" cy="5"/>
                  </a:xfrm>
                  <a:custGeom>
                    <a:avLst/>
                    <a:gdLst/>
                    <a:ahLst/>
                    <a:cxnLst>
                      <a:cxn ang="0">
                        <a:pos x="15" y="16"/>
                      </a:cxn>
                      <a:cxn ang="0">
                        <a:pos x="3" y="8"/>
                      </a:cxn>
                      <a:cxn ang="0">
                        <a:pos x="15" y="0"/>
                      </a:cxn>
                      <a:cxn ang="0">
                        <a:pos x="15" y="16"/>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43" name="Freeform 71"/>
                  <p:cNvSpPr>
                    <a:spLocks/>
                  </p:cNvSpPr>
                  <p:nvPr/>
                </p:nvSpPr>
                <p:spPr bwMode="ltGray">
                  <a:xfrm>
                    <a:off x="4609" y="635"/>
                    <a:ext cx="28" cy="16"/>
                  </a:xfrm>
                  <a:custGeom>
                    <a:avLst/>
                    <a:gdLst/>
                    <a:ahLst/>
                    <a:cxnLst>
                      <a:cxn ang="0">
                        <a:pos x="14" y="24"/>
                      </a:cxn>
                      <a:cxn ang="0">
                        <a:pos x="30" y="4"/>
                      </a:cxn>
                      <a:cxn ang="0">
                        <a:pos x="42" y="0"/>
                      </a:cxn>
                      <a:cxn ang="0">
                        <a:pos x="58" y="12"/>
                      </a:cxn>
                      <a:cxn ang="0">
                        <a:pos x="32" y="26"/>
                      </a:cxn>
                      <a:cxn ang="0">
                        <a:pos x="12" y="46"/>
                      </a:cxn>
                      <a:cxn ang="0">
                        <a:pos x="8" y="20"/>
                      </a:cxn>
                      <a:cxn ang="0">
                        <a:pos x="12" y="14"/>
                      </a:cxn>
                      <a:cxn ang="0">
                        <a:pos x="14" y="24"/>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44" name="Freeform 72"/>
                  <p:cNvSpPr>
                    <a:spLocks/>
                  </p:cNvSpPr>
                  <p:nvPr/>
                </p:nvSpPr>
                <p:spPr bwMode="ltGray">
                  <a:xfrm>
                    <a:off x="4580" y="634"/>
                    <a:ext cx="29" cy="16"/>
                  </a:xfrm>
                  <a:custGeom>
                    <a:avLst/>
                    <a:gdLst/>
                    <a:ahLst/>
                    <a:cxnLst>
                      <a:cxn ang="0">
                        <a:pos x="0" y="31"/>
                      </a:cxn>
                      <a:cxn ang="0">
                        <a:pos x="18" y="25"/>
                      </a:cxn>
                      <a:cxn ang="0">
                        <a:pos x="52" y="1"/>
                      </a:cxn>
                      <a:cxn ang="0">
                        <a:pos x="64" y="3"/>
                      </a:cxn>
                      <a:cxn ang="0">
                        <a:pos x="50" y="19"/>
                      </a:cxn>
                      <a:cxn ang="0">
                        <a:pos x="28" y="33"/>
                      </a:cxn>
                      <a:cxn ang="0">
                        <a:pos x="22" y="47"/>
                      </a:cxn>
                      <a:cxn ang="0">
                        <a:pos x="16" y="45"/>
                      </a:cxn>
                      <a:cxn ang="0">
                        <a:pos x="12" y="39"/>
                      </a:cxn>
                      <a:cxn ang="0">
                        <a:pos x="0" y="35"/>
                      </a:cxn>
                      <a:cxn ang="0">
                        <a:pos x="0" y="3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45" name="Freeform 73"/>
                  <p:cNvSpPr>
                    <a:spLocks/>
                  </p:cNvSpPr>
                  <p:nvPr/>
                </p:nvSpPr>
                <p:spPr bwMode="ltGray">
                  <a:xfrm>
                    <a:off x="4423" y="547"/>
                    <a:ext cx="151" cy="93"/>
                  </a:xfrm>
                  <a:custGeom>
                    <a:avLst/>
                    <a:gdLst/>
                    <a:ahLst/>
                    <a:cxnLst>
                      <a:cxn ang="0">
                        <a:pos x="10" y="4"/>
                      </a:cxn>
                      <a:cxn ang="0">
                        <a:pos x="36" y="18"/>
                      </a:cxn>
                      <a:cxn ang="0">
                        <a:pos x="46" y="30"/>
                      </a:cxn>
                      <a:cxn ang="0">
                        <a:pos x="76" y="52"/>
                      </a:cxn>
                      <a:cxn ang="0">
                        <a:pos x="92" y="66"/>
                      </a:cxn>
                      <a:cxn ang="0">
                        <a:pos x="122" y="98"/>
                      </a:cxn>
                      <a:cxn ang="0">
                        <a:pos x="136" y="128"/>
                      </a:cxn>
                      <a:cxn ang="0">
                        <a:pos x="148" y="132"/>
                      </a:cxn>
                      <a:cxn ang="0">
                        <a:pos x="154" y="150"/>
                      </a:cxn>
                      <a:cxn ang="0">
                        <a:pos x="176" y="152"/>
                      </a:cxn>
                      <a:cxn ang="0">
                        <a:pos x="170" y="196"/>
                      </a:cxn>
                      <a:cxn ang="0">
                        <a:pos x="180" y="224"/>
                      </a:cxn>
                      <a:cxn ang="0">
                        <a:pos x="198" y="232"/>
                      </a:cxn>
                      <a:cxn ang="0">
                        <a:pos x="216" y="234"/>
                      </a:cxn>
                      <a:cxn ang="0">
                        <a:pos x="236" y="242"/>
                      </a:cxn>
                      <a:cxn ang="0">
                        <a:pos x="254" y="236"/>
                      </a:cxn>
                      <a:cxn ang="0">
                        <a:pos x="272" y="248"/>
                      </a:cxn>
                      <a:cxn ang="0">
                        <a:pos x="296" y="256"/>
                      </a:cxn>
                      <a:cxn ang="0">
                        <a:pos x="314" y="264"/>
                      </a:cxn>
                      <a:cxn ang="0">
                        <a:pos x="352" y="266"/>
                      </a:cxn>
                      <a:cxn ang="0">
                        <a:pos x="342" y="274"/>
                      </a:cxn>
                      <a:cxn ang="0">
                        <a:pos x="322" y="272"/>
                      </a:cxn>
                      <a:cxn ang="0">
                        <a:pos x="300" y="270"/>
                      </a:cxn>
                      <a:cxn ang="0">
                        <a:pos x="288" y="266"/>
                      </a:cxn>
                      <a:cxn ang="0">
                        <a:pos x="252" y="264"/>
                      </a:cxn>
                      <a:cxn ang="0">
                        <a:pos x="234" y="260"/>
                      </a:cxn>
                      <a:cxn ang="0">
                        <a:pos x="172" y="242"/>
                      </a:cxn>
                      <a:cxn ang="0">
                        <a:pos x="160" y="216"/>
                      </a:cxn>
                      <a:cxn ang="0">
                        <a:pos x="126" y="200"/>
                      </a:cxn>
                      <a:cxn ang="0">
                        <a:pos x="108" y="186"/>
                      </a:cxn>
                      <a:cxn ang="0">
                        <a:pos x="94" y="158"/>
                      </a:cxn>
                      <a:cxn ang="0">
                        <a:pos x="68" y="108"/>
                      </a:cxn>
                      <a:cxn ang="0">
                        <a:pos x="64" y="102"/>
                      </a:cxn>
                      <a:cxn ang="0">
                        <a:pos x="58" y="100"/>
                      </a:cxn>
                      <a:cxn ang="0">
                        <a:pos x="54" y="88"/>
                      </a:cxn>
                      <a:cxn ang="0">
                        <a:pos x="38" y="58"/>
                      </a:cxn>
                      <a:cxn ang="0">
                        <a:pos x="20" y="40"/>
                      </a:cxn>
                      <a:cxn ang="0">
                        <a:pos x="4" y="22"/>
                      </a:cxn>
                      <a:cxn ang="0">
                        <a:pos x="10" y="2"/>
                      </a:cxn>
                      <a:cxn ang="0">
                        <a:pos x="10" y="4"/>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46" name="Freeform 74"/>
                  <p:cNvSpPr>
                    <a:spLocks/>
                  </p:cNvSpPr>
                  <p:nvPr/>
                </p:nvSpPr>
                <p:spPr bwMode="ltGray">
                  <a:xfrm>
                    <a:off x="4515" y="541"/>
                    <a:ext cx="67" cy="68"/>
                  </a:xfrm>
                  <a:custGeom>
                    <a:avLst/>
                    <a:gdLst/>
                    <a:ahLst/>
                    <a:cxnLst>
                      <a:cxn ang="0">
                        <a:pos x="54" y="66"/>
                      </a:cxn>
                      <a:cxn ang="0">
                        <a:pos x="66" y="58"/>
                      </a:cxn>
                      <a:cxn ang="0">
                        <a:pos x="68" y="52"/>
                      </a:cxn>
                      <a:cxn ang="0">
                        <a:pos x="80" y="44"/>
                      </a:cxn>
                      <a:cxn ang="0">
                        <a:pos x="106" y="22"/>
                      </a:cxn>
                      <a:cxn ang="0">
                        <a:pos x="112" y="4"/>
                      </a:cxn>
                      <a:cxn ang="0">
                        <a:pos x="124" y="0"/>
                      </a:cxn>
                      <a:cxn ang="0">
                        <a:pos x="150" y="28"/>
                      </a:cxn>
                      <a:cxn ang="0">
                        <a:pos x="146" y="44"/>
                      </a:cxn>
                      <a:cxn ang="0">
                        <a:pos x="126" y="64"/>
                      </a:cxn>
                      <a:cxn ang="0">
                        <a:pos x="132" y="94"/>
                      </a:cxn>
                      <a:cxn ang="0">
                        <a:pos x="142" y="110"/>
                      </a:cxn>
                      <a:cxn ang="0">
                        <a:pos x="146" y="128"/>
                      </a:cxn>
                      <a:cxn ang="0">
                        <a:pos x="128" y="128"/>
                      </a:cxn>
                      <a:cxn ang="0">
                        <a:pos x="116" y="146"/>
                      </a:cxn>
                      <a:cxn ang="0">
                        <a:pos x="104" y="156"/>
                      </a:cxn>
                      <a:cxn ang="0">
                        <a:pos x="100" y="198"/>
                      </a:cxn>
                      <a:cxn ang="0">
                        <a:pos x="88" y="202"/>
                      </a:cxn>
                      <a:cxn ang="0">
                        <a:pos x="82" y="206"/>
                      </a:cxn>
                      <a:cxn ang="0">
                        <a:pos x="76" y="202"/>
                      </a:cxn>
                      <a:cxn ang="0">
                        <a:pos x="72" y="190"/>
                      </a:cxn>
                      <a:cxn ang="0">
                        <a:pos x="60" y="186"/>
                      </a:cxn>
                      <a:cxn ang="0">
                        <a:pos x="42" y="194"/>
                      </a:cxn>
                      <a:cxn ang="0">
                        <a:pos x="28" y="186"/>
                      </a:cxn>
                      <a:cxn ang="0">
                        <a:pos x="10" y="148"/>
                      </a:cxn>
                      <a:cxn ang="0">
                        <a:pos x="4" y="130"/>
                      </a:cxn>
                      <a:cxn ang="0">
                        <a:pos x="0" y="118"/>
                      </a:cxn>
                      <a:cxn ang="0">
                        <a:pos x="20" y="96"/>
                      </a:cxn>
                      <a:cxn ang="0">
                        <a:pos x="32" y="104"/>
                      </a:cxn>
                      <a:cxn ang="0">
                        <a:pos x="34" y="80"/>
                      </a:cxn>
                      <a:cxn ang="0">
                        <a:pos x="52" y="70"/>
                      </a:cxn>
                      <a:cxn ang="0">
                        <a:pos x="54" y="66"/>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47" name="Freeform 75"/>
                  <p:cNvSpPr>
                    <a:spLocks/>
                  </p:cNvSpPr>
                  <p:nvPr/>
                </p:nvSpPr>
                <p:spPr bwMode="ltGray">
                  <a:xfrm>
                    <a:off x="4580" y="572"/>
                    <a:ext cx="47" cy="13"/>
                  </a:xfrm>
                  <a:custGeom>
                    <a:avLst/>
                    <a:gdLst/>
                    <a:ahLst/>
                    <a:cxnLst>
                      <a:cxn ang="0">
                        <a:pos x="4" y="32"/>
                      </a:cxn>
                      <a:cxn ang="0">
                        <a:pos x="18" y="10"/>
                      </a:cxn>
                      <a:cxn ang="0">
                        <a:pos x="46" y="20"/>
                      </a:cxn>
                      <a:cxn ang="0">
                        <a:pos x="72" y="14"/>
                      </a:cxn>
                      <a:cxn ang="0">
                        <a:pos x="90" y="0"/>
                      </a:cxn>
                      <a:cxn ang="0">
                        <a:pos x="76" y="26"/>
                      </a:cxn>
                      <a:cxn ang="0">
                        <a:pos x="60" y="38"/>
                      </a:cxn>
                      <a:cxn ang="0">
                        <a:pos x="42" y="32"/>
                      </a:cxn>
                      <a:cxn ang="0">
                        <a:pos x="14" y="30"/>
                      </a:cxn>
                      <a:cxn ang="0">
                        <a:pos x="4" y="32"/>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48" name="Freeform 76"/>
                  <p:cNvSpPr>
                    <a:spLocks/>
                  </p:cNvSpPr>
                  <p:nvPr/>
                </p:nvSpPr>
                <p:spPr bwMode="ltGray">
                  <a:xfrm>
                    <a:off x="4578" y="588"/>
                    <a:ext cx="32" cy="34"/>
                  </a:xfrm>
                  <a:custGeom>
                    <a:avLst/>
                    <a:gdLst/>
                    <a:ahLst/>
                    <a:cxnLst>
                      <a:cxn ang="0">
                        <a:pos x="8" y="18"/>
                      </a:cxn>
                      <a:cxn ang="0">
                        <a:pos x="18" y="0"/>
                      </a:cxn>
                      <a:cxn ang="0">
                        <a:pos x="34" y="18"/>
                      </a:cxn>
                      <a:cxn ang="0">
                        <a:pos x="62" y="4"/>
                      </a:cxn>
                      <a:cxn ang="0">
                        <a:pos x="46" y="34"/>
                      </a:cxn>
                      <a:cxn ang="0">
                        <a:pos x="54" y="48"/>
                      </a:cxn>
                      <a:cxn ang="0">
                        <a:pos x="58" y="60"/>
                      </a:cxn>
                      <a:cxn ang="0">
                        <a:pos x="46" y="74"/>
                      </a:cxn>
                      <a:cxn ang="0">
                        <a:pos x="34" y="60"/>
                      </a:cxn>
                      <a:cxn ang="0">
                        <a:pos x="22" y="48"/>
                      </a:cxn>
                      <a:cxn ang="0">
                        <a:pos x="28" y="68"/>
                      </a:cxn>
                      <a:cxn ang="0">
                        <a:pos x="30" y="74"/>
                      </a:cxn>
                      <a:cxn ang="0">
                        <a:pos x="20" y="104"/>
                      </a:cxn>
                      <a:cxn ang="0">
                        <a:pos x="12" y="102"/>
                      </a:cxn>
                      <a:cxn ang="0">
                        <a:pos x="8" y="90"/>
                      </a:cxn>
                      <a:cxn ang="0">
                        <a:pos x="0" y="54"/>
                      </a:cxn>
                      <a:cxn ang="0">
                        <a:pos x="2" y="30"/>
                      </a:cxn>
                      <a:cxn ang="0">
                        <a:pos x="8" y="18"/>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49" name="Freeform 77"/>
                  <p:cNvSpPr>
                    <a:spLocks/>
                  </p:cNvSpPr>
                  <p:nvPr/>
                </p:nvSpPr>
                <p:spPr bwMode="ltGray">
                  <a:xfrm>
                    <a:off x="4632" y="569"/>
                    <a:ext cx="16" cy="20"/>
                  </a:xfrm>
                  <a:custGeom>
                    <a:avLst/>
                    <a:gdLst/>
                    <a:ahLst/>
                    <a:cxnLst>
                      <a:cxn ang="0">
                        <a:pos x="3" y="28"/>
                      </a:cxn>
                      <a:cxn ang="0">
                        <a:pos x="13" y="0"/>
                      </a:cxn>
                      <a:cxn ang="0">
                        <a:pos x="15" y="28"/>
                      </a:cxn>
                      <a:cxn ang="0">
                        <a:pos x="37" y="38"/>
                      </a:cxn>
                      <a:cxn ang="0">
                        <a:pos x="19" y="44"/>
                      </a:cxn>
                      <a:cxn ang="0">
                        <a:pos x="5" y="58"/>
                      </a:cxn>
                      <a:cxn ang="0">
                        <a:pos x="1" y="34"/>
                      </a:cxn>
                      <a:cxn ang="0">
                        <a:pos x="3" y="28"/>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50" name="Freeform 78"/>
                  <p:cNvSpPr>
                    <a:spLocks/>
                  </p:cNvSpPr>
                  <p:nvPr/>
                </p:nvSpPr>
                <p:spPr bwMode="ltGray">
                  <a:xfrm>
                    <a:off x="4636" y="600"/>
                    <a:ext cx="20" cy="10"/>
                  </a:xfrm>
                  <a:custGeom>
                    <a:avLst/>
                    <a:gdLst/>
                    <a:ahLst/>
                    <a:cxnLst>
                      <a:cxn ang="0">
                        <a:pos x="7" y="0"/>
                      </a:cxn>
                      <a:cxn ang="0">
                        <a:pos x="29" y="0"/>
                      </a:cxn>
                      <a:cxn ang="0">
                        <a:pos x="49" y="16"/>
                      </a:cxn>
                      <a:cxn ang="0">
                        <a:pos x="35" y="14"/>
                      </a:cxn>
                      <a:cxn ang="0">
                        <a:pos x="3" y="16"/>
                      </a:cxn>
                      <a:cxn ang="0">
                        <a:pos x="7" y="0"/>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51" name="Freeform 79"/>
                  <p:cNvSpPr>
                    <a:spLocks/>
                  </p:cNvSpPr>
                  <p:nvPr/>
                </p:nvSpPr>
                <p:spPr bwMode="ltGray">
                  <a:xfrm>
                    <a:off x="4657" y="585"/>
                    <a:ext cx="26" cy="17"/>
                  </a:xfrm>
                  <a:custGeom>
                    <a:avLst/>
                    <a:gdLst/>
                    <a:ahLst/>
                    <a:cxnLst>
                      <a:cxn ang="0">
                        <a:pos x="21" y="38"/>
                      </a:cxn>
                      <a:cxn ang="0">
                        <a:pos x="15" y="26"/>
                      </a:cxn>
                      <a:cxn ang="0">
                        <a:pos x="3" y="22"/>
                      </a:cxn>
                      <a:cxn ang="0">
                        <a:pos x="13" y="8"/>
                      </a:cxn>
                      <a:cxn ang="0">
                        <a:pos x="25" y="0"/>
                      </a:cxn>
                      <a:cxn ang="0">
                        <a:pos x="49" y="10"/>
                      </a:cxn>
                      <a:cxn ang="0">
                        <a:pos x="53" y="20"/>
                      </a:cxn>
                      <a:cxn ang="0">
                        <a:pos x="61" y="32"/>
                      </a:cxn>
                      <a:cxn ang="0">
                        <a:pos x="41" y="38"/>
                      </a:cxn>
                      <a:cxn ang="0">
                        <a:pos x="23" y="44"/>
                      </a:cxn>
                      <a:cxn ang="0">
                        <a:pos x="21" y="38"/>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52" name="Freeform 80"/>
                  <p:cNvSpPr>
                    <a:spLocks/>
                  </p:cNvSpPr>
                  <p:nvPr/>
                </p:nvSpPr>
                <p:spPr bwMode="ltGray">
                  <a:xfrm>
                    <a:off x="4664" y="593"/>
                    <a:ext cx="122" cy="61"/>
                  </a:xfrm>
                  <a:custGeom>
                    <a:avLst/>
                    <a:gdLst/>
                    <a:ahLst/>
                    <a:cxnLst>
                      <a:cxn ang="0">
                        <a:pos x="46" y="28"/>
                      </a:cxn>
                      <a:cxn ang="0">
                        <a:pos x="36" y="14"/>
                      </a:cxn>
                      <a:cxn ang="0">
                        <a:pos x="26" y="30"/>
                      </a:cxn>
                      <a:cxn ang="0">
                        <a:pos x="0" y="24"/>
                      </a:cxn>
                      <a:cxn ang="0">
                        <a:pos x="10" y="42"/>
                      </a:cxn>
                      <a:cxn ang="0">
                        <a:pos x="16" y="62"/>
                      </a:cxn>
                      <a:cxn ang="0">
                        <a:pos x="24" y="48"/>
                      </a:cxn>
                      <a:cxn ang="0">
                        <a:pos x="30" y="44"/>
                      </a:cxn>
                      <a:cxn ang="0">
                        <a:pos x="48" y="56"/>
                      </a:cxn>
                      <a:cxn ang="0">
                        <a:pos x="70" y="62"/>
                      </a:cxn>
                      <a:cxn ang="0">
                        <a:pos x="88" y="72"/>
                      </a:cxn>
                      <a:cxn ang="0">
                        <a:pos x="106" y="102"/>
                      </a:cxn>
                      <a:cxn ang="0">
                        <a:pos x="104" y="122"/>
                      </a:cxn>
                      <a:cxn ang="0">
                        <a:pos x="98" y="134"/>
                      </a:cxn>
                      <a:cxn ang="0">
                        <a:pos x="122" y="128"/>
                      </a:cxn>
                      <a:cxn ang="0">
                        <a:pos x="140" y="140"/>
                      </a:cxn>
                      <a:cxn ang="0">
                        <a:pos x="168" y="148"/>
                      </a:cxn>
                      <a:cxn ang="0">
                        <a:pos x="174" y="146"/>
                      </a:cxn>
                      <a:cxn ang="0">
                        <a:pos x="168" y="134"/>
                      </a:cxn>
                      <a:cxn ang="0">
                        <a:pos x="178" y="136"/>
                      </a:cxn>
                      <a:cxn ang="0">
                        <a:pos x="186" y="118"/>
                      </a:cxn>
                      <a:cxn ang="0">
                        <a:pos x="202" y="122"/>
                      </a:cxn>
                      <a:cxn ang="0">
                        <a:pos x="214" y="130"/>
                      </a:cxn>
                      <a:cxn ang="0">
                        <a:pos x="244" y="168"/>
                      </a:cxn>
                      <a:cxn ang="0">
                        <a:pos x="262" y="178"/>
                      </a:cxn>
                      <a:cxn ang="0">
                        <a:pos x="284" y="170"/>
                      </a:cxn>
                      <a:cxn ang="0">
                        <a:pos x="268" y="160"/>
                      </a:cxn>
                      <a:cxn ang="0">
                        <a:pos x="256" y="138"/>
                      </a:cxn>
                      <a:cxn ang="0">
                        <a:pos x="250" y="132"/>
                      </a:cxn>
                      <a:cxn ang="0">
                        <a:pos x="248" y="122"/>
                      </a:cxn>
                      <a:cxn ang="0">
                        <a:pos x="236" y="116"/>
                      </a:cxn>
                      <a:cxn ang="0">
                        <a:pos x="240" y="96"/>
                      </a:cxn>
                      <a:cxn ang="0">
                        <a:pos x="220" y="86"/>
                      </a:cxn>
                      <a:cxn ang="0">
                        <a:pos x="210" y="70"/>
                      </a:cxn>
                      <a:cxn ang="0">
                        <a:pos x="190" y="54"/>
                      </a:cxn>
                      <a:cxn ang="0">
                        <a:pos x="168" y="38"/>
                      </a:cxn>
                      <a:cxn ang="0">
                        <a:pos x="156" y="34"/>
                      </a:cxn>
                      <a:cxn ang="0">
                        <a:pos x="120" y="16"/>
                      </a:cxn>
                      <a:cxn ang="0">
                        <a:pos x="102" y="4"/>
                      </a:cxn>
                      <a:cxn ang="0">
                        <a:pos x="96" y="0"/>
                      </a:cxn>
                      <a:cxn ang="0">
                        <a:pos x="70" y="10"/>
                      </a:cxn>
                      <a:cxn ang="0">
                        <a:pos x="56" y="32"/>
                      </a:cxn>
                      <a:cxn ang="0">
                        <a:pos x="46" y="28"/>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53" name="Freeform 81"/>
                  <p:cNvSpPr>
                    <a:spLocks/>
                  </p:cNvSpPr>
                  <p:nvPr/>
                </p:nvSpPr>
                <p:spPr bwMode="ltGray">
                  <a:xfrm>
                    <a:off x="4770" y="599"/>
                    <a:ext cx="33" cy="26"/>
                  </a:xfrm>
                  <a:custGeom>
                    <a:avLst/>
                    <a:gdLst/>
                    <a:ahLst/>
                    <a:cxnLst>
                      <a:cxn ang="0">
                        <a:pos x="1" y="58"/>
                      </a:cxn>
                      <a:cxn ang="0">
                        <a:pos x="27" y="60"/>
                      </a:cxn>
                      <a:cxn ang="0">
                        <a:pos x="45" y="48"/>
                      </a:cxn>
                      <a:cxn ang="0">
                        <a:pos x="57" y="30"/>
                      </a:cxn>
                      <a:cxn ang="0">
                        <a:pos x="43" y="14"/>
                      </a:cxn>
                      <a:cxn ang="0">
                        <a:pos x="43" y="4"/>
                      </a:cxn>
                      <a:cxn ang="0">
                        <a:pos x="71" y="26"/>
                      </a:cxn>
                      <a:cxn ang="0">
                        <a:pos x="67" y="54"/>
                      </a:cxn>
                      <a:cxn ang="0">
                        <a:pos x="33" y="78"/>
                      </a:cxn>
                      <a:cxn ang="0">
                        <a:pos x="9" y="66"/>
                      </a:cxn>
                      <a:cxn ang="0">
                        <a:pos x="3" y="62"/>
                      </a:cxn>
                      <a:cxn ang="0">
                        <a:pos x="1" y="58"/>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54" name="Freeform 82"/>
                  <p:cNvSpPr>
                    <a:spLocks/>
                  </p:cNvSpPr>
                  <p:nvPr/>
                </p:nvSpPr>
                <p:spPr bwMode="ltGray">
                  <a:xfrm>
                    <a:off x="4840" y="544"/>
                    <a:ext cx="8" cy="6"/>
                  </a:xfrm>
                  <a:custGeom>
                    <a:avLst/>
                    <a:gdLst/>
                    <a:ahLst/>
                    <a:cxnLst>
                      <a:cxn ang="0">
                        <a:pos x="3" y="4"/>
                      </a:cxn>
                      <a:cxn ang="0">
                        <a:pos x="3" y="14"/>
                      </a:cxn>
                      <a:cxn ang="0">
                        <a:pos x="3" y="4"/>
                      </a:cxn>
                    </a:cxnLst>
                    <a:rect l="0" t="0" r="r" b="b"/>
                    <a:pathLst>
                      <a:path w="17" h="18">
                        <a:moveTo>
                          <a:pt x="3" y="4"/>
                        </a:moveTo>
                        <a:cubicBezTo>
                          <a:pt x="17" y="7"/>
                          <a:pt x="16" y="18"/>
                          <a:pt x="3" y="14"/>
                        </a:cubicBezTo>
                        <a:cubicBezTo>
                          <a:pt x="0" y="6"/>
                          <a:pt x="7" y="0"/>
                          <a:pt x="3" y="4"/>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55" name="Freeform 83"/>
                  <p:cNvSpPr>
                    <a:spLocks/>
                  </p:cNvSpPr>
                  <p:nvPr/>
                </p:nvSpPr>
                <p:spPr bwMode="ltGray">
                  <a:xfrm>
                    <a:off x="4747" y="494"/>
                    <a:ext cx="8" cy="5"/>
                  </a:xfrm>
                  <a:custGeom>
                    <a:avLst/>
                    <a:gdLst/>
                    <a:ahLst/>
                    <a:cxnLst>
                      <a:cxn ang="0">
                        <a:pos x="7" y="12"/>
                      </a:cxn>
                      <a:cxn ang="0">
                        <a:pos x="17" y="2"/>
                      </a:cxn>
                      <a:cxn ang="0">
                        <a:pos x="9" y="12"/>
                      </a:cxn>
                      <a:cxn ang="0">
                        <a:pos x="7" y="12"/>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56" name="Freeform 84"/>
                  <p:cNvSpPr>
                    <a:spLocks/>
                  </p:cNvSpPr>
                  <p:nvPr/>
                </p:nvSpPr>
                <p:spPr bwMode="ltGray">
                  <a:xfrm>
                    <a:off x="4676" y="536"/>
                    <a:ext cx="8" cy="5"/>
                  </a:xfrm>
                  <a:custGeom>
                    <a:avLst/>
                    <a:gdLst/>
                    <a:ahLst/>
                    <a:cxnLst>
                      <a:cxn ang="0">
                        <a:pos x="7" y="12"/>
                      </a:cxn>
                      <a:cxn ang="0">
                        <a:pos x="15" y="2"/>
                      </a:cxn>
                      <a:cxn ang="0">
                        <a:pos x="15" y="14"/>
                      </a:cxn>
                      <a:cxn ang="0">
                        <a:pos x="7" y="12"/>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57" name="Freeform 85"/>
                  <p:cNvSpPr>
                    <a:spLocks/>
                  </p:cNvSpPr>
                  <p:nvPr/>
                </p:nvSpPr>
                <p:spPr bwMode="ltGray">
                  <a:xfrm>
                    <a:off x="4598" y="523"/>
                    <a:ext cx="34" cy="27"/>
                  </a:xfrm>
                  <a:custGeom>
                    <a:avLst/>
                    <a:gdLst/>
                    <a:ahLst/>
                    <a:cxnLst>
                      <a:cxn ang="0">
                        <a:pos x="0" y="50"/>
                      </a:cxn>
                      <a:cxn ang="0">
                        <a:pos x="14" y="24"/>
                      </a:cxn>
                      <a:cxn ang="0">
                        <a:pos x="26" y="20"/>
                      </a:cxn>
                      <a:cxn ang="0">
                        <a:pos x="48" y="18"/>
                      </a:cxn>
                      <a:cxn ang="0">
                        <a:pos x="58" y="0"/>
                      </a:cxn>
                      <a:cxn ang="0">
                        <a:pos x="80" y="40"/>
                      </a:cxn>
                      <a:cxn ang="0">
                        <a:pos x="70" y="56"/>
                      </a:cxn>
                      <a:cxn ang="0">
                        <a:pos x="54" y="62"/>
                      </a:cxn>
                      <a:cxn ang="0">
                        <a:pos x="48" y="80"/>
                      </a:cxn>
                      <a:cxn ang="0">
                        <a:pos x="32" y="68"/>
                      </a:cxn>
                      <a:cxn ang="0">
                        <a:pos x="38" y="52"/>
                      </a:cxn>
                      <a:cxn ang="0">
                        <a:pos x="30" y="28"/>
                      </a:cxn>
                      <a:cxn ang="0">
                        <a:pos x="20" y="48"/>
                      </a:cxn>
                      <a:cxn ang="0">
                        <a:pos x="8" y="56"/>
                      </a:cxn>
                      <a:cxn ang="0">
                        <a:pos x="0" y="50"/>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58" name="Freeform 86"/>
                  <p:cNvSpPr>
                    <a:spLocks/>
                  </p:cNvSpPr>
                  <p:nvPr/>
                </p:nvSpPr>
                <p:spPr bwMode="ltGray">
                  <a:xfrm>
                    <a:off x="4587" y="466"/>
                    <a:ext cx="40" cy="58"/>
                  </a:xfrm>
                  <a:custGeom>
                    <a:avLst/>
                    <a:gdLst/>
                    <a:ahLst/>
                    <a:cxnLst>
                      <a:cxn ang="0">
                        <a:pos x="14" y="96"/>
                      </a:cxn>
                      <a:cxn ang="0">
                        <a:pos x="26" y="128"/>
                      </a:cxn>
                      <a:cxn ang="0">
                        <a:pos x="32" y="108"/>
                      </a:cxn>
                      <a:cxn ang="0">
                        <a:pos x="52" y="100"/>
                      </a:cxn>
                      <a:cxn ang="0">
                        <a:pos x="46" y="124"/>
                      </a:cxn>
                      <a:cxn ang="0">
                        <a:pos x="66" y="126"/>
                      </a:cxn>
                      <a:cxn ang="0">
                        <a:pos x="76" y="142"/>
                      </a:cxn>
                      <a:cxn ang="0">
                        <a:pos x="58" y="148"/>
                      </a:cxn>
                      <a:cxn ang="0">
                        <a:pos x="74" y="174"/>
                      </a:cxn>
                      <a:cxn ang="0">
                        <a:pos x="84" y="154"/>
                      </a:cxn>
                      <a:cxn ang="0">
                        <a:pos x="82" y="112"/>
                      </a:cxn>
                      <a:cxn ang="0">
                        <a:pos x="60" y="106"/>
                      </a:cxn>
                      <a:cxn ang="0">
                        <a:pos x="50" y="82"/>
                      </a:cxn>
                      <a:cxn ang="0">
                        <a:pos x="34" y="82"/>
                      </a:cxn>
                      <a:cxn ang="0">
                        <a:pos x="30" y="70"/>
                      </a:cxn>
                      <a:cxn ang="0">
                        <a:pos x="42" y="42"/>
                      </a:cxn>
                      <a:cxn ang="0">
                        <a:pos x="30" y="0"/>
                      </a:cxn>
                      <a:cxn ang="0">
                        <a:pos x="18" y="22"/>
                      </a:cxn>
                      <a:cxn ang="0">
                        <a:pos x="4" y="46"/>
                      </a:cxn>
                      <a:cxn ang="0">
                        <a:pos x="14" y="76"/>
                      </a:cxn>
                      <a:cxn ang="0">
                        <a:pos x="14" y="96"/>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59" name="Freeform 87"/>
                  <p:cNvSpPr>
                    <a:spLocks/>
                  </p:cNvSpPr>
                  <p:nvPr/>
                </p:nvSpPr>
                <p:spPr bwMode="ltGray">
                  <a:xfrm>
                    <a:off x="4597" y="508"/>
                    <a:ext cx="14" cy="17"/>
                  </a:xfrm>
                  <a:custGeom>
                    <a:avLst/>
                    <a:gdLst/>
                    <a:ahLst/>
                    <a:cxnLst>
                      <a:cxn ang="0">
                        <a:pos x="6" y="24"/>
                      </a:cxn>
                      <a:cxn ang="0">
                        <a:pos x="12" y="0"/>
                      </a:cxn>
                      <a:cxn ang="0">
                        <a:pos x="20" y="16"/>
                      </a:cxn>
                      <a:cxn ang="0">
                        <a:pos x="22" y="24"/>
                      </a:cxn>
                      <a:cxn ang="0">
                        <a:pos x="28" y="26"/>
                      </a:cxn>
                      <a:cxn ang="0">
                        <a:pos x="32" y="38"/>
                      </a:cxn>
                      <a:cxn ang="0">
                        <a:pos x="18" y="50"/>
                      </a:cxn>
                      <a:cxn ang="0">
                        <a:pos x="6" y="24"/>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60" name="Freeform 88"/>
                  <p:cNvSpPr>
                    <a:spLocks/>
                  </p:cNvSpPr>
                  <p:nvPr/>
                </p:nvSpPr>
                <p:spPr bwMode="ltGray">
                  <a:xfrm>
                    <a:off x="4569" y="512"/>
                    <a:ext cx="19" cy="17"/>
                  </a:xfrm>
                  <a:custGeom>
                    <a:avLst/>
                    <a:gdLst/>
                    <a:ahLst/>
                    <a:cxnLst>
                      <a:cxn ang="0">
                        <a:pos x="0" y="44"/>
                      </a:cxn>
                      <a:cxn ang="0">
                        <a:pos x="22" y="20"/>
                      </a:cxn>
                      <a:cxn ang="0">
                        <a:pos x="36" y="0"/>
                      </a:cxn>
                      <a:cxn ang="0">
                        <a:pos x="24" y="28"/>
                      </a:cxn>
                      <a:cxn ang="0">
                        <a:pos x="2" y="50"/>
                      </a:cxn>
                      <a:cxn ang="0">
                        <a:pos x="0" y="44"/>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61" name="Freeform 89"/>
                  <p:cNvSpPr>
                    <a:spLocks/>
                  </p:cNvSpPr>
                  <p:nvPr/>
                </p:nvSpPr>
                <p:spPr bwMode="ltGray">
                  <a:xfrm>
                    <a:off x="4784" y="275"/>
                    <a:ext cx="18" cy="10"/>
                  </a:xfrm>
                  <a:custGeom>
                    <a:avLst/>
                    <a:gdLst/>
                    <a:ahLst/>
                    <a:cxnLst>
                      <a:cxn ang="0">
                        <a:pos x="0" y="25"/>
                      </a:cxn>
                      <a:cxn ang="0">
                        <a:pos x="12" y="29"/>
                      </a:cxn>
                      <a:cxn ang="0">
                        <a:pos x="0" y="2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62" name="Freeform 90"/>
                  <p:cNvSpPr>
                    <a:spLocks/>
                  </p:cNvSpPr>
                  <p:nvPr/>
                </p:nvSpPr>
                <p:spPr bwMode="ltGray">
                  <a:xfrm>
                    <a:off x="4293" y="246"/>
                    <a:ext cx="438" cy="152"/>
                  </a:xfrm>
                  <a:custGeom>
                    <a:avLst/>
                    <a:gdLst/>
                    <a:ahLst/>
                    <a:cxnLst>
                      <a:cxn ang="0">
                        <a:pos x="73" y="1"/>
                      </a:cxn>
                      <a:cxn ang="0">
                        <a:pos x="438" y="0"/>
                      </a:cxn>
                      <a:cxn ang="0">
                        <a:pos x="416" y="54"/>
                      </a:cxn>
                      <a:cxn ang="0">
                        <a:pos x="397" y="68"/>
                      </a:cxn>
                      <a:cxn ang="0">
                        <a:pos x="392" y="70"/>
                      </a:cxn>
                      <a:cxn ang="0">
                        <a:pos x="375" y="73"/>
                      </a:cxn>
                      <a:cxn ang="0">
                        <a:pos x="361" y="88"/>
                      </a:cxn>
                      <a:cxn ang="0">
                        <a:pos x="362" y="99"/>
                      </a:cxn>
                      <a:cxn ang="0">
                        <a:pos x="364" y="107"/>
                      </a:cxn>
                      <a:cxn ang="0">
                        <a:pos x="366" y="113"/>
                      </a:cxn>
                      <a:cxn ang="0">
                        <a:pos x="362" y="122"/>
                      </a:cxn>
                      <a:cxn ang="0">
                        <a:pos x="351" y="120"/>
                      </a:cxn>
                      <a:cxn ang="0">
                        <a:pos x="342" y="129"/>
                      </a:cxn>
                      <a:cxn ang="0">
                        <a:pos x="347" y="105"/>
                      </a:cxn>
                      <a:cxn ang="0">
                        <a:pos x="338" y="100"/>
                      </a:cxn>
                      <a:cxn ang="0">
                        <a:pos x="344" y="93"/>
                      </a:cxn>
                      <a:cxn ang="0">
                        <a:pos x="342" y="89"/>
                      </a:cxn>
                      <a:cxn ang="0">
                        <a:pos x="320" y="94"/>
                      </a:cxn>
                      <a:cxn ang="0">
                        <a:pos x="317" y="85"/>
                      </a:cxn>
                      <a:cxn ang="0">
                        <a:pos x="297" y="94"/>
                      </a:cxn>
                      <a:cxn ang="0">
                        <a:pos x="320" y="103"/>
                      </a:cxn>
                      <a:cxn ang="0">
                        <a:pos x="305" y="117"/>
                      </a:cxn>
                      <a:cxn ang="0">
                        <a:pos x="311" y="126"/>
                      </a:cxn>
                      <a:cxn ang="0">
                        <a:pos x="315" y="138"/>
                      </a:cxn>
                      <a:cxn ang="0">
                        <a:pos x="309" y="139"/>
                      </a:cxn>
                      <a:cxn ang="0">
                        <a:pos x="314" y="144"/>
                      </a:cxn>
                      <a:cxn ang="0">
                        <a:pos x="307" y="152"/>
                      </a:cxn>
                      <a:cxn ang="0">
                        <a:pos x="0" y="149"/>
                      </a:cxn>
                      <a:cxn ang="0">
                        <a:pos x="73" y="1"/>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63" name="Freeform 91"/>
                  <p:cNvSpPr>
                    <a:spLocks/>
                  </p:cNvSpPr>
                  <p:nvPr/>
                </p:nvSpPr>
                <p:spPr bwMode="ltGray">
                  <a:xfrm>
                    <a:off x="4731" y="240"/>
                    <a:ext cx="20" cy="55"/>
                  </a:xfrm>
                  <a:custGeom>
                    <a:avLst/>
                    <a:gdLst/>
                    <a:ahLst/>
                    <a:cxnLst>
                      <a:cxn ang="0">
                        <a:pos x="5" y="156"/>
                      </a:cxn>
                      <a:cxn ang="0">
                        <a:pos x="15" y="108"/>
                      </a:cxn>
                      <a:cxn ang="0">
                        <a:pos x="17" y="68"/>
                      </a:cxn>
                      <a:cxn ang="0">
                        <a:pos x="11" y="40"/>
                      </a:cxn>
                      <a:cxn ang="0">
                        <a:pos x="17" y="12"/>
                      </a:cxn>
                      <a:cxn ang="0">
                        <a:pos x="21" y="0"/>
                      </a:cxn>
                      <a:cxn ang="0">
                        <a:pos x="31" y="30"/>
                      </a:cxn>
                      <a:cxn ang="0">
                        <a:pos x="47" y="98"/>
                      </a:cxn>
                      <a:cxn ang="0">
                        <a:pos x="31" y="108"/>
                      </a:cxn>
                      <a:cxn ang="0">
                        <a:pos x="23" y="126"/>
                      </a:cxn>
                      <a:cxn ang="0">
                        <a:pos x="21" y="132"/>
                      </a:cxn>
                      <a:cxn ang="0">
                        <a:pos x="27" y="134"/>
                      </a:cxn>
                      <a:cxn ang="0">
                        <a:pos x="31" y="146"/>
                      </a:cxn>
                      <a:cxn ang="0">
                        <a:pos x="13" y="148"/>
                      </a:cxn>
                      <a:cxn ang="0">
                        <a:pos x="7" y="160"/>
                      </a:cxn>
                      <a:cxn ang="0">
                        <a:pos x="3" y="154"/>
                      </a:cxn>
                      <a:cxn ang="0">
                        <a:pos x="5" y="156"/>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64" name="Freeform 92"/>
                  <p:cNvSpPr>
                    <a:spLocks/>
                  </p:cNvSpPr>
                  <p:nvPr/>
                </p:nvSpPr>
                <p:spPr bwMode="ltGray">
                  <a:xfrm>
                    <a:off x="4719" y="287"/>
                    <a:ext cx="59" cy="34"/>
                  </a:xfrm>
                  <a:custGeom>
                    <a:avLst/>
                    <a:gdLst/>
                    <a:ahLst/>
                    <a:cxnLst>
                      <a:cxn ang="0">
                        <a:pos x="26" y="61"/>
                      </a:cxn>
                      <a:cxn ang="0">
                        <a:pos x="30" y="43"/>
                      </a:cxn>
                      <a:cxn ang="0">
                        <a:pos x="50" y="33"/>
                      </a:cxn>
                      <a:cxn ang="0">
                        <a:pos x="54" y="45"/>
                      </a:cxn>
                      <a:cxn ang="0">
                        <a:pos x="66" y="49"/>
                      </a:cxn>
                      <a:cxn ang="0">
                        <a:pos x="80" y="55"/>
                      </a:cxn>
                      <a:cxn ang="0">
                        <a:pos x="116" y="33"/>
                      </a:cxn>
                      <a:cxn ang="0">
                        <a:pos x="130" y="17"/>
                      </a:cxn>
                      <a:cxn ang="0">
                        <a:pos x="138" y="11"/>
                      </a:cxn>
                      <a:cxn ang="0">
                        <a:pos x="106" y="49"/>
                      </a:cxn>
                      <a:cxn ang="0">
                        <a:pos x="84" y="67"/>
                      </a:cxn>
                      <a:cxn ang="0">
                        <a:pos x="66" y="81"/>
                      </a:cxn>
                      <a:cxn ang="0">
                        <a:pos x="48" y="103"/>
                      </a:cxn>
                      <a:cxn ang="0">
                        <a:pos x="26" y="89"/>
                      </a:cxn>
                      <a:cxn ang="0">
                        <a:pos x="20" y="87"/>
                      </a:cxn>
                      <a:cxn ang="0">
                        <a:pos x="22" y="97"/>
                      </a:cxn>
                      <a:cxn ang="0">
                        <a:pos x="0" y="97"/>
                      </a:cxn>
                      <a:cxn ang="0">
                        <a:pos x="10" y="79"/>
                      </a:cxn>
                      <a:cxn ang="0">
                        <a:pos x="26" y="61"/>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65" name="Freeform 93"/>
                  <p:cNvSpPr>
                    <a:spLocks/>
                  </p:cNvSpPr>
                  <p:nvPr/>
                </p:nvSpPr>
                <p:spPr bwMode="ltGray">
                  <a:xfrm>
                    <a:off x="4656" y="319"/>
                    <a:ext cx="80" cy="72"/>
                  </a:xfrm>
                  <a:custGeom>
                    <a:avLst/>
                    <a:gdLst/>
                    <a:ahLst/>
                    <a:cxnLst>
                      <a:cxn ang="0">
                        <a:pos x="158" y="24"/>
                      </a:cxn>
                      <a:cxn ang="0">
                        <a:pos x="160" y="6"/>
                      </a:cxn>
                      <a:cxn ang="0">
                        <a:pos x="170" y="0"/>
                      </a:cxn>
                      <a:cxn ang="0">
                        <a:pos x="182" y="24"/>
                      </a:cxn>
                      <a:cxn ang="0">
                        <a:pos x="188" y="42"/>
                      </a:cxn>
                      <a:cxn ang="0">
                        <a:pos x="178" y="58"/>
                      </a:cxn>
                      <a:cxn ang="0">
                        <a:pos x="170" y="76"/>
                      </a:cxn>
                      <a:cxn ang="0">
                        <a:pos x="162" y="126"/>
                      </a:cxn>
                      <a:cxn ang="0">
                        <a:pos x="144" y="136"/>
                      </a:cxn>
                      <a:cxn ang="0">
                        <a:pos x="120" y="138"/>
                      </a:cxn>
                      <a:cxn ang="0">
                        <a:pos x="112" y="124"/>
                      </a:cxn>
                      <a:cxn ang="0">
                        <a:pos x="102" y="146"/>
                      </a:cxn>
                      <a:cxn ang="0">
                        <a:pos x="90" y="150"/>
                      </a:cxn>
                      <a:cxn ang="0">
                        <a:pos x="80" y="132"/>
                      </a:cxn>
                      <a:cxn ang="0">
                        <a:pos x="58" y="144"/>
                      </a:cxn>
                      <a:cxn ang="0">
                        <a:pos x="76" y="142"/>
                      </a:cxn>
                      <a:cxn ang="0">
                        <a:pos x="78" y="160"/>
                      </a:cxn>
                      <a:cxn ang="0">
                        <a:pos x="58" y="166"/>
                      </a:cxn>
                      <a:cxn ang="0">
                        <a:pos x="34" y="166"/>
                      </a:cxn>
                      <a:cxn ang="0">
                        <a:pos x="36" y="154"/>
                      </a:cxn>
                      <a:cxn ang="0">
                        <a:pos x="46" y="144"/>
                      </a:cxn>
                      <a:cxn ang="0">
                        <a:pos x="34" y="148"/>
                      </a:cxn>
                      <a:cxn ang="0">
                        <a:pos x="26" y="166"/>
                      </a:cxn>
                      <a:cxn ang="0">
                        <a:pos x="30" y="190"/>
                      </a:cxn>
                      <a:cxn ang="0">
                        <a:pos x="14" y="200"/>
                      </a:cxn>
                      <a:cxn ang="0">
                        <a:pos x="0" y="214"/>
                      </a:cxn>
                      <a:cxn ang="0">
                        <a:pos x="8" y="188"/>
                      </a:cxn>
                      <a:cxn ang="0">
                        <a:pos x="0" y="164"/>
                      </a:cxn>
                      <a:cxn ang="0">
                        <a:pos x="14" y="152"/>
                      </a:cxn>
                      <a:cxn ang="0">
                        <a:pos x="32" y="134"/>
                      </a:cxn>
                      <a:cxn ang="0">
                        <a:pos x="44" y="118"/>
                      </a:cxn>
                      <a:cxn ang="0">
                        <a:pos x="72" y="116"/>
                      </a:cxn>
                      <a:cxn ang="0">
                        <a:pos x="84" y="112"/>
                      </a:cxn>
                      <a:cxn ang="0">
                        <a:pos x="114" y="78"/>
                      </a:cxn>
                      <a:cxn ang="0">
                        <a:pos x="120" y="92"/>
                      </a:cxn>
                      <a:cxn ang="0">
                        <a:pos x="132" y="76"/>
                      </a:cxn>
                      <a:cxn ang="0">
                        <a:pos x="150" y="54"/>
                      </a:cxn>
                      <a:cxn ang="0">
                        <a:pos x="154" y="42"/>
                      </a:cxn>
                      <a:cxn ang="0">
                        <a:pos x="148" y="38"/>
                      </a:cxn>
                      <a:cxn ang="0">
                        <a:pos x="152" y="32"/>
                      </a:cxn>
                      <a:cxn ang="0">
                        <a:pos x="158" y="24"/>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66" name="Freeform 94"/>
                  <p:cNvSpPr>
                    <a:spLocks/>
                  </p:cNvSpPr>
                  <p:nvPr/>
                </p:nvSpPr>
                <p:spPr bwMode="ltGray">
                  <a:xfrm>
                    <a:off x="4709" y="340"/>
                    <a:ext cx="6" cy="4"/>
                  </a:xfrm>
                  <a:custGeom>
                    <a:avLst/>
                    <a:gdLst/>
                    <a:ahLst/>
                    <a:cxnLst>
                      <a:cxn ang="0">
                        <a:pos x="0" y="9"/>
                      </a:cxn>
                      <a:cxn ang="0">
                        <a:pos x="4" y="13"/>
                      </a:cxn>
                      <a:cxn ang="0">
                        <a:pos x="0" y="9"/>
                      </a:cxn>
                    </a:cxnLst>
                    <a:rect l="0" t="0" r="r" b="b"/>
                    <a:pathLst>
                      <a:path w="13" h="13">
                        <a:moveTo>
                          <a:pt x="0" y="9"/>
                        </a:moveTo>
                        <a:cubicBezTo>
                          <a:pt x="6" y="0"/>
                          <a:pt x="13" y="7"/>
                          <a:pt x="4" y="13"/>
                        </a:cubicBezTo>
                        <a:cubicBezTo>
                          <a:pt x="0" y="6"/>
                          <a:pt x="0" y="5"/>
                          <a:pt x="0" y="9"/>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67" name="Freeform 95"/>
                  <p:cNvSpPr>
                    <a:spLocks/>
                  </p:cNvSpPr>
                  <p:nvPr/>
                </p:nvSpPr>
                <p:spPr bwMode="ltGray">
                  <a:xfrm>
                    <a:off x="4261" y="389"/>
                    <a:ext cx="347" cy="189"/>
                  </a:xfrm>
                  <a:custGeom>
                    <a:avLst/>
                    <a:gdLst/>
                    <a:ahLst/>
                    <a:cxnLst>
                      <a:cxn ang="0">
                        <a:pos x="812" y="26"/>
                      </a:cxn>
                      <a:cxn ang="0">
                        <a:pos x="778" y="78"/>
                      </a:cxn>
                      <a:cxn ang="0">
                        <a:pos x="748" y="122"/>
                      </a:cxn>
                      <a:cxn ang="0">
                        <a:pos x="722" y="142"/>
                      </a:cxn>
                      <a:cxn ang="0">
                        <a:pos x="634" y="180"/>
                      </a:cxn>
                      <a:cxn ang="0">
                        <a:pos x="632" y="210"/>
                      </a:cxn>
                      <a:cxn ang="0">
                        <a:pos x="604" y="230"/>
                      </a:cxn>
                      <a:cxn ang="0">
                        <a:pos x="620" y="178"/>
                      </a:cxn>
                      <a:cxn ang="0">
                        <a:pos x="576" y="188"/>
                      </a:cxn>
                      <a:cxn ang="0">
                        <a:pos x="556" y="218"/>
                      </a:cxn>
                      <a:cxn ang="0">
                        <a:pos x="596" y="280"/>
                      </a:cxn>
                      <a:cxn ang="0">
                        <a:pos x="594" y="368"/>
                      </a:cxn>
                      <a:cxn ang="0">
                        <a:pos x="542" y="406"/>
                      </a:cxn>
                      <a:cxn ang="0">
                        <a:pos x="522" y="386"/>
                      </a:cxn>
                      <a:cxn ang="0">
                        <a:pos x="482" y="348"/>
                      </a:cxn>
                      <a:cxn ang="0">
                        <a:pos x="462" y="348"/>
                      </a:cxn>
                      <a:cxn ang="0">
                        <a:pos x="450" y="394"/>
                      </a:cxn>
                      <a:cxn ang="0">
                        <a:pos x="500" y="464"/>
                      </a:cxn>
                      <a:cxn ang="0">
                        <a:pos x="510" y="524"/>
                      </a:cxn>
                      <a:cxn ang="0">
                        <a:pos x="526" y="560"/>
                      </a:cxn>
                      <a:cxn ang="0">
                        <a:pos x="492" y="544"/>
                      </a:cxn>
                      <a:cxn ang="0">
                        <a:pos x="470" y="518"/>
                      </a:cxn>
                      <a:cxn ang="0">
                        <a:pos x="422" y="424"/>
                      </a:cxn>
                      <a:cxn ang="0">
                        <a:pos x="426" y="310"/>
                      </a:cxn>
                      <a:cxn ang="0">
                        <a:pos x="422" y="268"/>
                      </a:cxn>
                      <a:cxn ang="0">
                        <a:pos x="412" y="276"/>
                      </a:cxn>
                      <a:cxn ang="0">
                        <a:pos x="386" y="266"/>
                      </a:cxn>
                      <a:cxn ang="0">
                        <a:pos x="360" y="170"/>
                      </a:cxn>
                      <a:cxn ang="0">
                        <a:pos x="330" y="166"/>
                      </a:cxn>
                      <a:cxn ang="0">
                        <a:pos x="288" y="172"/>
                      </a:cxn>
                      <a:cxn ang="0">
                        <a:pos x="242" y="232"/>
                      </a:cxn>
                      <a:cxn ang="0">
                        <a:pos x="196" y="268"/>
                      </a:cxn>
                      <a:cxn ang="0">
                        <a:pos x="184" y="274"/>
                      </a:cxn>
                      <a:cxn ang="0">
                        <a:pos x="160" y="328"/>
                      </a:cxn>
                      <a:cxn ang="0">
                        <a:pos x="152" y="354"/>
                      </a:cxn>
                      <a:cxn ang="0">
                        <a:pos x="128" y="404"/>
                      </a:cxn>
                      <a:cxn ang="0">
                        <a:pos x="94" y="392"/>
                      </a:cxn>
                      <a:cxn ang="0">
                        <a:pos x="66" y="258"/>
                      </a:cxn>
                      <a:cxn ang="0">
                        <a:pos x="72" y="156"/>
                      </a:cxn>
                      <a:cxn ang="0">
                        <a:pos x="44" y="180"/>
                      </a:cxn>
                      <a:cxn ang="0">
                        <a:pos x="20" y="150"/>
                      </a:cxn>
                      <a:cxn ang="0">
                        <a:pos x="24" y="138"/>
                      </a:cxn>
                      <a:cxn ang="0">
                        <a:pos x="0" y="92"/>
                      </a:cxn>
                      <a:cxn ang="0">
                        <a:pos x="798" y="6"/>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68" name="Freeform 96"/>
                  <p:cNvSpPr>
                    <a:spLocks/>
                  </p:cNvSpPr>
                  <p:nvPr/>
                </p:nvSpPr>
                <p:spPr bwMode="ltGray">
                  <a:xfrm>
                    <a:off x="4322" y="519"/>
                    <a:ext cx="19" cy="29"/>
                  </a:xfrm>
                  <a:custGeom>
                    <a:avLst/>
                    <a:gdLst/>
                    <a:ahLst/>
                    <a:cxnLst>
                      <a:cxn ang="0">
                        <a:pos x="7" y="11"/>
                      </a:cxn>
                      <a:cxn ang="0">
                        <a:pos x="17" y="3"/>
                      </a:cxn>
                      <a:cxn ang="0">
                        <a:pos x="37" y="33"/>
                      </a:cxn>
                      <a:cxn ang="0">
                        <a:pos x="19" y="85"/>
                      </a:cxn>
                      <a:cxn ang="0">
                        <a:pos x="1" y="69"/>
                      </a:cxn>
                      <a:cxn ang="0">
                        <a:pos x="7" y="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69" name="Freeform 97"/>
                  <p:cNvSpPr>
                    <a:spLocks/>
                  </p:cNvSpPr>
                  <p:nvPr/>
                </p:nvSpPr>
                <p:spPr bwMode="ltGray">
                  <a:xfrm>
                    <a:off x="4588" y="421"/>
                    <a:ext cx="18" cy="24"/>
                  </a:xfrm>
                  <a:custGeom>
                    <a:avLst/>
                    <a:gdLst/>
                    <a:ahLst/>
                    <a:cxnLst>
                      <a:cxn ang="0">
                        <a:pos x="13" y="28"/>
                      </a:cxn>
                      <a:cxn ang="0">
                        <a:pos x="29" y="2"/>
                      </a:cxn>
                      <a:cxn ang="0">
                        <a:pos x="43" y="4"/>
                      </a:cxn>
                      <a:cxn ang="0">
                        <a:pos x="39" y="26"/>
                      </a:cxn>
                      <a:cxn ang="0">
                        <a:pos x="13" y="74"/>
                      </a:cxn>
                      <a:cxn ang="0">
                        <a:pos x="7" y="60"/>
                      </a:cxn>
                      <a:cxn ang="0">
                        <a:pos x="3" y="36"/>
                      </a:cxn>
                      <a:cxn ang="0">
                        <a:pos x="13" y="28"/>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70" name="Freeform 98"/>
                  <p:cNvSpPr>
                    <a:spLocks/>
                  </p:cNvSpPr>
                  <p:nvPr/>
                </p:nvSpPr>
                <p:spPr bwMode="ltGray">
                  <a:xfrm>
                    <a:off x="4639" y="409"/>
                    <a:ext cx="9" cy="10"/>
                  </a:xfrm>
                  <a:custGeom>
                    <a:avLst/>
                    <a:gdLst/>
                    <a:ahLst/>
                    <a:cxnLst>
                      <a:cxn ang="0">
                        <a:pos x="7" y="16"/>
                      </a:cxn>
                      <a:cxn ang="0">
                        <a:pos x="5" y="30"/>
                      </a:cxn>
                      <a:cxn ang="0">
                        <a:pos x="7" y="16"/>
                      </a:cxn>
                    </a:cxnLst>
                    <a:rect l="0" t="0" r="r" b="b"/>
                    <a:pathLst>
                      <a:path w="20" h="30">
                        <a:moveTo>
                          <a:pt x="7" y="16"/>
                        </a:moveTo>
                        <a:cubicBezTo>
                          <a:pt x="18" y="0"/>
                          <a:pt x="20" y="20"/>
                          <a:pt x="5" y="30"/>
                        </a:cubicBezTo>
                        <a:cubicBezTo>
                          <a:pt x="0" y="23"/>
                          <a:pt x="1" y="22"/>
                          <a:pt x="7" y="16"/>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71" name="Freeform 99"/>
                  <p:cNvSpPr>
                    <a:spLocks/>
                  </p:cNvSpPr>
                  <p:nvPr/>
                </p:nvSpPr>
                <p:spPr bwMode="ltGray">
                  <a:xfrm>
                    <a:off x="3709" y="315"/>
                    <a:ext cx="433" cy="354"/>
                  </a:xfrm>
                  <a:custGeom>
                    <a:avLst/>
                    <a:gdLst/>
                    <a:ahLst/>
                    <a:cxnLst>
                      <a:cxn ang="0">
                        <a:pos x="481" y="464"/>
                      </a:cxn>
                      <a:cxn ang="0">
                        <a:pos x="486" y="451"/>
                      </a:cxn>
                      <a:cxn ang="0">
                        <a:pos x="500" y="413"/>
                      </a:cxn>
                      <a:cxn ang="0">
                        <a:pos x="309" y="287"/>
                      </a:cxn>
                      <a:cxn ang="0">
                        <a:pos x="282" y="346"/>
                      </a:cxn>
                      <a:cxn ang="0">
                        <a:pos x="303" y="556"/>
                      </a:cxn>
                      <a:cxn ang="0">
                        <a:pos x="282" y="494"/>
                      </a:cxn>
                      <a:cxn ang="0">
                        <a:pos x="242" y="439"/>
                      </a:cxn>
                      <a:cxn ang="0">
                        <a:pos x="245" y="413"/>
                      </a:cxn>
                      <a:cxn ang="0">
                        <a:pos x="247" y="394"/>
                      </a:cxn>
                      <a:cxn ang="0">
                        <a:pos x="220" y="375"/>
                      </a:cxn>
                      <a:cxn ang="0">
                        <a:pos x="194" y="346"/>
                      </a:cxn>
                      <a:cxn ang="0">
                        <a:pos x="148" y="354"/>
                      </a:cxn>
                      <a:cxn ang="0">
                        <a:pos x="126" y="365"/>
                      </a:cxn>
                      <a:cxn ang="0">
                        <a:pos x="78" y="365"/>
                      </a:cxn>
                      <a:cxn ang="0">
                        <a:pos x="22" y="312"/>
                      </a:cxn>
                      <a:cxn ang="0">
                        <a:pos x="11" y="295"/>
                      </a:cxn>
                      <a:cxn ang="0">
                        <a:pos x="0" y="264"/>
                      </a:cxn>
                      <a:cxn ang="0">
                        <a:pos x="24" y="213"/>
                      </a:cxn>
                      <a:cxn ang="0">
                        <a:pos x="32" y="181"/>
                      </a:cxn>
                      <a:cxn ang="0">
                        <a:pos x="51" y="143"/>
                      </a:cxn>
                      <a:cxn ang="0">
                        <a:pos x="81" y="116"/>
                      </a:cxn>
                      <a:cxn ang="0">
                        <a:pos x="167" y="67"/>
                      </a:cxn>
                      <a:cxn ang="0">
                        <a:pos x="220" y="30"/>
                      </a:cxn>
                      <a:cxn ang="0">
                        <a:pos x="258" y="6"/>
                      </a:cxn>
                      <a:cxn ang="0">
                        <a:pos x="363" y="2"/>
                      </a:cxn>
                      <a:cxn ang="0">
                        <a:pos x="398" y="0"/>
                      </a:cxn>
                      <a:cxn ang="0">
                        <a:pos x="384" y="34"/>
                      </a:cxn>
                      <a:cxn ang="0">
                        <a:pos x="443" y="84"/>
                      </a:cxn>
                      <a:cxn ang="0">
                        <a:pos x="497" y="74"/>
                      </a:cxn>
                      <a:cxn ang="0">
                        <a:pos x="529" y="82"/>
                      </a:cxn>
                      <a:cxn ang="0">
                        <a:pos x="559" y="97"/>
                      </a:cxn>
                      <a:cxn ang="0">
                        <a:pos x="572" y="188"/>
                      </a:cxn>
                      <a:cxn ang="0">
                        <a:pos x="572" y="240"/>
                      </a:cxn>
                      <a:cxn ang="0">
                        <a:pos x="599" y="283"/>
                      </a:cxn>
                      <a:cxn ang="0">
                        <a:pos x="645" y="300"/>
                      </a:cxn>
                      <a:cxn ang="0">
                        <a:pos x="680" y="295"/>
                      </a:cxn>
                      <a:cxn ang="0">
                        <a:pos x="664" y="340"/>
                      </a:cxn>
                      <a:cxn ang="0">
                        <a:pos x="599" y="407"/>
                      </a:cxn>
                      <a:cxn ang="0">
                        <a:pos x="548" y="485"/>
                      </a:cxn>
                      <a:cxn ang="0">
                        <a:pos x="556" y="508"/>
                      </a:cxn>
                      <a:cxn ang="0">
                        <a:pos x="435" y="556"/>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72" name="Freeform 100"/>
                  <p:cNvSpPr>
                    <a:spLocks/>
                  </p:cNvSpPr>
                  <p:nvPr/>
                </p:nvSpPr>
                <p:spPr bwMode="ltGray">
                  <a:xfrm>
                    <a:off x="3877" y="448"/>
                    <a:ext cx="163" cy="221"/>
                  </a:xfrm>
                  <a:custGeom>
                    <a:avLst/>
                    <a:gdLst/>
                    <a:ahLst/>
                    <a:cxnLst>
                      <a:cxn ang="0">
                        <a:pos x="243" y="347"/>
                      </a:cxn>
                      <a:cxn ang="0">
                        <a:pos x="233" y="301"/>
                      </a:cxn>
                      <a:cxn ang="0">
                        <a:pos x="217" y="288"/>
                      </a:cxn>
                      <a:cxn ang="0">
                        <a:pos x="215" y="269"/>
                      </a:cxn>
                      <a:cxn ang="0">
                        <a:pos x="209" y="254"/>
                      </a:cxn>
                      <a:cxn ang="0">
                        <a:pos x="209" y="229"/>
                      </a:cxn>
                      <a:cxn ang="0">
                        <a:pos x="207" y="214"/>
                      </a:cxn>
                      <a:cxn ang="0">
                        <a:pos x="228" y="202"/>
                      </a:cxn>
                      <a:cxn ang="0">
                        <a:pos x="257" y="197"/>
                      </a:cxn>
                      <a:cxn ang="0">
                        <a:pos x="257" y="136"/>
                      </a:cxn>
                      <a:cxn ang="0">
                        <a:pos x="54" y="96"/>
                      </a:cxn>
                      <a:cxn ang="0">
                        <a:pos x="32" y="98"/>
                      </a:cxn>
                      <a:cxn ang="0">
                        <a:pos x="16" y="102"/>
                      </a:cxn>
                      <a:cxn ang="0">
                        <a:pos x="0" y="149"/>
                      </a:cxn>
                      <a:cxn ang="0">
                        <a:pos x="93" y="346"/>
                      </a:cxn>
                      <a:cxn ang="0">
                        <a:pos x="243" y="347"/>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73" name="Freeform 101"/>
                  <p:cNvSpPr>
                    <a:spLocks/>
                  </p:cNvSpPr>
                  <p:nvPr/>
                </p:nvSpPr>
                <p:spPr bwMode="ltGray">
                  <a:xfrm>
                    <a:off x="4164" y="611"/>
                    <a:ext cx="7" cy="12"/>
                  </a:xfrm>
                  <a:custGeom>
                    <a:avLst/>
                    <a:gdLst/>
                    <a:ahLst/>
                    <a:cxnLst>
                      <a:cxn ang="0">
                        <a:pos x="7" y="25"/>
                      </a:cxn>
                      <a:cxn ang="0">
                        <a:pos x="19" y="21"/>
                      </a:cxn>
                      <a:cxn ang="0">
                        <a:pos x="7" y="2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74" name="Freeform 102"/>
                  <p:cNvSpPr>
                    <a:spLocks/>
                  </p:cNvSpPr>
                  <p:nvPr/>
                </p:nvSpPr>
                <p:spPr bwMode="ltGray">
                  <a:xfrm>
                    <a:off x="4155" y="497"/>
                    <a:ext cx="9" cy="7"/>
                  </a:xfrm>
                  <a:custGeom>
                    <a:avLst/>
                    <a:gdLst/>
                    <a:ahLst/>
                    <a:cxnLst>
                      <a:cxn ang="0">
                        <a:pos x="12" y="12"/>
                      </a:cxn>
                      <a:cxn ang="0">
                        <a:pos x="16" y="0"/>
                      </a:cxn>
                      <a:cxn ang="0">
                        <a:pos x="20" y="12"/>
                      </a:cxn>
                      <a:cxn ang="0">
                        <a:pos x="8" y="20"/>
                      </a:cxn>
                      <a:cxn ang="0">
                        <a:pos x="12" y="12"/>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75" name="Freeform 103"/>
                  <p:cNvSpPr>
                    <a:spLocks/>
                  </p:cNvSpPr>
                  <p:nvPr/>
                </p:nvSpPr>
                <p:spPr bwMode="ltGray">
                  <a:xfrm>
                    <a:off x="3760" y="357"/>
                    <a:ext cx="25" cy="10"/>
                  </a:xfrm>
                  <a:custGeom>
                    <a:avLst/>
                    <a:gdLst/>
                    <a:ahLst/>
                    <a:cxnLst>
                      <a:cxn ang="0">
                        <a:pos x="24" y="18"/>
                      </a:cxn>
                      <a:cxn ang="0">
                        <a:pos x="32" y="6"/>
                      </a:cxn>
                      <a:cxn ang="0">
                        <a:pos x="36" y="30"/>
                      </a:cxn>
                      <a:cxn ang="0">
                        <a:pos x="24" y="18"/>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76" name="Freeform 104"/>
                  <p:cNvSpPr>
                    <a:spLocks/>
                  </p:cNvSpPr>
                  <p:nvPr/>
                </p:nvSpPr>
                <p:spPr bwMode="ltGray">
                  <a:xfrm>
                    <a:off x="4062" y="265"/>
                    <a:ext cx="295" cy="233"/>
                  </a:xfrm>
                  <a:custGeom>
                    <a:avLst/>
                    <a:gdLst/>
                    <a:ahLst/>
                    <a:cxnLst>
                      <a:cxn ang="0">
                        <a:pos x="473" y="464"/>
                      </a:cxn>
                      <a:cxn ang="0">
                        <a:pos x="393" y="452"/>
                      </a:cxn>
                      <a:cxn ang="0">
                        <a:pos x="325" y="412"/>
                      </a:cxn>
                      <a:cxn ang="0">
                        <a:pos x="265" y="400"/>
                      </a:cxn>
                      <a:cxn ang="0">
                        <a:pos x="237" y="416"/>
                      </a:cxn>
                      <a:cxn ang="0">
                        <a:pos x="261" y="428"/>
                      </a:cxn>
                      <a:cxn ang="0">
                        <a:pos x="293" y="468"/>
                      </a:cxn>
                      <a:cxn ang="0">
                        <a:pos x="321" y="476"/>
                      </a:cxn>
                      <a:cxn ang="0">
                        <a:pos x="333" y="536"/>
                      </a:cxn>
                      <a:cxn ang="0">
                        <a:pos x="313" y="552"/>
                      </a:cxn>
                      <a:cxn ang="0">
                        <a:pos x="261" y="616"/>
                      </a:cxn>
                      <a:cxn ang="0">
                        <a:pos x="225" y="628"/>
                      </a:cxn>
                      <a:cxn ang="0">
                        <a:pos x="97" y="696"/>
                      </a:cxn>
                      <a:cxn ang="0">
                        <a:pos x="77" y="616"/>
                      </a:cxn>
                      <a:cxn ang="0">
                        <a:pos x="45" y="524"/>
                      </a:cxn>
                      <a:cxn ang="0">
                        <a:pos x="33" y="448"/>
                      </a:cxn>
                      <a:cxn ang="0">
                        <a:pos x="53" y="344"/>
                      </a:cxn>
                      <a:cxn ang="0">
                        <a:pos x="17" y="392"/>
                      </a:cxn>
                      <a:cxn ang="0">
                        <a:pos x="81" y="280"/>
                      </a:cxn>
                      <a:cxn ang="0">
                        <a:pos x="113" y="204"/>
                      </a:cxn>
                      <a:cxn ang="0">
                        <a:pos x="37" y="204"/>
                      </a:cxn>
                      <a:cxn ang="0">
                        <a:pos x="1" y="196"/>
                      </a:cxn>
                      <a:cxn ang="0">
                        <a:pos x="25" y="140"/>
                      </a:cxn>
                      <a:cxn ang="0">
                        <a:pos x="97" y="112"/>
                      </a:cxn>
                      <a:cxn ang="0">
                        <a:pos x="221" y="124"/>
                      </a:cxn>
                      <a:cxn ang="0">
                        <a:pos x="229" y="64"/>
                      </a:cxn>
                      <a:cxn ang="0">
                        <a:pos x="261" y="0"/>
                      </a:cxn>
                      <a:cxn ang="0">
                        <a:pos x="357" y="44"/>
                      </a:cxn>
                      <a:cxn ang="0">
                        <a:pos x="329" y="88"/>
                      </a:cxn>
                      <a:cxn ang="0">
                        <a:pos x="301" y="176"/>
                      </a:cxn>
                      <a:cxn ang="0">
                        <a:pos x="361" y="192"/>
                      </a:cxn>
                      <a:cxn ang="0">
                        <a:pos x="373" y="136"/>
                      </a:cxn>
                      <a:cxn ang="0">
                        <a:pos x="417" y="92"/>
                      </a:cxn>
                      <a:cxn ang="0">
                        <a:pos x="497" y="88"/>
                      </a:cxn>
                      <a:cxn ang="0">
                        <a:pos x="529" y="52"/>
                      </a:cxn>
                      <a:cxn ang="0">
                        <a:pos x="541" y="460"/>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77" name="Freeform 105"/>
                  <p:cNvSpPr>
                    <a:spLocks/>
                  </p:cNvSpPr>
                  <p:nvPr/>
                </p:nvSpPr>
                <p:spPr bwMode="ltGray">
                  <a:xfrm>
                    <a:off x="3861" y="247"/>
                    <a:ext cx="591" cy="95"/>
                  </a:xfrm>
                  <a:custGeom>
                    <a:avLst/>
                    <a:gdLst/>
                    <a:ahLst/>
                    <a:cxnLst>
                      <a:cxn ang="0">
                        <a:pos x="825" y="0"/>
                      </a:cxn>
                      <a:cxn ang="0">
                        <a:pos x="143" y="29"/>
                      </a:cxn>
                      <a:cxn ang="0">
                        <a:pos x="91" y="42"/>
                      </a:cxn>
                      <a:cxn ang="0">
                        <a:pos x="62" y="42"/>
                      </a:cxn>
                      <a:cxn ang="0">
                        <a:pos x="22" y="77"/>
                      </a:cxn>
                      <a:cxn ang="0">
                        <a:pos x="0" y="105"/>
                      </a:cxn>
                      <a:cxn ang="0">
                        <a:pos x="59" y="115"/>
                      </a:cxn>
                      <a:cxn ang="0">
                        <a:pos x="97" y="96"/>
                      </a:cxn>
                      <a:cxn ang="0">
                        <a:pos x="108" y="84"/>
                      </a:cxn>
                      <a:cxn ang="0">
                        <a:pos x="167" y="52"/>
                      </a:cxn>
                      <a:cxn ang="0">
                        <a:pos x="215" y="46"/>
                      </a:cxn>
                      <a:cxn ang="0">
                        <a:pos x="237" y="94"/>
                      </a:cxn>
                      <a:cxn ang="0">
                        <a:pos x="188" y="109"/>
                      </a:cxn>
                      <a:cxn ang="0">
                        <a:pos x="231" y="113"/>
                      </a:cxn>
                      <a:cxn ang="0">
                        <a:pos x="250" y="90"/>
                      </a:cxn>
                      <a:cxn ang="0">
                        <a:pos x="266" y="92"/>
                      </a:cxn>
                      <a:cxn ang="0">
                        <a:pos x="253" y="54"/>
                      </a:cxn>
                      <a:cxn ang="0">
                        <a:pos x="266" y="44"/>
                      </a:cxn>
                      <a:cxn ang="0">
                        <a:pos x="277" y="88"/>
                      </a:cxn>
                      <a:cxn ang="0">
                        <a:pos x="266" y="113"/>
                      </a:cxn>
                      <a:cxn ang="0">
                        <a:pos x="296" y="130"/>
                      </a:cxn>
                      <a:cxn ang="0">
                        <a:pos x="299" y="92"/>
                      </a:cxn>
                      <a:cxn ang="0">
                        <a:pos x="331" y="103"/>
                      </a:cxn>
                      <a:cxn ang="0">
                        <a:pos x="382" y="73"/>
                      </a:cxn>
                      <a:cxn ang="0">
                        <a:pos x="409" y="50"/>
                      </a:cxn>
                      <a:cxn ang="0">
                        <a:pos x="439" y="56"/>
                      </a:cxn>
                      <a:cxn ang="0">
                        <a:pos x="455" y="50"/>
                      </a:cxn>
                      <a:cxn ang="0">
                        <a:pos x="431" y="44"/>
                      </a:cxn>
                      <a:cxn ang="0">
                        <a:pos x="474" y="35"/>
                      </a:cxn>
                      <a:cxn ang="0">
                        <a:pos x="544" y="54"/>
                      </a:cxn>
                      <a:cxn ang="0">
                        <a:pos x="581" y="42"/>
                      </a:cxn>
                      <a:cxn ang="0">
                        <a:pos x="584" y="63"/>
                      </a:cxn>
                      <a:cxn ang="0">
                        <a:pos x="568" y="101"/>
                      </a:cxn>
                      <a:cxn ang="0">
                        <a:pos x="611" y="88"/>
                      </a:cxn>
                      <a:cxn ang="0">
                        <a:pos x="624" y="80"/>
                      </a:cxn>
                      <a:cxn ang="0">
                        <a:pos x="648" y="61"/>
                      </a:cxn>
                      <a:cxn ang="0">
                        <a:pos x="794" y="84"/>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78" name="Freeform 106"/>
                  <p:cNvSpPr>
                    <a:spLocks/>
                  </p:cNvSpPr>
                  <p:nvPr/>
                </p:nvSpPr>
                <p:spPr bwMode="ltGray">
                  <a:xfrm>
                    <a:off x="3981" y="282"/>
                    <a:ext cx="13" cy="10"/>
                  </a:xfrm>
                  <a:custGeom>
                    <a:avLst/>
                    <a:gdLst/>
                    <a:ahLst/>
                    <a:cxnLst>
                      <a:cxn ang="0">
                        <a:pos x="3" y="28"/>
                      </a:cxn>
                      <a:cxn ang="0">
                        <a:pos x="31" y="0"/>
                      </a:cxn>
                      <a:cxn ang="0">
                        <a:pos x="19" y="24"/>
                      </a:cxn>
                      <a:cxn ang="0">
                        <a:pos x="3" y="28"/>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79" name="Freeform 107"/>
                  <p:cNvSpPr>
                    <a:spLocks/>
                  </p:cNvSpPr>
                  <p:nvPr/>
                </p:nvSpPr>
                <p:spPr bwMode="ltGray">
                  <a:xfrm>
                    <a:off x="3966" y="296"/>
                    <a:ext cx="19" cy="11"/>
                  </a:xfrm>
                  <a:custGeom>
                    <a:avLst/>
                    <a:gdLst/>
                    <a:ahLst/>
                    <a:cxnLst>
                      <a:cxn ang="0">
                        <a:pos x="6" y="32"/>
                      </a:cxn>
                      <a:cxn ang="0">
                        <a:pos x="22" y="0"/>
                      </a:cxn>
                      <a:cxn ang="0">
                        <a:pos x="38" y="4"/>
                      </a:cxn>
                      <a:cxn ang="0">
                        <a:pos x="6" y="32"/>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80" name="Freeform 108"/>
                  <p:cNvSpPr>
                    <a:spLocks/>
                  </p:cNvSpPr>
                  <p:nvPr/>
                </p:nvSpPr>
                <p:spPr bwMode="ltGray">
                  <a:xfrm>
                    <a:off x="4028" y="337"/>
                    <a:ext cx="32" cy="6"/>
                  </a:xfrm>
                  <a:custGeom>
                    <a:avLst/>
                    <a:gdLst/>
                    <a:ahLst/>
                    <a:cxnLst>
                      <a:cxn ang="0">
                        <a:pos x="37" y="18"/>
                      </a:cxn>
                      <a:cxn ang="0">
                        <a:pos x="25" y="2"/>
                      </a:cxn>
                      <a:cxn ang="0">
                        <a:pos x="37" y="18"/>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81" name="Freeform 109"/>
                  <p:cNvSpPr>
                    <a:spLocks/>
                  </p:cNvSpPr>
                  <p:nvPr/>
                </p:nvSpPr>
                <p:spPr bwMode="ltGray">
                  <a:xfrm>
                    <a:off x="4083" y="336"/>
                    <a:ext cx="18" cy="15"/>
                  </a:xfrm>
                  <a:custGeom>
                    <a:avLst/>
                    <a:gdLst/>
                    <a:ahLst/>
                    <a:cxnLst>
                      <a:cxn ang="0">
                        <a:pos x="0" y="21"/>
                      </a:cxn>
                      <a:cxn ang="0">
                        <a:pos x="12" y="9"/>
                      </a:cxn>
                      <a:cxn ang="0">
                        <a:pos x="0" y="21"/>
                      </a:cxn>
                    </a:cxnLst>
                    <a:rect l="0" t="0" r="r" b="b"/>
                    <a:pathLst>
                      <a:path w="42" h="44">
                        <a:moveTo>
                          <a:pt x="0" y="21"/>
                        </a:moveTo>
                        <a:cubicBezTo>
                          <a:pt x="4" y="17"/>
                          <a:pt x="7" y="11"/>
                          <a:pt x="12" y="9"/>
                        </a:cubicBezTo>
                        <a:cubicBezTo>
                          <a:pt x="42" y="0"/>
                          <a:pt x="23" y="44"/>
                          <a:pt x="0" y="21"/>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sp>
                <p:nvSpPr>
                  <p:cNvPr id="3182" name="Freeform 110"/>
                  <p:cNvSpPr>
                    <a:spLocks/>
                  </p:cNvSpPr>
                  <p:nvPr/>
                </p:nvSpPr>
                <p:spPr bwMode="ltGray">
                  <a:xfrm>
                    <a:off x="3936" y="295"/>
                    <a:ext cx="14" cy="10"/>
                  </a:xfrm>
                  <a:custGeom>
                    <a:avLst/>
                    <a:gdLst/>
                    <a:ahLst/>
                    <a:cxnLst>
                      <a:cxn ang="0">
                        <a:pos x="7" y="22"/>
                      </a:cxn>
                      <a:cxn ang="0">
                        <a:pos x="31" y="10"/>
                      </a:cxn>
                      <a:cxn ang="0">
                        <a:pos x="7" y="22"/>
                      </a:cxn>
                    </a:cxnLst>
                    <a:rect l="0" t="0" r="r" b="b"/>
                    <a:pathLst>
                      <a:path w="31" h="30">
                        <a:moveTo>
                          <a:pt x="7" y="22"/>
                        </a:moveTo>
                        <a:cubicBezTo>
                          <a:pt x="0" y="0"/>
                          <a:pt x="15" y="6"/>
                          <a:pt x="31" y="10"/>
                        </a:cubicBezTo>
                        <a:cubicBezTo>
                          <a:pt x="14" y="16"/>
                          <a:pt x="15" y="30"/>
                          <a:pt x="7" y="22"/>
                        </a:cubicBezTo>
                        <a:close/>
                      </a:path>
                    </a:pathLst>
                  </a:custGeom>
                  <a:solidFill>
                    <a:schemeClr val="folHlink"/>
                  </a:solidFill>
                  <a:ln w="9525">
                    <a:noFill/>
                    <a:round/>
                    <a:headEnd/>
                    <a:tailEnd/>
                  </a:ln>
                  <a:effectLst/>
                </p:spPr>
                <p:txBody>
                  <a:bodyPr wrap="none" anchor="ctr"/>
                  <a:lstStyle/>
                  <a:p>
                    <a:pPr>
                      <a:defRPr/>
                    </a:pPr>
                    <a:endParaRPr lang="en-US" sz="2000">
                      <a:solidFill>
                        <a:srgbClr val="000000"/>
                      </a:solidFill>
                      <a:latin typeface="Tahoma" charset="0"/>
                    </a:endParaRPr>
                  </a:p>
                </p:txBody>
              </p:sp>
            </p:grpSp>
          </p:grpSp>
          <p:grpSp>
            <p:nvGrpSpPr>
              <p:cNvPr id="12" name="Group 111"/>
              <p:cNvGrpSpPr>
                <a:grpSpLocks/>
              </p:cNvGrpSpPr>
              <p:nvPr/>
            </p:nvGrpSpPr>
            <p:grpSpPr bwMode="auto">
              <a:xfrm>
                <a:off x="798" y="111"/>
                <a:ext cx="4702" cy="418"/>
                <a:chOff x="798" y="255"/>
                <a:chExt cx="4702" cy="418"/>
              </a:xfrm>
            </p:grpSpPr>
            <p:sp>
              <p:nvSpPr>
                <p:cNvPr id="3184" name="Line 112"/>
                <p:cNvSpPr>
                  <a:spLocks noChangeShapeType="1"/>
                </p:cNvSpPr>
                <p:nvPr/>
              </p:nvSpPr>
              <p:spPr bwMode="white">
                <a:xfrm>
                  <a:off x="798" y="476"/>
                  <a:ext cx="4702" cy="0"/>
                </a:xfrm>
                <a:prstGeom prst="line">
                  <a:avLst/>
                </a:prstGeom>
                <a:noFill/>
                <a:ln w="9525">
                  <a:solidFill>
                    <a:schemeClr val="folHlink"/>
                  </a:solidFill>
                  <a:round/>
                  <a:headEnd/>
                  <a:tailEnd/>
                </a:ln>
                <a:effectLst/>
              </p:spPr>
              <p:txBody>
                <a:bodyPr wrap="none" anchor="ctr"/>
                <a:lstStyle/>
                <a:p>
                  <a:pPr>
                    <a:defRPr/>
                  </a:pPr>
                  <a:endParaRPr lang="en-US" sz="2000">
                    <a:solidFill>
                      <a:srgbClr val="000000"/>
                    </a:solidFill>
                    <a:latin typeface="Tahoma" charset="0"/>
                  </a:endParaRPr>
                </a:p>
              </p:txBody>
            </p:sp>
            <p:sp>
              <p:nvSpPr>
                <p:cNvPr id="3185" name="Line 113"/>
                <p:cNvSpPr>
                  <a:spLocks noChangeShapeType="1"/>
                </p:cNvSpPr>
                <p:nvPr/>
              </p:nvSpPr>
              <p:spPr bwMode="white">
                <a:xfrm>
                  <a:off x="1026" y="255"/>
                  <a:ext cx="0" cy="418"/>
                </a:xfrm>
                <a:prstGeom prst="line">
                  <a:avLst/>
                </a:prstGeom>
                <a:noFill/>
                <a:ln w="9525">
                  <a:solidFill>
                    <a:schemeClr val="folHlink"/>
                  </a:solidFill>
                  <a:round/>
                  <a:headEnd/>
                  <a:tailEnd/>
                </a:ln>
                <a:effectLst/>
              </p:spPr>
              <p:txBody>
                <a:bodyPr wrap="none" anchor="ctr"/>
                <a:lstStyle/>
                <a:p>
                  <a:pPr>
                    <a:defRPr/>
                  </a:pPr>
                  <a:endParaRPr lang="en-US" sz="2000">
                    <a:solidFill>
                      <a:srgbClr val="000000"/>
                    </a:solidFill>
                    <a:latin typeface="Tahoma" charset="0"/>
                  </a:endParaRPr>
                </a:p>
              </p:txBody>
            </p:sp>
            <p:sp>
              <p:nvSpPr>
                <p:cNvPr id="3186" name="Line 114"/>
                <p:cNvSpPr>
                  <a:spLocks noChangeShapeType="1"/>
                </p:cNvSpPr>
                <p:nvPr/>
              </p:nvSpPr>
              <p:spPr bwMode="white">
                <a:xfrm>
                  <a:off x="1254" y="255"/>
                  <a:ext cx="0" cy="418"/>
                </a:xfrm>
                <a:prstGeom prst="line">
                  <a:avLst/>
                </a:prstGeom>
                <a:noFill/>
                <a:ln w="9525">
                  <a:solidFill>
                    <a:schemeClr val="folHlink"/>
                  </a:solidFill>
                  <a:round/>
                  <a:headEnd/>
                  <a:tailEnd/>
                </a:ln>
                <a:effectLst/>
              </p:spPr>
              <p:txBody>
                <a:bodyPr wrap="none" anchor="ctr"/>
                <a:lstStyle/>
                <a:p>
                  <a:pPr>
                    <a:defRPr/>
                  </a:pPr>
                  <a:endParaRPr lang="en-US" sz="2000">
                    <a:solidFill>
                      <a:srgbClr val="000000"/>
                    </a:solidFill>
                    <a:latin typeface="Tahoma" charset="0"/>
                  </a:endParaRPr>
                </a:p>
              </p:txBody>
            </p:sp>
            <p:sp>
              <p:nvSpPr>
                <p:cNvPr id="3187" name="Line 115"/>
                <p:cNvSpPr>
                  <a:spLocks noChangeShapeType="1"/>
                </p:cNvSpPr>
                <p:nvPr/>
              </p:nvSpPr>
              <p:spPr bwMode="white">
                <a:xfrm>
                  <a:off x="1482" y="255"/>
                  <a:ext cx="0" cy="418"/>
                </a:xfrm>
                <a:prstGeom prst="line">
                  <a:avLst/>
                </a:prstGeom>
                <a:noFill/>
                <a:ln w="9525">
                  <a:solidFill>
                    <a:schemeClr val="folHlink"/>
                  </a:solidFill>
                  <a:round/>
                  <a:headEnd/>
                  <a:tailEnd/>
                </a:ln>
                <a:effectLst/>
              </p:spPr>
              <p:txBody>
                <a:bodyPr wrap="none" anchor="ctr"/>
                <a:lstStyle/>
                <a:p>
                  <a:pPr>
                    <a:defRPr/>
                  </a:pPr>
                  <a:endParaRPr lang="en-US" sz="2000">
                    <a:solidFill>
                      <a:srgbClr val="000000"/>
                    </a:solidFill>
                    <a:latin typeface="Tahoma" charset="0"/>
                  </a:endParaRPr>
                </a:p>
              </p:txBody>
            </p:sp>
            <p:sp>
              <p:nvSpPr>
                <p:cNvPr id="3188" name="Line 116"/>
                <p:cNvSpPr>
                  <a:spLocks noChangeShapeType="1"/>
                </p:cNvSpPr>
                <p:nvPr/>
              </p:nvSpPr>
              <p:spPr bwMode="white">
                <a:xfrm>
                  <a:off x="1710" y="255"/>
                  <a:ext cx="0" cy="418"/>
                </a:xfrm>
                <a:prstGeom prst="line">
                  <a:avLst/>
                </a:prstGeom>
                <a:noFill/>
                <a:ln w="9525">
                  <a:solidFill>
                    <a:schemeClr val="folHlink"/>
                  </a:solidFill>
                  <a:round/>
                  <a:headEnd/>
                  <a:tailEnd/>
                </a:ln>
                <a:effectLst/>
              </p:spPr>
              <p:txBody>
                <a:bodyPr wrap="none" anchor="ctr"/>
                <a:lstStyle/>
                <a:p>
                  <a:pPr>
                    <a:defRPr/>
                  </a:pPr>
                  <a:endParaRPr lang="en-US" sz="2000">
                    <a:solidFill>
                      <a:srgbClr val="000000"/>
                    </a:solidFill>
                    <a:latin typeface="Tahoma" charset="0"/>
                  </a:endParaRPr>
                </a:p>
              </p:txBody>
            </p:sp>
            <p:sp>
              <p:nvSpPr>
                <p:cNvPr id="3189" name="Line 117"/>
                <p:cNvSpPr>
                  <a:spLocks noChangeShapeType="1"/>
                </p:cNvSpPr>
                <p:nvPr/>
              </p:nvSpPr>
              <p:spPr bwMode="white">
                <a:xfrm>
                  <a:off x="1938" y="255"/>
                  <a:ext cx="0" cy="418"/>
                </a:xfrm>
                <a:prstGeom prst="line">
                  <a:avLst/>
                </a:prstGeom>
                <a:noFill/>
                <a:ln w="9525">
                  <a:solidFill>
                    <a:schemeClr val="folHlink"/>
                  </a:solidFill>
                  <a:round/>
                  <a:headEnd/>
                  <a:tailEnd/>
                </a:ln>
                <a:effectLst/>
              </p:spPr>
              <p:txBody>
                <a:bodyPr wrap="none" anchor="ctr"/>
                <a:lstStyle/>
                <a:p>
                  <a:pPr>
                    <a:defRPr/>
                  </a:pPr>
                  <a:endParaRPr lang="en-US" sz="2000">
                    <a:solidFill>
                      <a:srgbClr val="000000"/>
                    </a:solidFill>
                    <a:latin typeface="Tahoma" charset="0"/>
                  </a:endParaRPr>
                </a:p>
              </p:txBody>
            </p:sp>
            <p:sp>
              <p:nvSpPr>
                <p:cNvPr id="3190" name="Line 118"/>
                <p:cNvSpPr>
                  <a:spLocks noChangeShapeType="1"/>
                </p:cNvSpPr>
                <p:nvPr/>
              </p:nvSpPr>
              <p:spPr bwMode="white">
                <a:xfrm>
                  <a:off x="2166" y="255"/>
                  <a:ext cx="0" cy="418"/>
                </a:xfrm>
                <a:prstGeom prst="line">
                  <a:avLst/>
                </a:prstGeom>
                <a:noFill/>
                <a:ln w="9525">
                  <a:solidFill>
                    <a:schemeClr val="folHlink"/>
                  </a:solidFill>
                  <a:round/>
                  <a:headEnd/>
                  <a:tailEnd/>
                </a:ln>
                <a:effectLst/>
              </p:spPr>
              <p:txBody>
                <a:bodyPr wrap="none" anchor="ctr"/>
                <a:lstStyle/>
                <a:p>
                  <a:pPr>
                    <a:defRPr/>
                  </a:pPr>
                  <a:endParaRPr lang="en-US" sz="2000">
                    <a:solidFill>
                      <a:srgbClr val="000000"/>
                    </a:solidFill>
                    <a:latin typeface="Tahoma" charset="0"/>
                  </a:endParaRPr>
                </a:p>
              </p:txBody>
            </p:sp>
            <p:sp>
              <p:nvSpPr>
                <p:cNvPr id="3191" name="Line 119"/>
                <p:cNvSpPr>
                  <a:spLocks noChangeShapeType="1"/>
                </p:cNvSpPr>
                <p:nvPr/>
              </p:nvSpPr>
              <p:spPr bwMode="white">
                <a:xfrm>
                  <a:off x="2394" y="255"/>
                  <a:ext cx="0" cy="418"/>
                </a:xfrm>
                <a:prstGeom prst="line">
                  <a:avLst/>
                </a:prstGeom>
                <a:noFill/>
                <a:ln w="9525">
                  <a:solidFill>
                    <a:schemeClr val="folHlink"/>
                  </a:solidFill>
                  <a:round/>
                  <a:headEnd/>
                  <a:tailEnd/>
                </a:ln>
                <a:effectLst/>
              </p:spPr>
              <p:txBody>
                <a:bodyPr wrap="none" anchor="ctr"/>
                <a:lstStyle/>
                <a:p>
                  <a:pPr>
                    <a:defRPr/>
                  </a:pPr>
                  <a:endParaRPr lang="en-US" sz="2000">
                    <a:solidFill>
                      <a:srgbClr val="000000"/>
                    </a:solidFill>
                    <a:latin typeface="Tahoma" charset="0"/>
                  </a:endParaRPr>
                </a:p>
              </p:txBody>
            </p:sp>
            <p:sp>
              <p:nvSpPr>
                <p:cNvPr id="3192" name="Line 120"/>
                <p:cNvSpPr>
                  <a:spLocks noChangeShapeType="1"/>
                </p:cNvSpPr>
                <p:nvPr/>
              </p:nvSpPr>
              <p:spPr bwMode="white">
                <a:xfrm>
                  <a:off x="2622" y="255"/>
                  <a:ext cx="0" cy="418"/>
                </a:xfrm>
                <a:prstGeom prst="line">
                  <a:avLst/>
                </a:prstGeom>
                <a:noFill/>
                <a:ln w="9525">
                  <a:solidFill>
                    <a:schemeClr val="folHlink"/>
                  </a:solidFill>
                  <a:round/>
                  <a:headEnd/>
                  <a:tailEnd/>
                </a:ln>
                <a:effectLst/>
              </p:spPr>
              <p:txBody>
                <a:bodyPr wrap="none" anchor="ctr"/>
                <a:lstStyle/>
                <a:p>
                  <a:pPr>
                    <a:defRPr/>
                  </a:pPr>
                  <a:endParaRPr lang="en-US" sz="2000">
                    <a:solidFill>
                      <a:srgbClr val="000000"/>
                    </a:solidFill>
                    <a:latin typeface="Tahoma" charset="0"/>
                  </a:endParaRPr>
                </a:p>
              </p:txBody>
            </p:sp>
            <p:sp>
              <p:nvSpPr>
                <p:cNvPr id="3193" name="Line 121"/>
                <p:cNvSpPr>
                  <a:spLocks noChangeShapeType="1"/>
                </p:cNvSpPr>
                <p:nvPr/>
              </p:nvSpPr>
              <p:spPr bwMode="white">
                <a:xfrm>
                  <a:off x="2850" y="255"/>
                  <a:ext cx="0" cy="418"/>
                </a:xfrm>
                <a:prstGeom prst="line">
                  <a:avLst/>
                </a:prstGeom>
                <a:noFill/>
                <a:ln w="9525">
                  <a:solidFill>
                    <a:schemeClr val="folHlink"/>
                  </a:solidFill>
                  <a:round/>
                  <a:headEnd/>
                  <a:tailEnd/>
                </a:ln>
                <a:effectLst/>
              </p:spPr>
              <p:txBody>
                <a:bodyPr wrap="none" anchor="ctr"/>
                <a:lstStyle/>
                <a:p>
                  <a:pPr>
                    <a:defRPr/>
                  </a:pPr>
                  <a:endParaRPr lang="en-US" sz="2000">
                    <a:solidFill>
                      <a:srgbClr val="000000"/>
                    </a:solidFill>
                    <a:latin typeface="Tahoma" charset="0"/>
                  </a:endParaRPr>
                </a:p>
              </p:txBody>
            </p:sp>
            <p:sp>
              <p:nvSpPr>
                <p:cNvPr id="3194" name="Line 122"/>
                <p:cNvSpPr>
                  <a:spLocks noChangeShapeType="1"/>
                </p:cNvSpPr>
                <p:nvPr/>
              </p:nvSpPr>
              <p:spPr bwMode="white">
                <a:xfrm>
                  <a:off x="3078" y="255"/>
                  <a:ext cx="0" cy="418"/>
                </a:xfrm>
                <a:prstGeom prst="line">
                  <a:avLst/>
                </a:prstGeom>
                <a:noFill/>
                <a:ln w="9525">
                  <a:solidFill>
                    <a:schemeClr val="folHlink"/>
                  </a:solidFill>
                  <a:round/>
                  <a:headEnd/>
                  <a:tailEnd/>
                </a:ln>
                <a:effectLst/>
              </p:spPr>
              <p:txBody>
                <a:bodyPr wrap="none" anchor="ctr"/>
                <a:lstStyle/>
                <a:p>
                  <a:pPr>
                    <a:defRPr/>
                  </a:pPr>
                  <a:endParaRPr lang="en-US" sz="2000">
                    <a:solidFill>
                      <a:srgbClr val="000000"/>
                    </a:solidFill>
                    <a:latin typeface="Tahoma" charset="0"/>
                  </a:endParaRPr>
                </a:p>
              </p:txBody>
            </p:sp>
            <p:sp>
              <p:nvSpPr>
                <p:cNvPr id="3195" name="Line 123"/>
                <p:cNvSpPr>
                  <a:spLocks noChangeShapeType="1"/>
                </p:cNvSpPr>
                <p:nvPr/>
              </p:nvSpPr>
              <p:spPr bwMode="white">
                <a:xfrm>
                  <a:off x="3306" y="255"/>
                  <a:ext cx="0" cy="418"/>
                </a:xfrm>
                <a:prstGeom prst="line">
                  <a:avLst/>
                </a:prstGeom>
                <a:noFill/>
                <a:ln w="9525">
                  <a:solidFill>
                    <a:schemeClr val="folHlink"/>
                  </a:solidFill>
                  <a:round/>
                  <a:headEnd/>
                  <a:tailEnd/>
                </a:ln>
                <a:effectLst/>
              </p:spPr>
              <p:txBody>
                <a:bodyPr wrap="none" anchor="ctr"/>
                <a:lstStyle/>
                <a:p>
                  <a:pPr>
                    <a:defRPr/>
                  </a:pPr>
                  <a:endParaRPr lang="en-US" sz="2000">
                    <a:solidFill>
                      <a:srgbClr val="000000"/>
                    </a:solidFill>
                    <a:latin typeface="Tahoma" charset="0"/>
                  </a:endParaRPr>
                </a:p>
              </p:txBody>
            </p:sp>
            <p:sp>
              <p:nvSpPr>
                <p:cNvPr id="3196" name="Line 124"/>
                <p:cNvSpPr>
                  <a:spLocks noChangeShapeType="1"/>
                </p:cNvSpPr>
                <p:nvPr/>
              </p:nvSpPr>
              <p:spPr bwMode="white">
                <a:xfrm>
                  <a:off x="3534" y="255"/>
                  <a:ext cx="0" cy="418"/>
                </a:xfrm>
                <a:prstGeom prst="line">
                  <a:avLst/>
                </a:prstGeom>
                <a:noFill/>
                <a:ln w="9525">
                  <a:solidFill>
                    <a:schemeClr val="folHlink"/>
                  </a:solidFill>
                  <a:round/>
                  <a:headEnd/>
                  <a:tailEnd/>
                </a:ln>
                <a:effectLst/>
              </p:spPr>
              <p:txBody>
                <a:bodyPr wrap="none" anchor="ctr"/>
                <a:lstStyle/>
                <a:p>
                  <a:pPr>
                    <a:defRPr/>
                  </a:pPr>
                  <a:endParaRPr lang="en-US" sz="2000">
                    <a:solidFill>
                      <a:srgbClr val="000000"/>
                    </a:solidFill>
                    <a:latin typeface="Tahoma" charset="0"/>
                  </a:endParaRPr>
                </a:p>
              </p:txBody>
            </p:sp>
            <p:sp>
              <p:nvSpPr>
                <p:cNvPr id="3197" name="Line 125"/>
                <p:cNvSpPr>
                  <a:spLocks noChangeShapeType="1"/>
                </p:cNvSpPr>
                <p:nvPr/>
              </p:nvSpPr>
              <p:spPr bwMode="white">
                <a:xfrm>
                  <a:off x="3762" y="255"/>
                  <a:ext cx="0" cy="418"/>
                </a:xfrm>
                <a:prstGeom prst="line">
                  <a:avLst/>
                </a:prstGeom>
                <a:noFill/>
                <a:ln w="9525">
                  <a:solidFill>
                    <a:schemeClr val="folHlink"/>
                  </a:solidFill>
                  <a:round/>
                  <a:headEnd/>
                  <a:tailEnd/>
                </a:ln>
                <a:effectLst/>
              </p:spPr>
              <p:txBody>
                <a:bodyPr wrap="none" anchor="ctr"/>
                <a:lstStyle/>
                <a:p>
                  <a:pPr>
                    <a:defRPr/>
                  </a:pPr>
                  <a:endParaRPr lang="en-US" sz="2000">
                    <a:solidFill>
                      <a:srgbClr val="000000"/>
                    </a:solidFill>
                    <a:latin typeface="Tahoma" charset="0"/>
                  </a:endParaRPr>
                </a:p>
              </p:txBody>
            </p:sp>
            <p:sp>
              <p:nvSpPr>
                <p:cNvPr id="3198" name="Line 126"/>
                <p:cNvSpPr>
                  <a:spLocks noChangeShapeType="1"/>
                </p:cNvSpPr>
                <p:nvPr/>
              </p:nvSpPr>
              <p:spPr bwMode="white">
                <a:xfrm>
                  <a:off x="3990" y="255"/>
                  <a:ext cx="0" cy="418"/>
                </a:xfrm>
                <a:prstGeom prst="line">
                  <a:avLst/>
                </a:prstGeom>
                <a:noFill/>
                <a:ln w="9525">
                  <a:solidFill>
                    <a:schemeClr val="folHlink"/>
                  </a:solidFill>
                  <a:round/>
                  <a:headEnd/>
                  <a:tailEnd/>
                </a:ln>
                <a:effectLst/>
              </p:spPr>
              <p:txBody>
                <a:bodyPr wrap="none" anchor="ctr"/>
                <a:lstStyle/>
                <a:p>
                  <a:pPr>
                    <a:defRPr/>
                  </a:pPr>
                  <a:endParaRPr lang="en-US" sz="2000">
                    <a:solidFill>
                      <a:srgbClr val="000000"/>
                    </a:solidFill>
                    <a:latin typeface="Tahoma" charset="0"/>
                  </a:endParaRPr>
                </a:p>
              </p:txBody>
            </p:sp>
            <p:sp>
              <p:nvSpPr>
                <p:cNvPr id="3199" name="Line 127"/>
                <p:cNvSpPr>
                  <a:spLocks noChangeShapeType="1"/>
                </p:cNvSpPr>
                <p:nvPr/>
              </p:nvSpPr>
              <p:spPr bwMode="white">
                <a:xfrm>
                  <a:off x="4218" y="255"/>
                  <a:ext cx="0" cy="418"/>
                </a:xfrm>
                <a:prstGeom prst="line">
                  <a:avLst/>
                </a:prstGeom>
                <a:noFill/>
                <a:ln w="9525">
                  <a:solidFill>
                    <a:schemeClr val="folHlink"/>
                  </a:solidFill>
                  <a:round/>
                  <a:headEnd/>
                  <a:tailEnd/>
                </a:ln>
                <a:effectLst/>
              </p:spPr>
              <p:txBody>
                <a:bodyPr wrap="none" anchor="ctr"/>
                <a:lstStyle/>
                <a:p>
                  <a:pPr>
                    <a:defRPr/>
                  </a:pPr>
                  <a:endParaRPr lang="en-US" sz="2000">
                    <a:solidFill>
                      <a:srgbClr val="000000"/>
                    </a:solidFill>
                    <a:latin typeface="Tahoma" charset="0"/>
                  </a:endParaRPr>
                </a:p>
              </p:txBody>
            </p:sp>
            <p:sp>
              <p:nvSpPr>
                <p:cNvPr id="3200" name="Line 128"/>
                <p:cNvSpPr>
                  <a:spLocks noChangeShapeType="1"/>
                </p:cNvSpPr>
                <p:nvPr/>
              </p:nvSpPr>
              <p:spPr bwMode="white">
                <a:xfrm>
                  <a:off x="4446" y="255"/>
                  <a:ext cx="0" cy="418"/>
                </a:xfrm>
                <a:prstGeom prst="line">
                  <a:avLst/>
                </a:prstGeom>
                <a:noFill/>
                <a:ln w="9525">
                  <a:solidFill>
                    <a:schemeClr val="folHlink"/>
                  </a:solidFill>
                  <a:round/>
                  <a:headEnd/>
                  <a:tailEnd/>
                </a:ln>
                <a:effectLst/>
              </p:spPr>
              <p:txBody>
                <a:bodyPr wrap="none" anchor="ctr"/>
                <a:lstStyle/>
                <a:p>
                  <a:pPr>
                    <a:defRPr/>
                  </a:pPr>
                  <a:endParaRPr lang="en-US" sz="2000">
                    <a:solidFill>
                      <a:srgbClr val="000000"/>
                    </a:solidFill>
                    <a:latin typeface="Tahoma" charset="0"/>
                  </a:endParaRPr>
                </a:p>
              </p:txBody>
            </p:sp>
            <p:sp>
              <p:nvSpPr>
                <p:cNvPr id="3201" name="Line 129"/>
                <p:cNvSpPr>
                  <a:spLocks noChangeShapeType="1"/>
                </p:cNvSpPr>
                <p:nvPr/>
              </p:nvSpPr>
              <p:spPr bwMode="white">
                <a:xfrm>
                  <a:off x="4674" y="255"/>
                  <a:ext cx="0" cy="418"/>
                </a:xfrm>
                <a:prstGeom prst="line">
                  <a:avLst/>
                </a:prstGeom>
                <a:noFill/>
                <a:ln w="9525">
                  <a:solidFill>
                    <a:schemeClr val="folHlink"/>
                  </a:solidFill>
                  <a:round/>
                  <a:headEnd/>
                  <a:tailEnd/>
                </a:ln>
                <a:effectLst/>
              </p:spPr>
              <p:txBody>
                <a:bodyPr wrap="none" anchor="ctr"/>
                <a:lstStyle/>
                <a:p>
                  <a:pPr>
                    <a:defRPr/>
                  </a:pPr>
                  <a:endParaRPr lang="en-US" sz="2000">
                    <a:solidFill>
                      <a:srgbClr val="000000"/>
                    </a:solidFill>
                    <a:latin typeface="Tahoma" charset="0"/>
                  </a:endParaRPr>
                </a:p>
              </p:txBody>
            </p:sp>
            <p:sp>
              <p:nvSpPr>
                <p:cNvPr id="3202" name="Line 130"/>
                <p:cNvSpPr>
                  <a:spLocks noChangeShapeType="1"/>
                </p:cNvSpPr>
                <p:nvPr/>
              </p:nvSpPr>
              <p:spPr bwMode="white">
                <a:xfrm>
                  <a:off x="4902" y="255"/>
                  <a:ext cx="0" cy="418"/>
                </a:xfrm>
                <a:prstGeom prst="line">
                  <a:avLst/>
                </a:prstGeom>
                <a:noFill/>
                <a:ln w="9525">
                  <a:solidFill>
                    <a:schemeClr val="folHlink"/>
                  </a:solidFill>
                  <a:round/>
                  <a:headEnd/>
                  <a:tailEnd/>
                </a:ln>
                <a:effectLst/>
              </p:spPr>
              <p:txBody>
                <a:bodyPr wrap="none" anchor="ctr"/>
                <a:lstStyle/>
                <a:p>
                  <a:pPr>
                    <a:defRPr/>
                  </a:pPr>
                  <a:endParaRPr lang="en-US" sz="2000">
                    <a:solidFill>
                      <a:srgbClr val="000000"/>
                    </a:solidFill>
                    <a:latin typeface="Tahoma" charset="0"/>
                  </a:endParaRPr>
                </a:p>
              </p:txBody>
            </p:sp>
            <p:sp>
              <p:nvSpPr>
                <p:cNvPr id="3203" name="Line 131"/>
                <p:cNvSpPr>
                  <a:spLocks noChangeShapeType="1"/>
                </p:cNvSpPr>
                <p:nvPr/>
              </p:nvSpPr>
              <p:spPr bwMode="white">
                <a:xfrm>
                  <a:off x="5130" y="255"/>
                  <a:ext cx="0" cy="418"/>
                </a:xfrm>
                <a:prstGeom prst="line">
                  <a:avLst/>
                </a:prstGeom>
                <a:noFill/>
                <a:ln w="9525">
                  <a:solidFill>
                    <a:schemeClr val="folHlink"/>
                  </a:solidFill>
                  <a:round/>
                  <a:headEnd/>
                  <a:tailEnd/>
                </a:ln>
                <a:effectLst/>
              </p:spPr>
              <p:txBody>
                <a:bodyPr wrap="none" anchor="ctr"/>
                <a:lstStyle/>
                <a:p>
                  <a:pPr>
                    <a:defRPr/>
                  </a:pPr>
                  <a:endParaRPr lang="en-US" sz="2000">
                    <a:solidFill>
                      <a:srgbClr val="000000"/>
                    </a:solidFill>
                    <a:latin typeface="Tahoma" charset="0"/>
                  </a:endParaRPr>
                </a:p>
              </p:txBody>
            </p:sp>
            <p:sp>
              <p:nvSpPr>
                <p:cNvPr id="3204" name="Line 132"/>
                <p:cNvSpPr>
                  <a:spLocks noChangeShapeType="1"/>
                </p:cNvSpPr>
                <p:nvPr/>
              </p:nvSpPr>
              <p:spPr bwMode="white">
                <a:xfrm>
                  <a:off x="5358" y="255"/>
                  <a:ext cx="0" cy="418"/>
                </a:xfrm>
                <a:prstGeom prst="line">
                  <a:avLst/>
                </a:prstGeom>
                <a:noFill/>
                <a:ln w="9525">
                  <a:solidFill>
                    <a:schemeClr val="folHlink"/>
                  </a:solidFill>
                  <a:round/>
                  <a:headEnd/>
                  <a:tailEnd/>
                </a:ln>
                <a:effectLst/>
              </p:spPr>
              <p:txBody>
                <a:bodyPr wrap="none" anchor="ctr"/>
                <a:lstStyle/>
                <a:p>
                  <a:pPr>
                    <a:defRPr/>
                  </a:pPr>
                  <a:endParaRPr lang="en-US" sz="2000">
                    <a:solidFill>
                      <a:srgbClr val="000000"/>
                    </a:solidFill>
                    <a:latin typeface="Tahoma" charset="0"/>
                  </a:endParaRPr>
                </a:p>
              </p:txBody>
            </p:sp>
          </p:grpSp>
          <p:grpSp>
            <p:nvGrpSpPr>
              <p:cNvPr id="13" name="Group 133"/>
              <p:cNvGrpSpPr>
                <a:grpSpLocks/>
              </p:cNvGrpSpPr>
              <p:nvPr/>
            </p:nvGrpSpPr>
            <p:grpSpPr bwMode="auto">
              <a:xfrm>
                <a:off x="1208" y="109"/>
                <a:ext cx="3694" cy="423"/>
                <a:chOff x="1034" y="245"/>
                <a:chExt cx="3694" cy="423"/>
              </a:xfrm>
            </p:grpSpPr>
            <p:sp>
              <p:nvSpPr>
                <p:cNvPr id="3206" name="Line 134"/>
                <p:cNvSpPr>
                  <a:spLocks noChangeShapeType="1"/>
                </p:cNvSpPr>
                <p:nvPr/>
              </p:nvSpPr>
              <p:spPr bwMode="ltGray">
                <a:xfrm>
                  <a:off x="2676" y="246"/>
                  <a:ext cx="0" cy="142"/>
                </a:xfrm>
                <a:prstGeom prst="line">
                  <a:avLst/>
                </a:prstGeom>
                <a:noFill/>
                <a:ln w="9525">
                  <a:solidFill>
                    <a:schemeClr val="hlink"/>
                  </a:solidFill>
                  <a:round/>
                  <a:headEnd/>
                  <a:tailEnd/>
                </a:ln>
                <a:effectLst/>
              </p:spPr>
              <p:txBody>
                <a:bodyPr wrap="none" anchor="ctr"/>
                <a:lstStyle/>
                <a:p>
                  <a:pPr>
                    <a:defRPr/>
                  </a:pPr>
                  <a:endParaRPr lang="en-US" sz="2000">
                    <a:solidFill>
                      <a:srgbClr val="000000"/>
                    </a:solidFill>
                    <a:latin typeface="Tahoma" charset="0"/>
                  </a:endParaRPr>
                </a:p>
              </p:txBody>
            </p:sp>
            <p:sp>
              <p:nvSpPr>
                <p:cNvPr id="3207" name="Line 135"/>
                <p:cNvSpPr>
                  <a:spLocks noChangeShapeType="1"/>
                </p:cNvSpPr>
                <p:nvPr/>
              </p:nvSpPr>
              <p:spPr bwMode="ltGray">
                <a:xfrm>
                  <a:off x="2798" y="468"/>
                  <a:ext cx="70" cy="0"/>
                </a:xfrm>
                <a:prstGeom prst="line">
                  <a:avLst/>
                </a:prstGeom>
                <a:noFill/>
                <a:ln w="9525">
                  <a:solidFill>
                    <a:schemeClr val="hlink"/>
                  </a:solidFill>
                  <a:round/>
                  <a:headEnd/>
                  <a:tailEnd/>
                </a:ln>
                <a:effectLst/>
              </p:spPr>
              <p:txBody>
                <a:bodyPr wrap="none" anchor="ctr"/>
                <a:lstStyle/>
                <a:p>
                  <a:pPr>
                    <a:defRPr/>
                  </a:pPr>
                  <a:endParaRPr lang="en-US" sz="2000">
                    <a:solidFill>
                      <a:srgbClr val="000000"/>
                    </a:solidFill>
                    <a:latin typeface="Tahoma" charset="0"/>
                  </a:endParaRPr>
                </a:p>
              </p:txBody>
            </p:sp>
            <p:sp>
              <p:nvSpPr>
                <p:cNvPr id="3208" name="Line 136"/>
                <p:cNvSpPr>
                  <a:spLocks noChangeShapeType="1"/>
                </p:cNvSpPr>
                <p:nvPr/>
              </p:nvSpPr>
              <p:spPr bwMode="ltGray">
                <a:xfrm>
                  <a:off x="2904" y="486"/>
                  <a:ext cx="0" cy="28"/>
                </a:xfrm>
                <a:prstGeom prst="line">
                  <a:avLst/>
                </a:prstGeom>
                <a:noFill/>
                <a:ln w="9525">
                  <a:solidFill>
                    <a:schemeClr val="hlink"/>
                  </a:solidFill>
                  <a:round/>
                  <a:headEnd/>
                  <a:tailEnd/>
                </a:ln>
                <a:effectLst/>
              </p:spPr>
              <p:txBody>
                <a:bodyPr wrap="none" anchor="ctr"/>
                <a:lstStyle/>
                <a:p>
                  <a:pPr>
                    <a:defRPr/>
                  </a:pPr>
                  <a:endParaRPr lang="en-US" sz="2000">
                    <a:solidFill>
                      <a:srgbClr val="000000"/>
                    </a:solidFill>
                    <a:latin typeface="Tahoma" charset="0"/>
                  </a:endParaRPr>
                </a:p>
              </p:txBody>
            </p:sp>
            <p:sp>
              <p:nvSpPr>
                <p:cNvPr id="3209" name="Line 137"/>
                <p:cNvSpPr>
                  <a:spLocks noChangeShapeType="1"/>
                </p:cNvSpPr>
                <p:nvPr/>
              </p:nvSpPr>
              <p:spPr bwMode="ltGray">
                <a:xfrm>
                  <a:off x="3132" y="586"/>
                  <a:ext cx="0" cy="79"/>
                </a:xfrm>
                <a:prstGeom prst="line">
                  <a:avLst/>
                </a:prstGeom>
                <a:noFill/>
                <a:ln w="9525">
                  <a:solidFill>
                    <a:schemeClr val="hlink"/>
                  </a:solidFill>
                  <a:round/>
                  <a:headEnd/>
                  <a:tailEnd/>
                </a:ln>
                <a:effectLst/>
              </p:spPr>
              <p:txBody>
                <a:bodyPr wrap="none" anchor="ctr"/>
                <a:lstStyle/>
                <a:p>
                  <a:pPr>
                    <a:defRPr/>
                  </a:pPr>
                  <a:endParaRPr lang="en-US" sz="2000">
                    <a:solidFill>
                      <a:srgbClr val="000000"/>
                    </a:solidFill>
                    <a:latin typeface="Tahoma" charset="0"/>
                  </a:endParaRPr>
                </a:p>
              </p:txBody>
            </p:sp>
            <p:sp>
              <p:nvSpPr>
                <p:cNvPr id="3210" name="Line 138"/>
                <p:cNvSpPr>
                  <a:spLocks noChangeShapeType="1"/>
                </p:cNvSpPr>
                <p:nvPr/>
              </p:nvSpPr>
              <p:spPr bwMode="ltGray">
                <a:xfrm>
                  <a:off x="3816" y="358"/>
                  <a:ext cx="0" cy="180"/>
                </a:xfrm>
                <a:prstGeom prst="line">
                  <a:avLst/>
                </a:prstGeom>
                <a:noFill/>
                <a:ln w="9525">
                  <a:solidFill>
                    <a:schemeClr val="hlink"/>
                  </a:solidFill>
                  <a:round/>
                  <a:headEnd/>
                  <a:tailEnd/>
                </a:ln>
                <a:effectLst/>
              </p:spPr>
              <p:txBody>
                <a:bodyPr wrap="none" anchor="ctr"/>
                <a:lstStyle/>
                <a:p>
                  <a:pPr>
                    <a:defRPr/>
                  </a:pPr>
                  <a:endParaRPr lang="en-US" sz="2000">
                    <a:solidFill>
                      <a:srgbClr val="000000"/>
                    </a:solidFill>
                    <a:latin typeface="Tahoma" charset="0"/>
                  </a:endParaRPr>
                </a:p>
              </p:txBody>
            </p:sp>
            <p:sp>
              <p:nvSpPr>
                <p:cNvPr id="3211" name="Line 139"/>
                <p:cNvSpPr>
                  <a:spLocks noChangeShapeType="1"/>
                </p:cNvSpPr>
                <p:nvPr/>
              </p:nvSpPr>
              <p:spPr bwMode="ltGray">
                <a:xfrm>
                  <a:off x="3722" y="468"/>
                  <a:ext cx="348" cy="0"/>
                </a:xfrm>
                <a:prstGeom prst="line">
                  <a:avLst/>
                </a:prstGeom>
                <a:noFill/>
                <a:ln w="9525">
                  <a:solidFill>
                    <a:schemeClr val="hlink"/>
                  </a:solidFill>
                  <a:round/>
                  <a:headEnd/>
                  <a:tailEnd/>
                </a:ln>
                <a:effectLst/>
              </p:spPr>
              <p:txBody>
                <a:bodyPr wrap="none" anchor="ctr"/>
                <a:lstStyle/>
                <a:p>
                  <a:pPr>
                    <a:defRPr/>
                  </a:pPr>
                  <a:endParaRPr lang="en-US" sz="2000">
                    <a:solidFill>
                      <a:srgbClr val="000000"/>
                    </a:solidFill>
                    <a:latin typeface="Tahoma" charset="0"/>
                  </a:endParaRPr>
                </a:p>
              </p:txBody>
            </p:sp>
            <p:sp>
              <p:nvSpPr>
                <p:cNvPr id="3212" name="Line 140"/>
                <p:cNvSpPr>
                  <a:spLocks noChangeShapeType="1"/>
                </p:cNvSpPr>
                <p:nvPr/>
              </p:nvSpPr>
              <p:spPr bwMode="ltGray">
                <a:xfrm>
                  <a:off x="4044" y="372"/>
                  <a:ext cx="0" cy="294"/>
                </a:xfrm>
                <a:prstGeom prst="line">
                  <a:avLst/>
                </a:prstGeom>
                <a:noFill/>
                <a:ln w="9525">
                  <a:solidFill>
                    <a:schemeClr val="hlink"/>
                  </a:solidFill>
                  <a:round/>
                  <a:headEnd/>
                  <a:tailEnd/>
                </a:ln>
                <a:effectLst/>
              </p:spPr>
              <p:txBody>
                <a:bodyPr wrap="none" anchor="ctr"/>
                <a:lstStyle/>
                <a:p>
                  <a:pPr>
                    <a:defRPr/>
                  </a:pPr>
                  <a:endParaRPr lang="en-US" sz="2000">
                    <a:solidFill>
                      <a:srgbClr val="000000"/>
                    </a:solidFill>
                    <a:latin typeface="Tahoma" charset="0"/>
                  </a:endParaRPr>
                </a:p>
              </p:txBody>
            </p:sp>
            <p:sp>
              <p:nvSpPr>
                <p:cNvPr id="3213" name="Line 141"/>
                <p:cNvSpPr>
                  <a:spLocks noChangeShapeType="1"/>
                </p:cNvSpPr>
                <p:nvPr/>
              </p:nvSpPr>
              <p:spPr bwMode="ltGray">
                <a:xfrm flipV="1">
                  <a:off x="4046" y="248"/>
                  <a:ext cx="0" cy="50"/>
                </a:xfrm>
                <a:prstGeom prst="line">
                  <a:avLst/>
                </a:prstGeom>
                <a:noFill/>
                <a:ln w="9525">
                  <a:solidFill>
                    <a:schemeClr val="hlink"/>
                  </a:solidFill>
                  <a:round/>
                  <a:headEnd/>
                  <a:tailEnd/>
                </a:ln>
                <a:effectLst/>
              </p:spPr>
              <p:txBody>
                <a:bodyPr wrap="none" anchor="ctr"/>
                <a:lstStyle/>
                <a:p>
                  <a:pPr>
                    <a:defRPr/>
                  </a:pPr>
                  <a:endParaRPr lang="en-US" sz="2000">
                    <a:solidFill>
                      <a:srgbClr val="000000"/>
                    </a:solidFill>
                    <a:latin typeface="Tahoma" charset="0"/>
                  </a:endParaRPr>
                </a:p>
              </p:txBody>
            </p:sp>
            <p:sp>
              <p:nvSpPr>
                <p:cNvPr id="3214" name="Line 142"/>
                <p:cNvSpPr>
                  <a:spLocks noChangeShapeType="1"/>
                </p:cNvSpPr>
                <p:nvPr/>
              </p:nvSpPr>
              <p:spPr bwMode="ltGray">
                <a:xfrm flipV="1">
                  <a:off x="4272" y="246"/>
                  <a:ext cx="0" cy="182"/>
                </a:xfrm>
                <a:prstGeom prst="line">
                  <a:avLst/>
                </a:prstGeom>
                <a:noFill/>
                <a:ln w="9525">
                  <a:solidFill>
                    <a:schemeClr val="hlink"/>
                  </a:solidFill>
                  <a:round/>
                  <a:headEnd/>
                  <a:tailEnd/>
                </a:ln>
                <a:effectLst/>
              </p:spPr>
              <p:txBody>
                <a:bodyPr wrap="none" anchor="ctr"/>
                <a:lstStyle/>
                <a:p>
                  <a:pPr>
                    <a:defRPr/>
                  </a:pPr>
                  <a:endParaRPr lang="en-US" sz="2000">
                    <a:solidFill>
                      <a:srgbClr val="000000"/>
                    </a:solidFill>
                    <a:latin typeface="Tahoma" charset="0"/>
                  </a:endParaRPr>
                </a:p>
              </p:txBody>
            </p:sp>
            <p:sp>
              <p:nvSpPr>
                <p:cNvPr id="3215" name="Line 143"/>
                <p:cNvSpPr>
                  <a:spLocks noChangeShapeType="1"/>
                </p:cNvSpPr>
                <p:nvPr/>
              </p:nvSpPr>
              <p:spPr bwMode="ltGray">
                <a:xfrm flipH="1">
                  <a:off x="4422" y="468"/>
                  <a:ext cx="78" cy="0"/>
                </a:xfrm>
                <a:prstGeom prst="line">
                  <a:avLst/>
                </a:prstGeom>
                <a:noFill/>
                <a:ln w="9525">
                  <a:solidFill>
                    <a:schemeClr val="hlink"/>
                  </a:solidFill>
                  <a:round/>
                  <a:headEnd/>
                  <a:tailEnd/>
                </a:ln>
                <a:effectLst/>
              </p:spPr>
              <p:txBody>
                <a:bodyPr wrap="none" anchor="ctr"/>
                <a:lstStyle/>
                <a:p>
                  <a:pPr>
                    <a:defRPr/>
                  </a:pPr>
                  <a:endParaRPr lang="en-US" sz="2000">
                    <a:solidFill>
                      <a:srgbClr val="000000"/>
                    </a:solidFill>
                    <a:latin typeface="Tahoma" charset="0"/>
                  </a:endParaRPr>
                </a:p>
              </p:txBody>
            </p:sp>
            <p:sp>
              <p:nvSpPr>
                <p:cNvPr id="3216" name="Line 144"/>
                <p:cNvSpPr>
                  <a:spLocks noChangeShapeType="1"/>
                </p:cNvSpPr>
                <p:nvPr/>
              </p:nvSpPr>
              <p:spPr bwMode="ltGray">
                <a:xfrm flipH="1">
                  <a:off x="4290" y="468"/>
                  <a:ext cx="62" cy="0"/>
                </a:xfrm>
                <a:prstGeom prst="line">
                  <a:avLst/>
                </a:prstGeom>
                <a:noFill/>
                <a:ln w="9525">
                  <a:solidFill>
                    <a:schemeClr val="hlink"/>
                  </a:solidFill>
                  <a:round/>
                  <a:headEnd/>
                  <a:tailEnd/>
                </a:ln>
                <a:effectLst/>
              </p:spPr>
              <p:txBody>
                <a:bodyPr wrap="none" anchor="ctr"/>
                <a:lstStyle/>
                <a:p>
                  <a:pPr>
                    <a:defRPr/>
                  </a:pPr>
                  <a:endParaRPr lang="en-US" sz="2000">
                    <a:solidFill>
                      <a:srgbClr val="000000"/>
                    </a:solidFill>
                    <a:latin typeface="Tahoma" charset="0"/>
                  </a:endParaRPr>
                </a:p>
              </p:txBody>
            </p:sp>
            <p:sp>
              <p:nvSpPr>
                <p:cNvPr id="3217" name="Line 145"/>
                <p:cNvSpPr>
                  <a:spLocks noChangeShapeType="1"/>
                </p:cNvSpPr>
                <p:nvPr/>
              </p:nvSpPr>
              <p:spPr bwMode="ltGray">
                <a:xfrm flipV="1">
                  <a:off x="4500" y="246"/>
                  <a:ext cx="0" cy="270"/>
                </a:xfrm>
                <a:prstGeom prst="line">
                  <a:avLst/>
                </a:prstGeom>
                <a:noFill/>
                <a:ln w="9525">
                  <a:solidFill>
                    <a:schemeClr val="hlink"/>
                  </a:solidFill>
                  <a:round/>
                  <a:headEnd/>
                  <a:tailEnd/>
                </a:ln>
                <a:effectLst/>
              </p:spPr>
              <p:txBody>
                <a:bodyPr wrap="none" anchor="ctr"/>
                <a:lstStyle/>
                <a:p>
                  <a:pPr>
                    <a:defRPr/>
                  </a:pPr>
                  <a:endParaRPr lang="en-US" sz="2000">
                    <a:solidFill>
                      <a:srgbClr val="000000"/>
                    </a:solidFill>
                    <a:latin typeface="Tahoma" charset="0"/>
                  </a:endParaRPr>
                </a:p>
              </p:txBody>
            </p:sp>
            <p:sp>
              <p:nvSpPr>
                <p:cNvPr id="3218" name="Line 146"/>
                <p:cNvSpPr>
                  <a:spLocks noChangeShapeType="1"/>
                </p:cNvSpPr>
                <p:nvPr/>
              </p:nvSpPr>
              <p:spPr bwMode="ltGray">
                <a:xfrm>
                  <a:off x="4728" y="606"/>
                  <a:ext cx="0" cy="34"/>
                </a:xfrm>
                <a:prstGeom prst="line">
                  <a:avLst/>
                </a:prstGeom>
                <a:noFill/>
                <a:ln w="9525">
                  <a:solidFill>
                    <a:schemeClr val="hlink"/>
                  </a:solidFill>
                  <a:round/>
                  <a:headEnd/>
                  <a:tailEnd/>
                </a:ln>
                <a:effectLst/>
              </p:spPr>
              <p:txBody>
                <a:bodyPr wrap="none" anchor="ctr"/>
                <a:lstStyle/>
                <a:p>
                  <a:pPr>
                    <a:defRPr/>
                  </a:pPr>
                  <a:endParaRPr lang="en-US" sz="2000">
                    <a:solidFill>
                      <a:srgbClr val="000000"/>
                    </a:solidFill>
                    <a:latin typeface="Tahoma" charset="0"/>
                  </a:endParaRPr>
                </a:p>
              </p:txBody>
            </p:sp>
            <p:sp>
              <p:nvSpPr>
                <p:cNvPr id="3219" name="Line 147"/>
                <p:cNvSpPr>
                  <a:spLocks noChangeShapeType="1"/>
                </p:cNvSpPr>
                <p:nvPr/>
              </p:nvSpPr>
              <p:spPr bwMode="ltGray">
                <a:xfrm>
                  <a:off x="1992" y="250"/>
                  <a:ext cx="0" cy="62"/>
                </a:xfrm>
                <a:prstGeom prst="line">
                  <a:avLst/>
                </a:prstGeom>
                <a:noFill/>
                <a:ln w="9525">
                  <a:solidFill>
                    <a:schemeClr val="hlink"/>
                  </a:solidFill>
                  <a:round/>
                  <a:headEnd/>
                  <a:tailEnd/>
                </a:ln>
                <a:effectLst/>
              </p:spPr>
              <p:txBody>
                <a:bodyPr wrap="none" anchor="ctr"/>
                <a:lstStyle/>
                <a:p>
                  <a:pPr>
                    <a:defRPr/>
                  </a:pPr>
                  <a:endParaRPr lang="en-US" sz="2000">
                    <a:solidFill>
                      <a:srgbClr val="000000"/>
                    </a:solidFill>
                    <a:latin typeface="Tahoma" charset="0"/>
                  </a:endParaRPr>
                </a:p>
              </p:txBody>
            </p:sp>
            <p:sp>
              <p:nvSpPr>
                <p:cNvPr id="3220" name="Line 148"/>
                <p:cNvSpPr>
                  <a:spLocks noChangeShapeType="1"/>
                </p:cNvSpPr>
                <p:nvPr/>
              </p:nvSpPr>
              <p:spPr bwMode="ltGray">
                <a:xfrm>
                  <a:off x="1764" y="247"/>
                  <a:ext cx="0" cy="337"/>
                </a:xfrm>
                <a:prstGeom prst="line">
                  <a:avLst/>
                </a:prstGeom>
                <a:noFill/>
                <a:ln w="9525">
                  <a:solidFill>
                    <a:schemeClr val="hlink"/>
                  </a:solidFill>
                  <a:round/>
                  <a:headEnd/>
                  <a:tailEnd/>
                </a:ln>
                <a:effectLst/>
              </p:spPr>
              <p:txBody>
                <a:bodyPr wrap="none" anchor="ctr"/>
                <a:lstStyle/>
                <a:p>
                  <a:pPr>
                    <a:defRPr/>
                  </a:pPr>
                  <a:endParaRPr lang="en-US" sz="2000">
                    <a:solidFill>
                      <a:srgbClr val="000000"/>
                    </a:solidFill>
                    <a:latin typeface="Tahoma" charset="0"/>
                  </a:endParaRPr>
                </a:p>
              </p:txBody>
            </p:sp>
            <p:sp>
              <p:nvSpPr>
                <p:cNvPr id="3221" name="Line 149"/>
                <p:cNvSpPr>
                  <a:spLocks noChangeShapeType="1"/>
                </p:cNvSpPr>
                <p:nvPr/>
              </p:nvSpPr>
              <p:spPr bwMode="ltGray">
                <a:xfrm flipH="1">
                  <a:off x="1738" y="468"/>
                  <a:ext cx="68" cy="0"/>
                </a:xfrm>
                <a:prstGeom prst="line">
                  <a:avLst/>
                </a:prstGeom>
                <a:noFill/>
                <a:ln w="9525">
                  <a:solidFill>
                    <a:schemeClr val="hlink"/>
                  </a:solidFill>
                  <a:round/>
                  <a:headEnd/>
                  <a:tailEnd/>
                </a:ln>
                <a:effectLst/>
              </p:spPr>
              <p:txBody>
                <a:bodyPr wrap="none" anchor="ctr"/>
                <a:lstStyle/>
                <a:p>
                  <a:pPr>
                    <a:defRPr/>
                  </a:pPr>
                  <a:endParaRPr lang="en-US" sz="2000">
                    <a:solidFill>
                      <a:srgbClr val="000000"/>
                    </a:solidFill>
                    <a:latin typeface="Tahoma" charset="0"/>
                  </a:endParaRPr>
                </a:p>
              </p:txBody>
            </p:sp>
            <p:sp>
              <p:nvSpPr>
                <p:cNvPr id="3222" name="Line 150"/>
                <p:cNvSpPr>
                  <a:spLocks noChangeShapeType="1"/>
                </p:cNvSpPr>
                <p:nvPr/>
              </p:nvSpPr>
              <p:spPr bwMode="ltGray">
                <a:xfrm>
                  <a:off x="1604" y="468"/>
                  <a:ext cx="60" cy="0"/>
                </a:xfrm>
                <a:prstGeom prst="line">
                  <a:avLst/>
                </a:prstGeom>
                <a:noFill/>
                <a:ln w="9525">
                  <a:solidFill>
                    <a:schemeClr val="hlink"/>
                  </a:solidFill>
                  <a:round/>
                  <a:headEnd/>
                  <a:tailEnd/>
                </a:ln>
                <a:effectLst/>
              </p:spPr>
              <p:txBody>
                <a:bodyPr wrap="none" anchor="ctr"/>
                <a:lstStyle/>
                <a:p>
                  <a:pPr>
                    <a:defRPr/>
                  </a:pPr>
                  <a:endParaRPr lang="en-US" sz="2000">
                    <a:solidFill>
                      <a:srgbClr val="000000"/>
                    </a:solidFill>
                    <a:latin typeface="Tahoma" charset="0"/>
                  </a:endParaRPr>
                </a:p>
              </p:txBody>
            </p:sp>
            <p:sp>
              <p:nvSpPr>
                <p:cNvPr id="3223" name="Line 151"/>
                <p:cNvSpPr>
                  <a:spLocks noChangeShapeType="1"/>
                </p:cNvSpPr>
                <p:nvPr/>
              </p:nvSpPr>
              <p:spPr bwMode="ltGray">
                <a:xfrm flipH="1">
                  <a:off x="1404" y="468"/>
                  <a:ext cx="82" cy="0"/>
                </a:xfrm>
                <a:prstGeom prst="line">
                  <a:avLst/>
                </a:prstGeom>
                <a:noFill/>
                <a:ln w="9525">
                  <a:solidFill>
                    <a:schemeClr val="hlink"/>
                  </a:solidFill>
                  <a:round/>
                  <a:headEnd/>
                  <a:tailEnd/>
                </a:ln>
                <a:effectLst/>
              </p:spPr>
              <p:txBody>
                <a:bodyPr wrap="none" anchor="ctr"/>
                <a:lstStyle/>
                <a:p>
                  <a:pPr>
                    <a:defRPr/>
                  </a:pPr>
                  <a:endParaRPr lang="en-US" sz="2000">
                    <a:solidFill>
                      <a:srgbClr val="000000"/>
                    </a:solidFill>
                    <a:latin typeface="Tahoma" charset="0"/>
                  </a:endParaRPr>
                </a:p>
              </p:txBody>
            </p:sp>
            <p:sp>
              <p:nvSpPr>
                <p:cNvPr id="3224" name="Line 152"/>
                <p:cNvSpPr>
                  <a:spLocks noChangeShapeType="1"/>
                </p:cNvSpPr>
                <p:nvPr/>
              </p:nvSpPr>
              <p:spPr bwMode="ltGray">
                <a:xfrm>
                  <a:off x="1034" y="468"/>
                  <a:ext cx="348" cy="0"/>
                </a:xfrm>
                <a:prstGeom prst="line">
                  <a:avLst/>
                </a:prstGeom>
                <a:noFill/>
                <a:ln w="9525">
                  <a:solidFill>
                    <a:schemeClr val="hlink"/>
                  </a:solidFill>
                  <a:round/>
                  <a:headEnd/>
                  <a:tailEnd/>
                </a:ln>
                <a:effectLst/>
              </p:spPr>
              <p:txBody>
                <a:bodyPr wrap="none" anchor="ctr"/>
                <a:lstStyle/>
                <a:p>
                  <a:pPr>
                    <a:defRPr/>
                  </a:pPr>
                  <a:endParaRPr lang="en-US" sz="2000">
                    <a:solidFill>
                      <a:srgbClr val="000000"/>
                    </a:solidFill>
                    <a:latin typeface="Tahoma" charset="0"/>
                  </a:endParaRPr>
                </a:p>
              </p:txBody>
            </p:sp>
            <p:sp>
              <p:nvSpPr>
                <p:cNvPr id="3225" name="Line 153"/>
                <p:cNvSpPr>
                  <a:spLocks noChangeShapeType="1"/>
                </p:cNvSpPr>
                <p:nvPr/>
              </p:nvSpPr>
              <p:spPr bwMode="ltGray">
                <a:xfrm>
                  <a:off x="1306" y="370"/>
                  <a:ext cx="0" cy="298"/>
                </a:xfrm>
                <a:prstGeom prst="line">
                  <a:avLst/>
                </a:prstGeom>
                <a:noFill/>
                <a:ln w="9525">
                  <a:solidFill>
                    <a:schemeClr val="hlink"/>
                  </a:solidFill>
                  <a:round/>
                  <a:headEnd/>
                  <a:tailEnd/>
                </a:ln>
                <a:effectLst/>
              </p:spPr>
              <p:txBody>
                <a:bodyPr wrap="none" anchor="ctr"/>
                <a:lstStyle/>
                <a:p>
                  <a:pPr>
                    <a:defRPr/>
                  </a:pPr>
                  <a:endParaRPr lang="en-US" sz="2000">
                    <a:solidFill>
                      <a:srgbClr val="000000"/>
                    </a:solidFill>
                    <a:latin typeface="Tahoma" charset="0"/>
                  </a:endParaRPr>
                </a:p>
              </p:txBody>
            </p:sp>
            <p:sp>
              <p:nvSpPr>
                <p:cNvPr id="3226" name="Line 154"/>
                <p:cNvSpPr>
                  <a:spLocks noChangeShapeType="1"/>
                </p:cNvSpPr>
                <p:nvPr/>
              </p:nvSpPr>
              <p:spPr bwMode="ltGray">
                <a:xfrm>
                  <a:off x="1080" y="388"/>
                  <a:ext cx="0" cy="156"/>
                </a:xfrm>
                <a:prstGeom prst="line">
                  <a:avLst/>
                </a:prstGeom>
                <a:noFill/>
                <a:ln w="9525">
                  <a:solidFill>
                    <a:schemeClr val="hlink"/>
                  </a:solidFill>
                  <a:round/>
                  <a:headEnd/>
                  <a:tailEnd/>
                </a:ln>
                <a:effectLst/>
              </p:spPr>
              <p:txBody>
                <a:bodyPr wrap="none" anchor="ctr"/>
                <a:lstStyle/>
                <a:p>
                  <a:pPr>
                    <a:defRPr/>
                  </a:pPr>
                  <a:endParaRPr lang="en-US" sz="2000">
                    <a:solidFill>
                      <a:srgbClr val="000000"/>
                    </a:solidFill>
                    <a:latin typeface="Tahoma" charset="0"/>
                  </a:endParaRPr>
                </a:p>
              </p:txBody>
            </p:sp>
            <p:sp>
              <p:nvSpPr>
                <p:cNvPr id="3227" name="Line 155"/>
                <p:cNvSpPr>
                  <a:spLocks noChangeShapeType="1"/>
                </p:cNvSpPr>
                <p:nvPr/>
              </p:nvSpPr>
              <p:spPr bwMode="ltGray">
                <a:xfrm flipH="1" flipV="1">
                  <a:off x="1308" y="245"/>
                  <a:ext cx="0" cy="27"/>
                </a:xfrm>
                <a:prstGeom prst="line">
                  <a:avLst/>
                </a:prstGeom>
                <a:noFill/>
                <a:ln w="9525">
                  <a:solidFill>
                    <a:schemeClr val="hlink"/>
                  </a:solidFill>
                  <a:round/>
                  <a:headEnd/>
                  <a:tailEnd/>
                </a:ln>
                <a:effectLst/>
              </p:spPr>
              <p:txBody>
                <a:bodyPr wrap="none" anchor="ctr"/>
                <a:lstStyle/>
                <a:p>
                  <a:pPr>
                    <a:defRPr/>
                  </a:pPr>
                  <a:endParaRPr lang="en-US" sz="2000">
                    <a:solidFill>
                      <a:srgbClr val="000000"/>
                    </a:solidFill>
                    <a:latin typeface="Tahoma" charset="0"/>
                  </a:endParaRPr>
                </a:p>
              </p:txBody>
            </p:sp>
            <p:sp>
              <p:nvSpPr>
                <p:cNvPr id="3228" name="Line 156"/>
                <p:cNvSpPr>
                  <a:spLocks noChangeShapeType="1"/>
                </p:cNvSpPr>
                <p:nvPr/>
              </p:nvSpPr>
              <p:spPr bwMode="ltGray">
                <a:xfrm>
                  <a:off x="1536" y="316"/>
                  <a:ext cx="0" cy="96"/>
                </a:xfrm>
                <a:prstGeom prst="line">
                  <a:avLst/>
                </a:prstGeom>
                <a:noFill/>
                <a:ln w="9525">
                  <a:solidFill>
                    <a:schemeClr val="hlink"/>
                  </a:solidFill>
                  <a:round/>
                  <a:headEnd/>
                  <a:tailEnd/>
                </a:ln>
                <a:effectLst/>
              </p:spPr>
              <p:txBody>
                <a:bodyPr wrap="none" anchor="ctr"/>
                <a:lstStyle/>
                <a:p>
                  <a:pPr>
                    <a:defRPr/>
                  </a:pPr>
                  <a:endParaRPr lang="en-US" sz="2000">
                    <a:solidFill>
                      <a:srgbClr val="000000"/>
                    </a:solidFill>
                    <a:latin typeface="Tahoma" charset="0"/>
                  </a:endParaRPr>
                </a:p>
              </p:txBody>
            </p:sp>
            <p:sp>
              <p:nvSpPr>
                <p:cNvPr id="3229" name="Line 157"/>
                <p:cNvSpPr>
                  <a:spLocks noChangeShapeType="1"/>
                </p:cNvSpPr>
                <p:nvPr/>
              </p:nvSpPr>
              <p:spPr bwMode="ltGray">
                <a:xfrm flipV="1">
                  <a:off x="1536" y="247"/>
                  <a:ext cx="0" cy="22"/>
                </a:xfrm>
                <a:prstGeom prst="line">
                  <a:avLst/>
                </a:prstGeom>
                <a:noFill/>
                <a:ln w="9525">
                  <a:solidFill>
                    <a:schemeClr val="hlink"/>
                  </a:solidFill>
                  <a:round/>
                  <a:headEnd/>
                  <a:tailEnd/>
                </a:ln>
                <a:effectLst/>
              </p:spPr>
              <p:txBody>
                <a:bodyPr wrap="none" anchor="ctr"/>
                <a:lstStyle/>
                <a:p>
                  <a:pPr>
                    <a:defRPr/>
                  </a:pPr>
                  <a:endParaRPr lang="en-US" sz="2000">
                    <a:solidFill>
                      <a:srgbClr val="000000"/>
                    </a:solidFill>
                    <a:latin typeface="Tahoma" charset="0"/>
                  </a:endParaRPr>
                </a:p>
              </p:txBody>
            </p:sp>
            <p:sp>
              <p:nvSpPr>
                <p:cNvPr id="3230" name="Line 158"/>
                <p:cNvSpPr>
                  <a:spLocks noChangeShapeType="1"/>
                </p:cNvSpPr>
                <p:nvPr/>
              </p:nvSpPr>
              <p:spPr bwMode="ltGray">
                <a:xfrm>
                  <a:off x="4095" y="467"/>
                  <a:ext cx="80" cy="0"/>
                </a:xfrm>
                <a:prstGeom prst="line">
                  <a:avLst/>
                </a:prstGeom>
                <a:noFill/>
                <a:ln w="9525">
                  <a:solidFill>
                    <a:schemeClr val="hlink"/>
                  </a:solidFill>
                  <a:round/>
                  <a:headEnd/>
                  <a:tailEnd/>
                </a:ln>
                <a:effectLst/>
              </p:spPr>
              <p:txBody>
                <a:bodyPr wrap="none" anchor="ctr"/>
                <a:lstStyle/>
                <a:p>
                  <a:pPr>
                    <a:defRPr/>
                  </a:pPr>
                  <a:endParaRPr lang="en-US" sz="2000">
                    <a:solidFill>
                      <a:srgbClr val="000000"/>
                    </a:solidFill>
                    <a:latin typeface="Tahoma" charset="0"/>
                  </a:endParaRPr>
                </a:p>
              </p:txBody>
            </p:sp>
          </p:grpSp>
        </p:grpSp>
        <p:pic>
          <p:nvPicPr>
            <p:cNvPr id="3081" name="Picture 159" descr="earth"/>
            <p:cNvPicPr>
              <a:picLocks noChangeAspect="1" noChangeArrowheads="1"/>
            </p:cNvPicPr>
            <p:nvPr userDrawn="1"/>
          </p:nvPicPr>
          <p:blipFill>
            <a:blip r:embed="rId3" cstate="print">
              <a:clrChange>
                <a:clrFrom>
                  <a:srgbClr val="000000"/>
                </a:clrFrom>
                <a:clrTo>
                  <a:srgbClr val="000000">
                    <a:alpha val="0"/>
                  </a:srgbClr>
                </a:clrTo>
              </a:clrChange>
            </a:blip>
            <a:srcRect/>
            <a:stretch>
              <a:fillRect/>
            </a:stretch>
          </p:blipFill>
          <p:spPr bwMode="auto">
            <a:xfrm>
              <a:off x="165" y="55"/>
              <a:ext cx="562" cy="524"/>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793" r:id="rId1"/>
  </p:sldLayoutIdLst>
  <p:txStyles>
    <p:titleStyle>
      <a:lvl1pPr algn="l" rtl="0" eaLnBrk="0" fontAlgn="base" hangingPunct="0">
        <a:spcBef>
          <a:spcPct val="0"/>
        </a:spcBef>
        <a:spcAft>
          <a:spcPct val="0"/>
        </a:spcAft>
        <a:defRPr sz="4400" i="1">
          <a:solidFill>
            <a:schemeClr val="tx2"/>
          </a:solidFill>
          <a:latin typeface="+mj-lt"/>
          <a:ea typeface="+mj-ea"/>
          <a:cs typeface="+mj-cs"/>
        </a:defRPr>
      </a:lvl1pPr>
      <a:lvl2pPr algn="l" rtl="0" eaLnBrk="0" fontAlgn="base" hangingPunct="0">
        <a:spcBef>
          <a:spcPct val="0"/>
        </a:spcBef>
        <a:spcAft>
          <a:spcPct val="0"/>
        </a:spcAft>
        <a:defRPr sz="4400" i="1">
          <a:solidFill>
            <a:schemeClr val="tx2"/>
          </a:solidFill>
          <a:latin typeface="Times New Roman" pitchFamily="18" charset="0"/>
        </a:defRPr>
      </a:lvl2pPr>
      <a:lvl3pPr algn="l" rtl="0" eaLnBrk="0" fontAlgn="base" hangingPunct="0">
        <a:spcBef>
          <a:spcPct val="0"/>
        </a:spcBef>
        <a:spcAft>
          <a:spcPct val="0"/>
        </a:spcAft>
        <a:defRPr sz="4400" i="1">
          <a:solidFill>
            <a:schemeClr val="tx2"/>
          </a:solidFill>
          <a:latin typeface="Times New Roman" pitchFamily="18" charset="0"/>
        </a:defRPr>
      </a:lvl3pPr>
      <a:lvl4pPr algn="l" rtl="0" eaLnBrk="0" fontAlgn="base" hangingPunct="0">
        <a:spcBef>
          <a:spcPct val="0"/>
        </a:spcBef>
        <a:spcAft>
          <a:spcPct val="0"/>
        </a:spcAft>
        <a:defRPr sz="4400" i="1">
          <a:solidFill>
            <a:schemeClr val="tx2"/>
          </a:solidFill>
          <a:latin typeface="Times New Roman" pitchFamily="18" charset="0"/>
        </a:defRPr>
      </a:lvl4pPr>
      <a:lvl5pPr algn="l" rtl="0" eaLnBrk="0" fontAlgn="base" hangingPunct="0">
        <a:spcBef>
          <a:spcPct val="0"/>
        </a:spcBef>
        <a:spcAft>
          <a:spcPct val="0"/>
        </a:spcAft>
        <a:defRPr sz="4400" i="1">
          <a:solidFill>
            <a:schemeClr val="tx2"/>
          </a:solidFill>
          <a:latin typeface="Times New Roman" pitchFamily="18" charset="0"/>
        </a:defRPr>
      </a:lvl5pPr>
      <a:lvl6pPr marL="457200" algn="l" rtl="0" fontAlgn="base">
        <a:spcBef>
          <a:spcPct val="0"/>
        </a:spcBef>
        <a:spcAft>
          <a:spcPct val="0"/>
        </a:spcAft>
        <a:defRPr sz="4400" i="1">
          <a:solidFill>
            <a:schemeClr val="tx2"/>
          </a:solidFill>
          <a:latin typeface="Times New Roman" pitchFamily="18" charset="0"/>
        </a:defRPr>
      </a:lvl6pPr>
      <a:lvl7pPr marL="914400" algn="l" rtl="0" fontAlgn="base">
        <a:spcBef>
          <a:spcPct val="0"/>
        </a:spcBef>
        <a:spcAft>
          <a:spcPct val="0"/>
        </a:spcAft>
        <a:defRPr sz="4400" i="1">
          <a:solidFill>
            <a:schemeClr val="tx2"/>
          </a:solidFill>
          <a:latin typeface="Times New Roman" pitchFamily="18" charset="0"/>
        </a:defRPr>
      </a:lvl7pPr>
      <a:lvl8pPr marL="1371600" algn="l" rtl="0" fontAlgn="base">
        <a:spcBef>
          <a:spcPct val="0"/>
        </a:spcBef>
        <a:spcAft>
          <a:spcPct val="0"/>
        </a:spcAft>
        <a:defRPr sz="4400" i="1">
          <a:solidFill>
            <a:schemeClr val="tx2"/>
          </a:solidFill>
          <a:latin typeface="Times New Roman" pitchFamily="18" charset="0"/>
        </a:defRPr>
      </a:lvl8pPr>
      <a:lvl9pPr marL="1828800" algn="l" rtl="0" fontAlgn="base">
        <a:spcBef>
          <a:spcPct val="0"/>
        </a:spcBef>
        <a:spcAft>
          <a:spcPct val="0"/>
        </a:spcAft>
        <a:defRPr sz="4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Blip>
          <a:blip r:embed="rId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75000"/>
        <a:buBlip>
          <a:blip r:embed="rId5"/>
        </a:buBlip>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fontAlgn="base">
        <a:spcBef>
          <a:spcPct val="20000"/>
        </a:spcBef>
        <a:spcAft>
          <a:spcPct val="0"/>
        </a:spcAft>
        <a:buClr>
          <a:schemeClr val="tx2"/>
        </a:buClr>
        <a:buChar char="–"/>
        <a:defRPr sz="2000">
          <a:solidFill>
            <a:schemeClr val="tx1"/>
          </a:solidFill>
          <a:latin typeface="+mn-lt"/>
        </a:defRPr>
      </a:lvl6pPr>
      <a:lvl7pPr marL="2971800" indent="-228600" algn="l" rtl="0" fontAlgn="base">
        <a:spcBef>
          <a:spcPct val="20000"/>
        </a:spcBef>
        <a:spcAft>
          <a:spcPct val="0"/>
        </a:spcAft>
        <a:buClr>
          <a:schemeClr val="tx2"/>
        </a:buClr>
        <a:buChar char="–"/>
        <a:defRPr sz="2000">
          <a:solidFill>
            <a:schemeClr val="tx1"/>
          </a:solidFill>
          <a:latin typeface="+mn-lt"/>
        </a:defRPr>
      </a:lvl7pPr>
      <a:lvl8pPr marL="3429000" indent="-228600" algn="l" rtl="0" fontAlgn="base">
        <a:spcBef>
          <a:spcPct val="20000"/>
        </a:spcBef>
        <a:spcAft>
          <a:spcPct val="0"/>
        </a:spcAft>
        <a:buClr>
          <a:schemeClr val="tx2"/>
        </a:buClr>
        <a:buChar char="–"/>
        <a:defRPr sz="2000">
          <a:solidFill>
            <a:schemeClr val="tx1"/>
          </a:solidFill>
          <a:latin typeface="+mn-lt"/>
        </a:defRPr>
      </a:lvl8pPr>
      <a:lvl9pPr marL="3886200" indent="-228600" algn="l" rtl="0" fontAlgn="base">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6" descr="nsf60_2ndary.jpg"/>
          <p:cNvPicPr>
            <a:picLocks noChangeAspect="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95" r:id="rId1"/>
  </p:sldLayoutIdLst>
  <p:txStyles>
    <p:titleStyle>
      <a:lvl1pPr algn="l" defTabSz="457200" rtl="0" eaLnBrk="0" fontAlgn="base" hangingPunct="0">
        <a:spcBef>
          <a:spcPct val="0"/>
        </a:spcBef>
        <a:spcAft>
          <a:spcPct val="0"/>
        </a:spcAft>
        <a:defRPr sz="3600" kern="1200">
          <a:solidFill>
            <a:srgbClr val="2466A0"/>
          </a:solidFill>
          <a:latin typeface="Arial"/>
          <a:ea typeface="ＭＳ Ｐゴシック" charset="-128"/>
          <a:cs typeface="Arial"/>
        </a:defRPr>
      </a:lvl1pPr>
      <a:lvl2pPr algn="l" defTabSz="457200" rtl="0" eaLnBrk="0" fontAlgn="base" hangingPunct="0">
        <a:spcBef>
          <a:spcPct val="0"/>
        </a:spcBef>
        <a:spcAft>
          <a:spcPct val="0"/>
        </a:spcAft>
        <a:defRPr sz="3600">
          <a:solidFill>
            <a:srgbClr val="2466A0"/>
          </a:solidFill>
          <a:latin typeface="Arial" charset="0"/>
          <a:ea typeface="ＭＳ Ｐゴシック" charset="-128"/>
          <a:cs typeface="Arial" charset="0"/>
        </a:defRPr>
      </a:lvl2pPr>
      <a:lvl3pPr algn="l" defTabSz="457200" rtl="0" eaLnBrk="0" fontAlgn="base" hangingPunct="0">
        <a:spcBef>
          <a:spcPct val="0"/>
        </a:spcBef>
        <a:spcAft>
          <a:spcPct val="0"/>
        </a:spcAft>
        <a:defRPr sz="3600">
          <a:solidFill>
            <a:srgbClr val="2466A0"/>
          </a:solidFill>
          <a:latin typeface="Arial" charset="0"/>
          <a:ea typeface="ＭＳ Ｐゴシック" charset="-128"/>
          <a:cs typeface="Arial" charset="0"/>
        </a:defRPr>
      </a:lvl3pPr>
      <a:lvl4pPr algn="l" defTabSz="457200" rtl="0" eaLnBrk="0" fontAlgn="base" hangingPunct="0">
        <a:spcBef>
          <a:spcPct val="0"/>
        </a:spcBef>
        <a:spcAft>
          <a:spcPct val="0"/>
        </a:spcAft>
        <a:defRPr sz="3600">
          <a:solidFill>
            <a:srgbClr val="2466A0"/>
          </a:solidFill>
          <a:latin typeface="Arial" charset="0"/>
          <a:ea typeface="ＭＳ Ｐゴシック" charset="-128"/>
          <a:cs typeface="Arial" charset="0"/>
        </a:defRPr>
      </a:lvl4pPr>
      <a:lvl5pPr algn="l" defTabSz="457200" rtl="0" eaLnBrk="0" fontAlgn="base" hangingPunct="0">
        <a:spcBef>
          <a:spcPct val="0"/>
        </a:spcBef>
        <a:spcAft>
          <a:spcPct val="0"/>
        </a:spcAft>
        <a:defRPr sz="3600">
          <a:solidFill>
            <a:srgbClr val="2466A0"/>
          </a:solidFill>
          <a:latin typeface="Arial" charset="0"/>
          <a:ea typeface="ＭＳ Ｐゴシック" charset="-128"/>
          <a:cs typeface="Arial" charset="0"/>
        </a:defRPr>
      </a:lvl5pPr>
      <a:lvl6pPr marL="457200" algn="l" defTabSz="457200" rtl="0" fontAlgn="base">
        <a:spcBef>
          <a:spcPct val="0"/>
        </a:spcBef>
        <a:spcAft>
          <a:spcPct val="0"/>
        </a:spcAft>
        <a:defRPr sz="3600">
          <a:solidFill>
            <a:srgbClr val="2466A0"/>
          </a:solidFill>
          <a:latin typeface="Arial" charset="0"/>
          <a:ea typeface="ＭＳ Ｐゴシック" charset="-128"/>
        </a:defRPr>
      </a:lvl6pPr>
      <a:lvl7pPr marL="914400" algn="l" defTabSz="457200" rtl="0" fontAlgn="base">
        <a:spcBef>
          <a:spcPct val="0"/>
        </a:spcBef>
        <a:spcAft>
          <a:spcPct val="0"/>
        </a:spcAft>
        <a:defRPr sz="3600">
          <a:solidFill>
            <a:srgbClr val="2466A0"/>
          </a:solidFill>
          <a:latin typeface="Arial" charset="0"/>
          <a:ea typeface="ＭＳ Ｐゴシック" charset="-128"/>
        </a:defRPr>
      </a:lvl7pPr>
      <a:lvl8pPr marL="1371600" algn="l" defTabSz="457200" rtl="0" fontAlgn="base">
        <a:spcBef>
          <a:spcPct val="0"/>
        </a:spcBef>
        <a:spcAft>
          <a:spcPct val="0"/>
        </a:spcAft>
        <a:defRPr sz="3600">
          <a:solidFill>
            <a:srgbClr val="2466A0"/>
          </a:solidFill>
          <a:latin typeface="Arial" charset="0"/>
          <a:ea typeface="ＭＳ Ｐゴシック" charset="-128"/>
        </a:defRPr>
      </a:lvl8pPr>
      <a:lvl9pPr marL="1828800" algn="l" defTabSz="457200" rtl="0" fontAlgn="base">
        <a:spcBef>
          <a:spcPct val="0"/>
        </a:spcBef>
        <a:spcAft>
          <a:spcPct val="0"/>
        </a:spcAft>
        <a:defRPr sz="3600">
          <a:solidFill>
            <a:srgbClr val="2466A0"/>
          </a:solidFill>
          <a:latin typeface="Arial" charset="0"/>
          <a:ea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2800" kern="1200">
          <a:solidFill>
            <a:schemeClr val="tx1"/>
          </a:solidFill>
          <a:latin typeface="Arial"/>
          <a:ea typeface="ＭＳ Ｐゴシック" charset="-128"/>
          <a:cs typeface="Arial"/>
        </a:defRPr>
      </a:lvl1pPr>
      <a:lvl2pPr marL="742950" indent="-285750" algn="l" defTabSz="457200" rtl="0" eaLnBrk="0" fontAlgn="base" hangingPunct="0">
        <a:spcBef>
          <a:spcPct val="20000"/>
        </a:spcBef>
        <a:spcAft>
          <a:spcPct val="0"/>
        </a:spcAft>
        <a:buFont typeface="Arial" charset="0"/>
        <a:buChar char="–"/>
        <a:defRPr sz="2600" kern="1200">
          <a:solidFill>
            <a:schemeClr val="tx1"/>
          </a:solidFill>
          <a:latin typeface="Arial"/>
          <a:ea typeface="ＭＳ Ｐゴシック" charset="-128"/>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ＭＳ Ｐゴシック" charset="-128"/>
          <a:cs typeface="Arial"/>
        </a:defRPr>
      </a:lvl3pPr>
      <a:lvl4pPr marL="1600200" indent="-228600" algn="l" defTabSz="457200" rtl="0" eaLnBrk="0" fontAlgn="base" hangingPunct="0">
        <a:spcBef>
          <a:spcPct val="20000"/>
        </a:spcBef>
        <a:spcAft>
          <a:spcPct val="0"/>
        </a:spcAft>
        <a:buFont typeface="Arial" charset="0"/>
        <a:buChar char="–"/>
        <a:defRPr sz="2200" kern="1200">
          <a:solidFill>
            <a:schemeClr val="tx1"/>
          </a:solidFill>
          <a:latin typeface="Arial"/>
          <a:ea typeface="ＭＳ Ｐゴシック" charset="-128"/>
          <a:cs typeface="Arial"/>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Text Box 7"/>
          <p:cNvSpPr txBox="1">
            <a:spLocks noChangeArrowheads="1"/>
          </p:cNvSpPr>
          <p:nvPr/>
        </p:nvSpPr>
        <p:spPr bwMode="auto">
          <a:xfrm>
            <a:off x="6705600" y="6400800"/>
            <a:ext cx="2438400" cy="457200"/>
          </a:xfrm>
          <a:prstGeom prst="rect">
            <a:avLst/>
          </a:prstGeom>
          <a:noFill/>
          <a:ln w="9525">
            <a:noFill/>
            <a:miter lim="800000"/>
            <a:headEnd/>
            <a:tailEnd/>
          </a:ln>
          <a:effectLst/>
        </p:spPr>
        <p:txBody>
          <a:bodyPr>
            <a:spAutoFit/>
          </a:bodyPr>
          <a:lstStyle/>
          <a:p>
            <a:pPr>
              <a:defRPr/>
            </a:pPr>
            <a:r>
              <a:rPr lang="en-US" sz="2400" b="1">
                <a:solidFill>
                  <a:srgbClr val="002570"/>
                </a:solidFill>
                <a:latin typeface="Times New Roman" pitchFamily="18" charset="0"/>
              </a:rPr>
              <a:t>April 22-24, 2008</a:t>
            </a:r>
          </a:p>
        </p:txBody>
      </p:sp>
      <p:sp>
        <p:nvSpPr>
          <p:cNvPr id="1032" name="Text Box 8"/>
          <p:cNvSpPr txBox="1">
            <a:spLocks noChangeArrowheads="1"/>
          </p:cNvSpPr>
          <p:nvPr/>
        </p:nvSpPr>
        <p:spPr bwMode="auto">
          <a:xfrm>
            <a:off x="0" y="6400800"/>
            <a:ext cx="6248400" cy="457200"/>
          </a:xfrm>
          <a:prstGeom prst="rect">
            <a:avLst/>
          </a:prstGeom>
          <a:noFill/>
          <a:ln w="9525">
            <a:noFill/>
            <a:miter lim="800000"/>
            <a:headEnd/>
            <a:tailEnd/>
          </a:ln>
          <a:effectLst/>
        </p:spPr>
        <p:txBody>
          <a:bodyPr>
            <a:spAutoFit/>
          </a:bodyPr>
          <a:lstStyle/>
          <a:p>
            <a:pPr>
              <a:defRPr/>
            </a:pPr>
            <a:r>
              <a:rPr lang="en-US" sz="2400" b="1">
                <a:solidFill>
                  <a:srgbClr val="002570"/>
                </a:solidFill>
                <a:latin typeface="Times New Roman" pitchFamily="18" charset="0"/>
              </a:rPr>
              <a:t>Committee of Visitors</a:t>
            </a:r>
          </a:p>
        </p:txBody>
      </p:sp>
    </p:spTree>
  </p:cSld>
  <p:clrMap bg1="lt1" tx1="dk1" bg2="lt2" tx2="dk2" accent1="accent1" accent2="accent2" accent3="accent3" accent4="accent4" accent5="accent5" accent6="accent6" hlink="hlink" folHlink="folHlink"/>
  <p:sldLayoutIdLst>
    <p:sldLayoutId id="2147483797" r:id="rId1"/>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Text Box 7"/>
          <p:cNvSpPr txBox="1">
            <a:spLocks noChangeArrowheads="1"/>
          </p:cNvSpPr>
          <p:nvPr/>
        </p:nvSpPr>
        <p:spPr bwMode="auto">
          <a:xfrm>
            <a:off x="6705600" y="6400800"/>
            <a:ext cx="2438400" cy="457200"/>
          </a:xfrm>
          <a:prstGeom prst="rect">
            <a:avLst/>
          </a:prstGeom>
          <a:noFill/>
          <a:ln w="9525">
            <a:noFill/>
            <a:miter lim="800000"/>
            <a:headEnd/>
            <a:tailEnd/>
          </a:ln>
          <a:effectLst/>
        </p:spPr>
        <p:txBody>
          <a:bodyPr>
            <a:spAutoFit/>
          </a:bodyPr>
          <a:lstStyle/>
          <a:p>
            <a:pPr>
              <a:defRPr/>
            </a:pPr>
            <a:r>
              <a:rPr lang="en-US" sz="2400" b="1">
                <a:solidFill>
                  <a:srgbClr val="002570"/>
                </a:solidFill>
                <a:latin typeface="Times New Roman" pitchFamily="18" charset="0"/>
              </a:rPr>
              <a:t>April 22-24, 2008</a:t>
            </a:r>
          </a:p>
        </p:txBody>
      </p:sp>
      <p:sp>
        <p:nvSpPr>
          <p:cNvPr id="1032" name="Text Box 8"/>
          <p:cNvSpPr txBox="1">
            <a:spLocks noChangeArrowheads="1"/>
          </p:cNvSpPr>
          <p:nvPr/>
        </p:nvSpPr>
        <p:spPr bwMode="auto">
          <a:xfrm>
            <a:off x="0" y="6400800"/>
            <a:ext cx="6248400" cy="457200"/>
          </a:xfrm>
          <a:prstGeom prst="rect">
            <a:avLst/>
          </a:prstGeom>
          <a:noFill/>
          <a:ln w="9525">
            <a:noFill/>
            <a:miter lim="800000"/>
            <a:headEnd/>
            <a:tailEnd/>
          </a:ln>
          <a:effectLst/>
        </p:spPr>
        <p:txBody>
          <a:bodyPr>
            <a:spAutoFit/>
          </a:bodyPr>
          <a:lstStyle/>
          <a:p>
            <a:pPr>
              <a:defRPr/>
            </a:pPr>
            <a:r>
              <a:rPr lang="en-US" sz="2400" b="1">
                <a:solidFill>
                  <a:srgbClr val="002570"/>
                </a:solidFill>
                <a:latin typeface="Times New Roman" pitchFamily="18" charset="0"/>
              </a:rPr>
              <a:t>Committee of Visitors</a:t>
            </a:r>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074" name="Picture 6" descr="nsf60_2ndary.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3075" name="Title Placeholder 1"/>
          <p:cNvSpPr>
            <a:spLocks noGrp="1"/>
          </p:cNvSpPr>
          <p:nvPr>
            <p:ph type="title"/>
          </p:nvPr>
        </p:nvSpPr>
        <p:spPr bwMode="auto">
          <a:xfrm>
            <a:off x="1828800" y="304800"/>
            <a:ext cx="6934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6"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cs typeface="Arial" charset="0"/>
              </a:defRPr>
            </a:lvl1pPr>
          </a:lstStyle>
          <a:p>
            <a:pPr>
              <a:defRPr/>
            </a:pPr>
            <a:fld id="{26D31C15-FEEF-4C3B-987C-CB5C97E31B53}" type="datetime1">
              <a:rPr lang="en-US"/>
              <a:pPr>
                <a:defRPr/>
              </a:pPr>
              <a:t>3/7/2012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charset="0"/>
                <a:cs typeface="Arial" charset="0"/>
              </a:defRPr>
            </a:lvl1pPr>
          </a:lstStyle>
          <a:p>
            <a:pPr>
              <a:defRPr/>
            </a:pPr>
            <a:fld id="{D34B6214-380B-4C76-9AAD-2D46777A3C3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3" r:id="rId1"/>
  </p:sldLayoutIdLst>
  <p:txStyles>
    <p:titleStyle>
      <a:lvl1pPr algn="l" defTabSz="457200" rtl="0" eaLnBrk="0" fontAlgn="base" hangingPunct="0">
        <a:spcBef>
          <a:spcPct val="0"/>
        </a:spcBef>
        <a:spcAft>
          <a:spcPct val="0"/>
        </a:spcAft>
        <a:defRPr sz="3600" kern="1200">
          <a:solidFill>
            <a:srgbClr val="2466A0"/>
          </a:solidFill>
          <a:latin typeface="Arial"/>
          <a:ea typeface="ＭＳ Ｐゴシック" charset="-128"/>
          <a:cs typeface="Arial"/>
        </a:defRPr>
      </a:lvl1pPr>
      <a:lvl2pPr algn="l" defTabSz="457200" rtl="0" eaLnBrk="0" fontAlgn="base" hangingPunct="0">
        <a:spcBef>
          <a:spcPct val="0"/>
        </a:spcBef>
        <a:spcAft>
          <a:spcPct val="0"/>
        </a:spcAft>
        <a:defRPr sz="3600">
          <a:solidFill>
            <a:srgbClr val="2466A0"/>
          </a:solidFill>
          <a:latin typeface="Arial" charset="0"/>
          <a:ea typeface="ＭＳ Ｐゴシック" charset="-128"/>
          <a:cs typeface="Arial" charset="0"/>
        </a:defRPr>
      </a:lvl2pPr>
      <a:lvl3pPr algn="l" defTabSz="457200" rtl="0" eaLnBrk="0" fontAlgn="base" hangingPunct="0">
        <a:spcBef>
          <a:spcPct val="0"/>
        </a:spcBef>
        <a:spcAft>
          <a:spcPct val="0"/>
        </a:spcAft>
        <a:defRPr sz="3600">
          <a:solidFill>
            <a:srgbClr val="2466A0"/>
          </a:solidFill>
          <a:latin typeface="Arial" charset="0"/>
          <a:ea typeface="ＭＳ Ｐゴシック" charset="-128"/>
          <a:cs typeface="Arial" charset="0"/>
        </a:defRPr>
      </a:lvl3pPr>
      <a:lvl4pPr algn="l" defTabSz="457200" rtl="0" eaLnBrk="0" fontAlgn="base" hangingPunct="0">
        <a:spcBef>
          <a:spcPct val="0"/>
        </a:spcBef>
        <a:spcAft>
          <a:spcPct val="0"/>
        </a:spcAft>
        <a:defRPr sz="3600">
          <a:solidFill>
            <a:srgbClr val="2466A0"/>
          </a:solidFill>
          <a:latin typeface="Arial" charset="0"/>
          <a:ea typeface="ＭＳ Ｐゴシック" charset="-128"/>
          <a:cs typeface="Arial" charset="0"/>
        </a:defRPr>
      </a:lvl4pPr>
      <a:lvl5pPr algn="l" defTabSz="457200" rtl="0" eaLnBrk="0" fontAlgn="base" hangingPunct="0">
        <a:spcBef>
          <a:spcPct val="0"/>
        </a:spcBef>
        <a:spcAft>
          <a:spcPct val="0"/>
        </a:spcAft>
        <a:defRPr sz="3600">
          <a:solidFill>
            <a:srgbClr val="2466A0"/>
          </a:solidFill>
          <a:latin typeface="Arial" charset="0"/>
          <a:ea typeface="ＭＳ Ｐゴシック" charset="-128"/>
          <a:cs typeface="Arial" charset="0"/>
        </a:defRPr>
      </a:lvl5pPr>
      <a:lvl6pPr marL="457200" algn="l" defTabSz="457200" rtl="0" fontAlgn="base">
        <a:spcBef>
          <a:spcPct val="0"/>
        </a:spcBef>
        <a:spcAft>
          <a:spcPct val="0"/>
        </a:spcAft>
        <a:defRPr sz="3600">
          <a:solidFill>
            <a:srgbClr val="2466A0"/>
          </a:solidFill>
          <a:latin typeface="Arial" charset="0"/>
          <a:ea typeface="ＭＳ Ｐゴシック" charset="-128"/>
        </a:defRPr>
      </a:lvl6pPr>
      <a:lvl7pPr marL="914400" algn="l" defTabSz="457200" rtl="0" fontAlgn="base">
        <a:spcBef>
          <a:spcPct val="0"/>
        </a:spcBef>
        <a:spcAft>
          <a:spcPct val="0"/>
        </a:spcAft>
        <a:defRPr sz="3600">
          <a:solidFill>
            <a:srgbClr val="2466A0"/>
          </a:solidFill>
          <a:latin typeface="Arial" charset="0"/>
          <a:ea typeface="ＭＳ Ｐゴシック" charset="-128"/>
        </a:defRPr>
      </a:lvl7pPr>
      <a:lvl8pPr marL="1371600" algn="l" defTabSz="457200" rtl="0" fontAlgn="base">
        <a:spcBef>
          <a:spcPct val="0"/>
        </a:spcBef>
        <a:spcAft>
          <a:spcPct val="0"/>
        </a:spcAft>
        <a:defRPr sz="3600">
          <a:solidFill>
            <a:srgbClr val="2466A0"/>
          </a:solidFill>
          <a:latin typeface="Arial" charset="0"/>
          <a:ea typeface="ＭＳ Ｐゴシック" charset="-128"/>
        </a:defRPr>
      </a:lvl8pPr>
      <a:lvl9pPr marL="1828800" algn="l" defTabSz="457200" rtl="0" fontAlgn="base">
        <a:spcBef>
          <a:spcPct val="0"/>
        </a:spcBef>
        <a:spcAft>
          <a:spcPct val="0"/>
        </a:spcAft>
        <a:defRPr sz="3600">
          <a:solidFill>
            <a:srgbClr val="2466A0"/>
          </a:solidFill>
          <a:latin typeface="Arial" charset="0"/>
          <a:ea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2800" kern="1200">
          <a:solidFill>
            <a:schemeClr val="tx1"/>
          </a:solidFill>
          <a:latin typeface="Arial"/>
          <a:ea typeface="ＭＳ Ｐゴシック" charset="-128"/>
          <a:cs typeface="Arial"/>
        </a:defRPr>
      </a:lvl1pPr>
      <a:lvl2pPr marL="742950" indent="-285750" algn="l" defTabSz="457200" rtl="0" eaLnBrk="0" fontAlgn="base" hangingPunct="0">
        <a:spcBef>
          <a:spcPct val="20000"/>
        </a:spcBef>
        <a:spcAft>
          <a:spcPct val="0"/>
        </a:spcAft>
        <a:buFont typeface="Arial" charset="0"/>
        <a:buChar char="–"/>
        <a:defRPr sz="2600" kern="1200">
          <a:solidFill>
            <a:schemeClr val="tx1"/>
          </a:solidFill>
          <a:latin typeface="Arial"/>
          <a:ea typeface="ＭＳ Ｐゴシック" charset="-128"/>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ＭＳ Ｐゴシック" charset="-128"/>
          <a:cs typeface="Arial"/>
        </a:defRPr>
      </a:lvl3pPr>
      <a:lvl4pPr marL="1600200" indent="-228600" algn="l" defTabSz="457200" rtl="0" eaLnBrk="0" fontAlgn="base" hangingPunct="0">
        <a:spcBef>
          <a:spcPct val="20000"/>
        </a:spcBef>
        <a:spcAft>
          <a:spcPct val="0"/>
        </a:spcAft>
        <a:buFont typeface="Arial" charset="0"/>
        <a:buChar char="–"/>
        <a:defRPr sz="2200" kern="1200">
          <a:solidFill>
            <a:schemeClr val="tx1"/>
          </a:solidFill>
          <a:latin typeface="Arial"/>
          <a:ea typeface="ＭＳ Ｐゴシック" charset="-128"/>
          <a:cs typeface="Arial"/>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16.xml"/><Relationship Id="rId5" Type="http://schemas.openxmlformats.org/officeDocument/2006/relationships/image" Target="../media/image7.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16.xml"/><Relationship Id="rId5" Type="http://schemas.openxmlformats.org/officeDocument/2006/relationships/image" Target="../media/image17.jpe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image" Target="../media/image18.jpeg"/><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emf"/><Relationship Id="rId1" Type="http://schemas.openxmlformats.org/officeDocument/2006/relationships/slideLayout" Target="../slideLayouts/slideLayout15.xm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8" Type="http://schemas.openxmlformats.org/officeDocument/2006/relationships/image" Target="../media/image24.jpeg"/><Relationship Id="rId13" Type="http://schemas.openxmlformats.org/officeDocument/2006/relationships/image" Target="../media/image29.png"/><Relationship Id="rId18" Type="http://schemas.openxmlformats.org/officeDocument/2006/relationships/image" Target="../media/image34.png"/><Relationship Id="rId26" Type="http://schemas.openxmlformats.org/officeDocument/2006/relationships/image" Target="../media/image42.png"/><Relationship Id="rId3" Type="http://schemas.openxmlformats.org/officeDocument/2006/relationships/image" Target="../media/image9.emf"/><Relationship Id="rId21" Type="http://schemas.openxmlformats.org/officeDocument/2006/relationships/image" Target="../media/image37.png"/><Relationship Id="rId34" Type="http://schemas.openxmlformats.org/officeDocument/2006/relationships/image" Target="../media/image49.jpe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5" Type="http://schemas.openxmlformats.org/officeDocument/2006/relationships/image" Target="../media/image41.png"/><Relationship Id="rId33" Type="http://schemas.openxmlformats.org/officeDocument/2006/relationships/image" Target="../media/image7.jpeg"/><Relationship Id="rId2" Type="http://schemas.openxmlformats.org/officeDocument/2006/relationships/notesSlide" Target="../notesSlides/notesSlide9.xml"/><Relationship Id="rId16" Type="http://schemas.openxmlformats.org/officeDocument/2006/relationships/image" Target="../media/image32.png"/><Relationship Id="rId20" Type="http://schemas.openxmlformats.org/officeDocument/2006/relationships/image" Target="../media/image36.png"/><Relationship Id="rId29" Type="http://schemas.openxmlformats.org/officeDocument/2006/relationships/image" Target="../media/image45.png"/><Relationship Id="rId1" Type="http://schemas.openxmlformats.org/officeDocument/2006/relationships/slideLayout" Target="../slideLayouts/slideLayout16.xml"/><Relationship Id="rId6" Type="http://schemas.openxmlformats.org/officeDocument/2006/relationships/image" Target="../media/image22.png"/><Relationship Id="rId11" Type="http://schemas.openxmlformats.org/officeDocument/2006/relationships/image" Target="../media/image27.png"/><Relationship Id="rId24" Type="http://schemas.openxmlformats.org/officeDocument/2006/relationships/image" Target="../media/image40.png"/><Relationship Id="rId32" Type="http://schemas.openxmlformats.org/officeDocument/2006/relationships/image" Target="../media/image48.png"/><Relationship Id="rId5" Type="http://schemas.openxmlformats.org/officeDocument/2006/relationships/image" Target="../media/image21.jpeg"/><Relationship Id="rId15" Type="http://schemas.openxmlformats.org/officeDocument/2006/relationships/image" Target="../media/image31.png"/><Relationship Id="rId23" Type="http://schemas.openxmlformats.org/officeDocument/2006/relationships/image" Target="../media/image39.png"/><Relationship Id="rId28" Type="http://schemas.openxmlformats.org/officeDocument/2006/relationships/image" Target="../media/image44.png"/><Relationship Id="rId10" Type="http://schemas.openxmlformats.org/officeDocument/2006/relationships/image" Target="../media/image26.png"/><Relationship Id="rId19" Type="http://schemas.openxmlformats.org/officeDocument/2006/relationships/image" Target="../media/image35.png"/><Relationship Id="rId31" Type="http://schemas.openxmlformats.org/officeDocument/2006/relationships/image" Target="../media/image47.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 Id="rId22" Type="http://schemas.openxmlformats.org/officeDocument/2006/relationships/image" Target="../media/image38.png"/><Relationship Id="rId27" Type="http://schemas.openxmlformats.org/officeDocument/2006/relationships/image" Target="../media/image43.png"/><Relationship Id="rId30" Type="http://schemas.openxmlformats.org/officeDocument/2006/relationships/image" Target="../media/image46.png"/></Relationships>
</file>

<file path=ppt/slides/_rels/slide16.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51.jpeg"/></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hyperlink" Target="mailto:nsung@nsf.gov" TargetMode="External"/><Relationship Id="rId2" Type="http://schemas.openxmlformats.org/officeDocument/2006/relationships/hyperlink" Target="mailto:jzwang@nsf.gov"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55.gi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4.png"/><Relationship Id="rId5" Type="http://schemas.openxmlformats.org/officeDocument/2006/relationships/oleObject" Target="../embeddings/oleObject2.bin"/><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8" name="Picture 6" descr="http://farm5.static.flickr.com/4028/4304764453_1915c15761_z.jpg?zz=1"/>
          <p:cNvPicPr>
            <a:picLocks noChangeAspect="1" noChangeArrowheads="1"/>
          </p:cNvPicPr>
          <p:nvPr/>
        </p:nvPicPr>
        <p:blipFill>
          <a:blip r:embed="rId3" cstate="print">
            <a:lum bright="-16000" contrast="-45000"/>
          </a:blip>
          <a:srcRect/>
          <a:stretch>
            <a:fillRect/>
          </a:stretch>
        </p:blipFill>
        <p:spPr bwMode="auto">
          <a:xfrm>
            <a:off x="0" y="0"/>
            <a:ext cx="9144000" cy="7924800"/>
          </a:xfrm>
          <a:prstGeom prst="rect">
            <a:avLst/>
          </a:prstGeom>
          <a:noFill/>
        </p:spPr>
      </p:pic>
      <p:sp>
        <p:nvSpPr>
          <p:cNvPr id="2" name="Title 1"/>
          <p:cNvSpPr>
            <a:spLocks noGrp="1"/>
          </p:cNvSpPr>
          <p:nvPr>
            <p:ph type="ctrTitle"/>
          </p:nvPr>
        </p:nvSpPr>
        <p:spPr>
          <a:xfrm>
            <a:off x="609600" y="1371600"/>
            <a:ext cx="7848600" cy="2000250"/>
          </a:xfrm>
        </p:spPr>
        <p:txBody>
          <a:bodyPr>
            <a:normAutofit fontScale="90000"/>
          </a:bodyPr>
          <a:lstStyle/>
          <a:p>
            <a:r>
              <a:rPr lang="en-US" b="1" dirty="0" smtClean="0">
                <a:solidFill>
                  <a:srgbClr val="FFC000"/>
                </a:solidFill>
              </a:rPr>
              <a:t/>
            </a:r>
            <a:br>
              <a:rPr lang="en-US" b="1" dirty="0" smtClean="0">
                <a:solidFill>
                  <a:srgbClr val="FFC000"/>
                </a:solidFill>
              </a:rPr>
            </a:br>
            <a:r>
              <a:rPr lang="en-US" sz="4000" dirty="0" smtClean="0">
                <a:solidFill>
                  <a:srgbClr val="FFC000"/>
                </a:solidFill>
              </a:rPr>
              <a:t>United States National Science Foundation: International Opportunities</a:t>
            </a:r>
            <a:r>
              <a:rPr lang="en-US" b="1" dirty="0" smtClean="0"/>
              <a:t/>
            </a:r>
            <a:br>
              <a:rPr lang="en-US" b="1" dirty="0" smtClean="0"/>
            </a:br>
            <a:endParaRPr lang="en-US" dirty="0"/>
          </a:p>
        </p:txBody>
      </p:sp>
      <p:sp>
        <p:nvSpPr>
          <p:cNvPr id="3" name="Subtitle 2"/>
          <p:cNvSpPr>
            <a:spLocks noGrp="1"/>
          </p:cNvSpPr>
          <p:nvPr>
            <p:ph type="subTitle" idx="1"/>
          </p:nvPr>
        </p:nvSpPr>
        <p:spPr>
          <a:xfrm>
            <a:off x="1371600" y="3733800"/>
            <a:ext cx="6400800" cy="1752600"/>
          </a:xfrm>
        </p:spPr>
        <p:txBody>
          <a:bodyPr>
            <a:normAutofit/>
          </a:bodyPr>
          <a:lstStyle/>
          <a:p>
            <a:pPr>
              <a:spcBef>
                <a:spcPts val="0"/>
              </a:spcBef>
            </a:pPr>
            <a:r>
              <a:rPr lang="en-US" sz="2400" b="1" dirty="0" smtClean="0">
                <a:solidFill>
                  <a:srgbClr val="FFC000"/>
                </a:solidFill>
              </a:rPr>
              <a:t>Nancy Sung</a:t>
            </a:r>
          </a:p>
          <a:p>
            <a:pPr>
              <a:spcBef>
                <a:spcPts val="0"/>
              </a:spcBef>
            </a:pPr>
            <a:r>
              <a:rPr lang="en-US" sz="2400" b="1" dirty="0" smtClean="0">
                <a:solidFill>
                  <a:srgbClr val="FFC000"/>
                </a:solidFill>
              </a:rPr>
              <a:t>Program Director</a:t>
            </a:r>
          </a:p>
          <a:p>
            <a:pPr>
              <a:spcBef>
                <a:spcPts val="0"/>
              </a:spcBef>
            </a:pPr>
            <a:r>
              <a:rPr lang="en-US" sz="2400" b="1" dirty="0" smtClean="0">
                <a:solidFill>
                  <a:srgbClr val="FFC000"/>
                </a:solidFill>
              </a:rPr>
              <a:t>East Asia-Pacific</a:t>
            </a:r>
            <a:endParaRPr lang="en-US" sz="2000" dirty="0" smtClean="0">
              <a:solidFill>
                <a:srgbClr val="FFC000"/>
              </a:solidFill>
            </a:endParaRPr>
          </a:p>
          <a:p>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4"/>
          <p:cNvPicPr>
            <a:picLocks noChangeAspect="1" noChangeArrowheads="1"/>
          </p:cNvPicPr>
          <p:nvPr/>
        </p:nvPicPr>
        <p:blipFill>
          <a:blip r:embed="rId3" cstate="print">
            <a:lum bright="82000" contrast="-96000"/>
            <a:grayscl/>
          </a:blip>
          <a:srcRect/>
          <a:stretch>
            <a:fillRect/>
          </a:stretch>
        </p:blipFill>
        <p:spPr bwMode="auto">
          <a:xfrm>
            <a:off x="381000" y="1373188"/>
            <a:ext cx="8458200" cy="4799012"/>
          </a:xfrm>
          <a:prstGeom prst="rect">
            <a:avLst/>
          </a:prstGeom>
          <a:noFill/>
          <a:ln w="9525">
            <a:noFill/>
            <a:miter lim="800000"/>
            <a:headEnd/>
            <a:tailEnd/>
          </a:ln>
          <a:effectLst/>
        </p:spPr>
      </p:pic>
      <p:sp>
        <p:nvSpPr>
          <p:cNvPr id="17410" name="Title 1"/>
          <p:cNvSpPr>
            <a:spLocks noGrp="1"/>
          </p:cNvSpPr>
          <p:nvPr>
            <p:ph type="title"/>
          </p:nvPr>
        </p:nvSpPr>
        <p:spPr>
          <a:xfrm>
            <a:off x="609600" y="152400"/>
            <a:ext cx="8229600" cy="1066800"/>
          </a:xfrm>
        </p:spPr>
        <p:txBody>
          <a:bodyPr/>
          <a:lstStyle/>
          <a:p>
            <a:pPr algn="r"/>
            <a:r>
              <a:rPr lang="en-US" sz="3200" b="1" dirty="0" smtClean="0">
                <a:solidFill>
                  <a:srgbClr val="0000CC"/>
                </a:solidFill>
                <a:latin typeface="Arial" charset="0"/>
                <a:ea typeface="ＭＳ Ｐゴシック" pitchFamily="-109" charset="-128"/>
                <a:cs typeface="Arial" charset="0"/>
              </a:rPr>
              <a:t>East Asia &amp; Pacific Summer Institutes</a:t>
            </a:r>
          </a:p>
        </p:txBody>
      </p:sp>
      <p:sp>
        <p:nvSpPr>
          <p:cNvPr id="17411" name="Content Placeholder 2"/>
          <p:cNvSpPr>
            <a:spLocks noGrp="1"/>
          </p:cNvSpPr>
          <p:nvPr>
            <p:ph idx="1"/>
          </p:nvPr>
        </p:nvSpPr>
        <p:spPr>
          <a:xfrm>
            <a:off x="381000" y="1219200"/>
            <a:ext cx="8001000" cy="3657600"/>
          </a:xfrm>
        </p:spPr>
        <p:txBody>
          <a:bodyPr/>
          <a:lstStyle/>
          <a:p>
            <a:pPr>
              <a:spcBef>
                <a:spcPct val="0"/>
              </a:spcBef>
              <a:spcAft>
                <a:spcPts val="600"/>
              </a:spcAft>
              <a:buClr>
                <a:schemeClr val="tx1"/>
              </a:buClr>
            </a:pPr>
            <a:r>
              <a:rPr lang="en-US" sz="2000" dirty="0" smtClean="0">
                <a:latin typeface="Arial" charset="0"/>
                <a:ea typeface="ＭＳ Ｐゴシック" pitchFamily="-109" charset="-128"/>
                <a:cs typeface="Arial" charset="0"/>
              </a:rPr>
              <a:t>U.S. graduate students initiate scientific relationships which enable future collaboration with foreign counterparts</a:t>
            </a:r>
          </a:p>
          <a:p>
            <a:pPr>
              <a:spcBef>
                <a:spcPct val="0"/>
              </a:spcBef>
              <a:spcAft>
                <a:spcPts val="600"/>
              </a:spcAft>
              <a:buClr>
                <a:schemeClr val="tx1"/>
              </a:buClr>
            </a:pPr>
            <a:r>
              <a:rPr lang="en-US" sz="2000" dirty="0" smtClean="0">
                <a:latin typeface="Arial" charset="0"/>
                <a:ea typeface="ＭＳ Ｐゴシック" pitchFamily="-109" charset="-128"/>
                <a:cs typeface="Arial" charset="0"/>
              </a:rPr>
              <a:t>Research experiences for 8-10 weeks at host laboratories in Australia, China (40), Japan, Korea, New Zealand, Singapore, or Taiwan</a:t>
            </a:r>
          </a:p>
          <a:p>
            <a:pPr>
              <a:spcBef>
                <a:spcPct val="0"/>
              </a:spcBef>
              <a:spcAft>
                <a:spcPts val="600"/>
              </a:spcAft>
              <a:buClr>
                <a:schemeClr val="tx1"/>
              </a:buClr>
            </a:pPr>
            <a:r>
              <a:rPr lang="en-US" sz="2000" dirty="0" smtClean="0">
                <a:latin typeface="Arial" charset="0"/>
                <a:ea typeface="ＭＳ Ｐゴシック" pitchFamily="-109" charset="-128"/>
                <a:cs typeface="Arial" charset="0"/>
              </a:rPr>
              <a:t>Students apply directly, deadline in fall</a:t>
            </a:r>
          </a:p>
          <a:p>
            <a:pPr>
              <a:spcBef>
                <a:spcPct val="0"/>
              </a:spcBef>
              <a:spcAft>
                <a:spcPts val="600"/>
              </a:spcAft>
              <a:buClr>
                <a:schemeClr val="tx1"/>
              </a:buClr>
            </a:pPr>
            <a:r>
              <a:rPr lang="en-US" sz="2000" dirty="0" smtClean="0">
                <a:latin typeface="Arial" charset="0"/>
                <a:ea typeface="ＭＳ Ｐゴシック" pitchFamily="-109" charset="-128"/>
                <a:cs typeface="Arial" charset="0"/>
              </a:rPr>
              <a:t>Support</a:t>
            </a:r>
          </a:p>
          <a:p>
            <a:pPr lvl="1">
              <a:spcBef>
                <a:spcPct val="0"/>
              </a:spcBef>
              <a:spcAft>
                <a:spcPts val="0"/>
              </a:spcAft>
              <a:buClr>
                <a:schemeClr val="tx1"/>
              </a:buClr>
            </a:pPr>
            <a:r>
              <a:rPr lang="en-US" sz="1800" dirty="0" smtClean="0">
                <a:latin typeface="Arial" charset="0"/>
                <a:ea typeface="ＭＳ Ｐゴシック" pitchFamily="-109" charset="-128"/>
                <a:cs typeface="Arial" charset="0"/>
              </a:rPr>
              <a:t>$ 5,000 stipend</a:t>
            </a:r>
          </a:p>
          <a:p>
            <a:pPr lvl="1">
              <a:spcBef>
                <a:spcPct val="0"/>
              </a:spcBef>
              <a:spcAft>
                <a:spcPts val="0"/>
              </a:spcAft>
              <a:buClr>
                <a:schemeClr val="tx1"/>
              </a:buClr>
            </a:pPr>
            <a:r>
              <a:rPr lang="en-US" sz="1800" dirty="0" smtClean="0">
                <a:latin typeface="Arial" charset="0"/>
                <a:ea typeface="ＭＳ Ｐゴシック" pitchFamily="-109" charset="-128"/>
                <a:cs typeface="Arial" charset="0"/>
              </a:rPr>
              <a:t>Support for attending a pre-departure orientation in Washington, D.C.</a:t>
            </a:r>
          </a:p>
          <a:p>
            <a:pPr lvl="1">
              <a:spcBef>
                <a:spcPct val="0"/>
              </a:spcBef>
              <a:spcAft>
                <a:spcPts val="0"/>
              </a:spcAft>
              <a:buClr>
                <a:schemeClr val="tx1"/>
              </a:buClr>
            </a:pPr>
            <a:r>
              <a:rPr lang="en-US" sz="1800" dirty="0" smtClean="0">
                <a:latin typeface="Arial" charset="0"/>
                <a:ea typeface="ＭＳ Ｐゴシック" pitchFamily="-109" charset="-128"/>
                <a:cs typeface="Arial" charset="0"/>
              </a:rPr>
              <a:t>International round-trip airfare to host location</a:t>
            </a:r>
          </a:p>
          <a:p>
            <a:pPr lvl="1">
              <a:spcBef>
                <a:spcPct val="0"/>
              </a:spcBef>
              <a:spcAft>
                <a:spcPts val="0"/>
              </a:spcAft>
              <a:buClr>
                <a:schemeClr val="tx1"/>
              </a:buClr>
            </a:pPr>
            <a:r>
              <a:rPr lang="en-US" sz="1800" dirty="0" smtClean="0">
                <a:latin typeface="Arial" charset="0"/>
                <a:ea typeface="ＭＳ Ｐゴシック" pitchFamily="-109" charset="-128"/>
                <a:cs typeface="Arial" charset="0"/>
              </a:rPr>
              <a:t>Living expenses abroad (by foreign partner organizations)</a:t>
            </a:r>
            <a:endParaRPr lang="en-US" sz="2000" dirty="0" smtClean="0">
              <a:latin typeface="Arial" charset="0"/>
              <a:ea typeface="ＭＳ Ｐゴシック" pitchFamily="-109" charset="-128"/>
              <a:cs typeface="Arial" charset="0"/>
            </a:endParaRPr>
          </a:p>
          <a:p>
            <a:pPr>
              <a:spcBef>
                <a:spcPct val="0"/>
              </a:spcBef>
              <a:spcAft>
                <a:spcPts val="600"/>
              </a:spcAft>
              <a:buFont typeface="Arial" charset="0"/>
              <a:buNone/>
            </a:pPr>
            <a:endParaRPr lang="en-US" sz="2000" dirty="0" smtClean="0">
              <a:solidFill>
                <a:srgbClr val="0000CC"/>
              </a:solidFill>
              <a:latin typeface="Arial" charset="0"/>
              <a:ea typeface="ＭＳ Ｐゴシック" pitchFamily="-109" charset="-128"/>
              <a:cs typeface="Arial" charset="0"/>
            </a:endParaRPr>
          </a:p>
        </p:txBody>
      </p:sp>
      <p:grpSp>
        <p:nvGrpSpPr>
          <p:cNvPr id="2" name="Group 18"/>
          <p:cNvGrpSpPr>
            <a:grpSpLocks/>
          </p:cNvGrpSpPr>
          <p:nvPr/>
        </p:nvGrpSpPr>
        <p:grpSpPr bwMode="auto">
          <a:xfrm>
            <a:off x="5257800" y="4953000"/>
            <a:ext cx="3429000" cy="1686706"/>
            <a:chOff x="2976" y="672"/>
            <a:chExt cx="2784" cy="1488"/>
          </a:xfrm>
        </p:grpSpPr>
        <p:sp>
          <p:nvSpPr>
            <p:cNvPr id="6" name="Rectangle 13"/>
            <p:cNvSpPr>
              <a:spLocks noChangeArrowheads="1"/>
            </p:cNvSpPr>
            <p:nvPr/>
          </p:nvSpPr>
          <p:spPr bwMode="auto">
            <a:xfrm>
              <a:off x="2976" y="672"/>
              <a:ext cx="2784" cy="1488"/>
            </a:xfrm>
            <a:prstGeom prst="rect">
              <a:avLst/>
            </a:prstGeom>
            <a:noFill/>
            <a:ln w="9525">
              <a:solidFill>
                <a:schemeClr val="bg1"/>
              </a:solidFill>
              <a:miter lim="800000"/>
              <a:headEnd/>
              <a:tailEnd/>
            </a:ln>
          </p:spPr>
          <p:txBody>
            <a:bodyPr wrap="none" anchor="ctr"/>
            <a:lstStyle/>
            <a:p>
              <a:pPr eaLnBrk="0" hangingPunct="0"/>
              <a:endParaRPr lang="en-US"/>
            </a:p>
          </p:txBody>
        </p:sp>
        <p:pic>
          <p:nvPicPr>
            <p:cNvPr id="7" name="Picture 14" descr="Vice Minister Shang Yong Meeting U"/>
            <p:cNvPicPr>
              <a:picLocks noChangeAspect="1" noChangeArrowheads="1"/>
            </p:cNvPicPr>
            <p:nvPr/>
          </p:nvPicPr>
          <p:blipFill>
            <a:blip r:embed="rId4" cstate="print"/>
            <a:srcRect t="23578"/>
            <a:stretch>
              <a:fillRect/>
            </a:stretch>
          </p:blipFill>
          <p:spPr bwMode="auto">
            <a:xfrm>
              <a:off x="3072" y="768"/>
              <a:ext cx="2568" cy="1307"/>
            </a:xfrm>
            <a:prstGeom prst="rect">
              <a:avLst/>
            </a:prstGeom>
            <a:noFill/>
            <a:ln w="9525">
              <a:noFill/>
              <a:miter lim="800000"/>
              <a:headEnd/>
              <a:tailEnd/>
            </a:ln>
          </p:spPr>
        </p:pic>
      </p:grpSp>
      <p:sp>
        <p:nvSpPr>
          <p:cNvPr id="10" name="Line 7"/>
          <p:cNvSpPr>
            <a:spLocks noChangeShapeType="1"/>
          </p:cNvSpPr>
          <p:nvPr/>
        </p:nvSpPr>
        <p:spPr bwMode="auto">
          <a:xfrm flipV="1">
            <a:off x="762000" y="1143000"/>
            <a:ext cx="8077200" cy="0"/>
          </a:xfrm>
          <a:prstGeom prst="line">
            <a:avLst/>
          </a:prstGeom>
          <a:noFill/>
          <a:ln w="28575">
            <a:solidFill>
              <a:srgbClr val="000099"/>
            </a:solidFill>
            <a:round/>
            <a:headEnd/>
            <a:tailEnd/>
          </a:ln>
          <a:effectLst/>
        </p:spPr>
        <p:txBody>
          <a:bodyPr/>
          <a:lstStyle/>
          <a:p>
            <a:endParaRPr lang="en-US"/>
          </a:p>
        </p:txBody>
      </p:sp>
      <p:sp>
        <p:nvSpPr>
          <p:cNvPr id="11" name="Line 8"/>
          <p:cNvSpPr>
            <a:spLocks noChangeShapeType="1"/>
          </p:cNvSpPr>
          <p:nvPr/>
        </p:nvSpPr>
        <p:spPr bwMode="auto">
          <a:xfrm flipV="1">
            <a:off x="762000" y="1066800"/>
            <a:ext cx="8077200" cy="0"/>
          </a:xfrm>
          <a:prstGeom prst="line">
            <a:avLst/>
          </a:prstGeom>
          <a:noFill/>
          <a:ln w="28575">
            <a:solidFill>
              <a:srgbClr val="FF0000"/>
            </a:solidFill>
            <a:round/>
            <a:headEnd/>
            <a:tailEnd/>
          </a:ln>
          <a:effectLst/>
        </p:spPr>
        <p:txBody>
          <a:bodyPr/>
          <a:lstStyle/>
          <a:p>
            <a:endParaRPr lang="en-US"/>
          </a:p>
        </p:txBody>
      </p:sp>
      <p:pic>
        <p:nvPicPr>
          <p:cNvPr id="12" name="Picture 2" descr="thumbnail of small NSF logo in color without shading "/>
          <p:cNvPicPr>
            <a:picLocks noChangeAspect="1" noChangeArrowheads="1"/>
          </p:cNvPicPr>
          <p:nvPr/>
        </p:nvPicPr>
        <p:blipFill>
          <a:blip r:embed="rId5" cstate="print"/>
          <a:srcRect/>
          <a:stretch>
            <a:fillRect/>
          </a:stretch>
        </p:blipFill>
        <p:spPr bwMode="auto">
          <a:xfrm>
            <a:off x="152400" y="152400"/>
            <a:ext cx="914400" cy="914400"/>
          </a:xfrm>
          <a:prstGeom prst="rect">
            <a:avLst/>
          </a:prstGeom>
          <a:noFill/>
        </p:spPr>
      </p:pic>
      <p:graphicFrame>
        <p:nvGraphicFramePr>
          <p:cNvPr id="14" name="Table 13"/>
          <p:cNvGraphicFramePr>
            <a:graphicFrameLocks noGrp="1"/>
          </p:cNvGraphicFramePr>
          <p:nvPr/>
        </p:nvGraphicFramePr>
        <p:xfrm>
          <a:off x="685800" y="5105400"/>
          <a:ext cx="4434840" cy="1483360"/>
        </p:xfrm>
        <a:graphic>
          <a:graphicData uri="http://schemas.openxmlformats.org/drawingml/2006/table">
            <a:tbl>
              <a:tblPr firstRow="1" bandRow="1">
                <a:tableStyleId>{5C22544A-7EE6-4342-B048-85BDC9FD1C3A}</a:tableStyleId>
              </a:tblPr>
              <a:tblGrid>
                <a:gridCol w="1478280"/>
                <a:gridCol w="1478280"/>
                <a:gridCol w="1478280"/>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smtClean="0">
                          <a:solidFill>
                            <a:schemeClr val="tx1"/>
                          </a:solidFill>
                        </a:rPr>
                        <a:t>Proposals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smtClean="0">
                          <a:solidFill>
                            <a:schemeClr val="tx1"/>
                          </a:solidFill>
                        </a:rPr>
                        <a:t>Awards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FY 2008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526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191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FY 2009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319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190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FY 2010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544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221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rgbClr val="FFC000"/>
                </a:solidFill>
              </a:rPr>
              <a:t>East Asia and Pacific Summer Institute for U. S. Graduate Students</a:t>
            </a:r>
            <a:endParaRPr lang="en-US" sz="3600" dirty="0">
              <a:solidFill>
                <a:srgbClr val="FFC000"/>
              </a:solidFill>
            </a:endParaRPr>
          </a:p>
        </p:txBody>
      </p:sp>
      <p:sp>
        <p:nvSpPr>
          <p:cNvPr id="3" name="Content Placeholder 2"/>
          <p:cNvSpPr>
            <a:spLocks noGrp="1"/>
          </p:cNvSpPr>
          <p:nvPr>
            <p:ph idx="1"/>
          </p:nvPr>
        </p:nvSpPr>
        <p:spPr>
          <a:xfrm>
            <a:off x="4495800" y="1447800"/>
            <a:ext cx="4648200" cy="4678363"/>
          </a:xfrm>
        </p:spPr>
        <p:txBody>
          <a:bodyPr>
            <a:normAutofit/>
          </a:bodyPr>
          <a:lstStyle/>
          <a:p>
            <a:r>
              <a:rPr lang="en-US" sz="2400" dirty="0" smtClean="0"/>
              <a:t>Joint program with Ministry of Science and Technology </a:t>
            </a:r>
          </a:p>
          <a:p>
            <a:r>
              <a:rPr lang="en-US" sz="2400" dirty="0" smtClean="0"/>
              <a:t>Each year, up to 40 graduate students will conduct research for two months in China</a:t>
            </a:r>
            <a:endParaRPr lang="en-US" sz="2400" dirty="0"/>
          </a:p>
        </p:txBody>
      </p:sp>
      <p:sp>
        <p:nvSpPr>
          <p:cNvPr id="4" name="Slide Number Placeholder 3"/>
          <p:cNvSpPr>
            <a:spLocks noGrp="1"/>
          </p:cNvSpPr>
          <p:nvPr>
            <p:ph type="sldNum" sz="quarter" idx="12"/>
          </p:nvPr>
        </p:nvSpPr>
        <p:spPr/>
        <p:txBody>
          <a:bodyPr/>
          <a:lstStyle/>
          <a:p>
            <a:fld id="{1DFF0218-94E0-4158-A12F-3371CF0BF525}" type="slidenum">
              <a:rPr lang="en-US" smtClean="0"/>
              <a:pPr/>
              <a:t>11</a:t>
            </a:fld>
            <a:endParaRPr lang="en-US" dirty="0"/>
          </a:p>
        </p:txBody>
      </p:sp>
      <p:grpSp>
        <p:nvGrpSpPr>
          <p:cNvPr id="5" name="Group 8"/>
          <p:cNvGrpSpPr>
            <a:grpSpLocks noChangeAspect="1"/>
          </p:cNvGrpSpPr>
          <p:nvPr/>
        </p:nvGrpSpPr>
        <p:grpSpPr bwMode="auto">
          <a:xfrm>
            <a:off x="381000" y="4038600"/>
            <a:ext cx="3832242" cy="2665248"/>
            <a:chOff x="3888" y="2496"/>
            <a:chExt cx="1776" cy="1432"/>
          </a:xfrm>
        </p:grpSpPr>
        <p:sp>
          <p:nvSpPr>
            <p:cNvPr id="6" name="Rectangle 9"/>
            <p:cNvSpPr>
              <a:spLocks noChangeArrowheads="1"/>
            </p:cNvSpPr>
            <p:nvPr/>
          </p:nvSpPr>
          <p:spPr bwMode="auto">
            <a:xfrm>
              <a:off x="3888" y="2496"/>
              <a:ext cx="1776" cy="1392"/>
            </a:xfrm>
            <a:prstGeom prst="rect">
              <a:avLst/>
            </a:prstGeom>
            <a:noFill/>
            <a:ln w="9525">
              <a:solidFill>
                <a:schemeClr val="bg1"/>
              </a:solidFill>
              <a:miter lim="800000"/>
              <a:headEnd/>
              <a:tailEnd/>
            </a:ln>
            <a:effectLst/>
          </p:spPr>
          <p:txBody>
            <a:bodyPr wrap="none" anchor="ctr"/>
            <a:lstStyle/>
            <a:p>
              <a:endParaRPr lang="en-US" dirty="0"/>
            </a:p>
          </p:txBody>
        </p:sp>
        <p:pic>
          <p:nvPicPr>
            <p:cNvPr id="7" name="Picture 10" descr="Peter Petraitis' lecture"/>
            <p:cNvPicPr>
              <a:picLocks noChangeAspect="1" noChangeArrowheads="1"/>
            </p:cNvPicPr>
            <p:nvPr/>
          </p:nvPicPr>
          <p:blipFill>
            <a:blip r:embed="rId2" cstate="print"/>
            <a:stretch>
              <a:fillRect/>
            </a:stretch>
          </p:blipFill>
          <p:spPr bwMode="auto">
            <a:xfrm>
              <a:off x="3936" y="2592"/>
              <a:ext cx="1588" cy="1336"/>
            </a:xfrm>
            <a:prstGeom prst="rect">
              <a:avLst/>
            </a:prstGeom>
            <a:ln>
              <a:noFill/>
            </a:ln>
            <a:effectLst>
              <a:outerShdw blurRad="292100" dist="139700" dir="2700000" algn="tl" rotWithShape="0">
                <a:srgbClr val="333333">
                  <a:alpha val="65000"/>
                </a:srgbClr>
              </a:outerShdw>
            </a:effectLst>
          </p:spPr>
        </p:pic>
      </p:grpSp>
      <p:pic>
        <p:nvPicPr>
          <p:cNvPr id="1026" name="Picture 2" descr="使馆合影1"/>
          <p:cNvPicPr>
            <a:picLocks noChangeAspect="1" noChangeArrowheads="1"/>
          </p:cNvPicPr>
          <p:nvPr/>
        </p:nvPicPr>
        <p:blipFill>
          <a:blip r:embed="rId3" cstate="print"/>
          <a:srcRect/>
          <a:stretch>
            <a:fillRect/>
          </a:stretch>
        </p:blipFill>
        <p:spPr bwMode="auto">
          <a:xfrm>
            <a:off x="228600" y="1600200"/>
            <a:ext cx="4191000" cy="2381250"/>
          </a:xfrm>
          <a:prstGeom prst="rect">
            <a:avLst/>
          </a:prstGeom>
          <a:noFill/>
          <a:ln w="9525">
            <a:noFill/>
            <a:miter lim="800000"/>
            <a:headEnd/>
            <a:tailEnd/>
          </a:ln>
        </p:spPr>
      </p:pic>
      <p:pic>
        <p:nvPicPr>
          <p:cNvPr id="9" name="Picture 5" descr="IMG_2758"/>
          <p:cNvPicPr>
            <a:picLocks noChangeAspect="1" noChangeArrowheads="1"/>
          </p:cNvPicPr>
          <p:nvPr/>
        </p:nvPicPr>
        <p:blipFill>
          <a:blip r:embed="rId4" cstate="print"/>
          <a:srcRect/>
          <a:stretch>
            <a:fillRect/>
          </a:stretch>
        </p:blipFill>
        <p:spPr bwMode="auto">
          <a:xfrm>
            <a:off x="3962400" y="3581400"/>
            <a:ext cx="4419600" cy="31242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4"/>
          <p:cNvPicPr>
            <a:picLocks noChangeAspect="1" noChangeArrowheads="1"/>
          </p:cNvPicPr>
          <p:nvPr/>
        </p:nvPicPr>
        <p:blipFill>
          <a:blip r:embed="rId3" cstate="print">
            <a:lum bright="82000" contrast="-96000"/>
            <a:grayscl/>
          </a:blip>
          <a:srcRect/>
          <a:stretch>
            <a:fillRect/>
          </a:stretch>
        </p:blipFill>
        <p:spPr bwMode="auto">
          <a:xfrm>
            <a:off x="381000" y="1373188"/>
            <a:ext cx="8458200" cy="4799012"/>
          </a:xfrm>
          <a:prstGeom prst="rect">
            <a:avLst/>
          </a:prstGeom>
          <a:noFill/>
          <a:ln w="9525">
            <a:noFill/>
            <a:miter lim="800000"/>
            <a:headEnd/>
            <a:tailEnd/>
          </a:ln>
          <a:effectLst/>
        </p:spPr>
      </p:pic>
      <p:sp>
        <p:nvSpPr>
          <p:cNvPr id="19458" name="Title 1"/>
          <p:cNvSpPr>
            <a:spLocks noGrp="1"/>
          </p:cNvSpPr>
          <p:nvPr>
            <p:ph type="title"/>
          </p:nvPr>
        </p:nvSpPr>
        <p:spPr>
          <a:xfrm>
            <a:off x="228600" y="152400"/>
            <a:ext cx="8610600" cy="914400"/>
          </a:xfrm>
        </p:spPr>
        <p:txBody>
          <a:bodyPr/>
          <a:lstStyle/>
          <a:p>
            <a:pPr algn="ctr"/>
            <a:r>
              <a:rPr lang="en-US" sz="3200" b="1" dirty="0" smtClean="0">
                <a:solidFill>
                  <a:srgbClr val="0000CC"/>
                </a:solidFill>
                <a:latin typeface="Arial" charset="0"/>
                <a:ea typeface="ＭＳ Ｐゴシック" pitchFamily="-109" charset="-128"/>
                <a:cs typeface="Arial" charset="0"/>
              </a:rPr>
              <a:t>International Research </a:t>
            </a:r>
            <a:br>
              <a:rPr lang="en-US" sz="3200" b="1" dirty="0" smtClean="0">
                <a:solidFill>
                  <a:srgbClr val="0000CC"/>
                </a:solidFill>
                <a:latin typeface="Arial" charset="0"/>
                <a:ea typeface="ＭＳ Ｐゴシック" pitchFamily="-109" charset="-128"/>
                <a:cs typeface="Arial" charset="0"/>
              </a:rPr>
            </a:br>
            <a:r>
              <a:rPr lang="en-US" sz="3200" b="1" dirty="0" smtClean="0">
                <a:solidFill>
                  <a:srgbClr val="0000CC"/>
                </a:solidFill>
                <a:latin typeface="Arial" charset="0"/>
                <a:ea typeface="ＭＳ Ｐゴシック" pitchFamily="-109" charset="-128"/>
                <a:cs typeface="Arial" charset="0"/>
              </a:rPr>
              <a:t>Fellowship Program</a:t>
            </a:r>
          </a:p>
        </p:txBody>
      </p:sp>
      <p:sp>
        <p:nvSpPr>
          <p:cNvPr id="19459" name="Content Placeholder 2"/>
          <p:cNvSpPr>
            <a:spLocks noGrp="1"/>
          </p:cNvSpPr>
          <p:nvPr>
            <p:ph idx="1"/>
          </p:nvPr>
        </p:nvSpPr>
        <p:spPr>
          <a:xfrm>
            <a:off x="1295400" y="1371600"/>
            <a:ext cx="6699422" cy="3733800"/>
          </a:xfrm>
        </p:spPr>
        <p:txBody>
          <a:bodyPr>
            <a:normAutofit fontScale="92500" lnSpcReduction="20000"/>
          </a:bodyPr>
          <a:lstStyle/>
          <a:p>
            <a:pPr>
              <a:spcBef>
                <a:spcPts val="600"/>
              </a:spcBef>
              <a:buClr>
                <a:schemeClr val="tx1"/>
              </a:buClr>
            </a:pPr>
            <a:r>
              <a:rPr lang="en-US" sz="2400" dirty="0" smtClean="0">
                <a:latin typeface="Arial" charset="0"/>
                <a:ea typeface="ＭＳ Ｐゴシック" pitchFamily="-109" charset="-128"/>
                <a:cs typeface="Arial" charset="0"/>
              </a:rPr>
              <a:t>Early post-docs (within two years of PhD.)</a:t>
            </a:r>
          </a:p>
          <a:p>
            <a:pPr>
              <a:spcBef>
                <a:spcPts val="600"/>
              </a:spcBef>
              <a:buClr>
                <a:schemeClr val="tx1"/>
              </a:buClr>
            </a:pPr>
            <a:r>
              <a:rPr lang="en-US" sz="2400" dirty="0" smtClean="0"/>
              <a:t>Post-doc is applicant and PI</a:t>
            </a:r>
          </a:p>
          <a:p>
            <a:pPr>
              <a:spcBef>
                <a:spcPts val="600"/>
              </a:spcBef>
              <a:buClr>
                <a:schemeClr val="tx1"/>
              </a:buClr>
            </a:pPr>
            <a:r>
              <a:rPr lang="en-US" sz="2400" dirty="0" smtClean="0"/>
              <a:t>Introduce scientists and engineers in the early stages of their careers to international collaborative research opportunities</a:t>
            </a:r>
            <a:endParaRPr lang="en-US" sz="2400" dirty="0" smtClean="0">
              <a:latin typeface="Arial" charset="0"/>
              <a:ea typeface="ＭＳ Ｐゴシック" pitchFamily="-109" charset="-128"/>
              <a:cs typeface="Arial" charset="0"/>
            </a:endParaRPr>
          </a:p>
          <a:p>
            <a:pPr>
              <a:spcBef>
                <a:spcPts val="600"/>
              </a:spcBef>
              <a:buClr>
                <a:schemeClr val="tx1"/>
              </a:buClr>
            </a:pPr>
            <a:r>
              <a:rPr lang="en-US" sz="2400" dirty="0" smtClean="0">
                <a:latin typeface="Arial" charset="0"/>
                <a:ea typeface="ＭＳ Ｐゴシック" pitchFamily="-109" charset="-128"/>
                <a:cs typeface="Arial" charset="0"/>
              </a:rPr>
              <a:t>Residence abroad for nine to 24 months</a:t>
            </a:r>
          </a:p>
          <a:p>
            <a:pPr lvl="1">
              <a:spcBef>
                <a:spcPts val="600"/>
              </a:spcBef>
              <a:buClr>
                <a:schemeClr val="tx1"/>
              </a:buClr>
            </a:pPr>
            <a:r>
              <a:rPr lang="en-US" sz="2000" dirty="0" smtClean="0">
                <a:latin typeface="Arial" charset="0"/>
                <a:ea typeface="ＭＳ Ｐゴシック" pitchFamily="-109" charset="-128"/>
                <a:cs typeface="Arial" charset="0"/>
              </a:rPr>
              <a:t>Up to $200,000</a:t>
            </a:r>
          </a:p>
          <a:p>
            <a:pPr lvl="1">
              <a:spcBef>
                <a:spcPts val="600"/>
              </a:spcBef>
              <a:buClr>
                <a:schemeClr val="tx1"/>
              </a:buClr>
            </a:pPr>
            <a:r>
              <a:rPr lang="en-US" sz="2000" dirty="0" smtClean="0">
                <a:latin typeface="Arial" charset="0"/>
                <a:ea typeface="ＭＳ Ｐゴシック" pitchFamily="-109" charset="-128"/>
                <a:cs typeface="Arial" charset="0"/>
              </a:rPr>
              <a:t>Dependent support for transportation, insurance and cost of living</a:t>
            </a:r>
          </a:p>
          <a:p>
            <a:pPr>
              <a:spcBef>
                <a:spcPts val="600"/>
              </a:spcBef>
              <a:buClr>
                <a:schemeClr val="tx1"/>
              </a:buClr>
              <a:buFont typeface="Arial" charset="0"/>
              <a:buNone/>
            </a:pPr>
            <a:r>
              <a:rPr lang="en-US" sz="2400" dirty="0" smtClean="0">
                <a:latin typeface="Arial" charset="0"/>
                <a:ea typeface="ＭＳ Ｐゴシック" pitchFamily="-109" charset="-128"/>
                <a:cs typeface="Arial" charset="0"/>
              </a:rPr>
              <a:t>	</a:t>
            </a:r>
            <a:endParaRPr lang="en-US" sz="2000" dirty="0" smtClean="0">
              <a:latin typeface="Arial" charset="0"/>
              <a:ea typeface="ＭＳ Ｐゴシック" pitchFamily="-109" charset="-128"/>
              <a:cs typeface="Arial" charset="0"/>
            </a:endParaRPr>
          </a:p>
          <a:p>
            <a:pPr>
              <a:spcBef>
                <a:spcPts val="600"/>
              </a:spcBef>
              <a:buFont typeface="Arial" charset="0"/>
              <a:buNone/>
            </a:pPr>
            <a:r>
              <a:rPr lang="en-US" sz="1800" dirty="0" smtClean="0">
                <a:solidFill>
                  <a:srgbClr val="0000CC"/>
                </a:solidFill>
                <a:latin typeface="Arial" charset="0"/>
                <a:ea typeface="ＭＳ Ｐゴシック" pitchFamily="-109" charset="-128"/>
                <a:cs typeface="Arial" charset="0"/>
              </a:rPr>
              <a:t> </a:t>
            </a:r>
          </a:p>
        </p:txBody>
      </p:sp>
      <p:sp>
        <p:nvSpPr>
          <p:cNvPr id="9" name="Line 7"/>
          <p:cNvSpPr>
            <a:spLocks noChangeShapeType="1"/>
          </p:cNvSpPr>
          <p:nvPr/>
        </p:nvSpPr>
        <p:spPr bwMode="auto">
          <a:xfrm flipV="1">
            <a:off x="762000" y="1143000"/>
            <a:ext cx="8077200" cy="0"/>
          </a:xfrm>
          <a:prstGeom prst="line">
            <a:avLst/>
          </a:prstGeom>
          <a:noFill/>
          <a:ln w="28575">
            <a:solidFill>
              <a:srgbClr val="000099"/>
            </a:solidFill>
            <a:round/>
            <a:headEnd/>
            <a:tailEnd/>
          </a:ln>
          <a:effectLst/>
        </p:spPr>
        <p:txBody>
          <a:bodyPr/>
          <a:lstStyle/>
          <a:p>
            <a:endParaRPr lang="en-US"/>
          </a:p>
        </p:txBody>
      </p:sp>
      <p:sp>
        <p:nvSpPr>
          <p:cNvPr id="10" name="Line 8"/>
          <p:cNvSpPr>
            <a:spLocks noChangeShapeType="1"/>
          </p:cNvSpPr>
          <p:nvPr/>
        </p:nvSpPr>
        <p:spPr bwMode="auto">
          <a:xfrm flipV="1">
            <a:off x="762000" y="1219200"/>
            <a:ext cx="8077200" cy="0"/>
          </a:xfrm>
          <a:prstGeom prst="line">
            <a:avLst/>
          </a:prstGeom>
          <a:noFill/>
          <a:ln w="28575">
            <a:solidFill>
              <a:srgbClr val="FF0000"/>
            </a:solidFill>
            <a:round/>
            <a:headEnd/>
            <a:tailEnd/>
          </a:ln>
          <a:effectLst/>
        </p:spPr>
        <p:txBody>
          <a:bodyPr/>
          <a:lstStyle/>
          <a:p>
            <a:endParaRPr lang="en-US"/>
          </a:p>
        </p:txBody>
      </p:sp>
      <p:pic>
        <p:nvPicPr>
          <p:cNvPr id="11" name="Picture 2" descr="thumbnail of small NSF logo in color without shading "/>
          <p:cNvPicPr>
            <a:picLocks noChangeAspect="1" noChangeArrowheads="1"/>
          </p:cNvPicPr>
          <p:nvPr/>
        </p:nvPicPr>
        <p:blipFill>
          <a:blip r:embed="rId4" cstate="print"/>
          <a:srcRect/>
          <a:stretch>
            <a:fillRect/>
          </a:stretch>
        </p:blipFill>
        <p:spPr bwMode="auto">
          <a:xfrm>
            <a:off x="152400" y="152400"/>
            <a:ext cx="914400" cy="914400"/>
          </a:xfrm>
          <a:prstGeom prst="rect">
            <a:avLst/>
          </a:prstGeom>
          <a:noFill/>
        </p:spPr>
      </p:pic>
      <p:graphicFrame>
        <p:nvGraphicFramePr>
          <p:cNvPr id="12" name="Table 11"/>
          <p:cNvGraphicFramePr>
            <a:graphicFrameLocks noGrp="1"/>
          </p:cNvGraphicFramePr>
          <p:nvPr/>
        </p:nvGraphicFramePr>
        <p:xfrm>
          <a:off x="1219200" y="4495800"/>
          <a:ext cx="4434840" cy="1483360"/>
        </p:xfrm>
        <a:graphic>
          <a:graphicData uri="http://schemas.openxmlformats.org/drawingml/2006/table">
            <a:tbl>
              <a:tblPr firstRow="1" bandRow="1">
                <a:tableStyleId>{5C22544A-7EE6-4342-B048-85BDC9FD1C3A}</a:tableStyleId>
              </a:tblPr>
              <a:tblGrid>
                <a:gridCol w="1478280"/>
                <a:gridCol w="1478280"/>
                <a:gridCol w="1478280"/>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smtClean="0">
                          <a:solidFill>
                            <a:schemeClr val="tx1"/>
                          </a:solidFill>
                        </a:rPr>
                        <a:t>Proposals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smtClean="0">
                          <a:solidFill>
                            <a:schemeClr val="tx1"/>
                          </a:solidFill>
                        </a:rPr>
                        <a:t>Awards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FY 2008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151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FY 2009*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132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FY 2010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158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 name="Rectangle 12"/>
          <p:cNvSpPr/>
          <p:nvPr/>
        </p:nvSpPr>
        <p:spPr>
          <a:xfrm>
            <a:off x="2362200" y="6172200"/>
            <a:ext cx="1551515" cy="307777"/>
          </a:xfrm>
          <a:prstGeom prst="rect">
            <a:avLst/>
          </a:prstGeom>
        </p:spPr>
        <p:txBody>
          <a:bodyPr wrap="none">
            <a:spAutoFit/>
          </a:bodyPr>
          <a:lstStyle/>
          <a:p>
            <a:r>
              <a:rPr lang="en-US" sz="1400" dirty="0" smtClean="0"/>
              <a:t>* Includes ARRA </a:t>
            </a:r>
            <a:endParaRPr lang="en-US" sz="1400" dirty="0"/>
          </a:p>
        </p:txBody>
      </p:sp>
      <p:pic>
        <p:nvPicPr>
          <p:cNvPr id="14" name="Picture 4" descr="Changlian and Gwen in Inner Mongolia"/>
          <p:cNvPicPr>
            <a:picLocks noChangeAspect="1" noChangeArrowheads="1"/>
          </p:cNvPicPr>
          <p:nvPr/>
        </p:nvPicPr>
        <p:blipFill>
          <a:blip r:embed="rId5" cstate="print"/>
          <a:srcRect l="4205" t="3407" r="5388"/>
          <a:stretch>
            <a:fillRect/>
          </a:stretch>
        </p:blipFill>
        <p:spPr bwMode="auto">
          <a:xfrm>
            <a:off x="6361440" y="4419600"/>
            <a:ext cx="2325360" cy="15333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3" cstate="print">
            <a:lum bright="82000" contrast="-96000"/>
            <a:grayscl/>
          </a:blip>
          <a:srcRect/>
          <a:stretch>
            <a:fillRect/>
          </a:stretch>
        </p:blipFill>
        <p:spPr bwMode="auto">
          <a:xfrm>
            <a:off x="381000" y="1373188"/>
            <a:ext cx="8458200" cy="4799012"/>
          </a:xfrm>
          <a:prstGeom prst="rect">
            <a:avLst/>
          </a:prstGeom>
          <a:noFill/>
          <a:ln w="9525">
            <a:noFill/>
            <a:miter lim="800000"/>
            <a:headEnd/>
            <a:tailEnd/>
          </a:ln>
          <a:effectLst/>
        </p:spPr>
      </p:pic>
      <p:sp>
        <p:nvSpPr>
          <p:cNvPr id="20482" name="Title 3"/>
          <p:cNvSpPr>
            <a:spLocks noGrp="1"/>
          </p:cNvSpPr>
          <p:nvPr>
            <p:ph type="title"/>
          </p:nvPr>
        </p:nvSpPr>
        <p:spPr>
          <a:xfrm>
            <a:off x="914400" y="152400"/>
            <a:ext cx="8229600" cy="792162"/>
          </a:xfrm>
        </p:spPr>
        <p:txBody>
          <a:bodyPr/>
          <a:lstStyle/>
          <a:p>
            <a:pPr algn="ctr"/>
            <a:r>
              <a:rPr lang="en-US" sz="3200" b="1" dirty="0" smtClean="0">
                <a:solidFill>
                  <a:srgbClr val="0000CC"/>
                </a:solidFill>
                <a:latin typeface="Arial" charset="0"/>
                <a:ea typeface="ＭＳ Ｐゴシック" pitchFamily="-109" charset="-128"/>
                <a:cs typeface="Arial" charset="0"/>
              </a:rPr>
              <a:t>Advanced Studies Institutes</a:t>
            </a:r>
          </a:p>
        </p:txBody>
      </p:sp>
      <p:sp>
        <p:nvSpPr>
          <p:cNvPr id="20483" name="Content Placeholder 4"/>
          <p:cNvSpPr>
            <a:spLocks noGrp="1"/>
          </p:cNvSpPr>
          <p:nvPr>
            <p:ph idx="1"/>
          </p:nvPr>
        </p:nvSpPr>
        <p:spPr>
          <a:xfrm>
            <a:off x="533400" y="1447800"/>
            <a:ext cx="8229600" cy="2438400"/>
          </a:xfrm>
        </p:spPr>
        <p:txBody>
          <a:bodyPr/>
          <a:lstStyle/>
          <a:p>
            <a:pPr>
              <a:spcBef>
                <a:spcPts val="600"/>
              </a:spcBef>
              <a:buClr>
                <a:schemeClr val="tx1"/>
              </a:buClr>
            </a:pPr>
            <a:r>
              <a:rPr lang="en-US" sz="2400" dirty="0" smtClean="0">
                <a:latin typeface="Arial" charset="0"/>
                <a:ea typeface="ＭＳ Ｐゴシック" pitchFamily="-109" charset="-128"/>
                <a:cs typeface="Arial" charset="0"/>
              </a:rPr>
              <a:t>Advanced graduate, post-doctoral, and junior faculty level</a:t>
            </a:r>
          </a:p>
          <a:p>
            <a:pPr>
              <a:spcBef>
                <a:spcPts val="600"/>
              </a:spcBef>
              <a:buClr>
                <a:schemeClr val="tx1"/>
              </a:buClr>
            </a:pPr>
            <a:r>
              <a:rPr lang="en-US" sz="2400" dirty="0" smtClean="0">
                <a:latin typeface="Arial" charset="0"/>
                <a:ea typeface="ＭＳ Ｐゴシック" pitchFamily="-109" charset="-128"/>
                <a:cs typeface="Arial" charset="0"/>
              </a:rPr>
              <a:t>PI organizes short courses </a:t>
            </a:r>
            <a:r>
              <a:rPr lang="en-US" sz="2400" dirty="0" smtClean="0"/>
              <a:t>on leading-edge research themes</a:t>
            </a:r>
          </a:p>
          <a:p>
            <a:pPr lvl="1">
              <a:spcBef>
                <a:spcPts val="600"/>
              </a:spcBef>
              <a:buClr>
                <a:schemeClr val="tx1"/>
              </a:buClr>
            </a:pPr>
            <a:r>
              <a:rPr lang="en-US" sz="2000" dirty="0" smtClean="0">
                <a:latin typeface="Arial" charset="0"/>
                <a:ea typeface="ＭＳ Ｐゴシック" pitchFamily="-109" charset="-128"/>
                <a:cs typeface="Arial" charset="0"/>
              </a:rPr>
              <a:t>Ten days to one month, involving lectures, demonstrations, research seminars, and discussions</a:t>
            </a:r>
          </a:p>
          <a:p>
            <a:pPr lvl="1">
              <a:spcBef>
                <a:spcPts val="600"/>
              </a:spcBef>
              <a:buClr>
                <a:schemeClr val="tx1"/>
              </a:buClr>
            </a:pPr>
            <a:r>
              <a:rPr lang="en-US" sz="2000" dirty="0" smtClean="0">
                <a:latin typeface="Arial" charset="0"/>
                <a:ea typeface="ＭＳ Ｐゴシック" pitchFamily="-109" charset="-128"/>
                <a:cs typeface="Arial" charset="0"/>
              </a:rPr>
              <a:t>25 to 40 students/participants from the U.S. and other countries </a:t>
            </a:r>
          </a:p>
          <a:p>
            <a:pPr>
              <a:spcBef>
                <a:spcPts val="600"/>
              </a:spcBef>
              <a:buClr>
                <a:schemeClr val="tx1"/>
              </a:buClr>
            </a:pPr>
            <a:r>
              <a:rPr lang="en-US" sz="2400" dirty="0" smtClean="0">
                <a:latin typeface="Arial" charset="0"/>
                <a:ea typeface="ＭＳ Ｐゴシック" pitchFamily="-109" charset="-128"/>
                <a:cs typeface="Arial" charset="0"/>
              </a:rPr>
              <a:t>Jointly supported initiative between NSF and DOE</a:t>
            </a:r>
          </a:p>
        </p:txBody>
      </p:sp>
      <p:sp>
        <p:nvSpPr>
          <p:cNvPr id="7" name="Line 7"/>
          <p:cNvSpPr>
            <a:spLocks noChangeShapeType="1"/>
          </p:cNvSpPr>
          <p:nvPr/>
        </p:nvSpPr>
        <p:spPr bwMode="auto">
          <a:xfrm flipV="1">
            <a:off x="762000" y="1143000"/>
            <a:ext cx="8077200" cy="0"/>
          </a:xfrm>
          <a:prstGeom prst="line">
            <a:avLst/>
          </a:prstGeom>
          <a:noFill/>
          <a:ln w="28575">
            <a:solidFill>
              <a:srgbClr val="000099"/>
            </a:solidFill>
            <a:round/>
            <a:headEnd/>
            <a:tailEnd/>
          </a:ln>
          <a:effectLst/>
        </p:spPr>
        <p:txBody>
          <a:bodyPr/>
          <a:lstStyle/>
          <a:p>
            <a:endParaRPr lang="en-US"/>
          </a:p>
        </p:txBody>
      </p:sp>
      <p:sp>
        <p:nvSpPr>
          <p:cNvPr id="8" name="Line 8"/>
          <p:cNvSpPr>
            <a:spLocks noChangeShapeType="1"/>
          </p:cNvSpPr>
          <p:nvPr/>
        </p:nvSpPr>
        <p:spPr bwMode="auto">
          <a:xfrm flipV="1">
            <a:off x="762000" y="1219200"/>
            <a:ext cx="8077200" cy="0"/>
          </a:xfrm>
          <a:prstGeom prst="line">
            <a:avLst/>
          </a:prstGeom>
          <a:noFill/>
          <a:ln w="28575">
            <a:solidFill>
              <a:srgbClr val="FF0000"/>
            </a:solidFill>
            <a:round/>
            <a:headEnd/>
            <a:tailEnd/>
          </a:ln>
          <a:effectLst/>
        </p:spPr>
        <p:txBody>
          <a:bodyPr/>
          <a:lstStyle/>
          <a:p>
            <a:endParaRPr lang="en-US"/>
          </a:p>
        </p:txBody>
      </p:sp>
      <p:graphicFrame>
        <p:nvGraphicFramePr>
          <p:cNvPr id="9" name="Table 8"/>
          <p:cNvGraphicFramePr>
            <a:graphicFrameLocks noGrp="1"/>
          </p:cNvGraphicFramePr>
          <p:nvPr/>
        </p:nvGraphicFramePr>
        <p:xfrm>
          <a:off x="1143000" y="4876800"/>
          <a:ext cx="4434840" cy="1483360"/>
        </p:xfrm>
        <a:graphic>
          <a:graphicData uri="http://schemas.openxmlformats.org/drawingml/2006/table">
            <a:tbl>
              <a:tblPr firstRow="1" bandRow="1">
                <a:tableStyleId>{5C22544A-7EE6-4342-B048-85BDC9FD1C3A}</a:tableStyleId>
              </a:tblPr>
              <a:tblGrid>
                <a:gridCol w="1478280"/>
                <a:gridCol w="1478280"/>
                <a:gridCol w="1478280"/>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smtClean="0">
                          <a:solidFill>
                            <a:schemeClr val="tx1"/>
                          </a:solidFill>
                        </a:rPr>
                        <a:t>Proposals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smtClean="0">
                          <a:solidFill>
                            <a:schemeClr val="tx1"/>
                          </a:solidFill>
                        </a:rPr>
                        <a:t>Awards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FY 2008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FY 2009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FY 2010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Picture 2" descr="thumbnail of small NSF logo in color without shading "/>
          <p:cNvPicPr>
            <a:picLocks noChangeAspect="1" noChangeArrowheads="1"/>
          </p:cNvPicPr>
          <p:nvPr/>
        </p:nvPicPr>
        <p:blipFill>
          <a:blip r:embed="rId4" cstate="print"/>
          <a:srcRect/>
          <a:stretch>
            <a:fillRect/>
          </a:stretch>
        </p:blipFill>
        <p:spPr bwMode="auto">
          <a:xfrm>
            <a:off x="152400" y="152400"/>
            <a:ext cx="914400" cy="914400"/>
          </a:xfrm>
          <a:prstGeom prst="rect">
            <a:avLst/>
          </a:prstGeom>
          <a:noFill/>
        </p:spPr>
      </p:pic>
      <p:pic>
        <p:nvPicPr>
          <p:cNvPr id="11" name="Picture 5"/>
          <p:cNvPicPr>
            <a:picLocks noChangeAspect="1" noChangeArrowheads="1"/>
          </p:cNvPicPr>
          <p:nvPr/>
        </p:nvPicPr>
        <p:blipFill>
          <a:blip r:embed="rId5" cstate="print"/>
          <a:srcRect r="13062"/>
          <a:stretch>
            <a:fillRect/>
          </a:stretch>
        </p:blipFill>
        <p:spPr bwMode="auto">
          <a:xfrm>
            <a:off x="6400800" y="4800600"/>
            <a:ext cx="1876425" cy="16635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4"/>
          <p:cNvPicPr>
            <a:picLocks noChangeAspect="1" noChangeArrowheads="1"/>
          </p:cNvPicPr>
          <p:nvPr/>
        </p:nvPicPr>
        <p:blipFill>
          <a:blip r:embed="rId2" cstate="print">
            <a:lum bright="82000" contrast="-96000"/>
            <a:grayscl/>
          </a:blip>
          <a:srcRect/>
          <a:stretch>
            <a:fillRect/>
          </a:stretch>
        </p:blipFill>
        <p:spPr bwMode="auto">
          <a:xfrm>
            <a:off x="381000" y="1373188"/>
            <a:ext cx="8458200" cy="4799012"/>
          </a:xfrm>
          <a:prstGeom prst="rect">
            <a:avLst/>
          </a:prstGeom>
          <a:noFill/>
          <a:ln w="9525">
            <a:noFill/>
            <a:miter lim="800000"/>
            <a:headEnd/>
            <a:tailEnd/>
          </a:ln>
          <a:effectLst/>
        </p:spPr>
      </p:pic>
      <p:sp>
        <p:nvSpPr>
          <p:cNvPr id="18434" name="Rectangle 2"/>
          <p:cNvSpPr>
            <a:spLocks noGrp="1" noChangeArrowheads="1"/>
          </p:cNvSpPr>
          <p:nvPr>
            <p:ph type="title" idx="4294967295"/>
          </p:nvPr>
        </p:nvSpPr>
        <p:spPr>
          <a:xfrm>
            <a:off x="1066800" y="0"/>
            <a:ext cx="7315200" cy="1066800"/>
          </a:xfrm>
        </p:spPr>
        <p:txBody>
          <a:bodyPr/>
          <a:lstStyle/>
          <a:p>
            <a:pPr algn="ctr" eaLnBrk="1" hangingPunct="1"/>
            <a:r>
              <a:rPr lang="en-US" sz="3200" b="1" dirty="0" smtClean="0">
                <a:solidFill>
                  <a:srgbClr val="0000CC"/>
                </a:solidFill>
                <a:latin typeface="Arial" charset="0"/>
                <a:ea typeface="ＭＳ Ｐゴシック" pitchFamily="-109" charset="-128"/>
                <a:cs typeface="Arial" charset="0"/>
              </a:rPr>
              <a:t>Planning Visits: Catalyzing New International Collaborations (CNIC) </a:t>
            </a:r>
          </a:p>
        </p:txBody>
      </p:sp>
      <p:sp>
        <p:nvSpPr>
          <p:cNvPr id="18435" name="Rectangle 3"/>
          <p:cNvSpPr>
            <a:spLocks noGrp="1" noChangeArrowheads="1"/>
          </p:cNvSpPr>
          <p:nvPr>
            <p:ph type="body" sz="half" idx="4294967295"/>
          </p:nvPr>
        </p:nvSpPr>
        <p:spPr>
          <a:xfrm>
            <a:off x="838200" y="1371600"/>
            <a:ext cx="8001000" cy="3124200"/>
          </a:xfrm>
        </p:spPr>
        <p:txBody>
          <a:bodyPr/>
          <a:lstStyle/>
          <a:p>
            <a:pPr>
              <a:lnSpc>
                <a:spcPct val="90000"/>
              </a:lnSpc>
              <a:spcBef>
                <a:spcPct val="0"/>
              </a:spcBef>
              <a:spcAft>
                <a:spcPts val="0"/>
              </a:spcAft>
              <a:buFont typeface="Wingdings" pitchFamily="2" charset="2"/>
              <a:buChar char="Ø"/>
            </a:pPr>
            <a:r>
              <a:rPr lang="en-US" sz="2400" dirty="0" smtClean="0">
                <a:latin typeface="Arial" charset="0"/>
                <a:ea typeface="ＭＳ Ｐゴシック" pitchFamily="-109" charset="-128"/>
                <a:cs typeface="Arial" charset="0"/>
              </a:rPr>
              <a:t>Assess foreign expertise, facilities, equipment, data, experimental protocols, sites, etc.</a:t>
            </a:r>
          </a:p>
          <a:p>
            <a:pPr lvl="1">
              <a:lnSpc>
                <a:spcPct val="90000"/>
              </a:lnSpc>
              <a:spcBef>
                <a:spcPct val="0"/>
              </a:spcBef>
              <a:spcAft>
                <a:spcPts val="0"/>
              </a:spcAft>
              <a:buFont typeface="Wingdings" pitchFamily="2" charset="2"/>
              <a:buChar char="Ø"/>
            </a:pPr>
            <a:endParaRPr lang="en-US" sz="2400" dirty="0" smtClean="0">
              <a:latin typeface="Arial" charset="0"/>
              <a:ea typeface="ＭＳ Ｐゴシック" pitchFamily="-109" charset="-128"/>
              <a:cs typeface="Arial" charset="0"/>
            </a:endParaRPr>
          </a:p>
          <a:p>
            <a:pPr>
              <a:lnSpc>
                <a:spcPct val="90000"/>
              </a:lnSpc>
              <a:spcBef>
                <a:spcPct val="0"/>
              </a:spcBef>
              <a:spcAft>
                <a:spcPts val="0"/>
              </a:spcAft>
              <a:buFont typeface="Wingdings" pitchFamily="2" charset="2"/>
              <a:buChar char="Ø"/>
            </a:pPr>
            <a:r>
              <a:rPr lang="en-US" sz="2400" dirty="0" smtClean="0">
                <a:latin typeface="Arial" charset="0"/>
                <a:ea typeface="ＭＳ Ｐゴシック" pitchFamily="-109" charset="-128"/>
                <a:cs typeface="Arial" charset="0"/>
              </a:rPr>
              <a:t>Visits, Planning, preliminary data-gathering, Coordination Networking </a:t>
            </a:r>
          </a:p>
          <a:p>
            <a:pPr>
              <a:lnSpc>
                <a:spcPct val="90000"/>
              </a:lnSpc>
              <a:spcBef>
                <a:spcPct val="0"/>
              </a:spcBef>
              <a:spcAft>
                <a:spcPts val="0"/>
              </a:spcAft>
              <a:buFont typeface="Wingdings" pitchFamily="2" charset="2"/>
              <a:buChar char="Ø"/>
            </a:pPr>
            <a:endParaRPr lang="en-US" sz="2400" dirty="0" smtClean="0">
              <a:latin typeface="Arial" charset="0"/>
              <a:ea typeface="ＭＳ Ｐゴシック" pitchFamily="-109" charset="-128"/>
              <a:cs typeface="Arial" charset="0"/>
            </a:endParaRPr>
          </a:p>
          <a:p>
            <a:pPr>
              <a:lnSpc>
                <a:spcPct val="90000"/>
              </a:lnSpc>
              <a:spcBef>
                <a:spcPct val="0"/>
              </a:spcBef>
              <a:spcAft>
                <a:spcPts val="0"/>
              </a:spcAft>
              <a:buFont typeface="Wingdings" pitchFamily="2" charset="2"/>
              <a:buChar char="Ø"/>
            </a:pPr>
            <a:r>
              <a:rPr lang="en-US" sz="2400" dirty="0" smtClean="0">
                <a:latin typeface="Arial" charset="0"/>
                <a:ea typeface="ＭＳ Ｐゴシック" pitchFamily="-109" charset="-128"/>
                <a:cs typeface="Arial" charset="0"/>
              </a:rPr>
              <a:t>Intended outcome: Research proposal to NSF Directorate</a:t>
            </a:r>
          </a:p>
          <a:p>
            <a:pPr>
              <a:lnSpc>
                <a:spcPct val="90000"/>
              </a:lnSpc>
              <a:spcBef>
                <a:spcPct val="0"/>
              </a:spcBef>
              <a:spcAft>
                <a:spcPts val="600"/>
              </a:spcAft>
            </a:pPr>
            <a:endParaRPr lang="en-US" sz="2000" i="1" dirty="0" smtClean="0">
              <a:solidFill>
                <a:srgbClr val="0000CC"/>
              </a:solidFill>
              <a:latin typeface="Arial" charset="0"/>
              <a:ea typeface="ＭＳ Ｐゴシック" pitchFamily="-109" charset="-128"/>
              <a:cs typeface="Arial" charset="0"/>
            </a:endParaRPr>
          </a:p>
          <a:p>
            <a:pPr>
              <a:lnSpc>
                <a:spcPct val="90000"/>
              </a:lnSpc>
              <a:spcBef>
                <a:spcPct val="0"/>
              </a:spcBef>
              <a:spcAft>
                <a:spcPts val="600"/>
              </a:spcAft>
              <a:buFont typeface="Arial" charset="0"/>
              <a:buNone/>
            </a:pPr>
            <a:endParaRPr lang="en-US" sz="1800" dirty="0" smtClean="0">
              <a:solidFill>
                <a:srgbClr val="0000CC"/>
              </a:solidFill>
              <a:latin typeface="Arial" charset="0"/>
              <a:ea typeface="ＭＳ Ｐゴシック" pitchFamily="-109" charset="-128"/>
              <a:cs typeface="Arial" charset="0"/>
            </a:endParaRPr>
          </a:p>
          <a:p>
            <a:pPr>
              <a:lnSpc>
                <a:spcPct val="90000"/>
              </a:lnSpc>
              <a:spcBef>
                <a:spcPct val="0"/>
              </a:spcBef>
              <a:spcAft>
                <a:spcPts val="600"/>
              </a:spcAft>
              <a:buFont typeface="Arial" charset="0"/>
              <a:buNone/>
            </a:pPr>
            <a:endParaRPr lang="en-US" sz="2400" dirty="0" smtClean="0">
              <a:solidFill>
                <a:srgbClr val="0000CC"/>
              </a:solidFill>
              <a:latin typeface="Arial" charset="0"/>
              <a:ea typeface="ＭＳ Ｐゴシック" pitchFamily="-109" charset="-128"/>
              <a:cs typeface="Arial" charset="0"/>
            </a:endParaRPr>
          </a:p>
          <a:p>
            <a:pPr eaLnBrk="1" hangingPunct="1">
              <a:lnSpc>
                <a:spcPct val="90000"/>
              </a:lnSpc>
              <a:spcBef>
                <a:spcPct val="0"/>
              </a:spcBef>
              <a:spcAft>
                <a:spcPts val="600"/>
              </a:spcAft>
              <a:buFont typeface="Arial" charset="0"/>
              <a:buNone/>
            </a:pPr>
            <a:endParaRPr lang="en-US" sz="2400" dirty="0" smtClean="0">
              <a:solidFill>
                <a:srgbClr val="0000CC"/>
              </a:solidFill>
              <a:latin typeface="Arial" charset="0"/>
              <a:ea typeface="ＭＳ Ｐゴシック" pitchFamily="-109" charset="-128"/>
              <a:cs typeface="Arial" charset="0"/>
            </a:endParaRPr>
          </a:p>
        </p:txBody>
      </p:sp>
      <p:sp>
        <p:nvSpPr>
          <p:cNvPr id="10" name="Line 7"/>
          <p:cNvSpPr>
            <a:spLocks noChangeShapeType="1"/>
          </p:cNvSpPr>
          <p:nvPr/>
        </p:nvSpPr>
        <p:spPr bwMode="auto">
          <a:xfrm flipV="1">
            <a:off x="762000" y="1143000"/>
            <a:ext cx="8077200" cy="0"/>
          </a:xfrm>
          <a:prstGeom prst="line">
            <a:avLst/>
          </a:prstGeom>
          <a:noFill/>
          <a:ln w="28575">
            <a:solidFill>
              <a:srgbClr val="000099"/>
            </a:solidFill>
            <a:round/>
            <a:headEnd/>
            <a:tailEnd/>
          </a:ln>
          <a:effectLst/>
        </p:spPr>
        <p:txBody>
          <a:bodyPr/>
          <a:lstStyle/>
          <a:p>
            <a:endParaRPr lang="en-US"/>
          </a:p>
        </p:txBody>
      </p:sp>
      <p:sp>
        <p:nvSpPr>
          <p:cNvPr id="11" name="Line 8"/>
          <p:cNvSpPr>
            <a:spLocks noChangeShapeType="1"/>
          </p:cNvSpPr>
          <p:nvPr/>
        </p:nvSpPr>
        <p:spPr bwMode="auto">
          <a:xfrm flipV="1">
            <a:off x="762000" y="1219200"/>
            <a:ext cx="8077200" cy="0"/>
          </a:xfrm>
          <a:prstGeom prst="line">
            <a:avLst/>
          </a:prstGeom>
          <a:noFill/>
          <a:ln w="28575">
            <a:solidFill>
              <a:srgbClr val="FF0000"/>
            </a:solidFill>
            <a:round/>
            <a:headEnd/>
            <a:tailEnd/>
          </a:ln>
          <a:effectLst/>
        </p:spPr>
        <p:txBody>
          <a:bodyPr/>
          <a:lstStyle/>
          <a:p>
            <a:endParaRPr lang="en-US"/>
          </a:p>
        </p:txBody>
      </p:sp>
      <p:graphicFrame>
        <p:nvGraphicFramePr>
          <p:cNvPr id="12" name="Table 11"/>
          <p:cNvGraphicFramePr>
            <a:graphicFrameLocks noGrp="1"/>
          </p:cNvGraphicFramePr>
          <p:nvPr/>
        </p:nvGraphicFramePr>
        <p:xfrm>
          <a:off x="1143000" y="4343400"/>
          <a:ext cx="4620221" cy="1854200"/>
        </p:xfrm>
        <a:graphic>
          <a:graphicData uri="http://schemas.openxmlformats.org/drawingml/2006/table">
            <a:tbl>
              <a:tblPr firstRow="1" bandRow="1">
                <a:tableStyleId>{5C22544A-7EE6-4342-B048-85BDC9FD1C3A}</a:tableStyleId>
              </a:tblPr>
              <a:tblGrid>
                <a:gridCol w="947057"/>
                <a:gridCol w="947057"/>
                <a:gridCol w="947057"/>
                <a:gridCol w="831993"/>
                <a:gridCol w="947057"/>
              </a:tblGrid>
              <a:tr h="370840">
                <a:tc>
                  <a:txBody>
                    <a:bodyPr/>
                    <a:lstStyle/>
                    <a:p>
                      <a:pPr algn="ct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solidFill>
                            <a:schemeClr val="tx1"/>
                          </a:solidFill>
                        </a:rPr>
                        <a:t>Visits</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err="1" smtClean="0">
                          <a:solidFill>
                            <a:schemeClr val="tx1"/>
                          </a:solidFill>
                        </a:rPr>
                        <a:t>Wkps</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FY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smtClean="0">
                          <a:solidFill>
                            <a:schemeClr val="tx1"/>
                          </a:solidFill>
                        </a:rPr>
                        <a:t>Props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smtClean="0">
                          <a:solidFill>
                            <a:schemeClr val="tx1"/>
                          </a:solidFill>
                        </a:rPr>
                        <a:t>Awds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smtClean="0">
                          <a:solidFill>
                            <a:schemeClr val="tx1"/>
                          </a:solidFill>
                        </a:rPr>
                        <a:t>Props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smtClean="0">
                          <a:solidFill>
                            <a:schemeClr val="tx1"/>
                          </a:solidFill>
                        </a:rPr>
                        <a:t>Awds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t>2008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101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41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t>2009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55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t>2010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104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45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13" name="Picture 2" descr="thumbnail of small NSF logo in color without shading "/>
          <p:cNvPicPr>
            <a:picLocks noChangeAspect="1" noChangeArrowheads="1"/>
          </p:cNvPicPr>
          <p:nvPr/>
        </p:nvPicPr>
        <p:blipFill>
          <a:blip r:embed="rId3" cstate="print"/>
          <a:srcRect/>
          <a:stretch>
            <a:fillRect/>
          </a:stretch>
        </p:blipFill>
        <p:spPr bwMode="auto">
          <a:xfrm>
            <a:off x="228600" y="152400"/>
            <a:ext cx="914400" cy="914400"/>
          </a:xfrm>
          <a:prstGeom prst="rect">
            <a:avLst/>
          </a:prstGeom>
          <a:noFill/>
        </p:spPr>
      </p:pic>
      <p:pic>
        <p:nvPicPr>
          <p:cNvPr id="14" name="Picture 15" descr="Geography Sherubtse copy"/>
          <p:cNvPicPr>
            <a:picLocks noChangeAspect="1" noChangeArrowheads="1"/>
          </p:cNvPicPr>
          <p:nvPr/>
        </p:nvPicPr>
        <p:blipFill>
          <a:blip r:embed="rId4" cstate="print"/>
          <a:srcRect/>
          <a:stretch>
            <a:fillRect/>
          </a:stretch>
        </p:blipFill>
        <p:spPr bwMode="auto">
          <a:xfrm>
            <a:off x="6629400" y="4419600"/>
            <a:ext cx="2169459" cy="16764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5" name="Picture 4"/>
          <p:cNvPicPr>
            <a:picLocks noChangeAspect="1" noChangeArrowheads="1"/>
          </p:cNvPicPr>
          <p:nvPr/>
        </p:nvPicPr>
        <p:blipFill>
          <a:blip r:embed="rId3" cstate="print">
            <a:lum bright="82000" contrast="-96000"/>
            <a:grayscl/>
          </a:blip>
          <a:srcRect/>
          <a:stretch>
            <a:fillRect/>
          </a:stretch>
        </p:blipFill>
        <p:spPr bwMode="auto">
          <a:xfrm>
            <a:off x="457200" y="1371600"/>
            <a:ext cx="8458200" cy="4799012"/>
          </a:xfrm>
          <a:prstGeom prst="rect">
            <a:avLst/>
          </a:prstGeom>
          <a:noFill/>
          <a:ln w="9525">
            <a:noFill/>
            <a:miter lim="800000"/>
            <a:headEnd/>
            <a:tailEnd/>
          </a:ln>
          <a:effectLst/>
        </p:spPr>
      </p:pic>
      <p:grpSp>
        <p:nvGrpSpPr>
          <p:cNvPr id="2" name="Title 5"/>
          <p:cNvGrpSpPr>
            <a:grpSpLocks noGrp="1" noChangeAspect="1"/>
          </p:cNvGrpSpPr>
          <p:nvPr/>
        </p:nvGrpSpPr>
        <p:grpSpPr bwMode="auto">
          <a:xfrm>
            <a:off x="7315200" y="322263"/>
            <a:ext cx="1336675" cy="439737"/>
            <a:chOff x="0" y="762000"/>
            <a:chExt cx="9418638" cy="4114800"/>
          </a:xfrm>
        </p:grpSpPr>
        <p:pic>
          <p:nvPicPr>
            <p:cNvPr id="21510" name="Picture 5" descr="image?id=4227&amp;rendTypeId=4"/>
            <p:cNvPicPr>
              <a:picLocks noChangeArrowheads="1"/>
            </p:cNvPicPr>
            <p:nvPr/>
          </p:nvPicPr>
          <p:blipFill>
            <a:blip r:embed="rId4" cstate="print"/>
            <a:srcRect/>
            <a:stretch>
              <a:fillRect/>
            </a:stretch>
          </p:blipFill>
          <p:spPr bwMode="auto">
            <a:xfrm rot="2520000">
              <a:off x="1812925" y="1066800"/>
              <a:ext cx="990600" cy="703263"/>
            </a:xfrm>
            <a:prstGeom prst="rect">
              <a:avLst/>
            </a:prstGeom>
            <a:noFill/>
            <a:ln w="19050">
              <a:solidFill>
                <a:srgbClr val="0033CC"/>
              </a:solidFill>
              <a:miter lim="800000"/>
              <a:headEnd/>
              <a:tailEnd/>
            </a:ln>
          </p:spPr>
        </p:pic>
        <p:pic>
          <p:nvPicPr>
            <p:cNvPr id="21511" name="Picture 7" descr="uk-flag"/>
            <p:cNvPicPr>
              <a:picLocks noChangeAspect="1" noChangeArrowheads="1"/>
            </p:cNvPicPr>
            <p:nvPr/>
          </p:nvPicPr>
          <p:blipFill>
            <a:blip r:embed="rId5" cstate="print"/>
            <a:srcRect/>
            <a:stretch>
              <a:fillRect/>
            </a:stretch>
          </p:blipFill>
          <p:spPr bwMode="auto">
            <a:xfrm>
              <a:off x="3109913" y="3810000"/>
              <a:ext cx="762000" cy="1066800"/>
            </a:xfrm>
            <a:prstGeom prst="rect">
              <a:avLst/>
            </a:prstGeom>
            <a:noFill/>
            <a:ln w="19050">
              <a:solidFill>
                <a:srgbClr val="0033CC"/>
              </a:solidFill>
              <a:miter lim="800000"/>
              <a:headEnd/>
              <a:tailEnd/>
            </a:ln>
          </p:spPr>
        </p:pic>
        <p:pic>
          <p:nvPicPr>
            <p:cNvPr id="21512" name="Picture 11" descr="screen-china"/>
            <p:cNvPicPr>
              <a:picLocks noChangeAspect="1" noChangeArrowheads="1"/>
            </p:cNvPicPr>
            <p:nvPr/>
          </p:nvPicPr>
          <p:blipFill>
            <a:blip r:embed="rId6" cstate="print"/>
            <a:srcRect/>
            <a:stretch>
              <a:fillRect/>
            </a:stretch>
          </p:blipFill>
          <p:spPr bwMode="auto">
            <a:xfrm>
              <a:off x="4329113" y="762000"/>
              <a:ext cx="685800" cy="1066800"/>
            </a:xfrm>
            <a:prstGeom prst="rect">
              <a:avLst/>
            </a:prstGeom>
            <a:noFill/>
            <a:ln w="19050">
              <a:solidFill>
                <a:srgbClr val="0033CC"/>
              </a:solidFill>
              <a:miter lim="800000"/>
              <a:headEnd/>
              <a:tailEnd/>
            </a:ln>
          </p:spPr>
        </p:pic>
        <p:pic>
          <p:nvPicPr>
            <p:cNvPr id="21513" name="Picture 15" descr="large_flag_of_sweden"/>
            <p:cNvPicPr>
              <a:picLocks noChangeAspect="1" noChangeArrowheads="1"/>
            </p:cNvPicPr>
            <p:nvPr/>
          </p:nvPicPr>
          <p:blipFill>
            <a:blip r:embed="rId7" cstate="print"/>
            <a:srcRect/>
            <a:stretch>
              <a:fillRect/>
            </a:stretch>
          </p:blipFill>
          <p:spPr bwMode="auto">
            <a:xfrm>
              <a:off x="7453313" y="3810000"/>
              <a:ext cx="685800" cy="1066800"/>
            </a:xfrm>
            <a:prstGeom prst="rect">
              <a:avLst/>
            </a:prstGeom>
            <a:noFill/>
            <a:ln w="19050">
              <a:solidFill>
                <a:srgbClr val="0033CC"/>
              </a:solidFill>
              <a:miter lim="800000"/>
              <a:headEnd/>
              <a:tailEnd/>
            </a:ln>
          </p:spPr>
        </p:pic>
        <p:pic>
          <p:nvPicPr>
            <p:cNvPr id="21514" name="Picture 17" descr="australia-flag"/>
            <p:cNvPicPr>
              <a:picLocks noChangeAspect="1" noChangeArrowheads="1"/>
            </p:cNvPicPr>
            <p:nvPr/>
          </p:nvPicPr>
          <p:blipFill>
            <a:blip r:embed="rId8" cstate="print"/>
            <a:srcRect/>
            <a:stretch>
              <a:fillRect/>
            </a:stretch>
          </p:blipFill>
          <p:spPr bwMode="auto">
            <a:xfrm>
              <a:off x="747713" y="2590800"/>
              <a:ext cx="1023937" cy="609600"/>
            </a:xfrm>
            <a:prstGeom prst="rect">
              <a:avLst/>
            </a:prstGeom>
            <a:noFill/>
            <a:ln w="19050">
              <a:solidFill>
                <a:srgbClr val="0033CC"/>
              </a:solidFill>
              <a:miter lim="800000"/>
              <a:headEnd/>
              <a:tailEnd/>
            </a:ln>
          </p:spPr>
        </p:pic>
        <p:pic>
          <p:nvPicPr>
            <p:cNvPr id="21515" name="Picture 19" descr="Flag of Argentina"/>
            <p:cNvPicPr>
              <a:picLocks noChangeAspect="1" noChangeArrowheads="1"/>
            </p:cNvPicPr>
            <p:nvPr/>
          </p:nvPicPr>
          <p:blipFill>
            <a:blip r:embed="rId9" cstate="print"/>
            <a:srcRect/>
            <a:stretch>
              <a:fillRect/>
            </a:stretch>
          </p:blipFill>
          <p:spPr bwMode="auto">
            <a:xfrm rot="2580000">
              <a:off x="6080125" y="1095375"/>
              <a:ext cx="911225" cy="666750"/>
            </a:xfrm>
            <a:prstGeom prst="rect">
              <a:avLst/>
            </a:prstGeom>
            <a:noFill/>
            <a:ln w="19050">
              <a:solidFill>
                <a:srgbClr val="0033CC"/>
              </a:solidFill>
              <a:miter lim="800000"/>
              <a:headEnd/>
              <a:tailEnd/>
            </a:ln>
          </p:spPr>
        </p:pic>
        <p:pic>
          <p:nvPicPr>
            <p:cNvPr id="21516" name="Picture 21" descr="Flag of Ecuador"/>
            <p:cNvPicPr>
              <a:picLocks noChangeAspect="1" noChangeArrowheads="1"/>
            </p:cNvPicPr>
            <p:nvPr/>
          </p:nvPicPr>
          <p:blipFill>
            <a:blip r:embed="rId10" cstate="print"/>
            <a:srcRect/>
            <a:stretch>
              <a:fillRect/>
            </a:stretch>
          </p:blipFill>
          <p:spPr bwMode="auto">
            <a:xfrm>
              <a:off x="5014913" y="762000"/>
              <a:ext cx="1066800" cy="685800"/>
            </a:xfrm>
            <a:prstGeom prst="rect">
              <a:avLst/>
            </a:prstGeom>
            <a:noFill/>
            <a:ln w="19050">
              <a:solidFill>
                <a:srgbClr val="0033CC"/>
              </a:solidFill>
              <a:miter lim="800000"/>
              <a:headEnd/>
              <a:tailEnd/>
            </a:ln>
          </p:spPr>
        </p:pic>
        <p:pic>
          <p:nvPicPr>
            <p:cNvPr id="21517" name="Picture 23" descr="Flag of France"/>
            <p:cNvPicPr>
              <a:picLocks noChangeAspect="1" noChangeArrowheads="1"/>
            </p:cNvPicPr>
            <p:nvPr/>
          </p:nvPicPr>
          <p:blipFill>
            <a:blip r:embed="rId11" cstate="print"/>
            <a:srcRect/>
            <a:stretch>
              <a:fillRect/>
            </a:stretch>
          </p:blipFill>
          <p:spPr bwMode="auto">
            <a:xfrm rot="8100000">
              <a:off x="1820863" y="2151063"/>
              <a:ext cx="984250" cy="644525"/>
            </a:xfrm>
            <a:prstGeom prst="rect">
              <a:avLst/>
            </a:prstGeom>
            <a:noFill/>
            <a:ln w="19050">
              <a:solidFill>
                <a:srgbClr val="0033CC"/>
              </a:solidFill>
              <a:miter lim="800000"/>
              <a:headEnd/>
              <a:tailEnd/>
            </a:ln>
          </p:spPr>
        </p:pic>
        <p:pic>
          <p:nvPicPr>
            <p:cNvPr id="21518" name="Picture 25" descr="Flag of Germany"/>
            <p:cNvPicPr>
              <a:picLocks noChangeAspect="1" noChangeArrowheads="1"/>
            </p:cNvPicPr>
            <p:nvPr/>
          </p:nvPicPr>
          <p:blipFill>
            <a:blip r:embed="rId12" cstate="print"/>
            <a:srcRect/>
            <a:stretch>
              <a:fillRect/>
            </a:stretch>
          </p:blipFill>
          <p:spPr bwMode="auto">
            <a:xfrm>
              <a:off x="7453313" y="838200"/>
              <a:ext cx="685800" cy="1000125"/>
            </a:xfrm>
            <a:prstGeom prst="rect">
              <a:avLst/>
            </a:prstGeom>
            <a:noFill/>
            <a:ln w="19050">
              <a:solidFill>
                <a:srgbClr val="0033CC"/>
              </a:solidFill>
              <a:miter lim="800000"/>
              <a:headEnd/>
              <a:tailEnd/>
            </a:ln>
          </p:spPr>
        </p:pic>
        <p:pic>
          <p:nvPicPr>
            <p:cNvPr id="21519" name="Picture 27" descr="Flag of Italy"/>
            <p:cNvPicPr>
              <a:picLocks noChangeAspect="1" noChangeArrowheads="1"/>
            </p:cNvPicPr>
            <p:nvPr/>
          </p:nvPicPr>
          <p:blipFill>
            <a:blip r:embed="rId13" cstate="print"/>
            <a:srcRect/>
            <a:stretch>
              <a:fillRect/>
            </a:stretch>
          </p:blipFill>
          <p:spPr bwMode="auto">
            <a:xfrm>
              <a:off x="747713" y="762000"/>
              <a:ext cx="990600" cy="609600"/>
            </a:xfrm>
            <a:prstGeom prst="rect">
              <a:avLst/>
            </a:prstGeom>
            <a:noFill/>
            <a:ln w="19050">
              <a:solidFill>
                <a:srgbClr val="0033CC"/>
              </a:solidFill>
              <a:miter lim="800000"/>
              <a:headEnd/>
              <a:tailEnd/>
            </a:ln>
          </p:spPr>
        </p:pic>
        <p:pic>
          <p:nvPicPr>
            <p:cNvPr id="21520" name="Picture 29" descr="Flag of Japan"/>
            <p:cNvPicPr>
              <a:picLocks noChangeAspect="1" noChangeArrowheads="1"/>
            </p:cNvPicPr>
            <p:nvPr/>
          </p:nvPicPr>
          <p:blipFill>
            <a:blip r:embed="rId14" cstate="print"/>
            <a:srcRect/>
            <a:stretch>
              <a:fillRect/>
            </a:stretch>
          </p:blipFill>
          <p:spPr bwMode="auto">
            <a:xfrm>
              <a:off x="3109913" y="2743200"/>
              <a:ext cx="768350" cy="1066800"/>
            </a:xfrm>
            <a:prstGeom prst="rect">
              <a:avLst/>
            </a:prstGeom>
            <a:noFill/>
            <a:ln w="19050">
              <a:solidFill>
                <a:srgbClr val="0033CC"/>
              </a:solidFill>
              <a:miter lim="800000"/>
              <a:headEnd/>
              <a:tailEnd/>
            </a:ln>
          </p:spPr>
        </p:pic>
        <p:pic>
          <p:nvPicPr>
            <p:cNvPr id="21521" name="Picture 31" descr="Flag of Korea, South"/>
            <p:cNvPicPr>
              <a:picLocks noChangeAspect="1" noChangeArrowheads="1"/>
            </p:cNvPicPr>
            <p:nvPr/>
          </p:nvPicPr>
          <p:blipFill>
            <a:blip r:embed="rId15" cstate="print"/>
            <a:srcRect/>
            <a:stretch>
              <a:fillRect/>
            </a:stretch>
          </p:blipFill>
          <p:spPr bwMode="auto">
            <a:xfrm>
              <a:off x="5014913" y="2590800"/>
              <a:ext cx="990600" cy="608013"/>
            </a:xfrm>
            <a:prstGeom prst="rect">
              <a:avLst/>
            </a:prstGeom>
            <a:noFill/>
            <a:ln w="19050">
              <a:solidFill>
                <a:srgbClr val="0033CC"/>
              </a:solidFill>
              <a:miter lim="800000"/>
              <a:headEnd/>
              <a:tailEnd/>
            </a:ln>
          </p:spPr>
        </p:pic>
        <p:pic>
          <p:nvPicPr>
            <p:cNvPr id="21522" name="Picture 33" descr="Flag of Mexico"/>
            <p:cNvPicPr>
              <a:picLocks noChangeAspect="1" noChangeArrowheads="1"/>
            </p:cNvPicPr>
            <p:nvPr/>
          </p:nvPicPr>
          <p:blipFill>
            <a:blip r:embed="rId16" cstate="print"/>
            <a:srcRect/>
            <a:stretch>
              <a:fillRect/>
            </a:stretch>
          </p:blipFill>
          <p:spPr bwMode="auto">
            <a:xfrm>
              <a:off x="0" y="2819400"/>
              <a:ext cx="749300" cy="1068388"/>
            </a:xfrm>
            <a:prstGeom prst="rect">
              <a:avLst/>
            </a:prstGeom>
            <a:noFill/>
            <a:ln w="19050">
              <a:solidFill>
                <a:srgbClr val="0033CC"/>
              </a:solidFill>
              <a:miter lim="800000"/>
              <a:headEnd/>
              <a:tailEnd/>
            </a:ln>
          </p:spPr>
        </p:pic>
        <p:pic>
          <p:nvPicPr>
            <p:cNvPr id="21523" name="Picture 35" descr="Flag of Indonesia"/>
            <p:cNvPicPr>
              <a:picLocks noChangeAspect="1" noChangeArrowheads="1"/>
            </p:cNvPicPr>
            <p:nvPr/>
          </p:nvPicPr>
          <p:blipFill>
            <a:blip r:embed="rId17" cstate="print"/>
            <a:srcRect/>
            <a:stretch>
              <a:fillRect/>
            </a:stretch>
          </p:blipFill>
          <p:spPr bwMode="auto">
            <a:xfrm>
              <a:off x="4329113" y="1828800"/>
              <a:ext cx="685800" cy="990600"/>
            </a:xfrm>
            <a:prstGeom prst="rect">
              <a:avLst/>
            </a:prstGeom>
            <a:noFill/>
            <a:ln w="19050">
              <a:solidFill>
                <a:srgbClr val="0033CC"/>
              </a:solidFill>
              <a:miter lim="800000"/>
              <a:headEnd/>
              <a:tailEnd/>
            </a:ln>
          </p:spPr>
        </p:pic>
        <p:pic>
          <p:nvPicPr>
            <p:cNvPr id="21524" name="Picture 37" descr="Flag of Philippines"/>
            <p:cNvPicPr>
              <a:picLocks noChangeAspect="1" noChangeArrowheads="1"/>
            </p:cNvPicPr>
            <p:nvPr/>
          </p:nvPicPr>
          <p:blipFill>
            <a:blip r:embed="rId18" cstate="print"/>
            <a:srcRect/>
            <a:stretch>
              <a:fillRect/>
            </a:stretch>
          </p:blipFill>
          <p:spPr bwMode="auto">
            <a:xfrm>
              <a:off x="4329113" y="2819400"/>
              <a:ext cx="687387" cy="1066800"/>
            </a:xfrm>
            <a:prstGeom prst="rect">
              <a:avLst/>
            </a:prstGeom>
            <a:noFill/>
            <a:ln w="19050">
              <a:solidFill>
                <a:srgbClr val="0033CC"/>
              </a:solidFill>
              <a:miter lim="800000"/>
              <a:headEnd/>
              <a:tailEnd/>
            </a:ln>
          </p:spPr>
        </p:pic>
        <p:pic>
          <p:nvPicPr>
            <p:cNvPr id="21525" name="Picture 39" descr="Flag of Chile"/>
            <p:cNvPicPr>
              <a:picLocks noChangeAspect="1" noChangeArrowheads="1"/>
            </p:cNvPicPr>
            <p:nvPr/>
          </p:nvPicPr>
          <p:blipFill>
            <a:blip r:embed="rId19" cstate="print"/>
            <a:srcRect/>
            <a:stretch>
              <a:fillRect/>
            </a:stretch>
          </p:blipFill>
          <p:spPr bwMode="auto">
            <a:xfrm>
              <a:off x="3109913" y="762000"/>
              <a:ext cx="762000" cy="1066800"/>
            </a:xfrm>
            <a:prstGeom prst="rect">
              <a:avLst/>
            </a:prstGeom>
            <a:noFill/>
            <a:ln w="19050">
              <a:solidFill>
                <a:srgbClr val="0033CC"/>
              </a:solidFill>
              <a:miter lim="800000"/>
              <a:headEnd/>
              <a:tailEnd/>
            </a:ln>
          </p:spPr>
        </p:pic>
        <p:pic>
          <p:nvPicPr>
            <p:cNvPr id="21526" name="Picture 41" descr="Flag of United States"/>
            <p:cNvPicPr>
              <a:picLocks noChangeAspect="1" noChangeArrowheads="1"/>
            </p:cNvPicPr>
            <p:nvPr/>
          </p:nvPicPr>
          <p:blipFill>
            <a:blip r:embed="rId20" cstate="print"/>
            <a:srcRect/>
            <a:stretch>
              <a:fillRect/>
            </a:stretch>
          </p:blipFill>
          <p:spPr bwMode="auto">
            <a:xfrm>
              <a:off x="0" y="762000"/>
              <a:ext cx="747713" cy="1101725"/>
            </a:xfrm>
            <a:prstGeom prst="rect">
              <a:avLst/>
            </a:prstGeom>
            <a:noFill/>
            <a:ln w="19050">
              <a:solidFill>
                <a:srgbClr val="0033CC"/>
              </a:solidFill>
              <a:miter lim="800000"/>
              <a:headEnd/>
              <a:tailEnd/>
            </a:ln>
          </p:spPr>
        </p:pic>
        <p:pic>
          <p:nvPicPr>
            <p:cNvPr id="21527" name="Picture 43" descr="Flag of Venezuela"/>
            <p:cNvPicPr>
              <a:picLocks noChangeAspect="1" noChangeArrowheads="1"/>
            </p:cNvPicPr>
            <p:nvPr/>
          </p:nvPicPr>
          <p:blipFill>
            <a:blip r:embed="rId21" cstate="print"/>
            <a:srcRect/>
            <a:stretch>
              <a:fillRect/>
            </a:stretch>
          </p:blipFill>
          <p:spPr bwMode="auto">
            <a:xfrm rot="-2460000">
              <a:off x="6073775" y="2151063"/>
              <a:ext cx="996950" cy="654050"/>
            </a:xfrm>
            <a:prstGeom prst="rect">
              <a:avLst/>
            </a:prstGeom>
            <a:noFill/>
            <a:ln w="19050">
              <a:solidFill>
                <a:srgbClr val="0033CC"/>
              </a:solidFill>
              <a:miter lim="800000"/>
              <a:headEnd/>
              <a:tailEnd/>
            </a:ln>
          </p:spPr>
        </p:pic>
        <p:pic>
          <p:nvPicPr>
            <p:cNvPr id="21528" name="Picture 45" descr="Flag of Nepal"/>
            <p:cNvPicPr>
              <a:picLocks noChangeAspect="1" noChangeArrowheads="1"/>
            </p:cNvPicPr>
            <p:nvPr/>
          </p:nvPicPr>
          <p:blipFill>
            <a:blip r:embed="rId22" cstate="print"/>
            <a:srcRect/>
            <a:stretch>
              <a:fillRect/>
            </a:stretch>
          </p:blipFill>
          <p:spPr bwMode="auto">
            <a:xfrm rot="-780000">
              <a:off x="6115050" y="2906713"/>
              <a:ext cx="677863" cy="990600"/>
            </a:xfrm>
            <a:prstGeom prst="rect">
              <a:avLst/>
            </a:prstGeom>
            <a:noFill/>
            <a:ln w="19050">
              <a:solidFill>
                <a:srgbClr val="0033CC"/>
              </a:solidFill>
              <a:miter lim="800000"/>
              <a:headEnd/>
              <a:tailEnd/>
            </a:ln>
          </p:spPr>
        </p:pic>
        <p:pic>
          <p:nvPicPr>
            <p:cNvPr id="21529" name="Picture 47" descr="Flag of Uganda"/>
            <p:cNvPicPr>
              <a:picLocks noChangeAspect="1" noChangeArrowheads="1"/>
            </p:cNvPicPr>
            <p:nvPr/>
          </p:nvPicPr>
          <p:blipFill>
            <a:blip r:embed="rId23" cstate="print"/>
            <a:srcRect/>
            <a:stretch>
              <a:fillRect/>
            </a:stretch>
          </p:blipFill>
          <p:spPr bwMode="auto">
            <a:xfrm>
              <a:off x="4329113" y="3886200"/>
              <a:ext cx="701675" cy="990600"/>
            </a:xfrm>
            <a:prstGeom prst="rect">
              <a:avLst/>
            </a:prstGeom>
            <a:noFill/>
            <a:ln w="19050">
              <a:solidFill>
                <a:srgbClr val="0033CC"/>
              </a:solidFill>
              <a:miter lim="800000"/>
              <a:headEnd/>
              <a:tailEnd/>
            </a:ln>
          </p:spPr>
        </p:pic>
        <p:pic>
          <p:nvPicPr>
            <p:cNvPr id="21530" name="Picture 49" descr="Flag of Tanzania"/>
            <p:cNvPicPr>
              <a:picLocks noChangeAspect="1" noChangeArrowheads="1"/>
            </p:cNvPicPr>
            <p:nvPr/>
          </p:nvPicPr>
          <p:blipFill>
            <a:blip r:embed="rId24" cstate="print"/>
            <a:srcRect/>
            <a:stretch>
              <a:fillRect/>
            </a:stretch>
          </p:blipFill>
          <p:spPr bwMode="auto">
            <a:xfrm>
              <a:off x="7453313" y="2819400"/>
              <a:ext cx="685800" cy="990600"/>
            </a:xfrm>
            <a:prstGeom prst="rect">
              <a:avLst/>
            </a:prstGeom>
            <a:noFill/>
            <a:ln w="19050">
              <a:solidFill>
                <a:srgbClr val="0033CC"/>
              </a:solidFill>
              <a:miter lim="800000"/>
              <a:headEnd/>
              <a:tailEnd/>
            </a:ln>
          </p:spPr>
        </p:pic>
        <p:pic>
          <p:nvPicPr>
            <p:cNvPr id="21531" name="Picture 55" descr="Flag of Netherlands"/>
            <p:cNvPicPr>
              <a:picLocks noChangeAspect="1" noChangeArrowheads="1"/>
            </p:cNvPicPr>
            <p:nvPr/>
          </p:nvPicPr>
          <p:blipFill>
            <a:blip r:embed="rId25" cstate="print"/>
            <a:srcRect/>
            <a:stretch>
              <a:fillRect/>
            </a:stretch>
          </p:blipFill>
          <p:spPr bwMode="auto">
            <a:xfrm>
              <a:off x="7453313" y="1828800"/>
              <a:ext cx="693737" cy="990600"/>
            </a:xfrm>
            <a:prstGeom prst="rect">
              <a:avLst/>
            </a:prstGeom>
            <a:noFill/>
            <a:ln w="19050">
              <a:solidFill>
                <a:srgbClr val="0033CC"/>
              </a:solidFill>
              <a:miter lim="800000"/>
              <a:headEnd/>
              <a:tailEnd/>
            </a:ln>
          </p:spPr>
        </p:pic>
        <p:pic>
          <p:nvPicPr>
            <p:cNvPr id="21532" name="Picture 59" descr="Flag of Spain"/>
            <p:cNvPicPr>
              <a:picLocks noChangeAspect="1" noChangeArrowheads="1"/>
            </p:cNvPicPr>
            <p:nvPr/>
          </p:nvPicPr>
          <p:blipFill>
            <a:blip r:embed="rId26" cstate="print"/>
            <a:srcRect/>
            <a:stretch>
              <a:fillRect/>
            </a:stretch>
          </p:blipFill>
          <p:spPr bwMode="auto">
            <a:xfrm>
              <a:off x="3109913" y="1828800"/>
              <a:ext cx="762000" cy="974725"/>
            </a:xfrm>
            <a:prstGeom prst="rect">
              <a:avLst/>
            </a:prstGeom>
            <a:noFill/>
            <a:ln w="19050">
              <a:solidFill>
                <a:srgbClr val="0033CC"/>
              </a:solidFill>
              <a:miter lim="800000"/>
              <a:headEnd/>
              <a:tailEnd/>
            </a:ln>
          </p:spPr>
        </p:pic>
        <p:pic>
          <p:nvPicPr>
            <p:cNvPr id="21533" name="Picture 61" descr="Flag of Norway"/>
            <p:cNvPicPr>
              <a:picLocks noChangeAspect="1" noChangeArrowheads="1"/>
            </p:cNvPicPr>
            <p:nvPr/>
          </p:nvPicPr>
          <p:blipFill>
            <a:blip r:embed="rId27" cstate="print"/>
            <a:srcRect/>
            <a:stretch>
              <a:fillRect/>
            </a:stretch>
          </p:blipFill>
          <p:spPr bwMode="auto">
            <a:xfrm>
              <a:off x="6234113" y="3962400"/>
              <a:ext cx="685800" cy="914400"/>
            </a:xfrm>
            <a:prstGeom prst="rect">
              <a:avLst/>
            </a:prstGeom>
            <a:noFill/>
            <a:ln w="19050">
              <a:solidFill>
                <a:srgbClr val="0033CC"/>
              </a:solidFill>
              <a:miter lim="800000"/>
              <a:headEnd/>
              <a:tailEnd/>
            </a:ln>
          </p:spPr>
        </p:pic>
        <p:pic>
          <p:nvPicPr>
            <p:cNvPr id="21534" name="Picture 63" descr="Flag of Guatemala"/>
            <p:cNvPicPr>
              <a:picLocks noChangeAspect="1" noChangeArrowheads="1"/>
            </p:cNvPicPr>
            <p:nvPr/>
          </p:nvPicPr>
          <p:blipFill>
            <a:blip r:embed="rId28" cstate="print"/>
            <a:srcRect/>
            <a:stretch>
              <a:fillRect/>
            </a:stretch>
          </p:blipFill>
          <p:spPr bwMode="auto">
            <a:xfrm>
              <a:off x="8139113" y="4191000"/>
              <a:ext cx="1279525" cy="685800"/>
            </a:xfrm>
            <a:prstGeom prst="rect">
              <a:avLst/>
            </a:prstGeom>
            <a:noFill/>
            <a:ln w="19050">
              <a:solidFill>
                <a:srgbClr val="0033CC"/>
              </a:solidFill>
              <a:miter lim="800000"/>
              <a:headEnd/>
              <a:tailEnd/>
            </a:ln>
          </p:spPr>
        </p:pic>
        <p:pic>
          <p:nvPicPr>
            <p:cNvPr id="21535" name="Picture 65" descr="Flag of El Salvador"/>
            <p:cNvPicPr>
              <a:picLocks noChangeAspect="1" noChangeArrowheads="1"/>
            </p:cNvPicPr>
            <p:nvPr/>
          </p:nvPicPr>
          <p:blipFill>
            <a:blip r:embed="rId29" cstate="print"/>
            <a:srcRect/>
            <a:stretch>
              <a:fillRect/>
            </a:stretch>
          </p:blipFill>
          <p:spPr bwMode="auto">
            <a:xfrm>
              <a:off x="0" y="1828800"/>
              <a:ext cx="747713" cy="990600"/>
            </a:xfrm>
            <a:prstGeom prst="rect">
              <a:avLst/>
            </a:prstGeom>
            <a:noFill/>
            <a:ln w="19050">
              <a:solidFill>
                <a:srgbClr val="0033CC"/>
              </a:solidFill>
              <a:miter lim="800000"/>
              <a:headEnd/>
              <a:tailEnd/>
            </a:ln>
          </p:spPr>
        </p:pic>
        <p:pic>
          <p:nvPicPr>
            <p:cNvPr id="21536" name="Picture 67" descr="Flag of Mongolia"/>
            <p:cNvPicPr>
              <a:picLocks noChangeAspect="1" noChangeArrowheads="1"/>
            </p:cNvPicPr>
            <p:nvPr/>
          </p:nvPicPr>
          <p:blipFill>
            <a:blip r:embed="rId30" cstate="print"/>
            <a:srcRect/>
            <a:stretch>
              <a:fillRect/>
            </a:stretch>
          </p:blipFill>
          <p:spPr bwMode="auto">
            <a:xfrm>
              <a:off x="8139113" y="838200"/>
              <a:ext cx="1279525" cy="685800"/>
            </a:xfrm>
            <a:prstGeom prst="rect">
              <a:avLst/>
            </a:prstGeom>
            <a:noFill/>
            <a:ln w="19050">
              <a:solidFill>
                <a:srgbClr val="0033CC"/>
              </a:solidFill>
              <a:miter lim="800000"/>
              <a:headEnd/>
              <a:tailEnd/>
            </a:ln>
          </p:spPr>
        </p:pic>
        <p:pic>
          <p:nvPicPr>
            <p:cNvPr id="21537" name="Picture 71" descr="Flag of Ukraine"/>
            <p:cNvPicPr>
              <a:picLocks noChangeAspect="1" noChangeArrowheads="1"/>
            </p:cNvPicPr>
            <p:nvPr/>
          </p:nvPicPr>
          <p:blipFill>
            <a:blip r:embed="rId31" cstate="print"/>
            <a:srcRect/>
            <a:stretch>
              <a:fillRect/>
            </a:stretch>
          </p:blipFill>
          <p:spPr bwMode="auto">
            <a:xfrm>
              <a:off x="0" y="3886200"/>
              <a:ext cx="749300" cy="990600"/>
            </a:xfrm>
            <a:prstGeom prst="rect">
              <a:avLst/>
            </a:prstGeom>
            <a:noFill/>
            <a:ln w="19050">
              <a:solidFill>
                <a:srgbClr val="0033CC"/>
              </a:solidFill>
              <a:miter lim="800000"/>
              <a:headEnd/>
              <a:tailEnd/>
            </a:ln>
          </p:spPr>
        </p:pic>
        <p:pic>
          <p:nvPicPr>
            <p:cNvPr id="21538" name="Picture 73" descr="Flag of India"/>
            <p:cNvPicPr>
              <a:picLocks noChangeAspect="1" noChangeArrowheads="1"/>
            </p:cNvPicPr>
            <p:nvPr/>
          </p:nvPicPr>
          <p:blipFill>
            <a:blip r:embed="rId32" cstate="print"/>
            <a:srcRect/>
            <a:stretch>
              <a:fillRect/>
            </a:stretch>
          </p:blipFill>
          <p:spPr bwMode="auto">
            <a:xfrm>
              <a:off x="8139113" y="2590800"/>
              <a:ext cx="1066800" cy="685800"/>
            </a:xfrm>
            <a:prstGeom prst="rect">
              <a:avLst/>
            </a:prstGeom>
            <a:noFill/>
            <a:ln w="19050">
              <a:solidFill>
                <a:srgbClr val="0033CC"/>
              </a:solidFill>
              <a:miter lim="800000"/>
              <a:headEnd/>
              <a:tailEnd/>
            </a:ln>
          </p:spPr>
        </p:pic>
        <p:sp>
          <p:nvSpPr>
            <p:cNvPr id="21539" name="Line 77"/>
            <p:cNvSpPr>
              <a:spLocks noChangeShapeType="1"/>
            </p:cNvSpPr>
            <p:nvPr/>
          </p:nvSpPr>
          <p:spPr bwMode="auto">
            <a:xfrm flipH="1">
              <a:off x="3109913" y="4876800"/>
              <a:ext cx="762000" cy="0"/>
            </a:xfrm>
            <a:prstGeom prst="line">
              <a:avLst/>
            </a:prstGeom>
            <a:noFill/>
            <a:ln w="19050">
              <a:solidFill>
                <a:srgbClr val="0033CC"/>
              </a:solidFill>
              <a:round/>
              <a:headEnd/>
              <a:tailEnd/>
            </a:ln>
          </p:spPr>
          <p:txBody>
            <a:bodyPr/>
            <a:lstStyle/>
            <a:p>
              <a:endParaRPr lang="en-US"/>
            </a:p>
          </p:txBody>
        </p:sp>
        <p:sp>
          <p:nvSpPr>
            <p:cNvPr id="21540" name="Line 78"/>
            <p:cNvSpPr>
              <a:spLocks noChangeShapeType="1"/>
            </p:cNvSpPr>
            <p:nvPr/>
          </p:nvSpPr>
          <p:spPr bwMode="auto">
            <a:xfrm>
              <a:off x="3109913" y="762000"/>
              <a:ext cx="0" cy="4114800"/>
            </a:xfrm>
            <a:prstGeom prst="line">
              <a:avLst/>
            </a:prstGeom>
            <a:noFill/>
            <a:ln w="19050">
              <a:solidFill>
                <a:srgbClr val="0033CC"/>
              </a:solidFill>
              <a:round/>
              <a:headEnd/>
              <a:tailEnd/>
            </a:ln>
          </p:spPr>
          <p:txBody>
            <a:bodyPr/>
            <a:lstStyle/>
            <a:p>
              <a:endParaRPr lang="en-US"/>
            </a:p>
          </p:txBody>
        </p:sp>
        <p:sp>
          <p:nvSpPr>
            <p:cNvPr id="21541" name="Line 83"/>
            <p:cNvSpPr>
              <a:spLocks noChangeShapeType="1"/>
            </p:cNvSpPr>
            <p:nvPr/>
          </p:nvSpPr>
          <p:spPr bwMode="auto">
            <a:xfrm>
              <a:off x="3109913" y="762000"/>
              <a:ext cx="762000" cy="0"/>
            </a:xfrm>
            <a:prstGeom prst="line">
              <a:avLst/>
            </a:prstGeom>
            <a:noFill/>
            <a:ln w="19050">
              <a:solidFill>
                <a:srgbClr val="0033CC"/>
              </a:solidFill>
              <a:round/>
              <a:headEnd/>
              <a:tailEnd/>
            </a:ln>
          </p:spPr>
          <p:txBody>
            <a:bodyPr/>
            <a:lstStyle/>
            <a:p>
              <a:endParaRPr lang="en-US"/>
            </a:p>
          </p:txBody>
        </p:sp>
        <p:sp>
          <p:nvSpPr>
            <p:cNvPr id="21542" name="Line 84"/>
            <p:cNvSpPr>
              <a:spLocks noChangeShapeType="1"/>
            </p:cNvSpPr>
            <p:nvPr/>
          </p:nvSpPr>
          <p:spPr bwMode="auto">
            <a:xfrm flipV="1">
              <a:off x="3871913" y="762000"/>
              <a:ext cx="0" cy="4114800"/>
            </a:xfrm>
            <a:prstGeom prst="line">
              <a:avLst/>
            </a:prstGeom>
            <a:noFill/>
            <a:ln w="19050">
              <a:solidFill>
                <a:srgbClr val="0033CC"/>
              </a:solidFill>
              <a:round/>
              <a:headEnd/>
              <a:tailEnd/>
            </a:ln>
          </p:spPr>
          <p:txBody>
            <a:bodyPr/>
            <a:lstStyle/>
            <a:p>
              <a:endParaRPr lang="en-US"/>
            </a:p>
          </p:txBody>
        </p:sp>
        <p:sp>
          <p:nvSpPr>
            <p:cNvPr id="21543" name="Line 85"/>
            <p:cNvSpPr>
              <a:spLocks noChangeShapeType="1"/>
            </p:cNvSpPr>
            <p:nvPr/>
          </p:nvSpPr>
          <p:spPr bwMode="auto">
            <a:xfrm flipH="1">
              <a:off x="0" y="762000"/>
              <a:ext cx="1738313" cy="0"/>
            </a:xfrm>
            <a:prstGeom prst="line">
              <a:avLst/>
            </a:prstGeom>
            <a:noFill/>
            <a:ln w="19050">
              <a:solidFill>
                <a:srgbClr val="0033CC"/>
              </a:solidFill>
              <a:round/>
              <a:headEnd/>
              <a:tailEnd/>
            </a:ln>
          </p:spPr>
          <p:txBody>
            <a:bodyPr/>
            <a:lstStyle/>
            <a:p>
              <a:endParaRPr lang="en-US"/>
            </a:p>
          </p:txBody>
        </p:sp>
        <p:sp>
          <p:nvSpPr>
            <p:cNvPr id="21544" name="Line 86"/>
            <p:cNvSpPr>
              <a:spLocks noChangeShapeType="1"/>
            </p:cNvSpPr>
            <p:nvPr/>
          </p:nvSpPr>
          <p:spPr bwMode="auto">
            <a:xfrm>
              <a:off x="0" y="762000"/>
              <a:ext cx="0" cy="4114800"/>
            </a:xfrm>
            <a:prstGeom prst="line">
              <a:avLst/>
            </a:prstGeom>
            <a:noFill/>
            <a:ln w="19050">
              <a:solidFill>
                <a:srgbClr val="0033CC"/>
              </a:solidFill>
              <a:round/>
              <a:headEnd/>
              <a:tailEnd/>
            </a:ln>
          </p:spPr>
          <p:txBody>
            <a:bodyPr/>
            <a:lstStyle/>
            <a:p>
              <a:endParaRPr lang="en-US"/>
            </a:p>
          </p:txBody>
        </p:sp>
        <p:sp>
          <p:nvSpPr>
            <p:cNvPr id="21545" name="Line 87"/>
            <p:cNvSpPr>
              <a:spLocks noChangeShapeType="1"/>
            </p:cNvSpPr>
            <p:nvPr/>
          </p:nvSpPr>
          <p:spPr bwMode="auto">
            <a:xfrm>
              <a:off x="0" y="4876800"/>
              <a:ext cx="747713" cy="0"/>
            </a:xfrm>
            <a:prstGeom prst="line">
              <a:avLst/>
            </a:prstGeom>
            <a:noFill/>
            <a:ln w="19050">
              <a:solidFill>
                <a:srgbClr val="0033CC"/>
              </a:solidFill>
              <a:round/>
              <a:headEnd/>
              <a:tailEnd/>
            </a:ln>
          </p:spPr>
          <p:txBody>
            <a:bodyPr/>
            <a:lstStyle/>
            <a:p>
              <a:endParaRPr lang="en-US"/>
            </a:p>
          </p:txBody>
        </p:sp>
        <p:sp>
          <p:nvSpPr>
            <p:cNvPr id="21546" name="Line 88"/>
            <p:cNvSpPr>
              <a:spLocks noChangeShapeType="1"/>
            </p:cNvSpPr>
            <p:nvPr/>
          </p:nvSpPr>
          <p:spPr bwMode="auto">
            <a:xfrm>
              <a:off x="747713" y="3200400"/>
              <a:ext cx="0" cy="1676400"/>
            </a:xfrm>
            <a:prstGeom prst="line">
              <a:avLst/>
            </a:prstGeom>
            <a:noFill/>
            <a:ln w="19050">
              <a:solidFill>
                <a:srgbClr val="0033CC"/>
              </a:solidFill>
              <a:round/>
              <a:headEnd/>
              <a:tailEnd/>
            </a:ln>
          </p:spPr>
          <p:txBody>
            <a:bodyPr/>
            <a:lstStyle/>
            <a:p>
              <a:endParaRPr lang="en-US"/>
            </a:p>
          </p:txBody>
        </p:sp>
        <p:sp>
          <p:nvSpPr>
            <p:cNvPr id="21547" name="Line 90"/>
            <p:cNvSpPr>
              <a:spLocks noChangeShapeType="1"/>
            </p:cNvSpPr>
            <p:nvPr/>
          </p:nvSpPr>
          <p:spPr bwMode="auto">
            <a:xfrm flipV="1">
              <a:off x="747713" y="1371600"/>
              <a:ext cx="0" cy="1219200"/>
            </a:xfrm>
            <a:prstGeom prst="line">
              <a:avLst/>
            </a:prstGeom>
            <a:noFill/>
            <a:ln w="19050">
              <a:solidFill>
                <a:srgbClr val="0033CC"/>
              </a:solidFill>
              <a:round/>
              <a:headEnd/>
              <a:tailEnd/>
            </a:ln>
          </p:spPr>
          <p:txBody>
            <a:bodyPr/>
            <a:lstStyle/>
            <a:p>
              <a:endParaRPr lang="en-US"/>
            </a:p>
          </p:txBody>
        </p:sp>
        <p:sp>
          <p:nvSpPr>
            <p:cNvPr id="21548" name="Line 95"/>
            <p:cNvSpPr>
              <a:spLocks noChangeShapeType="1"/>
            </p:cNvSpPr>
            <p:nvPr/>
          </p:nvSpPr>
          <p:spPr bwMode="auto">
            <a:xfrm flipH="1">
              <a:off x="747713" y="1371600"/>
              <a:ext cx="990600" cy="0"/>
            </a:xfrm>
            <a:prstGeom prst="line">
              <a:avLst/>
            </a:prstGeom>
            <a:noFill/>
            <a:ln w="19050">
              <a:solidFill>
                <a:srgbClr val="0033CC"/>
              </a:solidFill>
              <a:round/>
              <a:headEnd/>
              <a:tailEnd/>
            </a:ln>
          </p:spPr>
          <p:txBody>
            <a:bodyPr/>
            <a:lstStyle/>
            <a:p>
              <a:endParaRPr lang="en-US"/>
            </a:p>
          </p:txBody>
        </p:sp>
        <p:sp>
          <p:nvSpPr>
            <p:cNvPr id="21549" name="Line 96"/>
            <p:cNvSpPr>
              <a:spLocks noChangeShapeType="1"/>
            </p:cNvSpPr>
            <p:nvPr/>
          </p:nvSpPr>
          <p:spPr bwMode="auto">
            <a:xfrm>
              <a:off x="747713" y="2590800"/>
              <a:ext cx="990600" cy="0"/>
            </a:xfrm>
            <a:prstGeom prst="line">
              <a:avLst/>
            </a:prstGeom>
            <a:noFill/>
            <a:ln w="19050">
              <a:solidFill>
                <a:srgbClr val="0033CC"/>
              </a:solidFill>
              <a:round/>
              <a:headEnd/>
              <a:tailEnd/>
            </a:ln>
          </p:spPr>
          <p:txBody>
            <a:bodyPr/>
            <a:lstStyle/>
            <a:p>
              <a:endParaRPr lang="en-US"/>
            </a:p>
          </p:txBody>
        </p:sp>
        <p:sp>
          <p:nvSpPr>
            <p:cNvPr id="21550" name="Line 98"/>
            <p:cNvSpPr>
              <a:spLocks noChangeShapeType="1"/>
            </p:cNvSpPr>
            <p:nvPr/>
          </p:nvSpPr>
          <p:spPr bwMode="auto">
            <a:xfrm flipH="1">
              <a:off x="1814513" y="3048000"/>
              <a:ext cx="381000" cy="152400"/>
            </a:xfrm>
            <a:prstGeom prst="line">
              <a:avLst/>
            </a:prstGeom>
            <a:noFill/>
            <a:ln w="19050">
              <a:solidFill>
                <a:srgbClr val="0033CC"/>
              </a:solidFill>
              <a:round/>
              <a:headEnd/>
              <a:tailEnd/>
            </a:ln>
          </p:spPr>
          <p:txBody>
            <a:bodyPr/>
            <a:lstStyle/>
            <a:p>
              <a:endParaRPr lang="en-US"/>
            </a:p>
          </p:txBody>
        </p:sp>
        <p:sp>
          <p:nvSpPr>
            <p:cNvPr id="21551" name="Line 99"/>
            <p:cNvSpPr>
              <a:spLocks noChangeShapeType="1"/>
            </p:cNvSpPr>
            <p:nvPr/>
          </p:nvSpPr>
          <p:spPr bwMode="auto">
            <a:xfrm>
              <a:off x="747713" y="3200400"/>
              <a:ext cx="1066800" cy="0"/>
            </a:xfrm>
            <a:prstGeom prst="line">
              <a:avLst/>
            </a:prstGeom>
            <a:noFill/>
            <a:ln w="19050">
              <a:solidFill>
                <a:srgbClr val="0033CC"/>
              </a:solidFill>
              <a:round/>
              <a:headEnd/>
              <a:tailEnd/>
            </a:ln>
          </p:spPr>
          <p:txBody>
            <a:bodyPr/>
            <a:lstStyle/>
            <a:p>
              <a:endParaRPr lang="en-US"/>
            </a:p>
          </p:txBody>
        </p:sp>
        <p:sp>
          <p:nvSpPr>
            <p:cNvPr id="21552" name="Line 101"/>
            <p:cNvSpPr>
              <a:spLocks noChangeShapeType="1"/>
            </p:cNvSpPr>
            <p:nvPr/>
          </p:nvSpPr>
          <p:spPr bwMode="auto">
            <a:xfrm flipH="1">
              <a:off x="2195513" y="2362200"/>
              <a:ext cx="685800" cy="685800"/>
            </a:xfrm>
            <a:prstGeom prst="line">
              <a:avLst/>
            </a:prstGeom>
            <a:noFill/>
            <a:ln w="19050">
              <a:solidFill>
                <a:srgbClr val="0033CC"/>
              </a:solidFill>
              <a:round/>
              <a:headEnd/>
              <a:tailEnd/>
            </a:ln>
          </p:spPr>
          <p:txBody>
            <a:bodyPr/>
            <a:lstStyle/>
            <a:p>
              <a:endParaRPr lang="en-US"/>
            </a:p>
          </p:txBody>
        </p:sp>
        <p:sp>
          <p:nvSpPr>
            <p:cNvPr id="21553" name="Line 104"/>
            <p:cNvSpPr>
              <a:spLocks noChangeShapeType="1"/>
            </p:cNvSpPr>
            <p:nvPr/>
          </p:nvSpPr>
          <p:spPr bwMode="auto">
            <a:xfrm>
              <a:off x="4329113" y="762000"/>
              <a:ext cx="0" cy="4114800"/>
            </a:xfrm>
            <a:prstGeom prst="line">
              <a:avLst/>
            </a:prstGeom>
            <a:noFill/>
            <a:ln w="19050">
              <a:solidFill>
                <a:srgbClr val="0033CC"/>
              </a:solidFill>
              <a:round/>
              <a:headEnd/>
              <a:tailEnd/>
            </a:ln>
          </p:spPr>
          <p:txBody>
            <a:bodyPr/>
            <a:lstStyle/>
            <a:p>
              <a:endParaRPr lang="en-US"/>
            </a:p>
          </p:txBody>
        </p:sp>
        <p:sp>
          <p:nvSpPr>
            <p:cNvPr id="21554" name="Line 105"/>
            <p:cNvSpPr>
              <a:spLocks noChangeShapeType="1"/>
            </p:cNvSpPr>
            <p:nvPr/>
          </p:nvSpPr>
          <p:spPr bwMode="auto">
            <a:xfrm>
              <a:off x="4329113" y="4876800"/>
              <a:ext cx="685800" cy="0"/>
            </a:xfrm>
            <a:prstGeom prst="line">
              <a:avLst/>
            </a:prstGeom>
            <a:noFill/>
            <a:ln w="19050">
              <a:solidFill>
                <a:srgbClr val="0033CC"/>
              </a:solidFill>
              <a:round/>
              <a:headEnd/>
              <a:tailEnd/>
            </a:ln>
          </p:spPr>
          <p:txBody>
            <a:bodyPr/>
            <a:lstStyle/>
            <a:p>
              <a:endParaRPr lang="en-US"/>
            </a:p>
          </p:txBody>
        </p:sp>
        <p:sp>
          <p:nvSpPr>
            <p:cNvPr id="21555" name="Line 106"/>
            <p:cNvSpPr>
              <a:spLocks noChangeShapeType="1"/>
            </p:cNvSpPr>
            <p:nvPr/>
          </p:nvSpPr>
          <p:spPr bwMode="auto">
            <a:xfrm flipV="1">
              <a:off x="5014913" y="3200400"/>
              <a:ext cx="0" cy="1676400"/>
            </a:xfrm>
            <a:prstGeom prst="line">
              <a:avLst/>
            </a:prstGeom>
            <a:noFill/>
            <a:ln w="19050">
              <a:solidFill>
                <a:srgbClr val="0033CC"/>
              </a:solidFill>
              <a:round/>
              <a:headEnd/>
              <a:tailEnd/>
            </a:ln>
          </p:spPr>
          <p:txBody>
            <a:bodyPr/>
            <a:lstStyle/>
            <a:p>
              <a:endParaRPr lang="en-US"/>
            </a:p>
          </p:txBody>
        </p:sp>
        <p:sp>
          <p:nvSpPr>
            <p:cNvPr id="21556" name="Line 107"/>
            <p:cNvSpPr>
              <a:spLocks noChangeShapeType="1"/>
            </p:cNvSpPr>
            <p:nvPr/>
          </p:nvSpPr>
          <p:spPr bwMode="auto">
            <a:xfrm>
              <a:off x="5014913" y="3200400"/>
              <a:ext cx="990600" cy="0"/>
            </a:xfrm>
            <a:prstGeom prst="line">
              <a:avLst/>
            </a:prstGeom>
            <a:noFill/>
            <a:ln w="19050">
              <a:solidFill>
                <a:srgbClr val="0033CC"/>
              </a:solidFill>
              <a:round/>
              <a:headEnd/>
              <a:tailEnd/>
            </a:ln>
          </p:spPr>
          <p:txBody>
            <a:bodyPr/>
            <a:lstStyle/>
            <a:p>
              <a:endParaRPr lang="en-US"/>
            </a:p>
          </p:txBody>
        </p:sp>
        <p:sp>
          <p:nvSpPr>
            <p:cNvPr id="21557" name="Line 108"/>
            <p:cNvSpPr>
              <a:spLocks noChangeShapeType="1"/>
            </p:cNvSpPr>
            <p:nvPr/>
          </p:nvSpPr>
          <p:spPr bwMode="auto">
            <a:xfrm flipH="1" flipV="1">
              <a:off x="4329113" y="762000"/>
              <a:ext cx="1676400" cy="0"/>
            </a:xfrm>
            <a:prstGeom prst="line">
              <a:avLst/>
            </a:prstGeom>
            <a:noFill/>
            <a:ln w="19050">
              <a:solidFill>
                <a:srgbClr val="0033CC"/>
              </a:solidFill>
              <a:round/>
              <a:headEnd/>
              <a:tailEnd/>
            </a:ln>
          </p:spPr>
          <p:txBody>
            <a:bodyPr/>
            <a:lstStyle/>
            <a:p>
              <a:endParaRPr lang="en-US"/>
            </a:p>
          </p:txBody>
        </p:sp>
        <p:sp>
          <p:nvSpPr>
            <p:cNvPr id="21558" name="Line 109"/>
            <p:cNvSpPr>
              <a:spLocks noChangeShapeType="1"/>
            </p:cNvSpPr>
            <p:nvPr/>
          </p:nvSpPr>
          <p:spPr bwMode="auto">
            <a:xfrm>
              <a:off x="5014913" y="1447800"/>
              <a:ext cx="0" cy="1143000"/>
            </a:xfrm>
            <a:prstGeom prst="line">
              <a:avLst/>
            </a:prstGeom>
            <a:noFill/>
            <a:ln w="19050">
              <a:solidFill>
                <a:srgbClr val="0033CC"/>
              </a:solidFill>
              <a:round/>
              <a:headEnd/>
              <a:tailEnd/>
            </a:ln>
          </p:spPr>
          <p:txBody>
            <a:bodyPr/>
            <a:lstStyle/>
            <a:p>
              <a:endParaRPr lang="en-US"/>
            </a:p>
          </p:txBody>
        </p:sp>
        <p:sp>
          <p:nvSpPr>
            <p:cNvPr id="21559" name="Line 110"/>
            <p:cNvSpPr>
              <a:spLocks noChangeShapeType="1"/>
            </p:cNvSpPr>
            <p:nvPr/>
          </p:nvSpPr>
          <p:spPr bwMode="auto">
            <a:xfrm>
              <a:off x="5014913" y="2590800"/>
              <a:ext cx="914400" cy="0"/>
            </a:xfrm>
            <a:prstGeom prst="line">
              <a:avLst/>
            </a:prstGeom>
            <a:noFill/>
            <a:ln w="19050">
              <a:solidFill>
                <a:srgbClr val="0033CC"/>
              </a:solidFill>
              <a:round/>
              <a:headEnd/>
              <a:tailEnd/>
            </a:ln>
          </p:spPr>
          <p:txBody>
            <a:bodyPr/>
            <a:lstStyle/>
            <a:p>
              <a:endParaRPr lang="en-US"/>
            </a:p>
          </p:txBody>
        </p:sp>
        <p:sp>
          <p:nvSpPr>
            <p:cNvPr id="21560" name="Line 113"/>
            <p:cNvSpPr>
              <a:spLocks noChangeShapeType="1"/>
            </p:cNvSpPr>
            <p:nvPr/>
          </p:nvSpPr>
          <p:spPr bwMode="auto">
            <a:xfrm flipH="1" flipV="1">
              <a:off x="6005513" y="3200400"/>
              <a:ext cx="228600" cy="762000"/>
            </a:xfrm>
            <a:prstGeom prst="line">
              <a:avLst/>
            </a:prstGeom>
            <a:noFill/>
            <a:ln w="19050">
              <a:solidFill>
                <a:srgbClr val="0033CC"/>
              </a:solidFill>
              <a:round/>
              <a:headEnd/>
              <a:tailEnd/>
            </a:ln>
          </p:spPr>
          <p:txBody>
            <a:bodyPr/>
            <a:lstStyle/>
            <a:p>
              <a:endParaRPr lang="en-US"/>
            </a:p>
          </p:txBody>
        </p:sp>
        <p:sp>
          <p:nvSpPr>
            <p:cNvPr id="21561" name="Line 115"/>
            <p:cNvSpPr>
              <a:spLocks noChangeShapeType="1"/>
            </p:cNvSpPr>
            <p:nvPr/>
          </p:nvSpPr>
          <p:spPr bwMode="auto">
            <a:xfrm>
              <a:off x="6691313" y="2819400"/>
              <a:ext cx="228600" cy="1143000"/>
            </a:xfrm>
            <a:prstGeom prst="line">
              <a:avLst/>
            </a:prstGeom>
            <a:noFill/>
            <a:ln w="19050">
              <a:solidFill>
                <a:srgbClr val="0033CC"/>
              </a:solidFill>
              <a:round/>
              <a:headEnd/>
              <a:tailEnd/>
            </a:ln>
          </p:spPr>
          <p:txBody>
            <a:bodyPr/>
            <a:lstStyle/>
            <a:p>
              <a:endParaRPr lang="en-US"/>
            </a:p>
          </p:txBody>
        </p:sp>
        <p:sp>
          <p:nvSpPr>
            <p:cNvPr id="21562" name="Line 116"/>
            <p:cNvSpPr>
              <a:spLocks noChangeShapeType="1"/>
            </p:cNvSpPr>
            <p:nvPr/>
          </p:nvSpPr>
          <p:spPr bwMode="auto">
            <a:xfrm flipH="1">
              <a:off x="6691313" y="2438400"/>
              <a:ext cx="457200" cy="381000"/>
            </a:xfrm>
            <a:prstGeom prst="line">
              <a:avLst/>
            </a:prstGeom>
            <a:noFill/>
            <a:ln w="19050">
              <a:solidFill>
                <a:srgbClr val="0033CC"/>
              </a:solidFill>
              <a:round/>
              <a:headEnd/>
              <a:tailEnd/>
            </a:ln>
          </p:spPr>
          <p:txBody>
            <a:bodyPr/>
            <a:lstStyle/>
            <a:p>
              <a:endParaRPr lang="en-US"/>
            </a:p>
          </p:txBody>
        </p:sp>
        <p:sp>
          <p:nvSpPr>
            <p:cNvPr id="21563" name="Line 117"/>
            <p:cNvSpPr>
              <a:spLocks noChangeShapeType="1"/>
            </p:cNvSpPr>
            <p:nvPr/>
          </p:nvSpPr>
          <p:spPr bwMode="auto">
            <a:xfrm>
              <a:off x="7148513" y="1524000"/>
              <a:ext cx="0" cy="914400"/>
            </a:xfrm>
            <a:prstGeom prst="line">
              <a:avLst/>
            </a:prstGeom>
            <a:noFill/>
            <a:ln w="19050">
              <a:solidFill>
                <a:srgbClr val="0033CC"/>
              </a:solidFill>
              <a:round/>
              <a:headEnd/>
              <a:tailEnd/>
            </a:ln>
          </p:spPr>
          <p:txBody>
            <a:bodyPr/>
            <a:lstStyle/>
            <a:p>
              <a:endParaRPr lang="en-US"/>
            </a:p>
          </p:txBody>
        </p:sp>
        <p:sp>
          <p:nvSpPr>
            <p:cNvPr id="21564" name="Line 118"/>
            <p:cNvSpPr>
              <a:spLocks noChangeShapeType="1"/>
            </p:cNvSpPr>
            <p:nvPr/>
          </p:nvSpPr>
          <p:spPr bwMode="auto">
            <a:xfrm>
              <a:off x="6386513" y="838200"/>
              <a:ext cx="762000" cy="685800"/>
            </a:xfrm>
            <a:prstGeom prst="line">
              <a:avLst/>
            </a:prstGeom>
            <a:noFill/>
            <a:ln w="19050">
              <a:solidFill>
                <a:srgbClr val="0033CC"/>
              </a:solidFill>
              <a:round/>
              <a:headEnd/>
              <a:tailEnd/>
            </a:ln>
          </p:spPr>
          <p:txBody>
            <a:bodyPr/>
            <a:lstStyle/>
            <a:p>
              <a:endParaRPr lang="en-US"/>
            </a:p>
          </p:txBody>
        </p:sp>
        <p:sp>
          <p:nvSpPr>
            <p:cNvPr id="21565" name="Line 119"/>
            <p:cNvSpPr>
              <a:spLocks noChangeShapeType="1"/>
            </p:cNvSpPr>
            <p:nvPr/>
          </p:nvSpPr>
          <p:spPr bwMode="auto">
            <a:xfrm flipH="1" flipV="1">
              <a:off x="6005513" y="762000"/>
              <a:ext cx="381000" cy="76200"/>
            </a:xfrm>
            <a:prstGeom prst="line">
              <a:avLst/>
            </a:prstGeom>
            <a:noFill/>
            <a:ln w="19050">
              <a:solidFill>
                <a:srgbClr val="0033CC"/>
              </a:solidFill>
              <a:round/>
              <a:headEnd/>
              <a:tailEnd/>
            </a:ln>
          </p:spPr>
          <p:txBody>
            <a:bodyPr/>
            <a:lstStyle/>
            <a:p>
              <a:endParaRPr lang="en-US"/>
            </a:p>
          </p:txBody>
        </p:sp>
        <p:sp>
          <p:nvSpPr>
            <p:cNvPr id="21566" name="Line 121"/>
            <p:cNvSpPr>
              <a:spLocks noChangeShapeType="1"/>
            </p:cNvSpPr>
            <p:nvPr/>
          </p:nvSpPr>
          <p:spPr bwMode="auto">
            <a:xfrm flipH="1">
              <a:off x="5929313" y="1981200"/>
              <a:ext cx="685800" cy="609600"/>
            </a:xfrm>
            <a:prstGeom prst="line">
              <a:avLst/>
            </a:prstGeom>
            <a:noFill/>
            <a:ln w="19050">
              <a:solidFill>
                <a:srgbClr val="0033CC"/>
              </a:solidFill>
              <a:round/>
              <a:headEnd/>
              <a:tailEnd/>
            </a:ln>
          </p:spPr>
          <p:txBody>
            <a:bodyPr/>
            <a:lstStyle/>
            <a:p>
              <a:endParaRPr lang="en-US"/>
            </a:p>
          </p:txBody>
        </p:sp>
        <p:sp>
          <p:nvSpPr>
            <p:cNvPr id="21567" name="Line 122"/>
            <p:cNvSpPr>
              <a:spLocks noChangeShapeType="1"/>
            </p:cNvSpPr>
            <p:nvPr/>
          </p:nvSpPr>
          <p:spPr bwMode="auto">
            <a:xfrm>
              <a:off x="6081713" y="1447800"/>
              <a:ext cx="533400" cy="533400"/>
            </a:xfrm>
            <a:prstGeom prst="line">
              <a:avLst/>
            </a:prstGeom>
            <a:noFill/>
            <a:ln w="19050">
              <a:solidFill>
                <a:srgbClr val="0033CC"/>
              </a:solidFill>
              <a:round/>
              <a:headEnd/>
              <a:tailEnd/>
            </a:ln>
          </p:spPr>
          <p:txBody>
            <a:bodyPr/>
            <a:lstStyle/>
            <a:p>
              <a:endParaRPr lang="en-US"/>
            </a:p>
          </p:txBody>
        </p:sp>
        <p:sp>
          <p:nvSpPr>
            <p:cNvPr id="21568" name="Line 123"/>
            <p:cNvSpPr>
              <a:spLocks noChangeShapeType="1"/>
            </p:cNvSpPr>
            <p:nvPr/>
          </p:nvSpPr>
          <p:spPr bwMode="auto">
            <a:xfrm>
              <a:off x="5014913" y="1447800"/>
              <a:ext cx="1066800" cy="0"/>
            </a:xfrm>
            <a:prstGeom prst="line">
              <a:avLst/>
            </a:prstGeom>
            <a:noFill/>
            <a:ln w="19050">
              <a:solidFill>
                <a:srgbClr val="0033CC"/>
              </a:solidFill>
              <a:round/>
              <a:headEnd/>
              <a:tailEnd/>
            </a:ln>
          </p:spPr>
          <p:txBody>
            <a:bodyPr/>
            <a:lstStyle/>
            <a:p>
              <a:endParaRPr lang="en-US"/>
            </a:p>
          </p:txBody>
        </p:sp>
        <p:sp>
          <p:nvSpPr>
            <p:cNvPr id="21569" name="Line 124"/>
            <p:cNvSpPr>
              <a:spLocks noChangeShapeType="1"/>
            </p:cNvSpPr>
            <p:nvPr/>
          </p:nvSpPr>
          <p:spPr bwMode="auto">
            <a:xfrm>
              <a:off x="6234113" y="3962400"/>
              <a:ext cx="0" cy="914400"/>
            </a:xfrm>
            <a:prstGeom prst="line">
              <a:avLst/>
            </a:prstGeom>
            <a:noFill/>
            <a:ln w="19050">
              <a:solidFill>
                <a:srgbClr val="0033CC"/>
              </a:solidFill>
              <a:round/>
              <a:headEnd/>
              <a:tailEnd/>
            </a:ln>
          </p:spPr>
          <p:txBody>
            <a:bodyPr/>
            <a:lstStyle/>
            <a:p>
              <a:endParaRPr lang="en-US"/>
            </a:p>
          </p:txBody>
        </p:sp>
        <p:sp>
          <p:nvSpPr>
            <p:cNvPr id="21570" name="Line 125"/>
            <p:cNvSpPr>
              <a:spLocks noChangeShapeType="1"/>
            </p:cNvSpPr>
            <p:nvPr/>
          </p:nvSpPr>
          <p:spPr bwMode="auto">
            <a:xfrm>
              <a:off x="6234113" y="4876800"/>
              <a:ext cx="685800" cy="0"/>
            </a:xfrm>
            <a:prstGeom prst="line">
              <a:avLst/>
            </a:prstGeom>
            <a:noFill/>
            <a:ln w="19050">
              <a:solidFill>
                <a:srgbClr val="0033CC"/>
              </a:solidFill>
              <a:round/>
              <a:headEnd/>
              <a:tailEnd/>
            </a:ln>
          </p:spPr>
          <p:txBody>
            <a:bodyPr/>
            <a:lstStyle/>
            <a:p>
              <a:endParaRPr lang="en-US"/>
            </a:p>
          </p:txBody>
        </p:sp>
        <p:sp>
          <p:nvSpPr>
            <p:cNvPr id="21571" name="Line 126"/>
            <p:cNvSpPr>
              <a:spLocks noChangeShapeType="1"/>
            </p:cNvSpPr>
            <p:nvPr/>
          </p:nvSpPr>
          <p:spPr bwMode="auto">
            <a:xfrm flipV="1">
              <a:off x="6919913" y="3962400"/>
              <a:ext cx="0" cy="914400"/>
            </a:xfrm>
            <a:prstGeom prst="line">
              <a:avLst/>
            </a:prstGeom>
            <a:noFill/>
            <a:ln w="19050">
              <a:solidFill>
                <a:srgbClr val="0033CC"/>
              </a:solidFill>
              <a:round/>
              <a:headEnd/>
              <a:tailEnd/>
            </a:ln>
          </p:spPr>
          <p:txBody>
            <a:bodyPr/>
            <a:lstStyle/>
            <a:p>
              <a:endParaRPr lang="en-US"/>
            </a:p>
          </p:txBody>
        </p:sp>
        <p:sp>
          <p:nvSpPr>
            <p:cNvPr id="21572" name="Line 127"/>
            <p:cNvSpPr>
              <a:spLocks noChangeShapeType="1"/>
            </p:cNvSpPr>
            <p:nvPr/>
          </p:nvSpPr>
          <p:spPr bwMode="auto">
            <a:xfrm flipH="1" flipV="1">
              <a:off x="1738313" y="1371600"/>
              <a:ext cx="609600" cy="533400"/>
            </a:xfrm>
            <a:prstGeom prst="line">
              <a:avLst/>
            </a:prstGeom>
            <a:noFill/>
            <a:ln w="19050">
              <a:solidFill>
                <a:srgbClr val="0033CC"/>
              </a:solidFill>
              <a:round/>
              <a:headEnd/>
              <a:tailEnd/>
            </a:ln>
          </p:spPr>
          <p:txBody>
            <a:bodyPr/>
            <a:lstStyle/>
            <a:p>
              <a:endParaRPr lang="en-US"/>
            </a:p>
          </p:txBody>
        </p:sp>
        <p:sp>
          <p:nvSpPr>
            <p:cNvPr id="21573" name="Line 128"/>
            <p:cNvSpPr>
              <a:spLocks noChangeShapeType="1"/>
            </p:cNvSpPr>
            <p:nvPr/>
          </p:nvSpPr>
          <p:spPr bwMode="auto">
            <a:xfrm flipV="1">
              <a:off x="1738313" y="1905000"/>
              <a:ext cx="685800" cy="685800"/>
            </a:xfrm>
            <a:prstGeom prst="line">
              <a:avLst/>
            </a:prstGeom>
            <a:noFill/>
            <a:ln w="19050">
              <a:solidFill>
                <a:srgbClr val="0033CC"/>
              </a:solidFill>
              <a:round/>
              <a:headEnd/>
              <a:tailEnd/>
            </a:ln>
          </p:spPr>
          <p:txBody>
            <a:bodyPr/>
            <a:lstStyle/>
            <a:p>
              <a:endParaRPr lang="en-US"/>
            </a:p>
          </p:txBody>
        </p:sp>
        <p:sp>
          <p:nvSpPr>
            <p:cNvPr id="21574" name="Line 129"/>
            <p:cNvSpPr>
              <a:spLocks noChangeShapeType="1"/>
            </p:cNvSpPr>
            <p:nvPr/>
          </p:nvSpPr>
          <p:spPr bwMode="auto">
            <a:xfrm flipH="1" flipV="1">
              <a:off x="1738313" y="762000"/>
              <a:ext cx="457200" cy="76200"/>
            </a:xfrm>
            <a:prstGeom prst="line">
              <a:avLst/>
            </a:prstGeom>
            <a:noFill/>
            <a:ln w="19050">
              <a:solidFill>
                <a:srgbClr val="0033CC"/>
              </a:solidFill>
              <a:round/>
              <a:headEnd/>
              <a:tailEnd/>
            </a:ln>
          </p:spPr>
          <p:txBody>
            <a:bodyPr/>
            <a:lstStyle/>
            <a:p>
              <a:endParaRPr lang="en-US"/>
            </a:p>
          </p:txBody>
        </p:sp>
        <p:sp>
          <p:nvSpPr>
            <p:cNvPr id="21575" name="Line 130"/>
            <p:cNvSpPr>
              <a:spLocks noChangeShapeType="1"/>
            </p:cNvSpPr>
            <p:nvPr/>
          </p:nvSpPr>
          <p:spPr bwMode="auto">
            <a:xfrm flipH="1" flipV="1">
              <a:off x="2195513" y="838200"/>
              <a:ext cx="685800" cy="609600"/>
            </a:xfrm>
            <a:prstGeom prst="line">
              <a:avLst/>
            </a:prstGeom>
            <a:noFill/>
            <a:ln w="19050">
              <a:solidFill>
                <a:srgbClr val="0033CC"/>
              </a:solidFill>
              <a:round/>
              <a:headEnd/>
              <a:tailEnd/>
            </a:ln>
          </p:spPr>
          <p:txBody>
            <a:bodyPr/>
            <a:lstStyle/>
            <a:p>
              <a:endParaRPr lang="en-US"/>
            </a:p>
          </p:txBody>
        </p:sp>
        <p:sp>
          <p:nvSpPr>
            <p:cNvPr id="21576" name="Line 131"/>
            <p:cNvSpPr>
              <a:spLocks noChangeShapeType="1"/>
            </p:cNvSpPr>
            <p:nvPr/>
          </p:nvSpPr>
          <p:spPr bwMode="auto">
            <a:xfrm>
              <a:off x="2881313" y="1447800"/>
              <a:ext cx="0" cy="914400"/>
            </a:xfrm>
            <a:prstGeom prst="line">
              <a:avLst/>
            </a:prstGeom>
            <a:noFill/>
            <a:ln w="19050">
              <a:solidFill>
                <a:srgbClr val="0033CC"/>
              </a:solidFill>
              <a:round/>
              <a:headEnd/>
              <a:tailEnd/>
            </a:ln>
          </p:spPr>
          <p:txBody>
            <a:bodyPr/>
            <a:lstStyle/>
            <a:p>
              <a:endParaRPr lang="en-US"/>
            </a:p>
          </p:txBody>
        </p:sp>
        <p:sp>
          <p:nvSpPr>
            <p:cNvPr id="21577" name="Line 135"/>
            <p:cNvSpPr>
              <a:spLocks noChangeShapeType="1"/>
            </p:cNvSpPr>
            <p:nvPr/>
          </p:nvSpPr>
          <p:spPr bwMode="auto">
            <a:xfrm flipV="1">
              <a:off x="7453313" y="838200"/>
              <a:ext cx="0" cy="4038600"/>
            </a:xfrm>
            <a:prstGeom prst="line">
              <a:avLst/>
            </a:prstGeom>
            <a:noFill/>
            <a:ln w="19050">
              <a:solidFill>
                <a:srgbClr val="0033CC"/>
              </a:solidFill>
              <a:round/>
              <a:headEnd/>
              <a:tailEnd/>
            </a:ln>
          </p:spPr>
          <p:txBody>
            <a:bodyPr/>
            <a:lstStyle/>
            <a:p>
              <a:endParaRPr lang="en-US"/>
            </a:p>
          </p:txBody>
        </p:sp>
        <p:sp>
          <p:nvSpPr>
            <p:cNvPr id="21578" name="Line 136"/>
            <p:cNvSpPr>
              <a:spLocks noChangeShapeType="1"/>
            </p:cNvSpPr>
            <p:nvPr/>
          </p:nvSpPr>
          <p:spPr bwMode="auto">
            <a:xfrm>
              <a:off x="7453313" y="838200"/>
              <a:ext cx="1965325" cy="0"/>
            </a:xfrm>
            <a:prstGeom prst="line">
              <a:avLst/>
            </a:prstGeom>
            <a:noFill/>
            <a:ln w="19050">
              <a:solidFill>
                <a:srgbClr val="0033CC"/>
              </a:solidFill>
              <a:round/>
              <a:headEnd/>
              <a:tailEnd/>
            </a:ln>
          </p:spPr>
          <p:txBody>
            <a:bodyPr/>
            <a:lstStyle/>
            <a:p>
              <a:endParaRPr lang="en-US"/>
            </a:p>
          </p:txBody>
        </p:sp>
        <p:sp>
          <p:nvSpPr>
            <p:cNvPr id="21579" name="Line 137"/>
            <p:cNvSpPr>
              <a:spLocks noChangeShapeType="1"/>
            </p:cNvSpPr>
            <p:nvPr/>
          </p:nvSpPr>
          <p:spPr bwMode="auto">
            <a:xfrm>
              <a:off x="9418638" y="838200"/>
              <a:ext cx="0" cy="685800"/>
            </a:xfrm>
            <a:prstGeom prst="line">
              <a:avLst/>
            </a:prstGeom>
            <a:noFill/>
            <a:ln w="19050">
              <a:solidFill>
                <a:srgbClr val="0033CC"/>
              </a:solidFill>
              <a:round/>
              <a:headEnd/>
              <a:tailEnd/>
            </a:ln>
          </p:spPr>
          <p:txBody>
            <a:bodyPr/>
            <a:lstStyle/>
            <a:p>
              <a:endParaRPr lang="en-US"/>
            </a:p>
          </p:txBody>
        </p:sp>
        <p:sp>
          <p:nvSpPr>
            <p:cNvPr id="21580" name="Line 138"/>
            <p:cNvSpPr>
              <a:spLocks noChangeShapeType="1"/>
            </p:cNvSpPr>
            <p:nvPr/>
          </p:nvSpPr>
          <p:spPr bwMode="auto">
            <a:xfrm flipH="1">
              <a:off x="8139113" y="1524000"/>
              <a:ext cx="1279525" cy="0"/>
            </a:xfrm>
            <a:prstGeom prst="line">
              <a:avLst/>
            </a:prstGeom>
            <a:noFill/>
            <a:ln w="19050">
              <a:solidFill>
                <a:srgbClr val="0033CC"/>
              </a:solidFill>
              <a:round/>
              <a:headEnd/>
              <a:tailEnd/>
            </a:ln>
          </p:spPr>
          <p:txBody>
            <a:bodyPr/>
            <a:lstStyle/>
            <a:p>
              <a:endParaRPr lang="en-US"/>
            </a:p>
          </p:txBody>
        </p:sp>
        <p:sp>
          <p:nvSpPr>
            <p:cNvPr id="21581" name="Line 139"/>
            <p:cNvSpPr>
              <a:spLocks noChangeShapeType="1"/>
            </p:cNvSpPr>
            <p:nvPr/>
          </p:nvSpPr>
          <p:spPr bwMode="auto">
            <a:xfrm>
              <a:off x="8139113" y="1524000"/>
              <a:ext cx="0" cy="1066800"/>
            </a:xfrm>
            <a:prstGeom prst="line">
              <a:avLst/>
            </a:prstGeom>
            <a:noFill/>
            <a:ln w="19050">
              <a:solidFill>
                <a:srgbClr val="0033CC"/>
              </a:solidFill>
              <a:round/>
              <a:headEnd/>
              <a:tailEnd/>
            </a:ln>
          </p:spPr>
          <p:txBody>
            <a:bodyPr/>
            <a:lstStyle/>
            <a:p>
              <a:endParaRPr lang="en-US"/>
            </a:p>
          </p:txBody>
        </p:sp>
        <p:sp>
          <p:nvSpPr>
            <p:cNvPr id="21582" name="Line 140"/>
            <p:cNvSpPr>
              <a:spLocks noChangeShapeType="1"/>
            </p:cNvSpPr>
            <p:nvPr/>
          </p:nvSpPr>
          <p:spPr bwMode="auto">
            <a:xfrm>
              <a:off x="8139113" y="2590800"/>
              <a:ext cx="1066800" cy="0"/>
            </a:xfrm>
            <a:prstGeom prst="line">
              <a:avLst/>
            </a:prstGeom>
            <a:noFill/>
            <a:ln w="19050">
              <a:solidFill>
                <a:srgbClr val="0033CC"/>
              </a:solidFill>
              <a:round/>
              <a:headEnd/>
              <a:tailEnd/>
            </a:ln>
          </p:spPr>
          <p:txBody>
            <a:bodyPr/>
            <a:lstStyle/>
            <a:p>
              <a:endParaRPr lang="en-US"/>
            </a:p>
          </p:txBody>
        </p:sp>
        <p:sp>
          <p:nvSpPr>
            <p:cNvPr id="21583" name="Line 141"/>
            <p:cNvSpPr>
              <a:spLocks noChangeShapeType="1"/>
            </p:cNvSpPr>
            <p:nvPr/>
          </p:nvSpPr>
          <p:spPr bwMode="auto">
            <a:xfrm>
              <a:off x="9205913" y="2590800"/>
              <a:ext cx="0" cy="685800"/>
            </a:xfrm>
            <a:prstGeom prst="line">
              <a:avLst/>
            </a:prstGeom>
            <a:noFill/>
            <a:ln w="19050">
              <a:solidFill>
                <a:srgbClr val="0033CC"/>
              </a:solidFill>
              <a:round/>
              <a:headEnd/>
              <a:tailEnd/>
            </a:ln>
          </p:spPr>
          <p:txBody>
            <a:bodyPr/>
            <a:lstStyle/>
            <a:p>
              <a:endParaRPr lang="en-US"/>
            </a:p>
          </p:txBody>
        </p:sp>
        <p:sp>
          <p:nvSpPr>
            <p:cNvPr id="21584" name="Line 142"/>
            <p:cNvSpPr>
              <a:spLocks noChangeShapeType="1"/>
            </p:cNvSpPr>
            <p:nvPr/>
          </p:nvSpPr>
          <p:spPr bwMode="auto">
            <a:xfrm flipH="1">
              <a:off x="8139113" y="3276600"/>
              <a:ext cx="1066800" cy="0"/>
            </a:xfrm>
            <a:prstGeom prst="line">
              <a:avLst/>
            </a:prstGeom>
            <a:noFill/>
            <a:ln w="19050">
              <a:solidFill>
                <a:srgbClr val="0033CC"/>
              </a:solidFill>
              <a:round/>
              <a:headEnd/>
              <a:tailEnd/>
            </a:ln>
          </p:spPr>
          <p:txBody>
            <a:bodyPr/>
            <a:lstStyle/>
            <a:p>
              <a:endParaRPr lang="en-US"/>
            </a:p>
          </p:txBody>
        </p:sp>
        <p:sp>
          <p:nvSpPr>
            <p:cNvPr id="21585" name="Line 143"/>
            <p:cNvSpPr>
              <a:spLocks noChangeShapeType="1"/>
            </p:cNvSpPr>
            <p:nvPr/>
          </p:nvSpPr>
          <p:spPr bwMode="auto">
            <a:xfrm>
              <a:off x="8139113" y="3276600"/>
              <a:ext cx="0" cy="914400"/>
            </a:xfrm>
            <a:prstGeom prst="line">
              <a:avLst/>
            </a:prstGeom>
            <a:noFill/>
            <a:ln w="19050">
              <a:solidFill>
                <a:srgbClr val="0033CC"/>
              </a:solidFill>
              <a:round/>
              <a:headEnd/>
              <a:tailEnd/>
            </a:ln>
          </p:spPr>
          <p:txBody>
            <a:bodyPr/>
            <a:lstStyle/>
            <a:p>
              <a:endParaRPr lang="en-US"/>
            </a:p>
          </p:txBody>
        </p:sp>
        <p:sp>
          <p:nvSpPr>
            <p:cNvPr id="21586" name="Line 144"/>
            <p:cNvSpPr>
              <a:spLocks noChangeShapeType="1"/>
            </p:cNvSpPr>
            <p:nvPr/>
          </p:nvSpPr>
          <p:spPr bwMode="auto">
            <a:xfrm>
              <a:off x="7453313" y="4876800"/>
              <a:ext cx="1965325" cy="0"/>
            </a:xfrm>
            <a:prstGeom prst="line">
              <a:avLst/>
            </a:prstGeom>
            <a:noFill/>
            <a:ln w="19050">
              <a:solidFill>
                <a:srgbClr val="0033CC"/>
              </a:solidFill>
              <a:round/>
              <a:headEnd/>
              <a:tailEnd/>
            </a:ln>
          </p:spPr>
          <p:txBody>
            <a:bodyPr/>
            <a:lstStyle/>
            <a:p>
              <a:endParaRPr lang="en-US"/>
            </a:p>
          </p:txBody>
        </p:sp>
        <p:sp>
          <p:nvSpPr>
            <p:cNvPr id="21587" name="Line 145"/>
            <p:cNvSpPr>
              <a:spLocks noChangeShapeType="1"/>
            </p:cNvSpPr>
            <p:nvPr/>
          </p:nvSpPr>
          <p:spPr bwMode="auto">
            <a:xfrm>
              <a:off x="8139113" y="4191000"/>
              <a:ext cx="1279525" cy="0"/>
            </a:xfrm>
            <a:prstGeom prst="line">
              <a:avLst/>
            </a:prstGeom>
            <a:noFill/>
            <a:ln w="19050">
              <a:solidFill>
                <a:srgbClr val="0033CC"/>
              </a:solidFill>
              <a:round/>
              <a:headEnd/>
              <a:tailEnd/>
            </a:ln>
          </p:spPr>
          <p:txBody>
            <a:bodyPr/>
            <a:lstStyle/>
            <a:p>
              <a:endParaRPr lang="en-US"/>
            </a:p>
          </p:txBody>
        </p:sp>
        <p:sp>
          <p:nvSpPr>
            <p:cNvPr id="21588" name="Line 146"/>
            <p:cNvSpPr>
              <a:spLocks noChangeShapeType="1"/>
            </p:cNvSpPr>
            <p:nvPr/>
          </p:nvSpPr>
          <p:spPr bwMode="auto">
            <a:xfrm>
              <a:off x="9418638" y="4191000"/>
              <a:ext cx="0" cy="685800"/>
            </a:xfrm>
            <a:prstGeom prst="line">
              <a:avLst/>
            </a:prstGeom>
            <a:noFill/>
            <a:ln w="19050">
              <a:solidFill>
                <a:srgbClr val="0033CC"/>
              </a:solidFill>
              <a:round/>
              <a:headEnd/>
              <a:tailEnd/>
            </a:ln>
          </p:spPr>
          <p:txBody>
            <a:bodyPr/>
            <a:lstStyle/>
            <a:p>
              <a:endParaRPr lang="en-US"/>
            </a:p>
          </p:txBody>
        </p:sp>
      </p:grpSp>
      <p:sp>
        <p:nvSpPr>
          <p:cNvPr id="21506" name="Content Placeholder 4"/>
          <p:cNvSpPr>
            <a:spLocks noGrp="1"/>
          </p:cNvSpPr>
          <p:nvPr>
            <p:ph idx="1"/>
          </p:nvPr>
        </p:nvSpPr>
        <p:spPr>
          <a:xfrm>
            <a:off x="381000" y="1295400"/>
            <a:ext cx="8763000" cy="2743200"/>
          </a:xfrm>
        </p:spPr>
        <p:txBody>
          <a:bodyPr/>
          <a:lstStyle/>
          <a:p>
            <a:pPr>
              <a:spcBef>
                <a:spcPts val="600"/>
              </a:spcBef>
              <a:buClr>
                <a:schemeClr val="tx1"/>
              </a:buClr>
            </a:pPr>
            <a:r>
              <a:rPr lang="en-US" sz="1800" dirty="0" smtClean="0">
                <a:latin typeface="Arial" charset="0"/>
                <a:ea typeface="ＭＳ Ｐゴシック" pitchFamily="-109" charset="-128"/>
                <a:cs typeface="Arial" charset="0"/>
              </a:rPr>
              <a:t>Bold, forward-looking research </a:t>
            </a:r>
          </a:p>
          <a:p>
            <a:pPr>
              <a:spcBef>
                <a:spcPts val="600"/>
              </a:spcBef>
              <a:buClr>
                <a:schemeClr val="tx1"/>
              </a:buClr>
            </a:pPr>
            <a:r>
              <a:rPr lang="en-US" sz="1800" dirty="0" smtClean="0">
                <a:latin typeface="Arial" charset="0"/>
                <a:ea typeface="ＭＳ Ｐゴシック" pitchFamily="-109" charset="-128"/>
                <a:cs typeface="Arial" charset="0"/>
              </a:rPr>
              <a:t>Facilitate student preparation for and participation in international research collaborations</a:t>
            </a:r>
          </a:p>
          <a:p>
            <a:pPr>
              <a:spcBef>
                <a:spcPts val="600"/>
              </a:spcBef>
              <a:buClr>
                <a:schemeClr val="tx1"/>
              </a:buClr>
            </a:pPr>
            <a:r>
              <a:rPr lang="en-US" sz="1800" dirty="0" smtClean="0">
                <a:latin typeface="Arial" charset="0"/>
                <a:ea typeface="ＭＳ Ｐゴシック" pitchFamily="-109" charset="-128"/>
                <a:cs typeface="Arial" charset="0"/>
              </a:rPr>
              <a:t>Contribute to the development of a diverse, globally-engaged U.S. science and engineering workforce </a:t>
            </a:r>
          </a:p>
          <a:p>
            <a:pPr>
              <a:spcBef>
                <a:spcPts val="600"/>
              </a:spcBef>
              <a:buClr>
                <a:schemeClr val="tx1"/>
              </a:buClr>
            </a:pPr>
            <a:r>
              <a:rPr lang="en-US" sz="1800" dirty="0" smtClean="0">
                <a:latin typeface="Arial" charset="0"/>
                <a:ea typeface="ＭＳ Ｐゴシック" pitchFamily="-109" charset="-128"/>
                <a:cs typeface="Arial" charset="0"/>
              </a:rPr>
              <a:t>Strengthen the capacity of institutions, multi-institutional consortia, and networks to engage in and benefit from international research and education collaborations</a:t>
            </a:r>
          </a:p>
          <a:p>
            <a:pPr>
              <a:spcBef>
                <a:spcPts val="600"/>
              </a:spcBef>
              <a:buClr>
                <a:schemeClr val="tx1"/>
              </a:buClr>
            </a:pPr>
            <a:r>
              <a:rPr lang="en-US" sz="1800" dirty="0" smtClean="0">
                <a:latin typeface="Arial" charset="0"/>
                <a:ea typeface="ＭＳ Ｐゴシック" pitchFamily="-109" charset="-128"/>
                <a:cs typeface="Arial" charset="0"/>
              </a:rPr>
              <a:t>47 PIRE awards have engaged collaborators in more than 70 countries </a:t>
            </a:r>
          </a:p>
          <a:p>
            <a:pPr>
              <a:spcBef>
                <a:spcPts val="600"/>
              </a:spcBef>
              <a:buClr>
                <a:schemeClr val="tx1"/>
              </a:buClr>
            </a:pPr>
            <a:r>
              <a:rPr lang="en-US" sz="1800" dirty="0" smtClean="0">
                <a:latin typeface="Arial" charset="0"/>
                <a:ea typeface="ＭＳ Ｐゴシック" pitchFamily="-109" charset="-128"/>
                <a:cs typeface="Arial" charset="0"/>
              </a:rPr>
              <a:t>Awards typically have a five-year duration with an average total budget of $2.8M</a:t>
            </a:r>
          </a:p>
          <a:p>
            <a:pPr>
              <a:spcBef>
                <a:spcPts val="600"/>
              </a:spcBef>
              <a:buFont typeface="Arial" charset="0"/>
              <a:buNone/>
            </a:pPr>
            <a:endParaRPr lang="en-US" sz="1800" dirty="0" smtClean="0">
              <a:solidFill>
                <a:srgbClr val="0000CC"/>
              </a:solidFill>
              <a:latin typeface="Arial" charset="0"/>
              <a:ea typeface="ＭＳ Ｐゴシック" pitchFamily="-109" charset="-128"/>
              <a:cs typeface="Arial" charset="0"/>
            </a:endParaRPr>
          </a:p>
          <a:p>
            <a:pPr>
              <a:spcBef>
                <a:spcPts val="600"/>
              </a:spcBef>
              <a:buFont typeface="Arial" charset="0"/>
              <a:buNone/>
            </a:pPr>
            <a:r>
              <a:rPr lang="en-US" sz="1800" dirty="0" smtClean="0">
                <a:solidFill>
                  <a:srgbClr val="0000CC"/>
                </a:solidFill>
                <a:latin typeface="Arial" charset="0"/>
                <a:ea typeface="ＭＳ Ｐゴシック" pitchFamily="-109" charset="-128"/>
                <a:cs typeface="Arial" charset="0"/>
              </a:rPr>
              <a:t/>
            </a:r>
            <a:br>
              <a:rPr lang="en-US" sz="1800" dirty="0" smtClean="0">
                <a:solidFill>
                  <a:srgbClr val="0000CC"/>
                </a:solidFill>
                <a:latin typeface="Arial" charset="0"/>
                <a:ea typeface="ＭＳ Ｐゴシック" pitchFamily="-109" charset="-128"/>
                <a:cs typeface="Arial" charset="0"/>
              </a:rPr>
            </a:br>
            <a:endParaRPr lang="en-US" sz="1800" dirty="0" smtClean="0">
              <a:solidFill>
                <a:srgbClr val="0000CC"/>
              </a:solidFill>
              <a:latin typeface="Arial" charset="0"/>
              <a:ea typeface="ＭＳ Ｐゴシック" pitchFamily="-109" charset="-128"/>
              <a:cs typeface="Arial" charset="0"/>
            </a:endParaRPr>
          </a:p>
        </p:txBody>
      </p:sp>
      <p:sp>
        <p:nvSpPr>
          <p:cNvPr id="21508" name="TextBox 86"/>
          <p:cNvSpPr txBox="1">
            <a:spLocks noChangeArrowheads="1"/>
          </p:cNvSpPr>
          <p:nvPr/>
        </p:nvSpPr>
        <p:spPr bwMode="auto">
          <a:xfrm>
            <a:off x="533400" y="0"/>
            <a:ext cx="7391400" cy="1077218"/>
          </a:xfrm>
          <a:prstGeom prst="rect">
            <a:avLst/>
          </a:prstGeom>
          <a:noFill/>
          <a:ln w="9525">
            <a:noFill/>
            <a:miter lim="800000"/>
            <a:headEnd/>
            <a:tailEnd/>
          </a:ln>
        </p:spPr>
        <p:txBody>
          <a:bodyPr wrap="square">
            <a:spAutoFit/>
          </a:bodyPr>
          <a:lstStyle/>
          <a:p>
            <a:pPr algn="ctr"/>
            <a:r>
              <a:rPr lang="en-US" sz="3200" b="1" dirty="0">
                <a:solidFill>
                  <a:srgbClr val="0000CC"/>
                </a:solidFill>
              </a:rPr>
              <a:t>Partnerships for International </a:t>
            </a:r>
            <a:endParaRPr lang="en-US" sz="3200" b="1" dirty="0" smtClean="0">
              <a:solidFill>
                <a:srgbClr val="0000CC"/>
              </a:solidFill>
            </a:endParaRPr>
          </a:p>
          <a:p>
            <a:pPr algn="ctr"/>
            <a:r>
              <a:rPr lang="en-US" sz="3200" b="1" dirty="0" smtClean="0">
                <a:solidFill>
                  <a:srgbClr val="0000CC"/>
                </a:solidFill>
              </a:rPr>
              <a:t>Research </a:t>
            </a:r>
            <a:r>
              <a:rPr lang="en-US" sz="3200" b="1" dirty="0">
                <a:solidFill>
                  <a:srgbClr val="0000CC"/>
                </a:solidFill>
              </a:rPr>
              <a:t>and Education</a:t>
            </a:r>
          </a:p>
        </p:txBody>
      </p:sp>
      <p:sp>
        <p:nvSpPr>
          <p:cNvPr id="86" name="Line 7"/>
          <p:cNvSpPr>
            <a:spLocks noChangeShapeType="1"/>
          </p:cNvSpPr>
          <p:nvPr/>
        </p:nvSpPr>
        <p:spPr bwMode="auto">
          <a:xfrm flipV="1">
            <a:off x="762000" y="1143000"/>
            <a:ext cx="8077200" cy="0"/>
          </a:xfrm>
          <a:prstGeom prst="line">
            <a:avLst/>
          </a:prstGeom>
          <a:noFill/>
          <a:ln w="28575">
            <a:solidFill>
              <a:srgbClr val="000099"/>
            </a:solidFill>
            <a:round/>
            <a:headEnd/>
            <a:tailEnd/>
          </a:ln>
          <a:effectLst/>
        </p:spPr>
        <p:txBody>
          <a:bodyPr/>
          <a:lstStyle/>
          <a:p>
            <a:endParaRPr lang="en-US"/>
          </a:p>
        </p:txBody>
      </p:sp>
      <p:sp>
        <p:nvSpPr>
          <p:cNvPr id="87" name="Line 8"/>
          <p:cNvSpPr>
            <a:spLocks noChangeShapeType="1"/>
          </p:cNvSpPr>
          <p:nvPr/>
        </p:nvSpPr>
        <p:spPr bwMode="auto">
          <a:xfrm flipV="1">
            <a:off x="762000" y="1219200"/>
            <a:ext cx="8077200" cy="0"/>
          </a:xfrm>
          <a:prstGeom prst="line">
            <a:avLst/>
          </a:prstGeom>
          <a:noFill/>
          <a:ln w="28575">
            <a:solidFill>
              <a:srgbClr val="FF0000"/>
            </a:solidFill>
            <a:round/>
            <a:headEnd/>
            <a:tailEnd/>
          </a:ln>
          <a:effectLst/>
        </p:spPr>
        <p:txBody>
          <a:bodyPr/>
          <a:lstStyle/>
          <a:p>
            <a:endParaRPr lang="en-US"/>
          </a:p>
        </p:txBody>
      </p:sp>
      <p:graphicFrame>
        <p:nvGraphicFramePr>
          <p:cNvPr id="88" name="Table 87"/>
          <p:cNvGraphicFramePr>
            <a:graphicFrameLocks noGrp="1"/>
          </p:cNvGraphicFramePr>
          <p:nvPr/>
        </p:nvGraphicFramePr>
        <p:xfrm>
          <a:off x="990600" y="4572000"/>
          <a:ext cx="4800600" cy="1483360"/>
        </p:xfrm>
        <a:graphic>
          <a:graphicData uri="http://schemas.openxmlformats.org/drawingml/2006/table">
            <a:tbl>
              <a:tblPr firstRow="1" bandRow="1">
                <a:tableStyleId>{5C22544A-7EE6-4342-B048-85BDC9FD1C3A}</a:tableStyleId>
              </a:tblPr>
              <a:tblGrid>
                <a:gridCol w="1981200"/>
                <a:gridCol w="1219200"/>
                <a:gridCol w="1600200"/>
              </a:tblGrid>
              <a:tr h="370840">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smtClean="0">
                          <a:solidFill>
                            <a:schemeClr val="tx1"/>
                          </a:solidFill>
                        </a:rPr>
                        <a:t>Proposals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smtClean="0">
                          <a:solidFill>
                            <a:schemeClr val="tx1"/>
                          </a:solidFill>
                        </a:rPr>
                        <a:t>Awards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solidFill>
                            <a:schemeClr val="tx1"/>
                          </a:solidFill>
                        </a:rPr>
                        <a:t>PIRE-1 (2005)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181*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solidFill>
                            <a:schemeClr val="tx1"/>
                          </a:solidFill>
                        </a:rPr>
                        <a:t>PIRE-2</a:t>
                      </a:r>
                      <a:r>
                        <a:rPr lang="en-US" baseline="0" dirty="0" smtClean="0">
                          <a:solidFill>
                            <a:schemeClr val="tx1"/>
                          </a:solidFill>
                        </a:rPr>
                        <a:t> (2007)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69</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20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solidFill>
                            <a:schemeClr val="tx1"/>
                          </a:solidFill>
                        </a:rPr>
                        <a:t>PIRE -3 (2010)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84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15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89" name="Picture 2" descr="thumbnail of small NSF logo in color without shading "/>
          <p:cNvPicPr>
            <a:picLocks noChangeAspect="1" noChangeArrowheads="1"/>
          </p:cNvPicPr>
          <p:nvPr/>
        </p:nvPicPr>
        <p:blipFill>
          <a:blip r:embed="rId33" cstate="print"/>
          <a:srcRect/>
          <a:stretch>
            <a:fillRect/>
          </a:stretch>
        </p:blipFill>
        <p:spPr bwMode="auto">
          <a:xfrm>
            <a:off x="152400" y="152400"/>
            <a:ext cx="914400" cy="914400"/>
          </a:xfrm>
          <a:prstGeom prst="rect">
            <a:avLst/>
          </a:prstGeom>
          <a:noFill/>
        </p:spPr>
      </p:pic>
      <p:sp>
        <p:nvSpPr>
          <p:cNvPr id="90" name="TextBox 89"/>
          <p:cNvSpPr txBox="1"/>
          <p:nvPr/>
        </p:nvSpPr>
        <p:spPr>
          <a:xfrm>
            <a:off x="1905000" y="6172200"/>
            <a:ext cx="3200400" cy="307777"/>
          </a:xfrm>
          <a:prstGeom prst="rect">
            <a:avLst/>
          </a:prstGeom>
          <a:noFill/>
        </p:spPr>
        <p:txBody>
          <a:bodyPr wrap="square" rtlCol="0">
            <a:spAutoFit/>
          </a:bodyPr>
          <a:lstStyle/>
          <a:p>
            <a:pPr marL="91440" indent="-457200"/>
            <a:r>
              <a:rPr lang="en-US" sz="1400" dirty="0" smtClean="0"/>
              <a:t>* No PIRE pre-proposals in 2005</a:t>
            </a:r>
            <a:endParaRPr lang="en-US" sz="1400" dirty="0"/>
          </a:p>
        </p:txBody>
      </p:sp>
      <p:pic>
        <p:nvPicPr>
          <p:cNvPr id="91" name="Picture 2" descr="pire_h"/>
          <p:cNvPicPr>
            <a:picLocks noChangeAspect="1" noChangeArrowheads="1"/>
          </p:cNvPicPr>
          <p:nvPr/>
        </p:nvPicPr>
        <p:blipFill>
          <a:blip r:embed="rId34" cstate="print"/>
          <a:srcRect t="22151"/>
          <a:stretch>
            <a:fillRect/>
          </a:stretch>
        </p:blipFill>
        <p:spPr bwMode="auto">
          <a:xfrm>
            <a:off x="6324600" y="4572001"/>
            <a:ext cx="1904999" cy="155058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808038"/>
          </a:xfrm>
        </p:spPr>
        <p:txBody>
          <a:bodyPr>
            <a:noAutofit/>
          </a:bodyPr>
          <a:lstStyle/>
          <a:p>
            <a:r>
              <a:rPr lang="en-US" sz="3600" dirty="0" smtClean="0">
                <a:solidFill>
                  <a:srgbClr val="FFC000"/>
                </a:solidFill>
              </a:rPr>
              <a:t>Partnerships for International</a:t>
            </a:r>
            <a:br>
              <a:rPr lang="en-US" sz="3600" dirty="0" smtClean="0">
                <a:solidFill>
                  <a:srgbClr val="FFC000"/>
                </a:solidFill>
              </a:rPr>
            </a:br>
            <a:r>
              <a:rPr lang="en-US" sz="3600" dirty="0" smtClean="0">
                <a:solidFill>
                  <a:srgbClr val="FFC000"/>
                </a:solidFill>
              </a:rPr>
              <a:t> Research and Education (PIRE)</a:t>
            </a:r>
            <a:br>
              <a:rPr lang="en-US" sz="3600" dirty="0" smtClean="0">
                <a:solidFill>
                  <a:srgbClr val="FFC000"/>
                </a:solidFill>
              </a:rPr>
            </a:br>
            <a:endParaRPr lang="en-US" sz="3600" dirty="0">
              <a:solidFill>
                <a:srgbClr val="35436A"/>
              </a:solidFill>
            </a:endParaRPr>
          </a:p>
        </p:txBody>
      </p:sp>
      <p:sp>
        <p:nvSpPr>
          <p:cNvPr id="21506" name="Content Placeholder 4"/>
          <p:cNvSpPr>
            <a:spLocks noGrp="1"/>
          </p:cNvSpPr>
          <p:nvPr>
            <p:ph idx="4294967295"/>
          </p:nvPr>
        </p:nvSpPr>
        <p:spPr>
          <a:xfrm>
            <a:off x="3810000" y="1524000"/>
            <a:ext cx="5334000" cy="4724400"/>
          </a:xfrm>
        </p:spPr>
        <p:txBody>
          <a:bodyPr>
            <a:normAutofit fontScale="25000" lnSpcReduction="20000"/>
          </a:bodyPr>
          <a:lstStyle/>
          <a:p>
            <a:pPr lvl="1">
              <a:buNone/>
            </a:pPr>
            <a:endParaRPr lang="en-US" sz="3800" dirty="0" smtClean="0">
              <a:solidFill>
                <a:srgbClr val="FFC000"/>
              </a:solidFill>
            </a:endParaRPr>
          </a:p>
          <a:p>
            <a:pPr lvl="1">
              <a:buNone/>
            </a:pPr>
            <a:r>
              <a:rPr lang="en-US" sz="9600" b="1" dirty="0" smtClean="0">
                <a:solidFill>
                  <a:srgbClr val="FFC000"/>
                </a:solidFill>
              </a:rPr>
              <a:t>Of the  46 awards, 10 involved China</a:t>
            </a:r>
          </a:p>
          <a:p>
            <a:pPr lvl="1">
              <a:buFont typeface="Arial" pitchFamily="34" charset="0"/>
              <a:buChar char="•"/>
            </a:pPr>
            <a:r>
              <a:rPr lang="en-US" sz="8000" dirty="0" smtClean="0"/>
              <a:t>UCSB: electron chemistry and catalysis ($2.5M+$4M)</a:t>
            </a:r>
          </a:p>
          <a:p>
            <a:pPr lvl="1">
              <a:buFont typeface="Arial" pitchFamily="34" charset="0"/>
              <a:buChar char="•"/>
            </a:pPr>
            <a:r>
              <a:rPr lang="en-US" sz="8000" dirty="0" smtClean="0"/>
              <a:t>Michigan: training in social context, population, and environmental change ($2.5M)</a:t>
            </a:r>
          </a:p>
          <a:p>
            <a:pPr lvl="1">
              <a:buFont typeface="Arial" pitchFamily="34" charset="0"/>
              <a:buChar char="•"/>
            </a:pPr>
            <a:r>
              <a:rPr lang="en-US" sz="8000" dirty="0" smtClean="0"/>
              <a:t>Nevada: hot spring ecosystems ($3.8M)</a:t>
            </a:r>
          </a:p>
          <a:p>
            <a:pPr lvl="1">
              <a:buFont typeface="Arial" pitchFamily="34" charset="0"/>
              <a:buChar char="•"/>
            </a:pPr>
            <a:r>
              <a:rPr lang="en-US" sz="8000" dirty="0" smtClean="0"/>
              <a:t>Missouri: earthquake ($2.2M)</a:t>
            </a:r>
          </a:p>
          <a:p>
            <a:pPr lvl="1">
              <a:buFont typeface="Arial" pitchFamily="34" charset="0"/>
              <a:buChar char="•"/>
            </a:pPr>
            <a:r>
              <a:rPr lang="en-US" sz="8000" dirty="0" smtClean="0"/>
              <a:t>Northwestern: intelligent structural health management ($2.5M)</a:t>
            </a:r>
          </a:p>
          <a:p>
            <a:pPr lvl="1">
              <a:buFont typeface="Arial" pitchFamily="34" charset="0"/>
              <a:buChar char="•"/>
            </a:pPr>
            <a:r>
              <a:rPr lang="en-US" sz="8000" dirty="0" smtClean="0"/>
              <a:t>Georgia: invasive species ($2.5M)</a:t>
            </a:r>
          </a:p>
          <a:p>
            <a:pPr lvl="1">
              <a:buFont typeface="Arial" pitchFamily="34" charset="0"/>
              <a:buChar char="•"/>
            </a:pPr>
            <a:r>
              <a:rPr lang="en-US" sz="8000" dirty="0" smtClean="0"/>
              <a:t>FIU: cyber infrastructure ($2.3M)</a:t>
            </a:r>
          </a:p>
          <a:p>
            <a:pPr lvl="1">
              <a:buFont typeface="Arial" pitchFamily="34" charset="0"/>
              <a:buChar char="•"/>
            </a:pPr>
            <a:r>
              <a:rPr lang="en-US" sz="8000" dirty="0" smtClean="0"/>
              <a:t>Columbia: superconductivity ($2M)</a:t>
            </a:r>
          </a:p>
          <a:p>
            <a:pPr lvl="1">
              <a:buFont typeface="Arial" pitchFamily="34" charset="0"/>
              <a:buChar char="•"/>
            </a:pPr>
            <a:r>
              <a:rPr lang="en-US" sz="8000" dirty="0" smtClean="0"/>
              <a:t>Illinois at Chicago: data cloud ($3.5M)</a:t>
            </a:r>
          </a:p>
          <a:p>
            <a:pPr lvl="1">
              <a:buFont typeface="Arial" pitchFamily="34" charset="0"/>
              <a:buChar char="•"/>
            </a:pPr>
            <a:r>
              <a:rPr lang="en-US" sz="8000" dirty="0" smtClean="0"/>
              <a:t>Penn State: bilingualism, mind, and brain ($2.8M)</a:t>
            </a:r>
          </a:p>
        </p:txBody>
      </p:sp>
      <p:pic>
        <p:nvPicPr>
          <p:cNvPr id="90" name="Picture 7" descr="helicopter Russia"/>
          <p:cNvPicPr>
            <a:picLocks noChangeAspect="1" noChangeArrowheads="1"/>
          </p:cNvPicPr>
          <p:nvPr/>
        </p:nvPicPr>
        <p:blipFill>
          <a:blip r:embed="rId3" cstate="print"/>
          <a:srcRect/>
          <a:stretch>
            <a:fillRect/>
          </a:stretch>
        </p:blipFill>
        <p:spPr bwMode="auto">
          <a:xfrm>
            <a:off x="533400" y="4571487"/>
            <a:ext cx="3048000" cy="1905513"/>
          </a:xfrm>
          <a:prstGeom prst="rect">
            <a:avLst/>
          </a:prstGeom>
          <a:ln>
            <a:noFill/>
          </a:ln>
          <a:effectLst>
            <a:outerShdw blurRad="292100" dist="139700" dir="2700000" algn="tl" rotWithShape="0">
              <a:srgbClr val="333333">
                <a:alpha val="65000"/>
              </a:srgbClr>
            </a:outerShdw>
          </a:effectLst>
        </p:spPr>
      </p:pic>
      <p:pic>
        <p:nvPicPr>
          <p:cNvPr id="6" name="Picture 2"/>
          <p:cNvPicPr>
            <a:picLocks noChangeAspect="1" noChangeArrowheads="1"/>
          </p:cNvPicPr>
          <p:nvPr/>
        </p:nvPicPr>
        <p:blipFill>
          <a:blip r:embed="rId4" cstate="print"/>
          <a:srcRect/>
          <a:stretch>
            <a:fillRect/>
          </a:stretch>
        </p:blipFill>
        <p:spPr bwMode="auto">
          <a:xfrm>
            <a:off x="228600" y="1676400"/>
            <a:ext cx="4038600" cy="2667000"/>
          </a:xfrm>
          <a:prstGeom prst="rect">
            <a:avLst/>
          </a:prstGeom>
          <a:ln>
            <a:noFill/>
          </a:ln>
          <a:effectLst>
            <a:outerShdw blurRad="292100" dist="139700" dir="2700000" algn="tl" rotWithShape="0">
              <a:srgbClr val="333333">
                <a:alpha val="65000"/>
              </a:srgbClr>
            </a:outerShdw>
          </a:effectLst>
        </p:spPr>
      </p:pic>
      <p:sp>
        <p:nvSpPr>
          <p:cNvPr id="7" name="Slide Number Placeholder 6"/>
          <p:cNvSpPr>
            <a:spLocks noGrp="1"/>
          </p:cNvSpPr>
          <p:nvPr>
            <p:ph type="sldNum" sz="quarter" idx="12"/>
          </p:nvPr>
        </p:nvSpPr>
        <p:spPr/>
        <p:txBody>
          <a:bodyPr/>
          <a:lstStyle/>
          <a:p>
            <a:fld id="{1DFF0218-94E0-4158-A12F-3371CF0BF525}"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229600" cy="1143000"/>
          </a:xfrm>
        </p:spPr>
        <p:txBody>
          <a:bodyPr>
            <a:normAutofit fontScale="90000"/>
          </a:bodyPr>
          <a:lstStyle/>
          <a:p>
            <a:r>
              <a:rPr lang="en-US" dirty="0" smtClean="0"/>
              <a:t>Science Across Virtual Institutes: </a:t>
            </a:r>
            <a:br>
              <a:rPr lang="en-US" dirty="0" smtClean="0"/>
            </a:br>
            <a:r>
              <a:rPr lang="en-US" dirty="0" smtClean="0"/>
              <a:t>SAVI</a:t>
            </a:r>
            <a:endParaRPr lang="en-US" dirty="0"/>
          </a:p>
        </p:txBody>
      </p:sp>
      <p:sp>
        <p:nvSpPr>
          <p:cNvPr id="3" name="Slide Number Placeholder 2"/>
          <p:cNvSpPr>
            <a:spLocks noGrp="1"/>
          </p:cNvSpPr>
          <p:nvPr>
            <p:ph type="sldNum" sz="quarter" idx="12"/>
          </p:nvPr>
        </p:nvSpPr>
        <p:spPr/>
        <p:txBody>
          <a:bodyPr/>
          <a:lstStyle/>
          <a:p>
            <a:fld id="{1DFF0218-94E0-4158-A12F-3371CF0BF525}" type="slidenum">
              <a:rPr lang="en-US" smtClean="0"/>
              <a:pPr/>
              <a:t>17</a:t>
            </a:fld>
            <a:endParaRPr lang="en-US" dirty="0"/>
          </a:p>
        </p:txBody>
      </p:sp>
      <p:sp>
        <p:nvSpPr>
          <p:cNvPr id="6" name="TextBox 5"/>
          <p:cNvSpPr txBox="1"/>
          <p:nvPr/>
        </p:nvSpPr>
        <p:spPr>
          <a:xfrm>
            <a:off x="152400" y="1447800"/>
            <a:ext cx="9110186" cy="7571301"/>
          </a:xfrm>
          <a:prstGeom prst="rect">
            <a:avLst/>
          </a:prstGeom>
          <a:noFill/>
        </p:spPr>
        <p:txBody>
          <a:bodyPr wrap="none" rtlCol="0">
            <a:spAutoFit/>
          </a:bodyPr>
          <a:lstStyle/>
          <a:p>
            <a:pPr>
              <a:buFont typeface="Arial"/>
              <a:buChar char="•"/>
            </a:pPr>
            <a:r>
              <a:rPr lang="en-US" sz="2400" dirty="0" smtClean="0"/>
              <a:t>“Glue” bringing together US researchers and their foreign counterparts</a:t>
            </a:r>
          </a:p>
          <a:p>
            <a:pPr>
              <a:buFont typeface="Arial"/>
              <a:buChar char="•"/>
            </a:pPr>
            <a:r>
              <a:rPr lang="en-US" sz="2400" dirty="0" smtClean="0"/>
              <a:t>Enabling maximum leveraging of human and infrastructure resources</a:t>
            </a:r>
          </a:p>
          <a:p>
            <a:pPr>
              <a:buFont typeface="Arial"/>
              <a:buChar char="•"/>
            </a:pPr>
            <a:r>
              <a:rPr lang="en-US" sz="2400" dirty="0" smtClean="0"/>
              <a:t>Fundable activities include</a:t>
            </a:r>
          </a:p>
          <a:p>
            <a:r>
              <a:rPr lang="en-US" sz="2400" dirty="0" smtClean="0"/>
              <a:t>	Collaborative research</a:t>
            </a:r>
          </a:p>
          <a:p>
            <a:r>
              <a:rPr lang="en-US" sz="2400" dirty="0" smtClean="0"/>
              <a:t>	Joint workshops</a:t>
            </a:r>
          </a:p>
          <a:p>
            <a:r>
              <a:rPr lang="en-US" sz="2400" dirty="0" smtClean="0"/>
              <a:t>	Student exchanges</a:t>
            </a:r>
          </a:p>
          <a:p>
            <a:r>
              <a:rPr lang="en-US" sz="2400" dirty="0" smtClean="0"/>
              <a:t>	Long-term research visits by </a:t>
            </a:r>
            <a:r>
              <a:rPr lang="en-US" sz="2400" dirty="0" err="1" smtClean="0"/>
              <a:t>postdocs</a:t>
            </a:r>
            <a:r>
              <a:rPr lang="en-US" sz="2400" dirty="0" smtClean="0"/>
              <a:t> and junior faculty</a:t>
            </a:r>
          </a:p>
          <a:p>
            <a:endParaRPr lang="en-US" sz="2400" smtClean="0"/>
          </a:p>
          <a:p>
            <a:r>
              <a:rPr lang="en-US" sz="2400" dirty="0" smtClean="0"/>
              <a:t>HOW?</a:t>
            </a:r>
          </a:p>
          <a:p>
            <a:r>
              <a:rPr lang="en-US" sz="2400" dirty="0" smtClean="0"/>
              <a:t>Proposals submitted to disciplinary program officers</a:t>
            </a:r>
          </a:p>
          <a:p>
            <a:r>
              <a:rPr lang="en-US" sz="2400" dirty="0" smtClean="0"/>
              <a:t>Co-funded and endorsed by Division, Directorate, and OISE </a:t>
            </a:r>
          </a:p>
          <a:p>
            <a:r>
              <a:rPr lang="en-US" sz="2400" dirty="0" smtClean="0"/>
              <a:t>(OISE will fund 1/3; up to $150K)</a:t>
            </a:r>
          </a:p>
          <a:p>
            <a:endParaRPr lang="en-US" sz="2400" dirty="0" smtClean="0"/>
          </a:p>
          <a:p>
            <a:r>
              <a:rPr lang="en-US" sz="2400" dirty="0" smtClean="0"/>
              <a:t>More information at http://</a:t>
            </a:r>
            <a:r>
              <a:rPr lang="en-US" sz="2400" dirty="0" err="1" smtClean="0"/>
              <a:t>www.nsf.gov/savi</a:t>
            </a:r>
            <a:endParaRPr lang="en-US" sz="2400" dirty="0" smtClean="0"/>
          </a:p>
          <a:p>
            <a:endParaRPr lang="en-US" sz="2400" dirty="0" smtClean="0"/>
          </a:p>
          <a:p>
            <a:endParaRPr lang="en-US" sz="2400" dirty="0" smtClean="0"/>
          </a:p>
          <a:p>
            <a:endParaRPr lang="en-US" sz="2400" dirty="0" smtClean="0"/>
          </a:p>
          <a:p>
            <a:endParaRPr lang="en-US" sz="2400" dirty="0" smtClean="0"/>
          </a:p>
          <a:p>
            <a:endParaRPr lang="en-US" dirty="0" smtClean="0"/>
          </a:p>
          <a:p>
            <a:endParaRPr lang="en-US" dirty="0" smtClean="0"/>
          </a:p>
          <a:p>
            <a:endParaRPr lang="en-US" dirty="0"/>
          </a:p>
        </p:txBody>
      </p:sp>
      <p:pic>
        <p:nvPicPr>
          <p:cNvPr id="9" name="Picture 2" descr="thumbnail of small NSF logo in color without shading "/>
          <p:cNvPicPr>
            <a:picLocks noChangeAspect="1" noChangeArrowheads="1"/>
          </p:cNvPicPr>
          <p:nvPr/>
        </p:nvPicPr>
        <p:blipFill>
          <a:blip r:embed="rId2" cstate="print"/>
          <a:srcRect/>
          <a:stretch>
            <a:fillRect/>
          </a:stretch>
        </p:blipFill>
        <p:spPr bwMode="auto">
          <a:xfrm>
            <a:off x="0" y="0"/>
            <a:ext cx="1143000" cy="11430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057400" y="685800"/>
            <a:ext cx="6477000" cy="838200"/>
          </a:xfrm>
        </p:spPr>
        <p:txBody>
          <a:bodyPr/>
          <a:lstStyle/>
          <a:p>
            <a:pPr algn="ctr" eaLnBrk="1" hangingPunct="1"/>
            <a:r>
              <a:rPr lang="en-US" sz="2800" b="1" dirty="0" smtClean="0">
                <a:solidFill>
                  <a:schemeClr val="tx2"/>
                </a:solidFill>
                <a:effectLst>
                  <a:outerShdw blurRad="38100" dist="38100" dir="2700000" algn="tl">
                    <a:srgbClr val="000000">
                      <a:alpha val="43137"/>
                    </a:srgbClr>
                  </a:outerShdw>
                </a:effectLst>
                <a:latin typeface="Arial" charset="0"/>
                <a:ea typeface="ＭＳ Ｐゴシック" pitchFamily="-109" charset="-128"/>
                <a:cs typeface="Arial" charset="0"/>
              </a:rPr>
              <a:t>Keys to Success: </a:t>
            </a:r>
            <a:r>
              <a:rPr lang="en-US" sz="2800" dirty="0" smtClean="0">
                <a:solidFill>
                  <a:schemeClr val="tx2"/>
                </a:solidFill>
              </a:rPr>
              <a:t>A good partnership requires courtship, patience, and trust</a:t>
            </a:r>
            <a:r>
              <a:rPr lang="en-US" sz="3200" dirty="0" smtClean="0">
                <a:solidFill>
                  <a:srgbClr val="FFC000"/>
                </a:solidFill>
              </a:rPr>
              <a:t/>
            </a:r>
            <a:br>
              <a:rPr lang="en-US" sz="3200" dirty="0" smtClean="0">
                <a:solidFill>
                  <a:srgbClr val="FFC000"/>
                </a:solidFill>
              </a:rPr>
            </a:br>
            <a:endParaRPr lang="en-US" sz="3200" b="1" dirty="0" smtClean="0">
              <a:solidFill>
                <a:srgbClr val="0000FF"/>
              </a:solidFill>
              <a:effectLst>
                <a:outerShdw blurRad="38100" dist="38100" dir="2700000" algn="tl">
                  <a:srgbClr val="000000">
                    <a:alpha val="43137"/>
                  </a:srgbClr>
                </a:outerShdw>
              </a:effectLst>
              <a:latin typeface="Arial" charset="0"/>
              <a:ea typeface="ＭＳ Ｐゴシック" pitchFamily="-109" charset="-128"/>
              <a:cs typeface="Arial" charset="0"/>
            </a:endParaRPr>
          </a:p>
        </p:txBody>
      </p:sp>
      <p:sp>
        <p:nvSpPr>
          <p:cNvPr id="33795" name="Content Placeholder 2"/>
          <p:cNvSpPr>
            <a:spLocks/>
          </p:cNvSpPr>
          <p:nvPr/>
        </p:nvSpPr>
        <p:spPr bwMode="auto">
          <a:xfrm>
            <a:off x="304800" y="1371600"/>
            <a:ext cx="7162800" cy="4648200"/>
          </a:xfrm>
          <a:prstGeom prst="rect">
            <a:avLst/>
          </a:prstGeom>
          <a:noFill/>
          <a:ln w="9525">
            <a:noFill/>
            <a:miter lim="800000"/>
            <a:headEnd/>
            <a:tailEnd/>
          </a:ln>
        </p:spPr>
        <p:txBody>
          <a:bodyPr/>
          <a:lstStyle/>
          <a:p>
            <a:pPr defTabSz="914400">
              <a:lnSpc>
                <a:spcPct val="80000"/>
              </a:lnSpc>
              <a:spcBef>
                <a:spcPct val="20000"/>
              </a:spcBef>
              <a:buClr>
                <a:srgbClr val="336699"/>
              </a:buClr>
              <a:buFontTx/>
              <a:buChar char="•"/>
            </a:pPr>
            <a:r>
              <a:rPr lang="en-US" sz="2000" dirty="0">
                <a:solidFill>
                  <a:srgbClr val="0000CC"/>
                </a:solidFill>
              </a:rPr>
              <a:t> </a:t>
            </a:r>
            <a:r>
              <a:rPr lang="en-US" sz="2000" dirty="0" smtClean="0">
                <a:solidFill>
                  <a:srgbClr val="0000CC"/>
                </a:solidFill>
              </a:rPr>
              <a:t>Address how the collaboration will enhance </a:t>
            </a:r>
            <a:r>
              <a:rPr lang="en-US" sz="2000" dirty="0">
                <a:solidFill>
                  <a:srgbClr val="0000CC"/>
                </a:solidFill>
              </a:rPr>
              <a:t>the </a:t>
            </a:r>
            <a:r>
              <a:rPr lang="en-US" sz="2000" dirty="0" smtClean="0">
                <a:solidFill>
                  <a:srgbClr val="0000CC"/>
                </a:solidFill>
              </a:rPr>
              <a:t>research</a:t>
            </a:r>
          </a:p>
          <a:p>
            <a:pPr lvl="1" defTabSz="914400">
              <a:lnSpc>
                <a:spcPct val="80000"/>
              </a:lnSpc>
              <a:spcBef>
                <a:spcPct val="20000"/>
              </a:spcBef>
              <a:buClr>
                <a:srgbClr val="336699"/>
              </a:buClr>
            </a:pPr>
            <a:r>
              <a:rPr lang="en-US" sz="2000" dirty="0" smtClean="0">
                <a:solidFill>
                  <a:srgbClr val="0000CC"/>
                </a:solidFill>
              </a:rPr>
              <a:t>Value added</a:t>
            </a:r>
          </a:p>
          <a:p>
            <a:pPr lvl="1" defTabSz="914400">
              <a:lnSpc>
                <a:spcPct val="80000"/>
              </a:lnSpc>
              <a:spcBef>
                <a:spcPct val="20000"/>
              </a:spcBef>
              <a:buClr>
                <a:srgbClr val="336699"/>
              </a:buClr>
            </a:pPr>
            <a:r>
              <a:rPr lang="en-US" sz="2000" dirty="0" smtClean="0">
                <a:solidFill>
                  <a:srgbClr val="0000CC"/>
                </a:solidFill>
              </a:rPr>
              <a:t>Mutual benefits</a:t>
            </a:r>
            <a:endParaRPr lang="en-US" sz="2000" dirty="0">
              <a:solidFill>
                <a:srgbClr val="0000CC"/>
              </a:solidFill>
            </a:endParaRPr>
          </a:p>
          <a:p>
            <a:pPr defTabSz="914400">
              <a:lnSpc>
                <a:spcPct val="80000"/>
              </a:lnSpc>
              <a:spcBef>
                <a:spcPct val="20000"/>
              </a:spcBef>
              <a:buClr>
                <a:srgbClr val="336699"/>
              </a:buClr>
              <a:buFontTx/>
              <a:buChar char="•"/>
            </a:pPr>
            <a:r>
              <a:rPr lang="en-US" sz="2000" dirty="0">
                <a:solidFill>
                  <a:srgbClr val="0000CC"/>
                </a:solidFill>
              </a:rPr>
              <a:t> Include </a:t>
            </a:r>
            <a:r>
              <a:rPr lang="en-US" sz="2000" dirty="0" smtClean="0">
                <a:solidFill>
                  <a:srgbClr val="0000CC"/>
                </a:solidFill>
              </a:rPr>
              <a:t>bio and </a:t>
            </a:r>
            <a:r>
              <a:rPr lang="en-US" sz="2000" dirty="0">
                <a:solidFill>
                  <a:srgbClr val="0000CC"/>
                </a:solidFill>
              </a:rPr>
              <a:t>letter of commitment from collaborators</a:t>
            </a:r>
          </a:p>
          <a:p>
            <a:pPr defTabSz="914400">
              <a:lnSpc>
                <a:spcPct val="80000"/>
              </a:lnSpc>
              <a:spcBef>
                <a:spcPct val="20000"/>
              </a:spcBef>
              <a:buClr>
                <a:srgbClr val="336699"/>
              </a:buClr>
              <a:buFontTx/>
              <a:buChar char="•"/>
            </a:pPr>
            <a:r>
              <a:rPr lang="en-US" sz="2000" dirty="0">
                <a:solidFill>
                  <a:srgbClr val="0000CC"/>
                </a:solidFill>
              </a:rPr>
              <a:t> Involve U.S. students, junior researchers</a:t>
            </a:r>
          </a:p>
          <a:p>
            <a:pPr marL="742950" lvl="1" indent="-285750" defTabSz="914400">
              <a:lnSpc>
                <a:spcPct val="80000"/>
              </a:lnSpc>
              <a:spcBef>
                <a:spcPct val="20000"/>
              </a:spcBef>
              <a:buClr>
                <a:srgbClr val="CC3300"/>
              </a:buClr>
            </a:pPr>
            <a:r>
              <a:rPr lang="en-US" sz="2000" dirty="0">
                <a:solidFill>
                  <a:srgbClr val="0000CC"/>
                </a:solidFill>
              </a:rPr>
              <a:t>Prepare, mentor, and assess them</a:t>
            </a:r>
          </a:p>
          <a:p>
            <a:pPr marL="742950" lvl="1" indent="-285750" defTabSz="914400">
              <a:lnSpc>
                <a:spcPct val="80000"/>
              </a:lnSpc>
              <a:spcBef>
                <a:spcPct val="20000"/>
              </a:spcBef>
              <a:buClr>
                <a:srgbClr val="CC3300"/>
              </a:buClr>
            </a:pPr>
            <a:r>
              <a:rPr lang="en-US" sz="2000" dirty="0">
                <a:solidFill>
                  <a:srgbClr val="0000CC"/>
                </a:solidFill>
              </a:rPr>
              <a:t>Pay them: travel, living costs, stipends</a:t>
            </a:r>
          </a:p>
          <a:p>
            <a:pPr defTabSz="914400">
              <a:lnSpc>
                <a:spcPct val="80000"/>
              </a:lnSpc>
              <a:spcBef>
                <a:spcPct val="20000"/>
              </a:spcBef>
              <a:buClr>
                <a:srgbClr val="336699"/>
              </a:buClr>
              <a:buFontTx/>
              <a:buChar char="•"/>
            </a:pPr>
            <a:r>
              <a:rPr lang="en-US" sz="2000" dirty="0">
                <a:solidFill>
                  <a:srgbClr val="0000CC"/>
                </a:solidFill>
              </a:rPr>
              <a:t> Meaningful attention to diversity </a:t>
            </a:r>
          </a:p>
          <a:p>
            <a:pPr defTabSz="914400">
              <a:lnSpc>
                <a:spcPct val="80000"/>
              </a:lnSpc>
              <a:spcBef>
                <a:spcPct val="20000"/>
              </a:spcBef>
              <a:buClr>
                <a:srgbClr val="336699"/>
              </a:buClr>
              <a:buFontTx/>
              <a:buChar char="•"/>
            </a:pPr>
            <a:r>
              <a:rPr lang="en-US" sz="2000" dirty="0">
                <a:solidFill>
                  <a:srgbClr val="0000CC"/>
                </a:solidFill>
              </a:rPr>
              <a:t> Know and observe special rules</a:t>
            </a:r>
          </a:p>
          <a:p>
            <a:pPr marL="742950" lvl="1" indent="-285750" defTabSz="914400">
              <a:lnSpc>
                <a:spcPct val="80000"/>
              </a:lnSpc>
              <a:spcBef>
                <a:spcPct val="20000"/>
              </a:spcBef>
              <a:buClr>
                <a:srgbClr val="CC3300"/>
              </a:buClr>
            </a:pPr>
            <a:r>
              <a:rPr lang="en-US" sz="2000" dirty="0" smtClean="0">
                <a:solidFill>
                  <a:srgbClr val="0000CC"/>
                </a:solidFill>
              </a:rPr>
              <a:t>Visa </a:t>
            </a:r>
            <a:r>
              <a:rPr lang="en-US" sz="2000" dirty="0">
                <a:solidFill>
                  <a:srgbClr val="0000CC"/>
                </a:solidFill>
              </a:rPr>
              <a:t>regulations</a:t>
            </a:r>
          </a:p>
          <a:p>
            <a:pPr marL="742950" lvl="1" indent="-285750" defTabSz="914400">
              <a:lnSpc>
                <a:spcPct val="80000"/>
              </a:lnSpc>
              <a:spcBef>
                <a:spcPct val="20000"/>
              </a:spcBef>
              <a:buClr>
                <a:srgbClr val="CC3300"/>
              </a:buClr>
            </a:pPr>
            <a:r>
              <a:rPr lang="en-US" sz="2000" dirty="0" smtClean="0">
                <a:solidFill>
                  <a:srgbClr val="0000CC"/>
                </a:solidFill>
              </a:rPr>
              <a:t>Imports and exports </a:t>
            </a:r>
          </a:p>
          <a:p>
            <a:pPr defTabSz="914400">
              <a:lnSpc>
                <a:spcPct val="80000"/>
              </a:lnSpc>
              <a:spcBef>
                <a:spcPct val="20000"/>
              </a:spcBef>
              <a:buClr>
                <a:srgbClr val="336699"/>
              </a:buClr>
              <a:buFontTx/>
              <a:buChar char="•"/>
            </a:pPr>
            <a:r>
              <a:rPr lang="en-US" sz="2000" dirty="0" smtClean="0">
                <a:solidFill>
                  <a:srgbClr val="0000CC"/>
                </a:solidFill>
              </a:rPr>
              <a:t> Work with others in your institution</a:t>
            </a:r>
          </a:p>
          <a:p>
            <a:pPr defTabSz="914400">
              <a:lnSpc>
                <a:spcPct val="80000"/>
              </a:lnSpc>
              <a:spcBef>
                <a:spcPct val="20000"/>
              </a:spcBef>
              <a:buClr>
                <a:srgbClr val="336699"/>
              </a:buClr>
              <a:buFontTx/>
              <a:buChar char="•"/>
            </a:pPr>
            <a:r>
              <a:rPr lang="en-US" sz="2000" dirty="0" smtClean="0">
                <a:solidFill>
                  <a:srgbClr val="0000CC"/>
                </a:solidFill>
              </a:rPr>
              <a:t> Consult NSF and OISE early</a:t>
            </a:r>
          </a:p>
          <a:p>
            <a:pPr marL="742950" lvl="1" indent="-285750" defTabSz="914400">
              <a:lnSpc>
                <a:spcPct val="80000"/>
              </a:lnSpc>
              <a:spcBef>
                <a:spcPct val="20000"/>
              </a:spcBef>
              <a:buClr>
                <a:srgbClr val="336699"/>
              </a:buClr>
            </a:pPr>
            <a:r>
              <a:rPr lang="en-US" sz="2000" dirty="0" smtClean="0">
                <a:solidFill>
                  <a:srgbClr val="0000CC"/>
                </a:solidFill>
              </a:rPr>
              <a:t>Program </a:t>
            </a:r>
            <a:r>
              <a:rPr lang="en-US" sz="2000" dirty="0">
                <a:solidFill>
                  <a:srgbClr val="0000CC"/>
                </a:solidFill>
              </a:rPr>
              <a:t>Manager</a:t>
            </a:r>
          </a:p>
          <a:p>
            <a:pPr marL="742950" lvl="1" indent="-285750" defTabSz="914400">
              <a:lnSpc>
                <a:spcPct val="80000"/>
              </a:lnSpc>
              <a:spcBef>
                <a:spcPct val="20000"/>
              </a:spcBef>
              <a:buClr>
                <a:srgbClr val="336699"/>
              </a:buClr>
            </a:pPr>
            <a:r>
              <a:rPr lang="en-US" sz="2000" dirty="0">
                <a:solidFill>
                  <a:srgbClr val="0000CC"/>
                </a:solidFill>
              </a:rPr>
              <a:t>Country Contact</a:t>
            </a:r>
          </a:p>
          <a:p>
            <a:pPr defTabSz="914400">
              <a:spcBef>
                <a:spcPct val="20000"/>
              </a:spcBef>
              <a:buFontTx/>
              <a:buChar char="•"/>
            </a:pPr>
            <a:endParaRPr lang="en-US" sz="2000" dirty="0">
              <a:solidFill>
                <a:srgbClr val="0000CC"/>
              </a:solidFill>
            </a:endParaRPr>
          </a:p>
        </p:txBody>
      </p:sp>
      <p:pic>
        <p:nvPicPr>
          <p:cNvPr id="4" name="Picture 23" descr="MCj04396130000[1]"/>
          <p:cNvPicPr>
            <a:picLocks noChangeAspect="1" noChangeArrowheads="1"/>
          </p:cNvPicPr>
          <p:nvPr/>
        </p:nvPicPr>
        <p:blipFill>
          <a:blip r:embed="rId2"/>
          <a:srcRect/>
          <a:stretch>
            <a:fillRect/>
          </a:stretch>
        </p:blipFill>
        <p:spPr bwMode="auto">
          <a:xfrm>
            <a:off x="6400800" y="3048000"/>
            <a:ext cx="2133600" cy="2349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Contact Information</a:t>
            </a:r>
            <a:endParaRPr lang="en-US" dirty="0">
              <a:solidFill>
                <a:srgbClr val="FFC000"/>
              </a:solidFill>
            </a:endParaRPr>
          </a:p>
        </p:txBody>
      </p:sp>
      <p:sp>
        <p:nvSpPr>
          <p:cNvPr id="3" name="Slide Number Placeholder 2"/>
          <p:cNvSpPr>
            <a:spLocks noGrp="1"/>
          </p:cNvSpPr>
          <p:nvPr>
            <p:ph type="sldNum" sz="quarter" idx="12"/>
          </p:nvPr>
        </p:nvSpPr>
        <p:spPr/>
        <p:txBody>
          <a:bodyPr/>
          <a:lstStyle/>
          <a:p>
            <a:fld id="{1DFF0218-94E0-4158-A12F-3371CF0BF525}" type="slidenum">
              <a:rPr lang="en-US" smtClean="0"/>
              <a:pPr/>
              <a:t>19</a:t>
            </a:fld>
            <a:endParaRPr lang="en-US" dirty="0"/>
          </a:p>
        </p:txBody>
      </p:sp>
      <p:sp>
        <p:nvSpPr>
          <p:cNvPr id="4" name="Rectangle 3"/>
          <p:cNvSpPr/>
          <p:nvPr/>
        </p:nvSpPr>
        <p:spPr>
          <a:xfrm>
            <a:off x="1752600" y="1828800"/>
            <a:ext cx="6629400" cy="2308324"/>
          </a:xfrm>
          <a:prstGeom prst="rect">
            <a:avLst/>
          </a:prstGeom>
        </p:spPr>
        <p:txBody>
          <a:bodyPr wrap="square">
            <a:spAutoFit/>
          </a:bodyPr>
          <a:lstStyle/>
          <a:p>
            <a:r>
              <a:rPr lang="en-US" sz="2400" dirty="0" smtClean="0"/>
              <a:t>James Wang, </a:t>
            </a:r>
            <a:r>
              <a:rPr lang="en-US" sz="2400" dirty="0" err="1" smtClean="0"/>
              <a:t>Ph.D</a:t>
            </a:r>
            <a:endParaRPr lang="en-US" sz="2400" dirty="0" smtClean="0"/>
          </a:p>
          <a:p>
            <a:r>
              <a:rPr lang="en-US" altLang="ja-JP" sz="2400" dirty="0" smtClean="0">
                <a:hlinkClick r:id="rId2"/>
              </a:rPr>
              <a:t>jzwang@nsf.gov</a:t>
            </a:r>
            <a:endParaRPr lang="en-US" altLang="ja-JP" sz="2400" dirty="0" smtClean="0"/>
          </a:p>
          <a:p>
            <a:r>
              <a:rPr lang="en-US" altLang="ja-JP" sz="2400" dirty="0" smtClean="0"/>
              <a:t>Nancy Sung, Ph.D.</a:t>
            </a:r>
          </a:p>
          <a:p>
            <a:r>
              <a:rPr lang="en-US" altLang="ja-JP" sz="2400" dirty="0" smtClean="0">
                <a:solidFill>
                  <a:srgbClr val="FFFF00"/>
                </a:solidFill>
                <a:hlinkClick r:id="rId3"/>
              </a:rPr>
              <a:t>nsung@nsf.gov</a:t>
            </a:r>
            <a:endParaRPr lang="ja-JP" altLang="en-US" sz="2400" dirty="0" smtClean="0">
              <a:solidFill>
                <a:srgbClr val="FFFF00"/>
              </a:solidFill>
            </a:endParaRPr>
          </a:p>
          <a:p>
            <a:r>
              <a:rPr lang="en-US" sz="2400" dirty="0" smtClean="0"/>
              <a:t>Office of International Science and Engineering</a:t>
            </a:r>
          </a:p>
          <a:p>
            <a:r>
              <a:rPr lang="en-US" sz="2400" dirty="0" smtClean="0"/>
              <a:t>U. S. National Science Foundation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190613" y="962025"/>
          <a:ext cx="8686574"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171" name="Rectangle 2"/>
          <p:cNvSpPr>
            <a:spLocks noChangeArrowheads="1"/>
          </p:cNvSpPr>
          <p:nvPr/>
        </p:nvSpPr>
        <p:spPr bwMode="auto">
          <a:xfrm>
            <a:off x="1433513" y="180975"/>
            <a:ext cx="7010400" cy="701675"/>
          </a:xfrm>
          <a:prstGeom prst="rect">
            <a:avLst/>
          </a:prstGeom>
          <a:noFill/>
          <a:ln w="9525">
            <a:noFill/>
            <a:miter lim="800000"/>
            <a:headEnd/>
            <a:tailEnd/>
          </a:ln>
        </p:spPr>
        <p:txBody>
          <a:bodyPr>
            <a:spAutoFit/>
          </a:bodyPr>
          <a:lstStyle/>
          <a:p>
            <a:r>
              <a:rPr lang="en-US" sz="2000" i="1" smtClean="0">
                <a:solidFill>
                  <a:srgbClr val="CC3300"/>
                </a:solidFill>
                <a:latin typeface="Arial" charset="0"/>
              </a:rPr>
              <a:t>National Science Foundation</a:t>
            </a:r>
            <a:br>
              <a:rPr lang="en-US" sz="2000" i="1" smtClean="0">
                <a:solidFill>
                  <a:srgbClr val="CC3300"/>
                </a:solidFill>
                <a:latin typeface="Arial" charset="0"/>
              </a:rPr>
            </a:br>
            <a:r>
              <a:rPr lang="en-US" sz="2000" i="1" smtClean="0">
                <a:solidFill>
                  <a:srgbClr val="CC3300"/>
                </a:solidFill>
                <a:latin typeface="Arial" charset="0"/>
              </a:rPr>
              <a:t>Organization of Research Program Areas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2"/>
          <p:cNvSpPr txBox="1">
            <a:spLocks noChangeArrowheads="1"/>
          </p:cNvSpPr>
          <p:nvPr/>
        </p:nvSpPr>
        <p:spPr bwMode="auto">
          <a:xfrm>
            <a:off x="2912138" y="4953000"/>
            <a:ext cx="3605475" cy="1569660"/>
          </a:xfrm>
          <a:prstGeom prst="rect">
            <a:avLst/>
          </a:prstGeom>
          <a:noFill/>
          <a:ln w="9525">
            <a:noFill/>
            <a:miter lim="800000"/>
            <a:headEnd/>
            <a:tailEnd/>
          </a:ln>
        </p:spPr>
        <p:txBody>
          <a:bodyPr wrap="none">
            <a:spAutoFit/>
          </a:bodyPr>
          <a:lstStyle/>
          <a:p>
            <a:pPr algn="ctr"/>
            <a:r>
              <a:rPr lang="en-US" sz="4800" b="1" dirty="0" smtClean="0">
                <a:solidFill>
                  <a:srgbClr val="FFC000"/>
                </a:solidFill>
                <a:latin typeface="FZLiShu-S01S" pitchFamily="2" charset="-122"/>
                <a:ea typeface="FZLiShu-S01S" pitchFamily="2" charset="-122"/>
              </a:rPr>
              <a:t> Thank </a:t>
            </a:r>
            <a:r>
              <a:rPr lang="en-US" sz="4800" b="1" dirty="0">
                <a:solidFill>
                  <a:srgbClr val="FFC000"/>
                </a:solidFill>
                <a:latin typeface="FZLiShu-S01S" pitchFamily="2" charset="-122"/>
                <a:ea typeface="FZLiShu-S01S" pitchFamily="2" charset="-122"/>
              </a:rPr>
              <a:t>You!</a:t>
            </a:r>
          </a:p>
          <a:p>
            <a:pPr algn="ctr"/>
            <a:r>
              <a:rPr lang="zh-CN" altLang="en-US" sz="4800" b="1" dirty="0">
                <a:solidFill>
                  <a:srgbClr val="FFC000"/>
                </a:solidFill>
                <a:latin typeface="FZLiShu-S01S" pitchFamily="2" charset="-122"/>
                <a:ea typeface="FZLiShu-S01S" pitchFamily="2" charset="-122"/>
              </a:rPr>
              <a:t> </a:t>
            </a:r>
            <a:r>
              <a:rPr lang="zh-CN" altLang="en-US" sz="4800" b="1" dirty="0" smtClean="0">
                <a:solidFill>
                  <a:srgbClr val="FFC000"/>
                </a:solidFill>
                <a:latin typeface="FZLiShu-S01S" pitchFamily="2" charset="-122"/>
                <a:ea typeface="FZLiShu-S01S" pitchFamily="2" charset="-122"/>
              </a:rPr>
              <a:t> 谢</a:t>
            </a:r>
            <a:r>
              <a:rPr lang="zh-CN" altLang="en-US" sz="4800" b="1" dirty="0">
                <a:solidFill>
                  <a:srgbClr val="FFC000"/>
                </a:solidFill>
                <a:latin typeface="FZLiShu-S01S" pitchFamily="2" charset="-122"/>
                <a:ea typeface="FZLiShu-S01S" pitchFamily="2" charset="-122"/>
              </a:rPr>
              <a:t>谢！</a:t>
            </a:r>
          </a:p>
        </p:txBody>
      </p:sp>
      <p:grpSp>
        <p:nvGrpSpPr>
          <p:cNvPr id="2" name="Group 3"/>
          <p:cNvGrpSpPr>
            <a:grpSpLocks/>
          </p:cNvGrpSpPr>
          <p:nvPr/>
        </p:nvGrpSpPr>
        <p:grpSpPr bwMode="auto">
          <a:xfrm>
            <a:off x="2667000" y="609600"/>
            <a:ext cx="4191000" cy="1752600"/>
            <a:chOff x="5184" y="0"/>
            <a:chExt cx="576" cy="192"/>
          </a:xfrm>
        </p:grpSpPr>
        <p:graphicFrame>
          <p:nvGraphicFramePr>
            <p:cNvPr id="3074" name="Object 4"/>
            <p:cNvGraphicFramePr>
              <a:graphicFrameLocks noChangeAspect="1"/>
            </p:cNvGraphicFramePr>
            <p:nvPr/>
          </p:nvGraphicFramePr>
          <p:xfrm>
            <a:off x="5184" y="0"/>
            <a:ext cx="288" cy="192"/>
          </p:xfrm>
          <a:graphic>
            <a:graphicData uri="http://schemas.openxmlformats.org/presentationml/2006/ole">
              <mc:AlternateContent xmlns:mc="http://schemas.openxmlformats.org/markup-compatibility/2006">
                <mc:Choice xmlns:v="urn:schemas-microsoft-com:vml" Requires="v">
                  <p:oleObj spid="_x0000_s6152" name="Photo Editor Photo" r:id="rId3" imgW="1057423" imgH="704948" progId="">
                    <p:embed/>
                  </p:oleObj>
                </mc:Choice>
                <mc:Fallback>
                  <p:oleObj name="Photo Editor Photo" r:id="rId3" imgW="1057423" imgH="704948"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4" y="0"/>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5"/>
            <p:cNvGraphicFramePr>
              <a:graphicFrameLocks noChangeAspect="1"/>
            </p:cNvGraphicFramePr>
            <p:nvPr/>
          </p:nvGraphicFramePr>
          <p:xfrm>
            <a:off x="5472" y="0"/>
            <a:ext cx="288" cy="192"/>
          </p:xfrm>
          <a:graphic>
            <a:graphicData uri="http://schemas.openxmlformats.org/presentationml/2006/ole">
              <mc:AlternateContent xmlns:mc="http://schemas.openxmlformats.org/markup-compatibility/2006">
                <mc:Choice xmlns:v="urn:schemas-microsoft-com:vml" Requires="v">
                  <p:oleObj spid="_x0000_s6153" name="Photo Editor Photo" r:id="rId5" imgW="1057423" imgH="704948" progId="">
                    <p:embed/>
                  </p:oleObj>
                </mc:Choice>
                <mc:Fallback>
                  <p:oleObj name="Photo Editor Photo" r:id="rId5" imgW="1057423" imgH="704948" progId="">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2" y="0"/>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6"/>
          <p:cNvGrpSpPr>
            <a:grpSpLocks/>
          </p:cNvGrpSpPr>
          <p:nvPr/>
        </p:nvGrpSpPr>
        <p:grpSpPr bwMode="auto">
          <a:xfrm>
            <a:off x="3505200" y="2438400"/>
            <a:ext cx="2438400" cy="2095500"/>
            <a:chOff x="2160" y="1776"/>
            <a:chExt cx="1824" cy="1800"/>
          </a:xfrm>
        </p:grpSpPr>
        <p:grpSp>
          <p:nvGrpSpPr>
            <p:cNvPr id="4" name="Group 7"/>
            <p:cNvGrpSpPr>
              <a:grpSpLocks/>
            </p:cNvGrpSpPr>
            <p:nvPr/>
          </p:nvGrpSpPr>
          <p:grpSpPr bwMode="auto">
            <a:xfrm>
              <a:off x="2160" y="1776"/>
              <a:ext cx="1824" cy="1800"/>
              <a:chOff x="0" y="3840"/>
              <a:chExt cx="384" cy="384"/>
            </a:xfrm>
          </p:grpSpPr>
          <p:pic>
            <p:nvPicPr>
              <p:cNvPr id="3081" name="Picture 8" descr="logo"/>
              <p:cNvPicPr>
                <a:picLocks noChangeAspect="1" noChangeArrowheads="1" noCrop="1"/>
              </p:cNvPicPr>
              <p:nvPr/>
            </p:nvPicPr>
            <p:blipFill>
              <a:blip r:embed="rId7" cstate="print"/>
              <a:srcRect/>
              <a:stretch>
                <a:fillRect/>
              </a:stretch>
            </p:blipFill>
            <p:spPr bwMode="auto">
              <a:xfrm>
                <a:off x="0" y="3840"/>
                <a:ext cx="384" cy="384"/>
              </a:xfrm>
              <a:prstGeom prst="rect">
                <a:avLst/>
              </a:prstGeom>
              <a:noFill/>
              <a:ln w="9525">
                <a:noFill/>
                <a:miter lim="800000"/>
                <a:headEnd/>
                <a:tailEnd/>
              </a:ln>
            </p:spPr>
          </p:pic>
          <p:sp>
            <p:nvSpPr>
              <p:cNvPr id="3082" name="Rectangle 9"/>
              <p:cNvSpPr>
                <a:spLocks noChangeArrowheads="1"/>
              </p:cNvSpPr>
              <p:nvPr/>
            </p:nvSpPr>
            <p:spPr bwMode="auto">
              <a:xfrm>
                <a:off x="0" y="3840"/>
                <a:ext cx="384" cy="384"/>
              </a:xfrm>
              <a:prstGeom prst="rect">
                <a:avLst/>
              </a:prstGeom>
              <a:noFill/>
              <a:ln w="38100" cmpd="dbl">
                <a:solidFill>
                  <a:srgbClr val="C5C5FF"/>
                </a:solidFill>
                <a:miter lim="800000"/>
                <a:headEnd/>
                <a:tailEnd/>
              </a:ln>
            </p:spPr>
            <p:txBody>
              <a:bodyPr wrap="none" anchor="ctr"/>
              <a:lstStyle/>
              <a:p>
                <a:pPr algn="l"/>
                <a:endParaRPr lang="en-US" dirty="0"/>
              </a:p>
            </p:txBody>
          </p:sp>
        </p:grpSp>
        <p:sp>
          <p:nvSpPr>
            <p:cNvPr id="3080" name="Rectangle 10"/>
            <p:cNvSpPr>
              <a:spLocks noChangeArrowheads="1"/>
            </p:cNvSpPr>
            <p:nvPr/>
          </p:nvSpPr>
          <p:spPr bwMode="auto">
            <a:xfrm>
              <a:off x="2160" y="1776"/>
              <a:ext cx="1824" cy="1800"/>
            </a:xfrm>
            <a:prstGeom prst="rect">
              <a:avLst/>
            </a:prstGeom>
            <a:noFill/>
            <a:ln w="76200" cmpd="tri">
              <a:solidFill>
                <a:srgbClr val="BAC2FE"/>
              </a:solidFill>
              <a:miter lim="800000"/>
              <a:headEnd/>
              <a:tailEnd/>
            </a:ln>
          </p:spPr>
          <p:txBody>
            <a:bodyPr wrap="none" anchor="ctr"/>
            <a:lstStyle/>
            <a:p>
              <a:pPr algn="l"/>
              <a:endParaRPr lang="en-US" dirty="0"/>
            </a:p>
          </p:txBody>
        </p:sp>
      </p:grpSp>
      <p:sp>
        <p:nvSpPr>
          <p:cNvPr id="11" name="Slide Number Placeholder 10"/>
          <p:cNvSpPr>
            <a:spLocks noGrp="1"/>
          </p:cNvSpPr>
          <p:nvPr>
            <p:ph type="sldNum" sz="quarter" idx="12"/>
          </p:nvPr>
        </p:nvSpPr>
        <p:spPr/>
        <p:txBody>
          <a:bodyPr/>
          <a:lstStyle/>
          <a:p>
            <a:fld id="{1DFF0218-94E0-4158-A12F-3371CF0BF525}" type="slidenum">
              <a:rPr lang="en-US" smtClean="0"/>
              <a:pPr/>
              <a:t>20</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76300" y="228600"/>
            <a:ext cx="7886700" cy="685800"/>
          </a:xfrm>
        </p:spPr>
        <p:txBody>
          <a:bodyPr/>
          <a:lstStyle/>
          <a:p>
            <a:r>
              <a:rPr lang="en-US" sz="3600" b="1" dirty="0">
                <a:solidFill>
                  <a:srgbClr val="0000CC"/>
                </a:solidFill>
                <a:latin typeface="+mn-lt"/>
              </a:rPr>
              <a:t>International Collaboration at NSF</a:t>
            </a:r>
          </a:p>
        </p:txBody>
      </p:sp>
      <p:sp>
        <p:nvSpPr>
          <p:cNvPr id="24579" name="Rectangle 3"/>
          <p:cNvSpPr>
            <a:spLocks noChangeArrowheads="1"/>
          </p:cNvSpPr>
          <p:nvPr/>
        </p:nvSpPr>
        <p:spPr bwMode="auto">
          <a:xfrm>
            <a:off x="3500438" y="2600325"/>
            <a:ext cx="9144000" cy="0"/>
          </a:xfrm>
          <a:prstGeom prst="rect">
            <a:avLst/>
          </a:prstGeom>
          <a:noFill/>
          <a:ln w="9525">
            <a:noFill/>
            <a:miter lim="800000"/>
            <a:headEnd/>
            <a:tailEnd/>
          </a:ln>
          <a:effectLst/>
        </p:spPr>
        <p:txBody>
          <a:bodyPr>
            <a:spAutoFit/>
          </a:bodyPr>
          <a:lstStyle/>
          <a:p>
            <a:endParaRPr lang="en-US"/>
          </a:p>
        </p:txBody>
      </p:sp>
      <p:pic>
        <p:nvPicPr>
          <p:cNvPr id="24580" name="Picture 4"/>
          <p:cNvPicPr>
            <a:picLocks noChangeAspect="1" noChangeArrowheads="1"/>
          </p:cNvPicPr>
          <p:nvPr/>
        </p:nvPicPr>
        <p:blipFill>
          <a:blip r:embed="rId3" cstate="print">
            <a:lum bright="82000" contrast="-96000"/>
            <a:grayscl/>
          </a:blip>
          <a:srcRect/>
          <a:stretch>
            <a:fillRect/>
          </a:stretch>
        </p:blipFill>
        <p:spPr bwMode="auto">
          <a:xfrm>
            <a:off x="381000" y="1373188"/>
            <a:ext cx="8458200" cy="4799012"/>
          </a:xfrm>
          <a:prstGeom prst="rect">
            <a:avLst/>
          </a:prstGeom>
          <a:noFill/>
          <a:ln w="9525">
            <a:noFill/>
            <a:miter lim="800000"/>
            <a:headEnd/>
            <a:tailEnd/>
          </a:ln>
          <a:effectLst/>
        </p:spPr>
      </p:pic>
      <p:sp>
        <p:nvSpPr>
          <p:cNvPr id="24581" name="Rectangle 5"/>
          <p:cNvSpPr>
            <a:spLocks noChangeArrowheads="1"/>
          </p:cNvSpPr>
          <p:nvPr/>
        </p:nvSpPr>
        <p:spPr bwMode="auto">
          <a:xfrm>
            <a:off x="338138" y="1492250"/>
            <a:ext cx="8653462" cy="4298950"/>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buSzPct val="80000"/>
            </a:pPr>
            <a:r>
              <a:rPr lang="en-US" sz="2400" i="1" dirty="0"/>
              <a:t>Support for International Activities is integrated</a:t>
            </a:r>
            <a:r>
              <a:rPr lang="en-US" sz="2400" i="1" dirty="0" smtClean="0"/>
              <a:t> with research and education activities across </a:t>
            </a:r>
            <a:r>
              <a:rPr lang="en-US" sz="2400" i="1" dirty="0"/>
              <a:t>NSF </a:t>
            </a:r>
            <a:endParaRPr lang="en-US" sz="2400" i="1" dirty="0" smtClean="0"/>
          </a:p>
          <a:p>
            <a:pPr marL="342900" indent="-342900">
              <a:lnSpc>
                <a:spcPct val="90000"/>
              </a:lnSpc>
              <a:spcBef>
                <a:spcPct val="20000"/>
              </a:spcBef>
              <a:buClr>
                <a:schemeClr val="tx1"/>
              </a:buClr>
              <a:buSzPct val="80000"/>
            </a:pPr>
            <a:endParaRPr lang="en-US" sz="2400" dirty="0"/>
          </a:p>
          <a:p>
            <a:pPr marL="800100" lvl="1" indent="-342900">
              <a:spcBef>
                <a:spcPts val="0"/>
              </a:spcBef>
              <a:spcAft>
                <a:spcPts val="1200"/>
              </a:spcAft>
              <a:buClr>
                <a:schemeClr val="tx1"/>
              </a:buClr>
              <a:buSzPct val="80000"/>
              <a:buFont typeface="Arial" pitchFamily="34" charset="0"/>
              <a:buChar char="•"/>
            </a:pPr>
            <a:r>
              <a:rPr lang="en-US" sz="2400" dirty="0" smtClean="0"/>
              <a:t>Scientist-initiated</a:t>
            </a:r>
            <a:r>
              <a:rPr lang="en-US" sz="2400" dirty="0"/>
              <a:t>, scientist-led, and science-driven international collaborative </a:t>
            </a:r>
            <a:r>
              <a:rPr lang="en-US" sz="2400" dirty="0" smtClean="0"/>
              <a:t>research</a:t>
            </a:r>
          </a:p>
          <a:p>
            <a:pPr marL="800100" lvl="1" indent="-342900">
              <a:spcBef>
                <a:spcPts val="0"/>
              </a:spcBef>
              <a:spcAft>
                <a:spcPts val="1200"/>
              </a:spcAft>
              <a:buClr>
                <a:schemeClr val="tx1"/>
              </a:buClr>
              <a:buSzPct val="80000"/>
              <a:buFont typeface="Arial" pitchFamily="34" charset="0"/>
              <a:buChar char="•"/>
            </a:pPr>
            <a:r>
              <a:rPr lang="en-US" sz="2400" dirty="0" smtClean="0"/>
              <a:t>Large facilities and platforms</a:t>
            </a:r>
          </a:p>
          <a:p>
            <a:pPr marL="800100" lvl="1" indent="-342900">
              <a:spcBef>
                <a:spcPts val="0"/>
              </a:spcBef>
              <a:spcAft>
                <a:spcPts val="1200"/>
              </a:spcAft>
              <a:buClr>
                <a:schemeClr val="tx1"/>
              </a:buClr>
              <a:buSzPct val="80000"/>
              <a:buFont typeface="Arial" pitchFamily="34" charset="0"/>
              <a:buChar char="•"/>
            </a:pPr>
            <a:r>
              <a:rPr lang="en-US" sz="2400" dirty="0" smtClean="0"/>
              <a:t>Workshops and people exchanges, involving students </a:t>
            </a:r>
            <a:r>
              <a:rPr lang="en-US" sz="2400" dirty="0"/>
              <a:t>and young </a:t>
            </a:r>
            <a:r>
              <a:rPr lang="en-US" sz="2400" dirty="0" smtClean="0"/>
              <a:t>scientists</a:t>
            </a:r>
          </a:p>
          <a:p>
            <a:pPr marL="800100" lvl="1" indent="-342900">
              <a:spcBef>
                <a:spcPts val="0"/>
              </a:spcBef>
              <a:spcAft>
                <a:spcPts val="1200"/>
              </a:spcAft>
              <a:buClr>
                <a:schemeClr val="tx1"/>
              </a:buClr>
              <a:buSzPct val="80000"/>
              <a:buFont typeface="Arial" pitchFamily="34" charset="0"/>
              <a:buChar char="•"/>
            </a:pPr>
            <a:r>
              <a:rPr lang="en-US" sz="2400" dirty="0" smtClean="0"/>
              <a:t>Participation in global science agenda focused on a specific discipline</a:t>
            </a:r>
          </a:p>
          <a:p>
            <a:pPr marL="800100" lvl="1" indent="-342900">
              <a:lnSpc>
                <a:spcPct val="90000"/>
              </a:lnSpc>
              <a:spcBef>
                <a:spcPct val="20000"/>
              </a:spcBef>
              <a:buClr>
                <a:schemeClr val="tx1"/>
              </a:buClr>
              <a:buSzPct val="80000"/>
            </a:pPr>
            <a:endParaRPr lang="en-US" sz="2400" dirty="0" smtClean="0"/>
          </a:p>
        </p:txBody>
      </p:sp>
      <p:sp>
        <p:nvSpPr>
          <p:cNvPr id="24583" name="Line 7"/>
          <p:cNvSpPr>
            <a:spLocks noChangeShapeType="1"/>
          </p:cNvSpPr>
          <p:nvPr/>
        </p:nvSpPr>
        <p:spPr bwMode="auto">
          <a:xfrm flipV="1">
            <a:off x="762000" y="1143000"/>
            <a:ext cx="8077200" cy="0"/>
          </a:xfrm>
          <a:prstGeom prst="line">
            <a:avLst/>
          </a:prstGeom>
          <a:noFill/>
          <a:ln w="28575">
            <a:solidFill>
              <a:srgbClr val="000099"/>
            </a:solidFill>
            <a:round/>
            <a:headEnd/>
            <a:tailEnd/>
          </a:ln>
          <a:effectLst/>
        </p:spPr>
        <p:txBody>
          <a:bodyPr/>
          <a:lstStyle/>
          <a:p>
            <a:endParaRPr lang="en-US"/>
          </a:p>
        </p:txBody>
      </p:sp>
      <p:sp>
        <p:nvSpPr>
          <p:cNvPr id="24584" name="Line 8"/>
          <p:cNvSpPr>
            <a:spLocks noChangeShapeType="1"/>
          </p:cNvSpPr>
          <p:nvPr/>
        </p:nvSpPr>
        <p:spPr bwMode="auto">
          <a:xfrm flipV="1">
            <a:off x="762000" y="1219200"/>
            <a:ext cx="8077200" cy="0"/>
          </a:xfrm>
          <a:prstGeom prst="line">
            <a:avLst/>
          </a:prstGeom>
          <a:noFill/>
          <a:ln w="28575">
            <a:solidFill>
              <a:srgbClr val="FF0000"/>
            </a:solidFill>
            <a:round/>
            <a:headEnd/>
            <a:tailEnd/>
          </a:ln>
          <a:effectLst/>
        </p:spPr>
        <p:txBody>
          <a:bodyPr/>
          <a:lstStyle/>
          <a:p>
            <a:endParaRPr lang="en-US"/>
          </a:p>
        </p:txBody>
      </p:sp>
      <p:pic>
        <p:nvPicPr>
          <p:cNvPr id="11" name="Picture 2" descr="thumbnail of small NSF logo in color without shading "/>
          <p:cNvPicPr>
            <a:picLocks noChangeAspect="1" noChangeArrowheads="1"/>
          </p:cNvPicPr>
          <p:nvPr/>
        </p:nvPicPr>
        <p:blipFill>
          <a:blip r:embed="rId4" cstate="print"/>
          <a:srcRect/>
          <a:stretch>
            <a:fillRect/>
          </a:stretch>
        </p:blipFill>
        <p:spPr bwMode="auto">
          <a:xfrm>
            <a:off x="0" y="152400"/>
            <a:ext cx="914400" cy="9144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3"/>
          <p:cNvSpPr txBox="1">
            <a:spLocks noChangeArrowheads="1"/>
          </p:cNvSpPr>
          <p:nvPr/>
        </p:nvSpPr>
        <p:spPr bwMode="auto">
          <a:xfrm>
            <a:off x="0" y="807113"/>
            <a:ext cx="7950200" cy="6050887"/>
          </a:xfrm>
          <a:prstGeom prst="rect">
            <a:avLst/>
          </a:prstGeom>
          <a:noFill/>
          <a:ln w="9525">
            <a:noFill/>
            <a:miter lim="800000"/>
            <a:headEnd/>
            <a:tailEnd/>
          </a:ln>
        </p:spPr>
        <p:txBody>
          <a:bodyPr wrap="square">
            <a:spAutoFit/>
          </a:bodyPr>
          <a:lstStyle/>
          <a:p>
            <a:pPr marL="457200" indent="-457200" algn="l">
              <a:spcBef>
                <a:spcPct val="30000"/>
              </a:spcBef>
              <a:buClr>
                <a:srgbClr val="336699"/>
              </a:buClr>
              <a:buFont typeface="Wingdings" pitchFamily="2" charset="2"/>
              <a:buNone/>
            </a:pPr>
            <a:r>
              <a:rPr lang="en-US" sz="3200" dirty="0" smtClean="0">
                <a:solidFill>
                  <a:srgbClr val="336699"/>
                </a:solidFill>
                <a:latin typeface="Tahoma" pitchFamily="34" charset="0"/>
              </a:rPr>
              <a:t>NSF-wide criteria: </a:t>
            </a:r>
          </a:p>
          <a:p>
            <a:pPr marL="457200" indent="-457200" algn="l">
              <a:spcBef>
                <a:spcPct val="30000"/>
              </a:spcBef>
              <a:buClr>
                <a:srgbClr val="336699"/>
              </a:buClr>
              <a:buFont typeface="Arial"/>
              <a:buChar char="•"/>
            </a:pPr>
            <a:r>
              <a:rPr lang="en-US" sz="3200" b="0" dirty="0" smtClean="0">
                <a:solidFill>
                  <a:srgbClr val="000000"/>
                </a:solidFill>
                <a:latin typeface="+mn-lt"/>
                <a:cs typeface="Calibri"/>
              </a:rPr>
              <a:t>Intellectual Merits, Broad Impacts</a:t>
            </a:r>
          </a:p>
          <a:p>
            <a:pPr marL="457200" indent="-457200" algn="l">
              <a:spcBef>
                <a:spcPct val="30000"/>
              </a:spcBef>
              <a:buClr>
                <a:srgbClr val="336699"/>
              </a:buClr>
              <a:buFont typeface="Arial"/>
              <a:buChar char="•"/>
            </a:pPr>
            <a:r>
              <a:rPr lang="en-US" sz="3200" b="0" dirty="0" smtClean="0">
                <a:solidFill>
                  <a:srgbClr val="000000"/>
                </a:solidFill>
                <a:latin typeface="+mn-lt"/>
                <a:cs typeface="Calibri"/>
              </a:rPr>
              <a:t>Integration of research and education, broaden participation</a:t>
            </a:r>
            <a:endParaRPr lang="en-US" sz="3200" dirty="0" smtClean="0">
              <a:solidFill>
                <a:srgbClr val="336699"/>
              </a:solidFill>
              <a:latin typeface="Tahoma" pitchFamily="34" charset="0"/>
            </a:endParaRPr>
          </a:p>
          <a:p>
            <a:pPr marL="457200" indent="-457200" algn="l">
              <a:spcBef>
                <a:spcPct val="30000"/>
              </a:spcBef>
              <a:buClr>
                <a:srgbClr val="336699"/>
              </a:buClr>
              <a:buFont typeface="Wingdings" pitchFamily="2" charset="2"/>
              <a:buNone/>
            </a:pPr>
            <a:r>
              <a:rPr lang="en-US" sz="3200" dirty="0" smtClean="0">
                <a:solidFill>
                  <a:srgbClr val="336699"/>
                </a:solidFill>
                <a:latin typeface="Tahoma" pitchFamily="34" charset="0"/>
              </a:rPr>
              <a:t>Criteria for OISE funding:</a:t>
            </a:r>
          </a:p>
          <a:p>
            <a:pPr marL="457200" indent="-457200" algn="l">
              <a:spcBef>
                <a:spcPct val="30000"/>
              </a:spcBef>
              <a:buClr>
                <a:srgbClr val="336699"/>
              </a:buClr>
              <a:buFont typeface="Wingdings" pitchFamily="2" charset="2"/>
              <a:buChar char="§"/>
            </a:pPr>
            <a:r>
              <a:rPr lang="en-US" sz="3200" b="0" dirty="0" smtClean="0">
                <a:solidFill>
                  <a:srgbClr val="000000"/>
                </a:solidFill>
                <a:latin typeface="Tahoma" pitchFamily="34" charset="0"/>
              </a:rPr>
              <a:t>True intellectual collaboration </a:t>
            </a:r>
          </a:p>
          <a:p>
            <a:pPr marL="457200" indent="-457200" algn="l">
              <a:spcBef>
                <a:spcPct val="30000"/>
              </a:spcBef>
              <a:buClr>
                <a:srgbClr val="336699"/>
              </a:buClr>
              <a:buFont typeface="Wingdings" pitchFamily="2" charset="2"/>
              <a:buChar char="§"/>
            </a:pPr>
            <a:r>
              <a:rPr lang="en-US" sz="3200" b="0" dirty="0" smtClean="0">
                <a:solidFill>
                  <a:srgbClr val="000000"/>
                </a:solidFill>
                <a:latin typeface="Tahoma" pitchFamily="34" charset="0"/>
              </a:rPr>
              <a:t>New research opportunities</a:t>
            </a:r>
          </a:p>
          <a:p>
            <a:pPr marL="457200" indent="-457200" algn="l">
              <a:spcBef>
                <a:spcPct val="30000"/>
              </a:spcBef>
              <a:buClr>
                <a:srgbClr val="336699"/>
              </a:buClr>
              <a:buFont typeface="Wingdings" pitchFamily="2" charset="2"/>
              <a:buChar char="§"/>
            </a:pPr>
            <a:r>
              <a:rPr lang="en-US" sz="3200" b="0" dirty="0" smtClean="0">
                <a:solidFill>
                  <a:srgbClr val="000000"/>
                </a:solidFill>
                <a:latin typeface="Tahoma" pitchFamily="34" charset="0"/>
              </a:rPr>
              <a:t>Benefit to US science community</a:t>
            </a:r>
          </a:p>
          <a:p>
            <a:pPr marL="457200" indent="-457200" algn="l">
              <a:spcBef>
                <a:spcPct val="30000"/>
              </a:spcBef>
              <a:buClr>
                <a:srgbClr val="336699"/>
              </a:buClr>
              <a:buFont typeface="Wingdings" pitchFamily="2" charset="2"/>
              <a:buChar char="§"/>
            </a:pPr>
            <a:r>
              <a:rPr lang="en-US" sz="3200" b="0" dirty="0" smtClean="0">
                <a:solidFill>
                  <a:srgbClr val="000000"/>
                </a:solidFill>
                <a:latin typeface="Tahoma" pitchFamily="34" charset="0"/>
              </a:rPr>
              <a:t>Active engagement of students &amp; junior researchers</a:t>
            </a:r>
          </a:p>
        </p:txBody>
      </p:sp>
      <p:pic>
        <p:nvPicPr>
          <p:cNvPr id="34819" name="Picture 7" descr="Dvir Loading Sample in CVD Chamber"/>
          <p:cNvPicPr>
            <a:picLocks noChangeAspect="1" noChangeArrowheads="1"/>
          </p:cNvPicPr>
          <p:nvPr/>
        </p:nvPicPr>
        <p:blipFill>
          <a:blip r:embed="rId2" cstate="print"/>
          <a:srcRect/>
          <a:stretch>
            <a:fillRect/>
          </a:stretch>
        </p:blipFill>
        <p:spPr bwMode="auto">
          <a:xfrm>
            <a:off x="6400800" y="2971800"/>
            <a:ext cx="2286000" cy="2286000"/>
          </a:xfrm>
          <a:prstGeom prst="rect">
            <a:avLst/>
          </a:prstGeom>
          <a:noFill/>
          <a:ln w="9525">
            <a:noFill/>
            <a:miter lim="800000"/>
            <a:headEnd/>
            <a:tailEnd/>
          </a:ln>
        </p:spPr>
      </p:pic>
      <p:sp>
        <p:nvSpPr>
          <p:cNvPr id="34820" name="Rectangle 5"/>
          <p:cNvSpPr>
            <a:spLocks noChangeArrowheads="1"/>
          </p:cNvSpPr>
          <p:nvPr/>
        </p:nvSpPr>
        <p:spPr bwMode="auto">
          <a:xfrm>
            <a:off x="1066800" y="152400"/>
            <a:ext cx="7696200" cy="685800"/>
          </a:xfrm>
          <a:prstGeom prst="rect">
            <a:avLst/>
          </a:prstGeom>
          <a:noFill/>
          <a:ln w="9525">
            <a:noFill/>
            <a:miter lim="800000"/>
            <a:headEnd/>
            <a:tailEnd/>
          </a:ln>
        </p:spPr>
        <p:txBody>
          <a:bodyPr anchor="ctr"/>
          <a:lstStyle/>
          <a:p>
            <a:r>
              <a:rPr lang="en-US" sz="2400" i="1" smtClean="0">
                <a:solidFill>
                  <a:srgbClr val="CC3300"/>
                </a:solidFill>
                <a:latin typeface="Arial" charset="0"/>
              </a:rPr>
              <a:t>National Science Foundation</a:t>
            </a:r>
            <a:br>
              <a:rPr lang="en-US" sz="2400" i="1" smtClean="0">
                <a:solidFill>
                  <a:srgbClr val="CC3300"/>
                </a:solidFill>
                <a:latin typeface="Arial" charset="0"/>
              </a:rPr>
            </a:br>
            <a:r>
              <a:rPr lang="en-US" sz="2400" i="1" smtClean="0">
                <a:solidFill>
                  <a:srgbClr val="CC3300"/>
                </a:solidFill>
                <a:latin typeface="Arial" charset="0"/>
              </a:rPr>
              <a:t>Office of International Science and Engineering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ChangeArrowheads="1"/>
          </p:cNvSpPr>
          <p:nvPr/>
        </p:nvSpPr>
        <p:spPr bwMode="auto">
          <a:xfrm>
            <a:off x="3500438" y="2600325"/>
            <a:ext cx="9144000" cy="0"/>
          </a:xfrm>
          <a:prstGeom prst="rect">
            <a:avLst/>
          </a:prstGeom>
          <a:noFill/>
          <a:ln w="9525">
            <a:noFill/>
            <a:miter lim="800000"/>
            <a:headEnd/>
            <a:tailEnd/>
          </a:ln>
        </p:spPr>
        <p:txBody>
          <a:bodyPr>
            <a:spAutoFit/>
          </a:bodyPr>
          <a:lstStyle/>
          <a:p>
            <a:endParaRPr lang="en-US" dirty="0"/>
          </a:p>
        </p:txBody>
      </p:sp>
      <p:pic>
        <p:nvPicPr>
          <p:cNvPr id="29702" name="Picture 7" descr="dude in boat"/>
          <p:cNvPicPr>
            <a:picLocks noChangeAspect="1" noChangeArrowheads="1"/>
          </p:cNvPicPr>
          <p:nvPr/>
        </p:nvPicPr>
        <p:blipFill>
          <a:blip r:embed="rId3" cstate="print"/>
          <a:srcRect/>
          <a:stretch>
            <a:fillRect/>
          </a:stretch>
        </p:blipFill>
        <p:spPr bwMode="auto">
          <a:xfrm>
            <a:off x="7162800" y="3657600"/>
            <a:ext cx="1981200" cy="2971800"/>
          </a:xfrm>
          <a:prstGeom prst="rect">
            <a:avLst/>
          </a:prstGeom>
          <a:ln>
            <a:noFill/>
          </a:ln>
          <a:effectLst>
            <a:outerShdw blurRad="292100" dist="139700" dir="2700000" algn="tl" rotWithShape="0">
              <a:srgbClr val="333333">
                <a:alpha val="65000"/>
              </a:srgbClr>
            </a:outerShdw>
          </a:effectLst>
        </p:spPr>
      </p:pic>
      <p:sp>
        <p:nvSpPr>
          <p:cNvPr id="4" name="Title 3"/>
          <p:cNvSpPr>
            <a:spLocks noGrp="1"/>
          </p:cNvSpPr>
          <p:nvPr>
            <p:ph type="title"/>
          </p:nvPr>
        </p:nvSpPr>
        <p:spPr>
          <a:xfrm>
            <a:off x="685800" y="304800"/>
            <a:ext cx="8001000" cy="1752600"/>
          </a:xfrm>
        </p:spPr>
        <p:txBody>
          <a:bodyPr>
            <a:noAutofit/>
          </a:bodyPr>
          <a:lstStyle/>
          <a:p>
            <a:r>
              <a:rPr lang="en-US" sz="3200" dirty="0" smtClean="0">
                <a:solidFill>
                  <a:srgbClr val="FFC000"/>
                </a:solidFill>
              </a:rPr>
              <a:t>From Commitments to Funding Mechanisms for International Collaborations</a:t>
            </a:r>
            <a:br>
              <a:rPr lang="en-US" sz="3200" dirty="0" smtClean="0">
                <a:solidFill>
                  <a:srgbClr val="FFC000"/>
                </a:solidFill>
              </a:rPr>
            </a:br>
            <a:endParaRPr lang="en-US" sz="3200" dirty="0">
              <a:solidFill>
                <a:srgbClr val="FFC000"/>
              </a:solidFill>
            </a:endParaRPr>
          </a:p>
        </p:txBody>
      </p:sp>
      <p:sp>
        <p:nvSpPr>
          <p:cNvPr id="6" name="Content Placeholder 5"/>
          <p:cNvSpPr>
            <a:spLocks noGrp="1"/>
          </p:cNvSpPr>
          <p:nvPr>
            <p:ph idx="1"/>
          </p:nvPr>
        </p:nvSpPr>
        <p:spPr>
          <a:xfrm>
            <a:off x="228600" y="1600200"/>
            <a:ext cx="8305800" cy="4754563"/>
          </a:xfrm>
        </p:spPr>
        <p:txBody>
          <a:bodyPr>
            <a:normAutofit/>
          </a:bodyPr>
          <a:lstStyle/>
          <a:p>
            <a:r>
              <a:rPr lang="en-US" dirty="0" smtClean="0"/>
              <a:t>Integral </a:t>
            </a:r>
            <a:r>
              <a:rPr lang="en-US" dirty="0"/>
              <a:t>component of proposals </a:t>
            </a:r>
            <a:r>
              <a:rPr lang="en-US" dirty="0" smtClean="0"/>
              <a:t>submitted</a:t>
            </a:r>
          </a:p>
          <a:p>
            <a:pPr>
              <a:buNone/>
            </a:pPr>
            <a:r>
              <a:rPr lang="en-US" dirty="0" smtClean="0"/>
              <a:t>    to </a:t>
            </a:r>
            <a:r>
              <a:rPr lang="en-US" dirty="0"/>
              <a:t>NSF disciplinary </a:t>
            </a:r>
            <a:r>
              <a:rPr lang="en-US" dirty="0" smtClean="0"/>
              <a:t>programs</a:t>
            </a:r>
            <a:endParaRPr lang="en-US" dirty="0"/>
          </a:p>
          <a:p>
            <a:r>
              <a:rPr lang="en-US" dirty="0"/>
              <a:t>Supplements to existing </a:t>
            </a:r>
            <a:r>
              <a:rPr lang="en-US" dirty="0" smtClean="0"/>
              <a:t>awards</a:t>
            </a:r>
            <a:endParaRPr lang="en-US" dirty="0"/>
          </a:p>
          <a:p>
            <a:r>
              <a:rPr lang="en-US" dirty="0"/>
              <a:t>Proposals to International </a:t>
            </a:r>
            <a:r>
              <a:rPr lang="en-US" dirty="0" smtClean="0"/>
              <a:t>Office</a:t>
            </a:r>
          </a:p>
          <a:p>
            <a:r>
              <a:rPr lang="en-US" b="1" dirty="0">
                <a:solidFill>
                  <a:srgbClr val="FFC000"/>
                </a:solidFill>
              </a:rPr>
              <a:t>U.S. p</a:t>
            </a:r>
            <a:r>
              <a:rPr lang="en-US" b="1" dirty="0" smtClean="0">
                <a:solidFill>
                  <a:srgbClr val="FFC000"/>
                </a:solidFill>
              </a:rPr>
              <a:t>articipants ONLY</a:t>
            </a:r>
            <a:endParaRPr lang="en-US" b="1" dirty="0">
              <a:solidFill>
                <a:srgbClr val="FFC000"/>
              </a:solidFill>
            </a:endParaRPr>
          </a:p>
          <a:p>
            <a:pPr lvl="1">
              <a:buFont typeface="Wingdings" pitchFamily="2" charset="2"/>
              <a:buChar char="Ø"/>
            </a:pPr>
            <a:r>
              <a:rPr lang="en-US" dirty="0" smtClean="0"/>
              <a:t>Faculty</a:t>
            </a:r>
          </a:p>
          <a:p>
            <a:pPr lvl="1">
              <a:buFont typeface="Wingdings" pitchFamily="2" charset="2"/>
              <a:buChar char="Ø"/>
            </a:pPr>
            <a:r>
              <a:rPr lang="en-US" dirty="0" smtClean="0"/>
              <a:t>Postdoctoral Researchers</a:t>
            </a:r>
          </a:p>
          <a:p>
            <a:pPr lvl="1">
              <a:buFont typeface="Wingdings" pitchFamily="2" charset="2"/>
              <a:buChar char="Ø"/>
            </a:pPr>
            <a:r>
              <a:rPr lang="en-US" dirty="0" smtClean="0"/>
              <a:t>Students </a:t>
            </a:r>
            <a:r>
              <a:rPr lang="en-US" dirty="0"/>
              <a:t>(undergraduate and graduate)</a:t>
            </a:r>
          </a:p>
          <a:p>
            <a:endParaRPr lang="en-US" dirty="0"/>
          </a:p>
        </p:txBody>
      </p:sp>
      <p:sp>
        <p:nvSpPr>
          <p:cNvPr id="7" name="Slide Number Placeholder 6"/>
          <p:cNvSpPr>
            <a:spLocks noGrp="1"/>
          </p:cNvSpPr>
          <p:nvPr>
            <p:ph type="sldNum" sz="quarter" idx="12"/>
          </p:nvPr>
        </p:nvSpPr>
        <p:spPr/>
        <p:txBody>
          <a:bodyPr/>
          <a:lstStyle/>
          <a:p>
            <a:fld id="{1DFF0218-94E0-4158-A12F-3371CF0BF525}" type="slidenum">
              <a:rPr lang="en-US" smtClean="0"/>
              <a:pPr/>
              <a:t>5</a:t>
            </a:fld>
            <a:endParaRPr lang="en-US" dirty="0"/>
          </a:p>
        </p:txBody>
      </p:sp>
      <p:grpSp>
        <p:nvGrpSpPr>
          <p:cNvPr id="10" name="Group 9"/>
          <p:cNvGrpSpPr/>
          <p:nvPr/>
        </p:nvGrpSpPr>
        <p:grpSpPr>
          <a:xfrm>
            <a:off x="228600" y="1524000"/>
            <a:ext cx="8915400" cy="1905000"/>
            <a:chOff x="228600" y="1524000"/>
            <a:chExt cx="8915400" cy="1905000"/>
          </a:xfrm>
        </p:grpSpPr>
        <p:sp>
          <p:nvSpPr>
            <p:cNvPr id="8" name="Rectangle 7"/>
            <p:cNvSpPr/>
            <p:nvPr/>
          </p:nvSpPr>
          <p:spPr>
            <a:xfrm>
              <a:off x="228600" y="1524000"/>
              <a:ext cx="7848600" cy="1905000"/>
            </a:xfrm>
            <a:prstGeom prst="rect">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8111496" y="1981200"/>
              <a:ext cx="1032504" cy="707886"/>
            </a:xfrm>
            <a:prstGeom prst="rect">
              <a:avLst/>
            </a:prstGeom>
            <a:noFill/>
          </p:spPr>
          <p:txBody>
            <a:bodyPr wrap="none" rtlCol="0">
              <a:spAutoFit/>
            </a:bodyPr>
            <a:lstStyle/>
            <a:p>
              <a:r>
                <a:rPr lang="en-US" sz="4000" dirty="0" smtClean="0">
                  <a:solidFill>
                    <a:srgbClr val="FF0000"/>
                  </a:solidFill>
                </a:rPr>
                <a:t>GVF</a:t>
              </a:r>
              <a:endParaRPr lang="en-US" sz="4000"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914400" y="736865"/>
            <a:ext cx="7848601" cy="5219700"/>
            <a:chOff x="533400" y="1066800"/>
            <a:chExt cx="8229601" cy="5486400"/>
          </a:xfrm>
        </p:grpSpPr>
        <p:sp>
          <p:nvSpPr>
            <p:cNvPr id="3" name="Oval 5"/>
            <p:cNvSpPr>
              <a:spLocks noChangeArrowheads="1"/>
            </p:cNvSpPr>
            <p:nvPr/>
          </p:nvSpPr>
          <p:spPr bwMode="auto">
            <a:xfrm>
              <a:off x="2362200" y="1905000"/>
              <a:ext cx="4495800" cy="1295400"/>
            </a:xfrm>
            <a:prstGeom prst="ellipse">
              <a:avLst/>
            </a:prstGeom>
            <a:solidFill>
              <a:srgbClr val="00B0F0"/>
            </a:solidFill>
            <a:ln w="38100">
              <a:solidFill>
                <a:schemeClr val="tx1"/>
              </a:solidFill>
              <a:round/>
              <a:headEnd/>
              <a:tailEnd/>
            </a:ln>
            <a:effectLst/>
            <a:scene3d>
              <a:camera prst="orthographicFront"/>
              <a:lightRig rig="threePt" dir="t"/>
            </a:scene3d>
            <a:sp3d>
              <a:bevelB/>
            </a:sp3d>
          </p:spPr>
          <p:txBody>
            <a:bodyPr wrap="none" anchor="ctr"/>
            <a:lstStyle/>
            <a:p>
              <a:pPr algn="ctr">
                <a:defRPr/>
              </a:pPr>
              <a:r>
                <a:rPr lang="en-US" sz="2000" b="1" dirty="0">
                  <a:solidFill>
                    <a:srgbClr val="0033CC"/>
                  </a:solidFill>
                </a:rPr>
                <a:t>Research/Education Community</a:t>
              </a:r>
            </a:p>
          </p:txBody>
        </p:sp>
        <p:sp>
          <p:nvSpPr>
            <p:cNvPr id="14344" name="Oval 6"/>
            <p:cNvSpPr>
              <a:spLocks noChangeArrowheads="1"/>
            </p:cNvSpPr>
            <p:nvPr/>
          </p:nvSpPr>
          <p:spPr bwMode="auto">
            <a:xfrm>
              <a:off x="533400" y="3657600"/>
              <a:ext cx="3352800" cy="1676400"/>
            </a:xfrm>
            <a:prstGeom prst="ellipse">
              <a:avLst/>
            </a:prstGeom>
            <a:solidFill>
              <a:srgbClr val="92D050"/>
            </a:solidFill>
            <a:ln w="38100">
              <a:solidFill>
                <a:schemeClr val="tx1"/>
              </a:solidFill>
              <a:round/>
              <a:headEnd/>
              <a:tailEnd/>
            </a:ln>
          </p:spPr>
          <p:txBody>
            <a:bodyPr wrap="none" anchor="ctr"/>
            <a:lstStyle/>
            <a:p>
              <a:pPr algn="ctr"/>
              <a:r>
                <a:rPr lang="en-US" b="1">
                  <a:solidFill>
                    <a:srgbClr val="0033CC"/>
                  </a:solidFill>
                </a:rPr>
                <a:t>NSF/Disciplinary</a:t>
              </a:r>
              <a:endParaRPr lang="en-US">
                <a:solidFill>
                  <a:srgbClr val="0033CC"/>
                </a:solidFill>
              </a:endParaRPr>
            </a:p>
            <a:p>
              <a:pPr algn="ctr"/>
              <a:r>
                <a:rPr lang="en-US">
                  <a:solidFill>
                    <a:srgbClr val="0033CC"/>
                  </a:solidFill>
                </a:rPr>
                <a:t>Programs</a:t>
              </a:r>
            </a:p>
          </p:txBody>
        </p:sp>
        <p:sp>
          <p:nvSpPr>
            <p:cNvPr id="14345" name="Oval 7"/>
            <p:cNvSpPr>
              <a:spLocks noChangeArrowheads="1"/>
            </p:cNvSpPr>
            <p:nvPr/>
          </p:nvSpPr>
          <p:spPr bwMode="auto">
            <a:xfrm>
              <a:off x="5562600" y="3810000"/>
              <a:ext cx="2438400" cy="1371600"/>
            </a:xfrm>
            <a:prstGeom prst="ellipse">
              <a:avLst/>
            </a:prstGeom>
            <a:solidFill>
              <a:srgbClr val="92D050"/>
            </a:solidFill>
            <a:ln w="38100">
              <a:solidFill>
                <a:schemeClr val="tx1"/>
              </a:solidFill>
              <a:round/>
              <a:headEnd/>
              <a:tailEnd/>
            </a:ln>
          </p:spPr>
          <p:txBody>
            <a:bodyPr wrap="none" anchor="ctr"/>
            <a:lstStyle/>
            <a:p>
              <a:pPr algn="ctr"/>
              <a:r>
                <a:rPr lang="en-US" b="1" dirty="0">
                  <a:solidFill>
                    <a:srgbClr val="0033CC"/>
                  </a:solidFill>
                </a:rPr>
                <a:t>NSF/OISE</a:t>
              </a:r>
              <a:endParaRPr lang="en-US" dirty="0">
                <a:solidFill>
                  <a:srgbClr val="0033CC"/>
                </a:solidFill>
              </a:endParaRPr>
            </a:p>
            <a:p>
              <a:pPr algn="ctr"/>
              <a:r>
                <a:rPr lang="en-US" dirty="0">
                  <a:solidFill>
                    <a:srgbClr val="0033CC"/>
                  </a:solidFill>
                </a:rPr>
                <a:t>Programs</a:t>
              </a:r>
            </a:p>
          </p:txBody>
        </p:sp>
        <p:sp>
          <p:nvSpPr>
            <p:cNvPr id="14346" name="Rectangle 8"/>
            <p:cNvSpPr>
              <a:spLocks noChangeArrowheads="1"/>
            </p:cNvSpPr>
            <p:nvPr/>
          </p:nvSpPr>
          <p:spPr bwMode="auto">
            <a:xfrm>
              <a:off x="1143000" y="5943600"/>
              <a:ext cx="1752600" cy="609600"/>
            </a:xfrm>
            <a:prstGeom prst="rect">
              <a:avLst/>
            </a:prstGeom>
            <a:solidFill>
              <a:srgbClr val="FFC000"/>
            </a:solidFill>
            <a:ln w="38100">
              <a:solidFill>
                <a:srgbClr val="00B050"/>
              </a:solidFill>
              <a:miter lim="800000"/>
              <a:headEnd/>
              <a:tailEnd/>
            </a:ln>
          </p:spPr>
          <p:txBody>
            <a:bodyPr wrap="none" anchor="ctr"/>
            <a:lstStyle/>
            <a:p>
              <a:pPr algn="ctr"/>
              <a:r>
                <a:rPr lang="en-US" sz="2800">
                  <a:solidFill>
                    <a:srgbClr val="008000"/>
                  </a:solidFill>
                </a:rPr>
                <a:t>$$$$$</a:t>
              </a:r>
            </a:p>
          </p:txBody>
        </p:sp>
        <p:sp>
          <p:nvSpPr>
            <p:cNvPr id="14347" name="Rectangle 10"/>
            <p:cNvSpPr>
              <a:spLocks noChangeArrowheads="1"/>
            </p:cNvSpPr>
            <p:nvPr/>
          </p:nvSpPr>
          <p:spPr bwMode="auto">
            <a:xfrm>
              <a:off x="3657600" y="5471940"/>
              <a:ext cx="1752600" cy="1005061"/>
            </a:xfrm>
            <a:prstGeom prst="rect">
              <a:avLst/>
            </a:prstGeom>
            <a:solidFill>
              <a:srgbClr val="FFC000"/>
            </a:solidFill>
            <a:ln w="38100">
              <a:solidFill>
                <a:schemeClr val="tx1"/>
              </a:solidFill>
              <a:prstDash val="sysDot"/>
              <a:miter lim="800000"/>
              <a:headEnd/>
              <a:tailEnd/>
            </a:ln>
          </p:spPr>
          <p:txBody>
            <a:bodyPr wrap="none" anchor="ctr"/>
            <a:lstStyle/>
            <a:p>
              <a:pPr algn="ctr"/>
              <a:r>
                <a:rPr lang="en-US" sz="2000" b="1">
                  <a:solidFill>
                    <a:srgbClr val="008000"/>
                  </a:solidFill>
                </a:rPr>
                <a:t>Co-funding &amp;</a:t>
              </a:r>
            </a:p>
            <a:p>
              <a:pPr algn="ctr"/>
              <a:r>
                <a:rPr lang="en-US" sz="2000" b="1">
                  <a:solidFill>
                    <a:srgbClr val="008000"/>
                  </a:solidFill>
                </a:rPr>
                <a:t>Supplements</a:t>
              </a:r>
            </a:p>
          </p:txBody>
        </p:sp>
        <p:sp>
          <p:nvSpPr>
            <p:cNvPr id="14348" name="Rectangle 11"/>
            <p:cNvSpPr>
              <a:spLocks noChangeArrowheads="1"/>
            </p:cNvSpPr>
            <p:nvPr/>
          </p:nvSpPr>
          <p:spPr bwMode="auto">
            <a:xfrm>
              <a:off x="6172200" y="5943600"/>
              <a:ext cx="1447800" cy="533400"/>
            </a:xfrm>
            <a:prstGeom prst="rect">
              <a:avLst/>
            </a:prstGeom>
            <a:solidFill>
              <a:srgbClr val="FFC000"/>
            </a:solidFill>
            <a:ln w="38100">
              <a:solidFill>
                <a:srgbClr val="00B050"/>
              </a:solidFill>
              <a:miter lim="800000"/>
              <a:headEnd/>
              <a:tailEnd/>
            </a:ln>
          </p:spPr>
          <p:txBody>
            <a:bodyPr wrap="none" anchor="ctr"/>
            <a:lstStyle/>
            <a:p>
              <a:pPr algn="ctr"/>
              <a:r>
                <a:rPr lang="en-US" sz="2800">
                  <a:solidFill>
                    <a:srgbClr val="008000"/>
                  </a:solidFill>
                </a:rPr>
                <a:t>$$</a:t>
              </a:r>
              <a:endParaRPr lang="en-US" sz="2000">
                <a:solidFill>
                  <a:srgbClr val="008000"/>
                </a:solidFill>
              </a:endParaRPr>
            </a:p>
          </p:txBody>
        </p:sp>
        <p:sp>
          <p:nvSpPr>
            <p:cNvPr id="14349" name="Text Box 13"/>
            <p:cNvSpPr txBox="1">
              <a:spLocks noChangeArrowheads="1"/>
            </p:cNvSpPr>
            <p:nvPr/>
          </p:nvSpPr>
          <p:spPr bwMode="auto">
            <a:xfrm>
              <a:off x="1731886" y="1066800"/>
              <a:ext cx="7031115" cy="485254"/>
            </a:xfrm>
            <a:prstGeom prst="rect">
              <a:avLst/>
            </a:prstGeom>
            <a:noFill/>
            <a:ln w="38100">
              <a:noFill/>
              <a:miter lim="800000"/>
              <a:headEnd/>
              <a:tailEnd/>
            </a:ln>
          </p:spPr>
          <p:txBody>
            <a:bodyPr wrap="square">
              <a:spAutoFit/>
            </a:bodyPr>
            <a:lstStyle/>
            <a:p>
              <a:pPr>
                <a:spcBef>
                  <a:spcPct val="50000"/>
                </a:spcBef>
              </a:pPr>
              <a:r>
                <a:rPr lang="en-US" sz="2400" b="1" dirty="0">
                  <a:solidFill>
                    <a:srgbClr val="0000FF"/>
                  </a:solidFill>
                  <a:effectLst>
                    <a:outerShdw blurRad="38100" dist="38100" dir="2700000" algn="tl">
                      <a:srgbClr val="000000">
                        <a:alpha val="43137"/>
                      </a:srgbClr>
                    </a:outerShdw>
                  </a:effectLst>
                </a:rPr>
                <a:t>Supporting International </a:t>
              </a:r>
              <a:r>
                <a:rPr lang="en-US" sz="2400" b="1" dirty="0" smtClean="0">
                  <a:solidFill>
                    <a:srgbClr val="0000FF"/>
                  </a:solidFill>
                  <a:effectLst>
                    <a:outerShdw blurRad="38100" dist="38100" dir="2700000" algn="tl">
                      <a:srgbClr val="000000">
                        <a:alpha val="43137"/>
                      </a:srgbClr>
                    </a:outerShdw>
                  </a:effectLst>
                </a:rPr>
                <a:t>Activities at </a:t>
              </a:r>
              <a:r>
                <a:rPr lang="en-US" sz="2400" b="1" dirty="0">
                  <a:solidFill>
                    <a:srgbClr val="0000FF"/>
                  </a:solidFill>
                  <a:effectLst>
                    <a:outerShdw blurRad="38100" dist="38100" dir="2700000" algn="tl">
                      <a:srgbClr val="000000">
                        <a:alpha val="43137"/>
                      </a:srgbClr>
                    </a:outerShdw>
                  </a:effectLst>
                </a:rPr>
                <a:t>NSF</a:t>
              </a:r>
            </a:p>
          </p:txBody>
        </p:sp>
        <p:sp>
          <p:nvSpPr>
            <p:cNvPr id="14350" name="Line 14"/>
            <p:cNvSpPr>
              <a:spLocks noChangeShapeType="1"/>
            </p:cNvSpPr>
            <p:nvPr/>
          </p:nvSpPr>
          <p:spPr bwMode="auto">
            <a:xfrm flipH="1">
              <a:off x="2971800" y="3124200"/>
              <a:ext cx="762000" cy="609600"/>
            </a:xfrm>
            <a:prstGeom prst="line">
              <a:avLst/>
            </a:prstGeom>
            <a:noFill/>
            <a:ln w="38100">
              <a:solidFill>
                <a:schemeClr val="tx1"/>
              </a:solidFill>
              <a:round/>
              <a:headEnd/>
              <a:tailEnd type="triangle" w="med" len="med"/>
            </a:ln>
          </p:spPr>
          <p:txBody>
            <a:bodyPr/>
            <a:lstStyle/>
            <a:p>
              <a:endParaRPr lang="en-US"/>
            </a:p>
          </p:txBody>
        </p:sp>
        <p:sp>
          <p:nvSpPr>
            <p:cNvPr id="14351" name="Line 15"/>
            <p:cNvSpPr>
              <a:spLocks noChangeShapeType="1"/>
            </p:cNvSpPr>
            <p:nvPr/>
          </p:nvSpPr>
          <p:spPr bwMode="auto">
            <a:xfrm>
              <a:off x="5334000" y="3200400"/>
              <a:ext cx="838200" cy="685800"/>
            </a:xfrm>
            <a:prstGeom prst="line">
              <a:avLst/>
            </a:prstGeom>
            <a:noFill/>
            <a:ln w="38100">
              <a:solidFill>
                <a:schemeClr val="tx1"/>
              </a:solidFill>
              <a:round/>
              <a:headEnd/>
              <a:tailEnd type="triangle" w="med" len="med"/>
            </a:ln>
          </p:spPr>
          <p:txBody>
            <a:bodyPr/>
            <a:lstStyle/>
            <a:p>
              <a:endParaRPr lang="en-US"/>
            </a:p>
          </p:txBody>
        </p:sp>
        <p:cxnSp>
          <p:nvCxnSpPr>
            <p:cNvPr id="14352" name="Straight Connector 11"/>
            <p:cNvCxnSpPr>
              <a:cxnSpLocks noChangeShapeType="1"/>
              <a:endCxn id="14347" idx="1"/>
            </p:cNvCxnSpPr>
            <p:nvPr/>
          </p:nvCxnSpPr>
          <p:spPr bwMode="auto">
            <a:xfrm flipV="1">
              <a:off x="2895600" y="5974470"/>
              <a:ext cx="762000" cy="235830"/>
            </a:xfrm>
            <a:prstGeom prst="line">
              <a:avLst/>
            </a:prstGeom>
            <a:noFill/>
            <a:ln w="25400" algn="ctr">
              <a:solidFill>
                <a:schemeClr val="tx1"/>
              </a:solidFill>
              <a:prstDash val="sysDot"/>
              <a:round/>
              <a:headEnd/>
              <a:tailEnd/>
            </a:ln>
          </p:spPr>
        </p:cxnSp>
        <p:cxnSp>
          <p:nvCxnSpPr>
            <p:cNvPr id="14353" name="Straight Connector 12"/>
            <p:cNvCxnSpPr>
              <a:cxnSpLocks noChangeShapeType="1"/>
              <a:stCxn id="14347" idx="3"/>
              <a:endCxn id="14348" idx="1"/>
            </p:cNvCxnSpPr>
            <p:nvPr/>
          </p:nvCxnSpPr>
          <p:spPr bwMode="auto">
            <a:xfrm>
              <a:off x="5410200" y="5974470"/>
              <a:ext cx="762000" cy="235830"/>
            </a:xfrm>
            <a:prstGeom prst="line">
              <a:avLst/>
            </a:prstGeom>
            <a:noFill/>
            <a:ln w="25400" algn="ctr">
              <a:solidFill>
                <a:schemeClr val="tx1"/>
              </a:solidFill>
              <a:prstDash val="sysDot"/>
              <a:round/>
              <a:headEnd/>
              <a:tailEnd/>
            </a:ln>
          </p:spPr>
        </p:cxnSp>
      </p:grpSp>
      <p:cxnSp>
        <p:nvCxnSpPr>
          <p:cNvPr id="15" name="Straight Arrow Connector 14"/>
          <p:cNvCxnSpPr>
            <a:stCxn id="14344" idx="4"/>
          </p:cNvCxnSpPr>
          <p:nvPr/>
        </p:nvCxnSpPr>
        <p:spPr>
          <a:xfrm rot="16200000" flipH="1">
            <a:off x="2223294" y="5085822"/>
            <a:ext cx="581025"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4345" idx="4"/>
          </p:cNvCxnSpPr>
          <p:nvPr/>
        </p:nvCxnSpPr>
        <p:spPr>
          <a:xfrm rot="16200000" flipH="1">
            <a:off x="6511131" y="5014384"/>
            <a:ext cx="72548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p:nvPr/>
        </p:nvGraphicFramePr>
        <p:xfrm>
          <a:off x="762000" y="1219200"/>
          <a:ext cx="8001000" cy="48006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1905000" y="609600"/>
            <a:ext cx="6912470" cy="461665"/>
          </a:xfrm>
          <a:prstGeom prst="rect">
            <a:avLst/>
          </a:prstGeom>
          <a:noFill/>
        </p:spPr>
        <p:txBody>
          <a:bodyPr wrap="none" rtlCol="0">
            <a:spAutoFit/>
          </a:bodyPr>
          <a:lstStyle/>
          <a:p>
            <a:r>
              <a:rPr lang="en-US" sz="2400" dirty="0" smtClean="0">
                <a:latin typeface="+mn-lt"/>
              </a:rPr>
              <a:t>Obtaining NSF Funding is a very competitive process.</a:t>
            </a:r>
            <a:endParaRPr lang="en-US" sz="2400" dirty="0">
              <a:latin typeface="+mn-lt"/>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725269"/>
            <a:ext cx="6705600" cy="892552"/>
          </a:xfrm>
          <a:prstGeom prst="rect">
            <a:avLst/>
          </a:prstGeom>
          <a:noFill/>
        </p:spPr>
        <p:txBody>
          <a:bodyPr wrap="square" rtlCol="0">
            <a:spAutoFit/>
          </a:bodyPr>
          <a:lstStyle/>
          <a:p>
            <a:r>
              <a:rPr lang="en-US" sz="2800" dirty="0" smtClean="0">
                <a:solidFill>
                  <a:srgbClr val="0000FF"/>
                </a:solidFill>
                <a:effectLst>
                  <a:outerShdw blurRad="38100" dist="38100" dir="2700000" algn="tl">
                    <a:srgbClr val="000000">
                      <a:alpha val="43137"/>
                    </a:srgbClr>
                  </a:outerShdw>
                </a:effectLst>
              </a:rPr>
              <a:t>OISE-Managed Funding Opportunities</a:t>
            </a:r>
          </a:p>
          <a:p>
            <a:pPr algn="ctr"/>
            <a:r>
              <a:rPr lang="en-US" sz="2400" dirty="0" smtClean="0">
                <a:solidFill>
                  <a:srgbClr val="0000FF"/>
                </a:solidFill>
                <a:effectLst>
                  <a:outerShdw blurRad="38100" dist="38100" dir="2700000" algn="tl">
                    <a:srgbClr val="000000">
                      <a:alpha val="43137"/>
                    </a:srgbClr>
                  </a:outerShdw>
                </a:effectLst>
              </a:rPr>
              <a:t>by Career Stage</a:t>
            </a:r>
          </a:p>
        </p:txBody>
      </p:sp>
      <p:sp>
        <p:nvSpPr>
          <p:cNvPr id="3" name="TextBox 2"/>
          <p:cNvSpPr txBox="1"/>
          <p:nvPr/>
        </p:nvSpPr>
        <p:spPr>
          <a:xfrm>
            <a:off x="914400" y="1905001"/>
            <a:ext cx="7543800" cy="4401205"/>
          </a:xfrm>
          <a:prstGeom prst="rect">
            <a:avLst/>
          </a:prstGeom>
          <a:noFill/>
        </p:spPr>
        <p:txBody>
          <a:bodyPr wrap="square" rtlCol="0">
            <a:spAutoFit/>
          </a:bodyPr>
          <a:lstStyle/>
          <a:p>
            <a:pPr>
              <a:buFont typeface="Arial" pitchFamily="34" charset="0"/>
              <a:buChar char="•"/>
            </a:pPr>
            <a:r>
              <a:rPr lang="en-US" sz="2000" dirty="0" smtClean="0">
                <a:solidFill>
                  <a:srgbClr val="0000CC"/>
                </a:solidFill>
                <a:cs typeface="Arial" charset="0"/>
              </a:rPr>
              <a:t>   International Research Experiences for Students - </a:t>
            </a:r>
            <a:r>
              <a:rPr lang="en-US" sz="2000" b="1" dirty="0" smtClean="0">
                <a:solidFill>
                  <a:srgbClr val="0000CC"/>
                </a:solidFill>
                <a:cs typeface="Arial" charset="0"/>
              </a:rPr>
              <a:t>IRES</a:t>
            </a:r>
          </a:p>
          <a:p>
            <a:pPr>
              <a:buFont typeface="Arial" pitchFamily="34" charset="0"/>
              <a:buChar char="•"/>
            </a:pPr>
            <a:endParaRPr lang="en-US" sz="2000" dirty="0" smtClean="0">
              <a:solidFill>
                <a:srgbClr val="0000CC"/>
              </a:solidFill>
              <a:cs typeface="Arial" charset="0"/>
            </a:endParaRPr>
          </a:p>
          <a:p>
            <a:pPr>
              <a:buFont typeface="Arial" pitchFamily="34" charset="0"/>
              <a:buChar char="•"/>
            </a:pPr>
            <a:r>
              <a:rPr lang="en-US" sz="2000" dirty="0" smtClean="0">
                <a:solidFill>
                  <a:srgbClr val="0000CC"/>
                </a:solidFill>
                <a:cs typeface="Arial" charset="0"/>
              </a:rPr>
              <a:t>   East Asia Pacific Summer Institutes - </a:t>
            </a:r>
            <a:r>
              <a:rPr lang="en-US" sz="2000" b="1" dirty="0" smtClean="0">
                <a:solidFill>
                  <a:srgbClr val="0000CC"/>
                </a:solidFill>
                <a:cs typeface="Arial" charset="0"/>
              </a:rPr>
              <a:t>EAPSI</a:t>
            </a:r>
          </a:p>
          <a:p>
            <a:endParaRPr lang="en-US" sz="2000" dirty="0" smtClean="0">
              <a:solidFill>
                <a:srgbClr val="0000CC"/>
              </a:solidFill>
              <a:cs typeface="Arial" charset="0"/>
            </a:endParaRPr>
          </a:p>
          <a:p>
            <a:pPr>
              <a:buFont typeface="Arial" pitchFamily="34" charset="0"/>
              <a:buChar char="•"/>
            </a:pPr>
            <a:r>
              <a:rPr lang="en-US" sz="2000" dirty="0" smtClean="0">
                <a:solidFill>
                  <a:srgbClr val="0000CC"/>
                </a:solidFill>
                <a:cs typeface="Arial" charset="0"/>
              </a:rPr>
              <a:t>   International Research Fellowship Program - </a:t>
            </a:r>
            <a:r>
              <a:rPr lang="en-US" sz="2000" b="1" dirty="0" smtClean="0">
                <a:solidFill>
                  <a:srgbClr val="0000CC"/>
                </a:solidFill>
                <a:cs typeface="Arial" charset="0"/>
              </a:rPr>
              <a:t>IRFP</a:t>
            </a:r>
          </a:p>
          <a:p>
            <a:pPr>
              <a:buFont typeface="Arial" pitchFamily="34" charset="0"/>
              <a:buChar char="•"/>
            </a:pPr>
            <a:endParaRPr lang="en-US" sz="2000" dirty="0" smtClean="0">
              <a:solidFill>
                <a:srgbClr val="0000CC"/>
              </a:solidFill>
            </a:endParaRPr>
          </a:p>
          <a:p>
            <a:pPr>
              <a:buFont typeface="Arial" pitchFamily="34" charset="0"/>
              <a:buChar char="•"/>
            </a:pPr>
            <a:r>
              <a:rPr lang="en-US" sz="2000" dirty="0" smtClean="0">
                <a:solidFill>
                  <a:srgbClr val="0000CC"/>
                </a:solidFill>
                <a:cs typeface="Arial" charset="0"/>
              </a:rPr>
              <a:t>   Pan-American Advanced Studies Institutes - </a:t>
            </a:r>
            <a:r>
              <a:rPr lang="en-US" sz="2000" b="1" dirty="0" smtClean="0">
                <a:solidFill>
                  <a:srgbClr val="0000CC"/>
                </a:solidFill>
                <a:cs typeface="Arial" charset="0"/>
              </a:rPr>
              <a:t>PASI</a:t>
            </a:r>
          </a:p>
          <a:p>
            <a:endParaRPr lang="en-US" sz="2000" dirty="0" smtClean="0">
              <a:solidFill>
                <a:srgbClr val="0000CC"/>
              </a:solidFill>
              <a:cs typeface="Arial" charset="0"/>
            </a:endParaRPr>
          </a:p>
          <a:p>
            <a:pPr>
              <a:buFont typeface="Arial" pitchFamily="34" charset="0"/>
              <a:buChar char="•"/>
            </a:pPr>
            <a:r>
              <a:rPr lang="en-US" sz="2000" dirty="0" smtClean="0">
                <a:solidFill>
                  <a:srgbClr val="0000CC"/>
                </a:solidFill>
                <a:cs typeface="Arial" charset="0"/>
              </a:rPr>
              <a:t>   Catalyzing New International Collaborations - </a:t>
            </a:r>
            <a:r>
              <a:rPr lang="en-US" sz="2000" b="1" dirty="0" smtClean="0">
                <a:solidFill>
                  <a:srgbClr val="0000CC"/>
                </a:solidFill>
                <a:cs typeface="Arial" charset="0"/>
              </a:rPr>
              <a:t>CNIC</a:t>
            </a:r>
          </a:p>
          <a:p>
            <a:endParaRPr lang="en-US" sz="2000" b="1" dirty="0" smtClean="0">
              <a:solidFill>
                <a:srgbClr val="0000CC"/>
              </a:solidFill>
              <a:cs typeface="Arial" charset="0"/>
            </a:endParaRPr>
          </a:p>
          <a:p>
            <a:pPr>
              <a:buFont typeface="Arial" pitchFamily="34" charset="0"/>
              <a:buChar char="•"/>
            </a:pPr>
            <a:r>
              <a:rPr lang="en-US" sz="2000" dirty="0" smtClean="0">
                <a:solidFill>
                  <a:srgbClr val="0000CC"/>
                </a:solidFill>
              </a:rPr>
              <a:t>   Partnerships for International Research and Education – </a:t>
            </a:r>
            <a:r>
              <a:rPr lang="en-US" sz="2000" b="1" dirty="0" smtClean="0">
                <a:solidFill>
                  <a:srgbClr val="0000CC"/>
                </a:solidFill>
              </a:rPr>
              <a:t>PIRE</a:t>
            </a:r>
          </a:p>
          <a:p>
            <a:pPr>
              <a:buFont typeface="Arial" pitchFamily="34" charset="0"/>
              <a:buChar char="•"/>
            </a:pPr>
            <a:endParaRPr lang="en-US" sz="2000" b="1" dirty="0" smtClean="0">
              <a:solidFill>
                <a:srgbClr val="0000CC"/>
              </a:solidFill>
            </a:endParaRPr>
          </a:p>
          <a:p>
            <a:pPr>
              <a:buFont typeface="Arial" pitchFamily="34" charset="0"/>
              <a:buChar char="•"/>
            </a:pPr>
            <a:r>
              <a:rPr lang="en-US" sz="2000" b="1" dirty="0" smtClean="0">
                <a:solidFill>
                  <a:srgbClr val="0000CC"/>
                </a:solidFill>
              </a:rPr>
              <a:t>   </a:t>
            </a:r>
            <a:r>
              <a:rPr lang="en-US" sz="2000" dirty="0" smtClean="0">
                <a:solidFill>
                  <a:srgbClr val="0000CC"/>
                </a:solidFill>
              </a:rPr>
              <a:t>Science Across Virtual Institutes -</a:t>
            </a:r>
            <a:r>
              <a:rPr lang="en-US" sz="2000" b="1" dirty="0" smtClean="0">
                <a:solidFill>
                  <a:srgbClr val="0000CC"/>
                </a:solidFill>
              </a:rPr>
              <a:t> SAVI</a:t>
            </a:r>
          </a:p>
          <a:p>
            <a:endParaRPr lang="en-US" sz="2000" dirty="0">
              <a:solidFill>
                <a:srgbClr val="0000C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1143000" y="381000"/>
            <a:ext cx="7315200" cy="1066800"/>
          </a:xfrm>
        </p:spPr>
        <p:txBody>
          <a:bodyPr/>
          <a:lstStyle/>
          <a:p>
            <a:pPr algn="ctr" eaLnBrk="1" hangingPunct="1"/>
            <a:r>
              <a:rPr lang="en-US" sz="2400" b="1" dirty="0" smtClean="0">
                <a:solidFill>
                  <a:srgbClr val="0000FF"/>
                </a:solidFill>
                <a:effectLst>
                  <a:outerShdw blurRad="38100" dist="38100" dir="2700000" algn="tl">
                    <a:srgbClr val="000000">
                      <a:alpha val="43137"/>
                    </a:srgbClr>
                  </a:outerShdw>
                </a:effectLst>
                <a:latin typeface="Arial" charset="0"/>
                <a:ea typeface="ＭＳ Ｐゴシック" pitchFamily="-109" charset="-128"/>
                <a:cs typeface="Arial" charset="0"/>
              </a:rPr>
              <a:t>International Research Experiences for Students (IRES)</a:t>
            </a:r>
          </a:p>
        </p:txBody>
      </p:sp>
      <p:sp>
        <p:nvSpPr>
          <p:cNvPr id="16387" name="Rectangle 3"/>
          <p:cNvSpPr>
            <a:spLocks noGrp="1" noChangeArrowheads="1"/>
          </p:cNvSpPr>
          <p:nvPr>
            <p:ph type="body" sz="half" idx="4294967295"/>
          </p:nvPr>
        </p:nvSpPr>
        <p:spPr>
          <a:xfrm>
            <a:off x="381000" y="1524000"/>
            <a:ext cx="8458200" cy="2971800"/>
          </a:xfrm>
        </p:spPr>
        <p:txBody>
          <a:bodyPr/>
          <a:lstStyle/>
          <a:p>
            <a:pPr>
              <a:spcAft>
                <a:spcPts val="600"/>
              </a:spcAft>
              <a:buClr>
                <a:srgbClr val="0000CC"/>
              </a:buClr>
            </a:pPr>
            <a:r>
              <a:rPr lang="en-US" sz="2000" b="1" dirty="0" smtClean="0">
                <a:solidFill>
                  <a:srgbClr val="0000CC"/>
                </a:solidFill>
              </a:rPr>
              <a:t>U.S. undergraduate &amp; graduate students</a:t>
            </a:r>
            <a:r>
              <a:rPr lang="en-US" sz="2000" dirty="0" smtClean="0">
                <a:solidFill>
                  <a:srgbClr val="0000CC"/>
                </a:solidFill>
              </a:rPr>
              <a:t> organized by U.S.-based faculty for an international research experience</a:t>
            </a:r>
            <a:endParaRPr lang="en-US" sz="2000" b="1" dirty="0" smtClean="0">
              <a:solidFill>
                <a:srgbClr val="0000CC"/>
              </a:solidFill>
            </a:endParaRPr>
          </a:p>
          <a:p>
            <a:pPr lvl="1">
              <a:spcAft>
                <a:spcPts val="600"/>
              </a:spcAft>
              <a:buClr>
                <a:srgbClr val="0000CC"/>
              </a:buClr>
            </a:pPr>
            <a:r>
              <a:rPr lang="en-US" sz="1800" dirty="0" smtClean="0">
                <a:solidFill>
                  <a:srgbClr val="0000CC"/>
                </a:solidFill>
              </a:rPr>
              <a:t>Foreign mentorship required, consortia encouraged</a:t>
            </a:r>
          </a:p>
          <a:p>
            <a:pPr marL="381000" indent="-381000">
              <a:lnSpc>
                <a:spcPct val="80000"/>
              </a:lnSpc>
              <a:spcBef>
                <a:spcPts val="600"/>
              </a:spcBef>
              <a:spcAft>
                <a:spcPts val="600"/>
              </a:spcAft>
            </a:pPr>
            <a:r>
              <a:rPr lang="en-US" sz="2000" dirty="0" smtClean="0">
                <a:solidFill>
                  <a:srgbClr val="0000CC"/>
                </a:solidFill>
                <a:latin typeface="Arial" charset="0"/>
                <a:ea typeface="ＭＳ Ｐゴシック" pitchFamily="-109" charset="-128"/>
                <a:cs typeface="Arial" charset="0"/>
              </a:rPr>
              <a:t>Focused research experiences overseas (&gt; 4 weeks, &gt; 4 students)</a:t>
            </a:r>
          </a:p>
          <a:p>
            <a:pPr marL="381000" indent="-381000">
              <a:lnSpc>
                <a:spcPct val="80000"/>
              </a:lnSpc>
              <a:spcBef>
                <a:spcPts val="600"/>
              </a:spcBef>
              <a:spcAft>
                <a:spcPts val="600"/>
              </a:spcAft>
            </a:pPr>
            <a:r>
              <a:rPr lang="en-US" sz="2000" dirty="0" smtClean="0">
                <a:solidFill>
                  <a:srgbClr val="0000CC"/>
                </a:solidFill>
                <a:latin typeface="Arial" charset="0"/>
                <a:ea typeface="ＭＳ Ｐゴシック" pitchFamily="-109" charset="-128"/>
                <a:cs typeface="Arial" charset="0"/>
              </a:rPr>
              <a:t>$150,000 maximum ($50,000 per year for up to 3 years)</a:t>
            </a:r>
          </a:p>
          <a:p>
            <a:pPr marL="381000" indent="-381000">
              <a:lnSpc>
                <a:spcPct val="80000"/>
              </a:lnSpc>
              <a:spcBef>
                <a:spcPts val="600"/>
              </a:spcBef>
              <a:spcAft>
                <a:spcPts val="600"/>
              </a:spcAft>
            </a:pPr>
            <a:r>
              <a:rPr lang="en-US" sz="2000" dirty="0" smtClean="0">
                <a:solidFill>
                  <a:srgbClr val="0000CC"/>
                </a:solidFill>
                <a:latin typeface="Arial" charset="0"/>
                <a:ea typeface="ＭＳ Ｐゴシック" pitchFamily="-109" charset="-128"/>
                <a:cs typeface="Arial" charset="0"/>
              </a:rPr>
              <a:t>Deadline: summer 2012 (??)</a:t>
            </a:r>
          </a:p>
          <a:p>
            <a:pPr marL="381000" indent="-381000">
              <a:lnSpc>
                <a:spcPct val="80000"/>
              </a:lnSpc>
              <a:spcBef>
                <a:spcPts val="600"/>
              </a:spcBef>
              <a:spcAft>
                <a:spcPts val="600"/>
              </a:spcAft>
            </a:pPr>
            <a:r>
              <a:rPr lang="en-US" sz="2000" dirty="0" smtClean="0">
                <a:solidFill>
                  <a:srgbClr val="0000CC"/>
                </a:solidFill>
                <a:latin typeface="Arial" charset="0"/>
                <a:ea typeface="ＭＳ Ｐゴシック" pitchFamily="-109" charset="-128"/>
                <a:cs typeface="Arial" charset="0"/>
              </a:rPr>
              <a:t>Also NSF Research Experiences for Undergraduates (REU)</a:t>
            </a:r>
          </a:p>
          <a:p>
            <a:pPr marL="381000" indent="-381000">
              <a:lnSpc>
                <a:spcPct val="80000"/>
              </a:lnSpc>
              <a:spcBef>
                <a:spcPts val="600"/>
              </a:spcBef>
              <a:spcAft>
                <a:spcPts val="600"/>
              </a:spcAft>
              <a:buFont typeface="Arial" charset="0"/>
              <a:buNone/>
            </a:pPr>
            <a:endParaRPr lang="en-US" sz="2000" dirty="0" smtClean="0">
              <a:solidFill>
                <a:srgbClr val="0000CC"/>
              </a:solidFill>
              <a:latin typeface="Arial" charset="0"/>
              <a:ea typeface="ＭＳ Ｐゴシック" pitchFamily="-109" charset="-128"/>
              <a:cs typeface="Arial" charset="0"/>
            </a:endParaRPr>
          </a:p>
          <a:p>
            <a:pPr marL="381000" indent="-381000" eaLnBrk="1" hangingPunct="1">
              <a:lnSpc>
                <a:spcPct val="80000"/>
              </a:lnSpc>
              <a:spcBef>
                <a:spcPts val="600"/>
              </a:spcBef>
              <a:buFont typeface="Arial" charset="0"/>
              <a:buNone/>
            </a:pPr>
            <a:endParaRPr lang="en-US" sz="1800" dirty="0" smtClean="0">
              <a:solidFill>
                <a:srgbClr val="0000CC"/>
              </a:solidFill>
              <a:latin typeface="Arial" charset="0"/>
              <a:ea typeface="ＭＳ Ｐゴシック" pitchFamily="-109" charset="-128"/>
              <a:cs typeface="Arial" charset="0"/>
            </a:endParaRPr>
          </a:p>
        </p:txBody>
      </p:sp>
      <p:sp>
        <p:nvSpPr>
          <p:cNvPr id="4" name="TextBox 3"/>
          <p:cNvSpPr txBox="1"/>
          <p:nvPr/>
        </p:nvSpPr>
        <p:spPr>
          <a:xfrm>
            <a:off x="2362200" y="87313"/>
            <a:ext cx="4572000" cy="369887"/>
          </a:xfrm>
          <a:prstGeom prst="rect">
            <a:avLst/>
          </a:prstGeom>
          <a:noFill/>
        </p:spPr>
        <p:txBody>
          <a:bodyPr>
            <a:spAutoFit/>
          </a:bodyPr>
          <a:lstStyle/>
          <a:p>
            <a:pPr algn="ctr">
              <a:defRPr/>
            </a:pPr>
            <a:r>
              <a:rPr lang="en-US" dirty="0">
                <a:solidFill>
                  <a:schemeClr val="tx2"/>
                </a:solidFill>
              </a:rPr>
              <a:t>OISE-Managed Funding Opportunity</a:t>
            </a:r>
          </a:p>
        </p:txBody>
      </p:sp>
      <p:grpSp>
        <p:nvGrpSpPr>
          <p:cNvPr id="2" name="Group 17"/>
          <p:cNvGrpSpPr>
            <a:grpSpLocks/>
          </p:cNvGrpSpPr>
          <p:nvPr/>
        </p:nvGrpSpPr>
        <p:grpSpPr bwMode="auto">
          <a:xfrm>
            <a:off x="6019800" y="4191000"/>
            <a:ext cx="2344615" cy="1725386"/>
            <a:chOff x="3024" y="480"/>
            <a:chExt cx="1872" cy="1680"/>
          </a:xfrm>
        </p:grpSpPr>
        <p:pic>
          <p:nvPicPr>
            <p:cNvPr id="6" name="Picture 4" descr="RIPS-Beijing photos 212-cropped"/>
            <p:cNvPicPr>
              <a:picLocks noChangeAspect="1" noChangeArrowheads="1"/>
            </p:cNvPicPr>
            <p:nvPr/>
          </p:nvPicPr>
          <p:blipFill>
            <a:blip r:embed="rId3" cstate="print"/>
            <a:srcRect t="4604" b="2750"/>
            <a:stretch>
              <a:fillRect/>
            </a:stretch>
          </p:blipFill>
          <p:spPr bwMode="auto">
            <a:xfrm>
              <a:off x="3120" y="575"/>
              <a:ext cx="1704" cy="1503"/>
            </a:xfrm>
            <a:prstGeom prst="rect">
              <a:avLst/>
            </a:prstGeom>
            <a:noFill/>
            <a:ln w="9525">
              <a:noFill/>
              <a:miter lim="800000"/>
              <a:headEnd/>
              <a:tailEnd/>
            </a:ln>
          </p:spPr>
        </p:pic>
        <p:sp>
          <p:nvSpPr>
            <p:cNvPr id="7" name="Rectangle 8"/>
            <p:cNvSpPr>
              <a:spLocks noChangeArrowheads="1"/>
            </p:cNvSpPr>
            <p:nvPr/>
          </p:nvSpPr>
          <p:spPr bwMode="auto">
            <a:xfrm>
              <a:off x="3024" y="480"/>
              <a:ext cx="1872" cy="1680"/>
            </a:xfrm>
            <a:prstGeom prst="rect">
              <a:avLst/>
            </a:prstGeom>
            <a:noFill/>
            <a:ln w="9525">
              <a:solidFill>
                <a:schemeClr val="bg1"/>
              </a:solidFill>
              <a:miter lim="800000"/>
              <a:headEnd/>
              <a:tailEnd/>
            </a:ln>
          </p:spPr>
          <p:txBody>
            <a:bodyPr wrap="none" anchor="ctr"/>
            <a:lstStyle/>
            <a:p>
              <a:pPr eaLnBrk="0" hangingPunct="0"/>
              <a:endParaRPr lang="en-US"/>
            </a:p>
          </p:txBody>
        </p:sp>
      </p:grpSp>
      <p:graphicFrame>
        <p:nvGraphicFramePr>
          <p:cNvPr id="8" name="Table 7"/>
          <p:cNvGraphicFramePr>
            <a:graphicFrameLocks noGrp="1"/>
          </p:cNvGraphicFramePr>
          <p:nvPr/>
        </p:nvGraphicFramePr>
        <p:xfrm>
          <a:off x="609600" y="4419600"/>
          <a:ext cx="4434840" cy="1463040"/>
        </p:xfrm>
        <a:graphic>
          <a:graphicData uri="http://schemas.openxmlformats.org/drawingml/2006/table">
            <a:tbl>
              <a:tblPr firstRow="1" bandRow="1">
                <a:tableStyleId>{5C22544A-7EE6-4342-B048-85BDC9FD1C3A}</a:tableStyleId>
              </a:tblPr>
              <a:tblGrid>
                <a:gridCol w="1478280"/>
                <a:gridCol w="1478280"/>
                <a:gridCol w="1478280"/>
              </a:tblGrid>
              <a:tr h="3327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smtClean="0">
                          <a:solidFill>
                            <a:schemeClr val="tx1"/>
                          </a:solidFill>
                        </a:rPr>
                        <a:t>Proposals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smtClean="0">
                          <a:solidFill>
                            <a:schemeClr val="tx1"/>
                          </a:solidFill>
                        </a:rPr>
                        <a:t>Awards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2740">
                <a:tc>
                  <a:txBody>
                    <a:bodyPr/>
                    <a:lstStyle/>
                    <a:p>
                      <a:pPr algn="ctr"/>
                      <a:r>
                        <a:rPr lang="en-US" dirty="0" smtClean="0"/>
                        <a:t>FY 2008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151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2740">
                <a:tc>
                  <a:txBody>
                    <a:bodyPr/>
                    <a:lstStyle/>
                    <a:p>
                      <a:pPr algn="ctr"/>
                      <a:r>
                        <a:rPr lang="en-US" dirty="0" smtClean="0"/>
                        <a:t>FY 2009*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132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2740">
                <a:tc>
                  <a:txBody>
                    <a:bodyPr/>
                    <a:lstStyle/>
                    <a:p>
                      <a:pPr algn="ctr"/>
                      <a:r>
                        <a:rPr lang="en-US" dirty="0" smtClean="0"/>
                        <a:t>FY 2010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158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Global">
  <a:themeElements>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ahoma"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3247</TotalTime>
  <Words>1447</Words>
  <Application>Microsoft Office PowerPoint</Application>
  <PresentationFormat>On-screen Show (4:3)</PresentationFormat>
  <Paragraphs>294</Paragraphs>
  <Slides>20</Slides>
  <Notes>10</Notes>
  <HiddenSlides>0</HiddenSlides>
  <MMClips>0</MMClips>
  <ScaleCrop>false</ScaleCrop>
  <HeadingPairs>
    <vt:vector size="6" baseType="variant">
      <vt:variant>
        <vt:lpstr>Theme</vt:lpstr>
      </vt:variant>
      <vt:variant>
        <vt:i4>6</vt:i4>
      </vt:variant>
      <vt:variant>
        <vt:lpstr>Embedded OLE Servers</vt:lpstr>
      </vt:variant>
      <vt:variant>
        <vt:i4>1</vt:i4>
      </vt:variant>
      <vt:variant>
        <vt:lpstr>Slide Titles</vt:lpstr>
      </vt:variant>
      <vt:variant>
        <vt:i4>20</vt:i4>
      </vt:variant>
    </vt:vector>
  </HeadingPairs>
  <TitlesOfParts>
    <vt:vector size="27" baseType="lpstr">
      <vt:lpstr>Office Theme</vt:lpstr>
      <vt:lpstr>1_Global</vt:lpstr>
      <vt:lpstr>1_Office Theme</vt:lpstr>
      <vt:lpstr>Default Design</vt:lpstr>
      <vt:lpstr>1_Default Design</vt:lpstr>
      <vt:lpstr>2_Office Theme</vt:lpstr>
      <vt:lpstr>Photo Editor Photo</vt:lpstr>
      <vt:lpstr> United States National Science Foundation: International Opportunities </vt:lpstr>
      <vt:lpstr>PowerPoint Presentation</vt:lpstr>
      <vt:lpstr>International Collaboration at NSF</vt:lpstr>
      <vt:lpstr>PowerPoint Presentation</vt:lpstr>
      <vt:lpstr>From Commitments to Funding Mechanisms for International Collaborations </vt:lpstr>
      <vt:lpstr>PowerPoint Presentation</vt:lpstr>
      <vt:lpstr>PowerPoint Presentation</vt:lpstr>
      <vt:lpstr>PowerPoint Presentation</vt:lpstr>
      <vt:lpstr>International Research Experiences for Students (IRES)</vt:lpstr>
      <vt:lpstr>East Asia &amp; Pacific Summer Institutes</vt:lpstr>
      <vt:lpstr>East Asia and Pacific Summer Institute for U. S. Graduate Students</vt:lpstr>
      <vt:lpstr>International Research  Fellowship Program</vt:lpstr>
      <vt:lpstr>Advanced Studies Institutes</vt:lpstr>
      <vt:lpstr>Planning Visits: Catalyzing New International Collaborations (CNIC) </vt:lpstr>
      <vt:lpstr>PowerPoint Presentation</vt:lpstr>
      <vt:lpstr>Partnerships for International  Research and Education (PIRE) </vt:lpstr>
      <vt:lpstr>Science Across Virtual Institutes:  SAVI</vt:lpstr>
      <vt:lpstr>Keys to Success: A good partnership requires courtship, patience, and trust </vt:lpstr>
      <vt:lpstr>Contact Information</vt:lpstr>
      <vt:lpstr>PowerPoint Presentation</vt:lpstr>
    </vt:vector>
  </TitlesOfParts>
  <Company>National Science Foundation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Engagement with China</dc:title>
  <dc:creator>nsfuser</dc:creator>
  <cp:lastModifiedBy>zhengc</cp:lastModifiedBy>
  <cp:revision>219</cp:revision>
  <dcterms:created xsi:type="dcterms:W3CDTF">2012-03-07T19:15:58Z</dcterms:created>
  <dcterms:modified xsi:type="dcterms:W3CDTF">2012-03-07T19:28:15Z</dcterms:modified>
</cp:coreProperties>
</file>