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83" r:id="rId4"/>
    <p:sldId id="272" r:id="rId5"/>
    <p:sldId id="296" r:id="rId6"/>
    <p:sldId id="299" r:id="rId7"/>
    <p:sldId id="294" r:id="rId8"/>
    <p:sldId id="277" r:id="rId9"/>
    <p:sldId id="284" r:id="rId10"/>
    <p:sldId id="30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D0D8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6" autoAdjust="0"/>
    <p:restoredTop sz="94660"/>
  </p:normalViewPr>
  <p:slideViewPr>
    <p:cSldViewPr>
      <p:cViewPr varScale="1">
        <p:scale>
          <a:sx n="88" d="100"/>
          <a:sy n="88" d="100"/>
        </p:scale>
        <p:origin x="-10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E009D-6225-1D48-A498-EAE80F2A9DA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B472F09F-A0DC-994E-AF8A-AE3271755ADF}">
      <dgm:prSet phldrT="[Text]" custT="1"/>
      <dgm:spPr/>
      <dgm:t>
        <a:bodyPr/>
        <a:lstStyle/>
        <a:p>
          <a:r>
            <a:rPr lang="en-US" sz="3200" b="1" dirty="0" smtClean="0"/>
            <a:t>Small</a:t>
          </a:r>
          <a:endParaRPr lang="en-US" sz="3200" b="1" dirty="0"/>
        </a:p>
      </dgm:t>
    </dgm:pt>
    <dgm:pt modelId="{55EAD9E9-560D-F04B-BE84-D24C1C5A0F12}" type="parTrans" cxnId="{B5EF2900-418F-3149-84ED-A0CAD4478D8C}">
      <dgm:prSet/>
      <dgm:spPr/>
      <dgm:t>
        <a:bodyPr/>
        <a:lstStyle/>
        <a:p>
          <a:endParaRPr lang="en-US"/>
        </a:p>
      </dgm:t>
    </dgm:pt>
    <dgm:pt modelId="{DA38D43F-D5F5-6F4F-8CFE-B9ACF3EBC35A}" type="sibTrans" cxnId="{B5EF2900-418F-3149-84ED-A0CAD4478D8C}">
      <dgm:prSet/>
      <dgm:spPr/>
      <dgm:t>
        <a:bodyPr/>
        <a:lstStyle/>
        <a:p>
          <a:endParaRPr lang="en-US"/>
        </a:p>
      </dgm:t>
    </dgm:pt>
    <dgm:pt modelId="{B47DBDB2-AD81-6A45-84B4-0862473A713C}">
      <dgm:prSet phldrT="[Text]" custT="1"/>
      <dgm:spPr/>
      <dgm:t>
        <a:bodyPr/>
        <a:lstStyle/>
        <a:p>
          <a:r>
            <a:rPr lang="en-US" sz="2800" dirty="0" smtClean="0"/>
            <a:t>up to $500,000, up to 3 years duration</a:t>
          </a:r>
          <a:endParaRPr lang="en-US" sz="2800" b="1" dirty="0"/>
        </a:p>
      </dgm:t>
    </dgm:pt>
    <dgm:pt modelId="{A73718AA-1BA8-7542-9489-ED1BE8E7B990}" type="parTrans" cxnId="{3B8760BE-620D-7B4E-8047-20337E7F9D52}">
      <dgm:prSet/>
      <dgm:spPr/>
      <dgm:t>
        <a:bodyPr/>
        <a:lstStyle/>
        <a:p>
          <a:endParaRPr lang="en-US"/>
        </a:p>
      </dgm:t>
    </dgm:pt>
    <dgm:pt modelId="{F2C16C36-8DB6-8846-8D0C-59B498C5B521}" type="sibTrans" cxnId="{3B8760BE-620D-7B4E-8047-20337E7F9D52}">
      <dgm:prSet/>
      <dgm:spPr/>
      <dgm:t>
        <a:bodyPr/>
        <a:lstStyle/>
        <a:p>
          <a:endParaRPr lang="en-US"/>
        </a:p>
      </dgm:t>
    </dgm:pt>
    <dgm:pt modelId="{6F55FCA7-06EA-054F-BD46-54B73FF36A7D}">
      <dgm:prSet phldrT="[Text]" custT="1"/>
      <dgm:spPr/>
      <dgm:t>
        <a:bodyPr/>
        <a:lstStyle/>
        <a:p>
          <a:r>
            <a:rPr lang="en-US" sz="3200" b="1" dirty="0" smtClean="0"/>
            <a:t>Medium</a:t>
          </a:r>
          <a:endParaRPr lang="en-US" sz="3200" b="1" dirty="0"/>
        </a:p>
      </dgm:t>
    </dgm:pt>
    <dgm:pt modelId="{2DF2FFE2-311D-544C-B64C-2499C3859EF2}" type="parTrans" cxnId="{16485284-28C5-714E-9096-7BFF968D957F}">
      <dgm:prSet/>
      <dgm:spPr/>
      <dgm:t>
        <a:bodyPr/>
        <a:lstStyle/>
        <a:p>
          <a:endParaRPr lang="en-US"/>
        </a:p>
      </dgm:t>
    </dgm:pt>
    <dgm:pt modelId="{9C12DA3A-CAF8-0447-96AB-AA1FB5DD45D3}" type="sibTrans" cxnId="{16485284-28C5-714E-9096-7BFF968D957F}">
      <dgm:prSet/>
      <dgm:spPr/>
      <dgm:t>
        <a:bodyPr/>
        <a:lstStyle/>
        <a:p>
          <a:endParaRPr lang="en-US"/>
        </a:p>
      </dgm:t>
    </dgm:pt>
    <dgm:pt modelId="{E41F6B25-2CA7-8B43-A46D-2D998C25D77A}">
      <dgm:prSet phldrT="[Text]" custT="1"/>
      <dgm:spPr/>
      <dgm:t>
        <a:bodyPr/>
        <a:lstStyle/>
        <a:p>
          <a:r>
            <a:rPr lang="en-US" sz="2800" dirty="0" smtClean="0"/>
            <a:t>up to $1,200,000, up to 4 years duration</a:t>
          </a:r>
          <a:endParaRPr lang="en-US" sz="2800" b="1" dirty="0"/>
        </a:p>
      </dgm:t>
    </dgm:pt>
    <dgm:pt modelId="{B826B588-5538-3E49-A555-2EF3D96E809F}" type="parTrans" cxnId="{105046FA-74EE-3744-A718-F1DCBB4CB4A1}">
      <dgm:prSet/>
      <dgm:spPr/>
      <dgm:t>
        <a:bodyPr/>
        <a:lstStyle/>
        <a:p>
          <a:endParaRPr lang="en-US"/>
        </a:p>
      </dgm:t>
    </dgm:pt>
    <dgm:pt modelId="{10E22A03-99BD-0B43-8D63-6A569F9BA91B}" type="sibTrans" cxnId="{105046FA-74EE-3744-A718-F1DCBB4CB4A1}">
      <dgm:prSet/>
      <dgm:spPr/>
      <dgm:t>
        <a:bodyPr/>
        <a:lstStyle/>
        <a:p>
          <a:endParaRPr lang="en-US"/>
        </a:p>
      </dgm:t>
    </dgm:pt>
    <dgm:pt modelId="{369565EC-FC35-0644-815F-AD7596C4E6D9}">
      <dgm:prSet phldrT="[Text]" custT="1"/>
      <dgm:spPr/>
      <dgm:t>
        <a:bodyPr/>
        <a:lstStyle/>
        <a:p>
          <a:r>
            <a:rPr lang="en-US" sz="3200" b="1" dirty="0" smtClean="0"/>
            <a:t>Frontier</a:t>
          </a:r>
          <a:endParaRPr lang="en-US" sz="3200" b="1" dirty="0"/>
        </a:p>
      </dgm:t>
    </dgm:pt>
    <dgm:pt modelId="{DFB49ACA-FAA3-DD4E-AC95-41232B92C15D}" type="parTrans" cxnId="{5142E1FC-9E13-7C4C-A8EB-4E188BBE9532}">
      <dgm:prSet/>
      <dgm:spPr/>
      <dgm:t>
        <a:bodyPr/>
        <a:lstStyle/>
        <a:p>
          <a:endParaRPr lang="en-US"/>
        </a:p>
      </dgm:t>
    </dgm:pt>
    <dgm:pt modelId="{244B94C6-B916-A046-AC3D-E2B16891A17B}" type="sibTrans" cxnId="{5142E1FC-9E13-7C4C-A8EB-4E188BBE9532}">
      <dgm:prSet/>
      <dgm:spPr/>
      <dgm:t>
        <a:bodyPr/>
        <a:lstStyle/>
        <a:p>
          <a:endParaRPr lang="en-US"/>
        </a:p>
      </dgm:t>
    </dgm:pt>
    <dgm:pt modelId="{EFB67373-002A-5647-BEF0-3F56929ED6C3}">
      <dgm:prSet phldrT="[Text]" custT="1"/>
      <dgm:spPr/>
      <dgm:t>
        <a:bodyPr/>
        <a:lstStyle/>
        <a:p>
          <a:r>
            <a:rPr lang="en-US" sz="2800" dirty="0" smtClean="0"/>
            <a:t>up to $10,000,000, up to 5 years duration</a:t>
          </a:r>
          <a:endParaRPr lang="en-US" sz="2800" b="1" dirty="0"/>
        </a:p>
      </dgm:t>
    </dgm:pt>
    <dgm:pt modelId="{1AC0D2D1-9063-E043-AAC4-018D6FCA3F03}" type="parTrans" cxnId="{80129C80-9AF2-734B-9FB0-15892FC98277}">
      <dgm:prSet/>
      <dgm:spPr/>
      <dgm:t>
        <a:bodyPr/>
        <a:lstStyle/>
        <a:p>
          <a:endParaRPr lang="en-US"/>
        </a:p>
      </dgm:t>
    </dgm:pt>
    <dgm:pt modelId="{CE952D25-0044-244B-B559-1CF64C33B2A9}" type="sibTrans" cxnId="{80129C80-9AF2-734B-9FB0-15892FC98277}">
      <dgm:prSet/>
      <dgm:spPr/>
      <dgm:t>
        <a:bodyPr/>
        <a:lstStyle/>
        <a:p>
          <a:endParaRPr lang="en-US"/>
        </a:p>
      </dgm:t>
    </dgm:pt>
    <dgm:pt modelId="{B361F383-53E6-468A-B87A-EFD8B693915F}">
      <dgm:prSet phldrT="[Text]" custT="1"/>
      <dgm:spPr/>
      <dgm:t>
        <a:bodyPr/>
        <a:lstStyle/>
        <a:p>
          <a:r>
            <a:rPr lang="en-US" sz="2800" b="0" dirty="0" smtClean="0"/>
            <a:t>Deadline: Jan 11, 2012</a:t>
          </a:r>
          <a:endParaRPr lang="en-US" sz="2800" b="0" dirty="0"/>
        </a:p>
      </dgm:t>
    </dgm:pt>
    <dgm:pt modelId="{F75CA3FA-0D2B-441A-8FDC-B65FDD46266D}" type="parTrans" cxnId="{C6E57D06-64CF-4F27-A48A-9F8BE17F7CFF}">
      <dgm:prSet/>
      <dgm:spPr/>
      <dgm:t>
        <a:bodyPr/>
        <a:lstStyle/>
        <a:p>
          <a:endParaRPr lang="en-US"/>
        </a:p>
      </dgm:t>
    </dgm:pt>
    <dgm:pt modelId="{C5BD1999-DBB7-4E6E-844F-7D1AEE87E02A}" type="sibTrans" cxnId="{C6E57D06-64CF-4F27-A48A-9F8BE17F7CFF}">
      <dgm:prSet/>
      <dgm:spPr/>
      <dgm:t>
        <a:bodyPr/>
        <a:lstStyle/>
        <a:p>
          <a:endParaRPr lang="en-US"/>
        </a:p>
      </dgm:t>
    </dgm:pt>
    <dgm:pt modelId="{FE700A65-D46B-4D76-B2D8-68CEC3B87E35}">
      <dgm:prSet phldrT="[Text]" custT="1"/>
      <dgm:spPr/>
      <dgm:t>
        <a:bodyPr/>
        <a:lstStyle/>
        <a:p>
          <a:r>
            <a:rPr lang="en-US" sz="2800" b="0" dirty="0" smtClean="0"/>
            <a:t>Deadline: Jan 25, 2012</a:t>
          </a:r>
          <a:endParaRPr lang="en-US" sz="2800" b="0" dirty="0"/>
        </a:p>
      </dgm:t>
    </dgm:pt>
    <dgm:pt modelId="{A15D4603-3637-4B6F-8742-98F80089DAB3}" type="parTrans" cxnId="{3FC1EEAC-7F3D-4149-84F6-AF62A49D4AAB}">
      <dgm:prSet/>
      <dgm:spPr/>
      <dgm:t>
        <a:bodyPr/>
        <a:lstStyle/>
        <a:p>
          <a:endParaRPr lang="en-US"/>
        </a:p>
      </dgm:t>
    </dgm:pt>
    <dgm:pt modelId="{092AB9AC-40CC-463D-BC9B-7677A5EE11A2}" type="sibTrans" cxnId="{3FC1EEAC-7F3D-4149-84F6-AF62A49D4AAB}">
      <dgm:prSet/>
      <dgm:spPr/>
      <dgm:t>
        <a:bodyPr/>
        <a:lstStyle/>
        <a:p>
          <a:endParaRPr lang="en-US"/>
        </a:p>
      </dgm:t>
    </dgm:pt>
    <dgm:pt modelId="{531C05D8-D46E-4AEB-AEA2-6BB078E7F05A}">
      <dgm:prSet phldrT="[Text]" custT="1"/>
      <dgm:spPr/>
      <dgm:t>
        <a:bodyPr/>
        <a:lstStyle/>
        <a:p>
          <a:r>
            <a:rPr lang="en-US" sz="2800" b="0" dirty="0" smtClean="0"/>
            <a:t>Deadline: Feb 22, 2012</a:t>
          </a:r>
          <a:endParaRPr lang="en-US" sz="2800" b="0" dirty="0"/>
        </a:p>
      </dgm:t>
    </dgm:pt>
    <dgm:pt modelId="{008EF3F5-C687-4D26-8C14-7C66376B54E8}" type="parTrans" cxnId="{A2C155C7-2F1B-4B48-9E54-90237D932294}">
      <dgm:prSet/>
      <dgm:spPr/>
      <dgm:t>
        <a:bodyPr/>
        <a:lstStyle/>
        <a:p>
          <a:endParaRPr lang="en-US"/>
        </a:p>
      </dgm:t>
    </dgm:pt>
    <dgm:pt modelId="{F6C27CC5-ED26-4F13-AF2C-056EDF5038F1}" type="sibTrans" cxnId="{A2C155C7-2F1B-4B48-9E54-90237D932294}">
      <dgm:prSet/>
      <dgm:spPr/>
      <dgm:t>
        <a:bodyPr/>
        <a:lstStyle/>
        <a:p>
          <a:endParaRPr lang="en-US"/>
        </a:p>
      </dgm:t>
    </dgm:pt>
    <dgm:pt modelId="{AF0F2F44-D10D-7440-820F-229903837907}" type="pres">
      <dgm:prSet presAssocID="{BD2E009D-6225-1D48-A498-EAE80F2A9DA7}" presName="Name0" presStyleCnt="0">
        <dgm:presLayoutVars>
          <dgm:dir/>
          <dgm:animLvl val="lvl"/>
          <dgm:resizeHandles val="exact"/>
        </dgm:presLayoutVars>
      </dgm:prSet>
      <dgm:spPr/>
      <dgm:t>
        <a:bodyPr/>
        <a:lstStyle/>
        <a:p>
          <a:endParaRPr lang="en-US"/>
        </a:p>
      </dgm:t>
    </dgm:pt>
    <dgm:pt modelId="{8A159F3E-D24A-C143-A297-B616B0EDCB2A}" type="pres">
      <dgm:prSet presAssocID="{B472F09F-A0DC-994E-AF8A-AE3271755ADF}" presName="linNode" presStyleCnt="0"/>
      <dgm:spPr/>
    </dgm:pt>
    <dgm:pt modelId="{C7C862AC-AC90-AA41-909F-7F4286B0F4C4}" type="pres">
      <dgm:prSet presAssocID="{B472F09F-A0DC-994E-AF8A-AE3271755ADF}" presName="parentText" presStyleLbl="node1" presStyleIdx="0" presStyleCnt="3" custScaleX="79424">
        <dgm:presLayoutVars>
          <dgm:chMax val="1"/>
          <dgm:bulletEnabled val="1"/>
        </dgm:presLayoutVars>
      </dgm:prSet>
      <dgm:spPr/>
      <dgm:t>
        <a:bodyPr/>
        <a:lstStyle/>
        <a:p>
          <a:endParaRPr lang="en-US"/>
        </a:p>
      </dgm:t>
    </dgm:pt>
    <dgm:pt modelId="{C7A800FB-EA1A-A546-BCDC-A0DDF4A2DBD9}" type="pres">
      <dgm:prSet presAssocID="{B472F09F-A0DC-994E-AF8A-AE3271755ADF}" presName="descendantText" presStyleLbl="alignAccFollowNode1" presStyleIdx="0" presStyleCnt="3">
        <dgm:presLayoutVars>
          <dgm:bulletEnabled val="1"/>
        </dgm:presLayoutVars>
      </dgm:prSet>
      <dgm:spPr/>
      <dgm:t>
        <a:bodyPr/>
        <a:lstStyle/>
        <a:p>
          <a:endParaRPr lang="en-US"/>
        </a:p>
      </dgm:t>
    </dgm:pt>
    <dgm:pt modelId="{A29C1DCE-3CF7-2D43-BF29-61B2EB88F289}" type="pres">
      <dgm:prSet presAssocID="{DA38D43F-D5F5-6F4F-8CFE-B9ACF3EBC35A}" presName="sp" presStyleCnt="0"/>
      <dgm:spPr/>
    </dgm:pt>
    <dgm:pt modelId="{CB7973D8-53B2-F94B-98B2-179C95750479}" type="pres">
      <dgm:prSet presAssocID="{6F55FCA7-06EA-054F-BD46-54B73FF36A7D}" presName="linNode" presStyleCnt="0"/>
      <dgm:spPr/>
    </dgm:pt>
    <dgm:pt modelId="{BAB6F1A7-4FE9-5348-B976-D847299E3ADA}" type="pres">
      <dgm:prSet presAssocID="{6F55FCA7-06EA-054F-BD46-54B73FF36A7D}" presName="parentText" presStyleLbl="node1" presStyleIdx="1" presStyleCnt="3" custScaleX="80041">
        <dgm:presLayoutVars>
          <dgm:chMax val="1"/>
          <dgm:bulletEnabled val="1"/>
        </dgm:presLayoutVars>
      </dgm:prSet>
      <dgm:spPr/>
      <dgm:t>
        <a:bodyPr/>
        <a:lstStyle/>
        <a:p>
          <a:endParaRPr lang="en-US"/>
        </a:p>
      </dgm:t>
    </dgm:pt>
    <dgm:pt modelId="{1BE5D492-6328-EB41-8AED-9F1B36FD1D10}" type="pres">
      <dgm:prSet presAssocID="{6F55FCA7-06EA-054F-BD46-54B73FF36A7D}" presName="descendantText" presStyleLbl="alignAccFollowNode1" presStyleIdx="1" presStyleCnt="3">
        <dgm:presLayoutVars>
          <dgm:bulletEnabled val="1"/>
        </dgm:presLayoutVars>
      </dgm:prSet>
      <dgm:spPr/>
      <dgm:t>
        <a:bodyPr/>
        <a:lstStyle/>
        <a:p>
          <a:endParaRPr lang="en-US"/>
        </a:p>
      </dgm:t>
    </dgm:pt>
    <dgm:pt modelId="{D50296DF-7AA5-7E41-B584-5EA8246EEA90}" type="pres">
      <dgm:prSet presAssocID="{9C12DA3A-CAF8-0447-96AB-AA1FB5DD45D3}" presName="sp" presStyleCnt="0"/>
      <dgm:spPr/>
    </dgm:pt>
    <dgm:pt modelId="{770F1B9B-5B96-8942-AC53-FF606723187B}" type="pres">
      <dgm:prSet presAssocID="{369565EC-FC35-0644-815F-AD7596C4E6D9}" presName="linNode" presStyleCnt="0"/>
      <dgm:spPr/>
    </dgm:pt>
    <dgm:pt modelId="{0C034645-F322-0F41-AEA7-4FE122639053}" type="pres">
      <dgm:prSet presAssocID="{369565EC-FC35-0644-815F-AD7596C4E6D9}" presName="parentText" presStyleLbl="node1" presStyleIdx="2" presStyleCnt="3" custScaleX="80041">
        <dgm:presLayoutVars>
          <dgm:chMax val="1"/>
          <dgm:bulletEnabled val="1"/>
        </dgm:presLayoutVars>
      </dgm:prSet>
      <dgm:spPr/>
      <dgm:t>
        <a:bodyPr/>
        <a:lstStyle/>
        <a:p>
          <a:endParaRPr lang="en-US"/>
        </a:p>
      </dgm:t>
    </dgm:pt>
    <dgm:pt modelId="{F5F9C6FC-0F9F-0940-9E6B-969201A145D5}" type="pres">
      <dgm:prSet presAssocID="{369565EC-FC35-0644-815F-AD7596C4E6D9}" presName="descendantText" presStyleLbl="alignAccFollowNode1" presStyleIdx="2" presStyleCnt="3">
        <dgm:presLayoutVars>
          <dgm:bulletEnabled val="1"/>
        </dgm:presLayoutVars>
      </dgm:prSet>
      <dgm:spPr/>
      <dgm:t>
        <a:bodyPr/>
        <a:lstStyle/>
        <a:p>
          <a:endParaRPr lang="en-US"/>
        </a:p>
      </dgm:t>
    </dgm:pt>
  </dgm:ptLst>
  <dgm:cxnLst>
    <dgm:cxn modelId="{80129C80-9AF2-734B-9FB0-15892FC98277}" srcId="{369565EC-FC35-0644-815F-AD7596C4E6D9}" destId="{EFB67373-002A-5647-BEF0-3F56929ED6C3}" srcOrd="0" destOrd="0" parTransId="{1AC0D2D1-9063-E043-AAC4-018D6FCA3F03}" sibTransId="{CE952D25-0044-244B-B559-1CF64C33B2A9}"/>
    <dgm:cxn modelId="{D934E3FE-2133-43BE-9FA6-7DE5FD7E1D2D}" type="presOf" srcId="{EFB67373-002A-5647-BEF0-3F56929ED6C3}" destId="{F5F9C6FC-0F9F-0940-9E6B-969201A145D5}" srcOrd="0" destOrd="0" presId="urn:microsoft.com/office/officeart/2005/8/layout/vList5"/>
    <dgm:cxn modelId="{97E9F2F0-87AE-478C-8EA2-25A2E12E6B36}" type="presOf" srcId="{FE700A65-D46B-4D76-B2D8-68CEC3B87E35}" destId="{1BE5D492-6328-EB41-8AED-9F1B36FD1D10}" srcOrd="0" destOrd="1" presId="urn:microsoft.com/office/officeart/2005/8/layout/vList5"/>
    <dgm:cxn modelId="{A3FD2AFF-75AD-4CCB-B580-3C76FF1CD136}" type="presOf" srcId="{E41F6B25-2CA7-8B43-A46D-2D998C25D77A}" destId="{1BE5D492-6328-EB41-8AED-9F1B36FD1D10}" srcOrd="0" destOrd="0" presId="urn:microsoft.com/office/officeart/2005/8/layout/vList5"/>
    <dgm:cxn modelId="{2CB21A1A-1716-44FF-BF96-8C7018C92969}" type="presOf" srcId="{BD2E009D-6225-1D48-A498-EAE80F2A9DA7}" destId="{AF0F2F44-D10D-7440-820F-229903837907}" srcOrd="0" destOrd="0" presId="urn:microsoft.com/office/officeart/2005/8/layout/vList5"/>
    <dgm:cxn modelId="{2709B4FF-340A-40DC-9868-E52CE3727ACC}" type="presOf" srcId="{B472F09F-A0DC-994E-AF8A-AE3271755ADF}" destId="{C7C862AC-AC90-AA41-909F-7F4286B0F4C4}" srcOrd="0" destOrd="0" presId="urn:microsoft.com/office/officeart/2005/8/layout/vList5"/>
    <dgm:cxn modelId="{2E18D1C8-BE70-451B-B6F7-CEC6878AE46E}" type="presOf" srcId="{B361F383-53E6-468A-B87A-EFD8B693915F}" destId="{C7A800FB-EA1A-A546-BCDC-A0DDF4A2DBD9}" srcOrd="0" destOrd="1" presId="urn:microsoft.com/office/officeart/2005/8/layout/vList5"/>
    <dgm:cxn modelId="{3B8760BE-620D-7B4E-8047-20337E7F9D52}" srcId="{B472F09F-A0DC-994E-AF8A-AE3271755ADF}" destId="{B47DBDB2-AD81-6A45-84B4-0862473A713C}" srcOrd="0" destOrd="0" parTransId="{A73718AA-1BA8-7542-9489-ED1BE8E7B990}" sibTransId="{F2C16C36-8DB6-8846-8D0C-59B498C5B521}"/>
    <dgm:cxn modelId="{28CBD5E9-FB97-4E54-912D-E5E71747B7FF}" type="presOf" srcId="{B47DBDB2-AD81-6A45-84B4-0862473A713C}" destId="{C7A800FB-EA1A-A546-BCDC-A0DDF4A2DBD9}" srcOrd="0" destOrd="0" presId="urn:microsoft.com/office/officeart/2005/8/layout/vList5"/>
    <dgm:cxn modelId="{16485284-28C5-714E-9096-7BFF968D957F}" srcId="{BD2E009D-6225-1D48-A498-EAE80F2A9DA7}" destId="{6F55FCA7-06EA-054F-BD46-54B73FF36A7D}" srcOrd="1" destOrd="0" parTransId="{2DF2FFE2-311D-544C-B64C-2499C3859EF2}" sibTransId="{9C12DA3A-CAF8-0447-96AB-AA1FB5DD45D3}"/>
    <dgm:cxn modelId="{C6E57D06-64CF-4F27-A48A-9F8BE17F7CFF}" srcId="{B472F09F-A0DC-994E-AF8A-AE3271755ADF}" destId="{B361F383-53E6-468A-B87A-EFD8B693915F}" srcOrd="1" destOrd="0" parTransId="{F75CA3FA-0D2B-441A-8FDC-B65FDD46266D}" sibTransId="{C5BD1999-DBB7-4E6E-844F-7D1AEE87E02A}"/>
    <dgm:cxn modelId="{105046FA-74EE-3744-A718-F1DCBB4CB4A1}" srcId="{6F55FCA7-06EA-054F-BD46-54B73FF36A7D}" destId="{E41F6B25-2CA7-8B43-A46D-2D998C25D77A}" srcOrd="0" destOrd="0" parTransId="{B826B588-5538-3E49-A555-2EF3D96E809F}" sibTransId="{10E22A03-99BD-0B43-8D63-6A569F9BA91B}"/>
    <dgm:cxn modelId="{A2C155C7-2F1B-4B48-9E54-90237D932294}" srcId="{369565EC-FC35-0644-815F-AD7596C4E6D9}" destId="{531C05D8-D46E-4AEB-AEA2-6BB078E7F05A}" srcOrd="1" destOrd="0" parTransId="{008EF3F5-C687-4D26-8C14-7C66376B54E8}" sibTransId="{F6C27CC5-ED26-4F13-AF2C-056EDF5038F1}"/>
    <dgm:cxn modelId="{22109E98-102D-451A-9E08-17D59FAFBFB4}" type="presOf" srcId="{369565EC-FC35-0644-815F-AD7596C4E6D9}" destId="{0C034645-F322-0F41-AEA7-4FE122639053}" srcOrd="0" destOrd="0" presId="urn:microsoft.com/office/officeart/2005/8/layout/vList5"/>
    <dgm:cxn modelId="{3FC1EEAC-7F3D-4149-84F6-AF62A49D4AAB}" srcId="{6F55FCA7-06EA-054F-BD46-54B73FF36A7D}" destId="{FE700A65-D46B-4D76-B2D8-68CEC3B87E35}" srcOrd="1" destOrd="0" parTransId="{A15D4603-3637-4B6F-8742-98F80089DAB3}" sibTransId="{092AB9AC-40CC-463D-BC9B-7677A5EE11A2}"/>
    <dgm:cxn modelId="{B5EF2900-418F-3149-84ED-A0CAD4478D8C}" srcId="{BD2E009D-6225-1D48-A498-EAE80F2A9DA7}" destId="{B472F09F-A0DC-994E-AF8A-AE3271755ADF}" srcOrd="0" destOrd="0" parTransId="{55EAD9E9-560D-F04B-BE84-D24C1C5A0F12}" sibTransId="{DA38D43F-D5F5-6F4F-8CFE-B9ACF3EBC35A}"/>
    <dgm:cxn modelId="{5142E1FC-9E13-7C4C-A8EB-4E188BBE9532}" srcId="{BD2E009D-6225-1D48-A498-EAE80F2A9DA7}" destId="{369565EC-FC35-0644-815F-AD7596C4E6D9}" srcOrd="2" destOrd="0" parTransId="{DFB49ACA-FAA3-DD4E-AC95-41232B92C15D}" sibTransId="{244B94C6-B916-A046-AC3D-E2B16891A17B}"/>
    <dgm:cxn modelId="{04EFF045-7FFA-4738-8098-8ED5FA6ECDB5}" type="presOf" srcId="{6F55FCA7-06EA-054F-BD46-54B73FF36A7D}" destId="{BAB6F1A7-4FE9-5348-B976-D847299E3ADA}" srcOrd="0" destOrd="0" presId="urn:microsoft.com/office/officeart/2005/8/layout/vList5"/>
    <dgm:cxn modelId="{315B4EF0-8C62-47CF-8765-B8A519FF83C9}" type="presOf" srcId="{531C05D8-D46E-4AEB-AEA2-6BB078E7F05A}" destId="{F5F9C6FC-0F9F-0940-9E6B-969201A145D5}" srcOrd="0" destOrd="1" presId="urn:microsoft.com/office/officeart/2005/8/layout/vList5"/>
    <dgm:cxn modelId="{534FF88C-CB09-4D38-9920-0D2C9BCBDB1C}" type="presParOf" srcId="{AF0F2F44-D10D-7440-820F-229903837907}" destId="{8A159F3E-D24A-C143-A297-B616B0EDCB2A}" srcOrd="0" destOrd="0" presId="urn:microsoft.com/office/officeart/2005/8/layout/vList5"/>
    <dgm:cxn modelId="{2754A2C4-17E9-4F05-ADE1-10E1E5748F45}" type="presParOf" srcId="{8A159F3E-D24A-C143-A297-B616B0EDCB2A}" destId="{C7C862AC-AC90-AA41-909F-7F4286B0F4C4}" srcOrd="0" destOrd="0" presId="urn:microsoft.com/office/officeart/2005/8/layout/vList5"/>
    <dgm:cxn modelId="{2339D959-C3CF-409B-B0D0-694FD307CE17}" type="presParOf" srcId="{8A159F3E-D24A-C143-A297-B616B0EDCB2A}" destId="{C7A800FB-EA1A-A546-BCDC-A0DDF4A2DBD9}" srcOrd="1" destOrd="0" presId="urn:microsoft.com/office/officeart/2005/8/layout/vList5"/>
    <dgm:cxn modelId="{0952AFDA-93FA-4088-80B6-99D3A942A728}" type="presParOf" srcId="{AF0F2F44-D10D-7440-820F-229903837907}" destId="{A29C1DCE-3CF7-2D43-BF29-61B2EB88F289}" srcOrd="1" destOrd="0" presId="urn:microsoft.com/office/officeart/2005/8/layout/vList5"/>
    <dgm:cxn modelId="{73A8CBDF-F3F0-4CD6-9BCD-ECDFACAC9AB3}" type="presParOf" srcId="{AF0F2F44-D10D-7440-820F-229903837907}" destId="{CB7973D8-53B2-F94B-98B2-179C95750479}" srcOrd="2" destOrd="0" presId="urn:microsoft.com/office/officeart/2005/8/layout/vList5"/>
    <dgm:cxn modelId="{F86A10F7-923E-424F-AEC7-0760C33F7620}" type="presParOf" srcId="{CB7973D8-53B2-F94B-98B2-179C95750479}" destId="{BAB6F1A7-4FE9-5348-B976-D847299E3ADA}" srcOrd="0" destOrd="0" presId="urn:microsoft.com/office/officeart/2005/8/layout/vList5"/>
    <dgm:cxn modelId="{EB685AC7-0EE6-4921-8945-E8CF70BF799D}" type="presParOf" srcId="{CB7973D8-53B2-F94B-98B2-179C95750479}" destId="{1BE5D492-6328-EB41-8AED-9F1B36FD1D10}" srcOrd="1" destOrd="0" presId="urn:microsoft.com/office/officeart/2005/8/layout/vList5"/>
    <dgm:cxn modelId="{FAB36B73-C5FB-4677-BE8E-05EB0DC5A533}" type="presParOf" srcId="{AF0F2F44-D10D-7440-820F-229903837907}" destId="{D50296DF-7AA5-7E41-B584-5EA8246EEA90}" srcOrd="3" destOrd="0" presId="urn:microsoft.com/office/officeart/2005/8/layout/vList5"/>
    <dgm:cxn modelId="{92CB4F0C-7987-4499-BCE4-AA3F21B861FB}" type="presParOf" srcId="{AF0F2F44-D10D-7440-820F-229903837907}" destId="{770F1B9B-5B96-8942-AC53-FF606723187B}" srcOrd="4" destOrd="0" presId="urn:microsoft.com/office/officeart/2005/8/layout/vList5"/>
    <dgm:cxn modelId="{810E1CA7-B6ED-4BC5-AABA-1089A3B55C34}" type="presParOf" srcId="{770F1B9B-5B96-8942-AC53-FF606723187B}" destId="{0C034645-F322-0F41-AEA7-4FE122639053}" srcOrd="0" destOrd="0" presId="urn:microsoft.com/office/officeart/2005/8/layout/vList5"/>
    <dgm:cxn modelId="{3B504695-1847-4FAA-9A13-B1B40120062D}" type="presParOf" srcId="{770F1B9B-5B96-8942-AC53-FF606723187B}" destId="{F5F9C6FC-0F9F-0940-9E6B-969201A145D5}"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A800FB-EA1A-A546-BCDC-A0DDF4A2DBD9}">
      <dsp:nvSpPr>
        <dsp:cNvPr id="0" name=""/>
        <dsp:cNvSpPr/>
      </dsp:nvSpPr>
      <dsp:spPr>
        <a:xfrm rot="5400000">
          <a:off x="4698765" y="-190198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up to $500,000, up to 3 years duration</a:t>
          </a:r>
          <a:endParaRPr lang="en-US" sz="2800" b="1" kern="1200" dirty="0"/>
        </a:p>
        <a:p>
          <a:pPr marL="285750" lvl="1" indent="-285750" algn="l" defTabSz="1244600">
            <a:lnSpc>
              <a:spcPct val="90000"/>
            </a:lnSpc>
            <a:spcBef>
              <a:spcPct val="0"/>
            </a:spcBef>
            <a:spcAft>
              <a:spcPct val="15000"/>
            </a:spcAft>
            <a:buChar char="••"/>
          </a:pPr>
          <a:r>
            <a:rPr lang="en-US" sz="2800" b="0" kern="1200" dirty="0" smtClean="0"/>
            <a:t>Deadline: Jan 11, 2012</a:t>
          </a:r>
          <a:endParaRPr lang="en-US" sz="2800" b="0" kern="1200" dirty="0"/>
        </a:p>
      </dsp:txBody>
      <dsp:txXfrm rot="5400000">
        <a:off x="4698765" y="-1901980"/>
        <a:ext cx="1166849" cy="5266944"/>
      </dsp:txXfrm>
    </dsp:sp>
    <dsp:sp modelId="{C7C862AC-AC90-AA41-909F-7F4286B0F4C4}">
      <dsp:nvSpPr>
        <dsp:cNvPr id="0" name=""/>
        <dsp:cNvSpPr/>
      </dsp:nvSpPr>
      <dsp:spPr>
        <a:xfrm>
          <a:off x="295658" y="2209"/>
          <a:ext cx="2353059"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Small</a:t>
          </a:r>
          <a:endParaRPr lang="en-US" sz="3200" b="1" kern="1200" dirty="0"/>
        </a:p>
      </dsp:txBody>
      <dsp:txXfrm>
        <a:off x="295658" y="2209"/>
        <a:ext cx="2353059" cy="1458562"/>
      </dsp:txXfrm>
    </dsp:sp>
    <dsp:sp modelId="{1BE5D492-6328-EB41-8AED-9F1B36FD1D10}">
      <dsp:nvSpPr>
        <dsp:cNvPr id="0" name=""/>
        <dsp:cNvSpPr/>
      </dsp:nvSpPr>
      <dsp:spPr>
        <a:xfrm rot="5400000">
          <a:off x="4717044" y="-37049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up to $1,200,000, up to 4 years duration</a:t>
          </a:r>
          <a:endParaRPr lang="en-US" sz="2800" b="1" kern="1200" dirty="0"/>
        </a:p>
        <a:p>
          <a:pPr marL="285750" lvl="1" indent="-285750" algn="l" defTabSz="1244600">
            <a:lnSpc>
              <a:spcPct val="90000"/>
            </a:lnSpc>
            <a:spcBef>
              <a:spcPct val="0"/>
            </a:spcBef>
            <a:spcAft>
              <a:spcPct val="15000"/>
            </a:spcAft>
            <a:buChar char="••"/>
          </a:pPr>
          <a:r>
            <a:rPr lang="en-US" sz="2800" b="0" kern="1200" dirty="0" smtClean="0"/>
            <a:t>Deadline: Jan 25, 2012</a:t>
          </a:r>
          <a:endParaRPr lang="en-US" sz="2800" b="0" kern="1200" dirty="0"/>
        </a:p>
      </dsp:txBody>
      <dsp:txXfrm rot="5400000">
        <a:off x="4717044" y="-370490"/>
        <a:ext cx="1166849" cy="5266944"/>
      </dsp:txXfrm>
    </dsp:sp>
    <dsp:sp modelId="{BAB6F1A7-4FE9-5348-B976-D847299E3ADA}">
      <dsp:nvSpPr>
        <dsp:cNvPr id="0" name=""/>
        <dsp:cNvSpPr/>
      </dsp:nvSpPr>
      <dsp:spPr>
        <a:xfrm>
          <a:off x="295658" y="1533700"/>
          <a:ext cx="2371339"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Medium</a:t>
          </a:r>
          <a:endParaRPr lang="en-US" sz="3200" b="1" kern="1200" dirty="0"/>
        </a:p>
      </dsp:txBody>
      <dsp:txXfrm>
        <a:off x="295658" y="1533700"/>
        <a:ext cx="2371339" cy="1458562"/>
      </dsp:txXfrm>
    </dsp:sp>
    <dsp:sp modelId="{F5F9C6FC-0F9F-0940-9E6B-969201A145D5}">
      <dsp:nvSpPr>
        <dsp:cNvPr id="0" name=""/>
        <dsp:cNvSpPr/>
      </dsp:nvSpPr>
      <dsp:spPr>
        <a:xfrm rot="5400000">
          <a:off x="4717044" y="1160999"/>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up to $10,000,000, up to 5 years duration</a:t>
          </a:r>
          <a:endParaRPr lang="en-US" sz="2800" b="1" kern="1200" dirty="0"/>
        </a:p>
        <a:p>
          <a:pPr marL="285750" lvl="1" indent="-285750" algn="l" defTabSz="1244600">
            <a:lnSpc>
              <a:spcPct val="90000"/>
            </a:lnSpc>
            <a:spcBef>
              <a:spcPct val="0"/>
            </a:spcBef>
            <a:spcAft>
              <a:spcPct val="15000"/>
            </a:spcAft>
            <a:buChar char="••"/>
          </a:pPr>
          <a:r>
            <a:rPr lang="en-US" sz="2800" b="0" kern="1200" dirty="0" smtClean="0"/>
            <a:t>Deadline: Feb 22, 2012</a:t>
          </a:r>
          <a:endParaRPr lang="en-US" sz="2800" b="0" kern="1200" dirty="0"/>
        </a:p>
      </dsp:txBody>
      <dsp:txXfrm rot="5400000">
        <a:off x="4717044" y="1160999"/>
        <a:ext cx="1166849" cy="5266944"/>
      </dsp:txXfrm>
    </dsp:sp>
    <dsp:sp modelId="{0C034645-F322-0F41-AEA7-4FE122639053}">
      <dsp:nvSpPr>
        <dsp:cNvPr id="0" name=""/>
        <dsp:cNvSpPr/>
      </dsp:nvSpPr>
      <dsp:spPr>
        <a:xfrm>
          <a:off x="295658" y="3065190"/>
          <a:ext cx="2371339"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Frontier</a:t>
          </a:r>
          <a:endParaRPr lang="en-US" sz="3200" b="1" kern="1200" dirty="0"/>
        </a:p>
      </dsp:txBody>
      <dsp:txXfrm>
        <a:off x="295658" y="3065190"/>
        <a:ext cx="2371339" cy="145856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5624B-2C15-49FB-A51F-DFFC705BC4F3}"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C0CBDA-CFDC-42C0-A07D-B4F87A70A077}" type="slidenum">
              <a:rPr lang="en-US" smtClean="0"/>
              <a:pPr/>
              <a:t>‹#›</a:t>
            </a:fld>
            <a:endParaRPr lang="en-US"/>
          </a:p>
        </p:txBody>
      </p:sp>
    </p:spTree>
    <p:extLst>
      <p:ext uri="{BB962C8B-B14F-4D97-AF65-F5344CB8AC3E}">
        <p14:creationId xmlns:p14="http://schemas.microsoft.com/office/powerpoint/2010/main" xmlns="" val="103069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sum up the goals of our program succinctly, we fund research that aims to protect cyber-systems from malicious activity while preserving privacy.  Furthermore, because it is pointless to have a secure system which nobody can operate, we also need to take usability into account.</a:t>
            </a:r>
          </a:p>
          <a:p>
            <a:r>
              <a:rPr lang="en-US" sz="1200" kern="1200" dirty="0" smtClean="0">
                <a:solidFill>
                  <a:schemeClr val="tx1"/>
                </a:solidFill>
                <a:effectLst/>
                <a:latin typeface="+mn-lt"/>
                <a:ea typeface="+mn-ea"/>
                <a:cs typeface="+mn-cs"/>
              </a:rPr>
              <a:t>Our field started with military applications, where the situation was very clear-cut: we were attempting to defend our computer systems against people who were explicitly our enemies and who were explicitly attempting to harm us.  The solutions that we focused on were primarily technological: building computer equivalents of better locks and gates.</a:t>
            </a:r>
          </a:p>
          <a:p>
            <a:r>
              <a:rPr lang="en-US" sz="1200" kern="1200" dirty="0" smtClean="0">
                <a:solidFill>
                  <a:schemeClr val="tx1"/>
                </a:solidFill>
                <a:effectLst/>
                <a:latin typeface="+mn-lt"/>
                <a:ea typeface="+mn-ea"/>
                <a:cs typeface="+mn-cs"/>
              </a:rPr>
              <a:t>The world now is very different and much more nuanced.  Spammers, for instance, usually think of themselves as honest businesspeople who are selling useful products, even as they hire botnets to send us a flood of email.  We find ourselves having to defend our privacy from companies that we are doing business with.  Going to the websites of major reputable companies can result in your computer being attacked by malware.  Even our cars and medical devices have been shown to be vulnerable to cyber-attacks.  It is also clear that simple technological solutions cannot work: we have to consider not only whether end-users can safely use the systems that we build, but whether developers can successfully produce secure software.</a:t>
            </a:r>
          </a:p>
          <a:p>
            <a:r>
              <a:rPr lang="en-US" sz="1200" kern="1200" dirty="0" smtClean="0">
                <a:solidFill>
                  <a:schemeClr val="tx1"/>
                </a:solidFill>
                <a:effectLst/>
                <a:latin typeface="+mn-lt"/>
                <a:ea typeface="+mn-ea"/>
                <a:cs typeface="+mn-cs"/>
              </a:rPr>
              <a:t>What distinguishes our field from most others is that we are attempting to defend our systems from other humans, who are able to intelligently counter our actions.  Physicists don’t have to worry that subatomic particles are trying to deceive them, and traditional reliability engineering concerns itself against random environmental effects, not intelligently targeted actions.  This means that we face a constantly changing field, as malware authors do read and respond to our conference papers.</a:t>
            </a:r>
          </a:p>
          <a:p>
            <a:endParaRPr lang="en-US" dirty="0"/>
          </a:p>
        </p:txBody>
      </p:sp>
      <p:sp>
        <p:nvSpPr>
          <p:cNvPr id="4" name="Slide Number Placeholder 3"/>
          <p:cNvSpPr>
            <a:spLocks noGrp="1"/>
          </p:cNvSpPr>
          <p:nvPr>
            <p:ph type="sldNum" sz="quarter" idx="10"/>
          </p:nvPr>
        </p:nvSpPr>
        <p:spPr/>
        <p:txBody>
          <a:bodyPr/>
          <a:lstStyle/>
          <a:p>
            <a:fld id="{24C0CBDA-CFDC-42C0-A07D-B4F87A70A077}" type="slidenum">
              <a:rPr lang="en-US" smtClean="0"/>
              <a:pPr/>
              <a:t>2</a:t>
            </a:fld>
            <a:endParaRPr lang="en-US"/>
          </a:p>
        </p:txBody>
      </p:sp>
    </p:spTree>
    <p:extLst>
      <p:ext uri="{BB962C8B-B14F-4D97-AF65-F5344CB8AC3E}">
        <p14:creationId xmlns:p14="http://schemas.microsoft.com/office/powerpoint/2010/main" xmlns="" val="287336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I said earlier, past history has shown us that we cannot consider </a:t>
            </a:r>
            <a:r>
              <a:rPr lang="en-US" sz="1200" kern="1200" dirty="0" err="1" smtClean="0">
                <a:solidFill>
                  <a:schemeClr val="tx1"/>
                </a:solidFill>
                <a:effectLst/>
                <a:latin typeface="+mn-lt"/>
                <a:ea typeface="+mn-ea"/>
                <a:cs typeface="+mn-cs"/>
              </a:rPr>
              <a:t>cybersecurity</a:t>
            </a:r>
            <a:r>
              <a:rPr lang="en-US" sz="1200" kern="1200" dirty="0" smtClean="0">
                <a:solidFill>
                  <a:schemeClr val="tx1"/>
                </a:solidFill>
                <a:effectLst/>
                <a:latin typeface="+mn-lt"/>
                <a:ea typeface="+mn-ea"/>
                <a:cs typeface="+mn-cs"/>
              </a:rPr>
              <a:t> as simply a technical  problem with technical solutions.  Instead, we also have to consider human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both individually and socially, and take into account how research will impact and be impacted by practice.</a:t>
            </a:r>
          </a:p>
          <a:p>
            <a:r>
              <a:rPr lang="en-US" sz="1200" kern="1200" dirty="0" smtClean="0">
                <a:solidFill>
                  <a:schemeClr val="tx1"/>
                </a:solidFill>
                <a:effectLst/>
                <a:latin typeface="+mn-lt"/>
                <a:ea typeface="+mn-ea"/>
                <a:cs typeface="+mn-cs"/>
              </a:rPr>
              <a:t>Therefore, we have decided to make these aspects explicit, by defining three perspectives: Trustworthy Computing Systems, Social Behavioral &amp; Economic, and Transition to Practice.  A proposal to our program must belong to at least one of these perspectives, but may involve all three.  By doing this, we don’t, by any means, want to discourage proposals that target one particular perspective.  Instead, we want to encourage researchers whose work crosses traditional disciplinary boundaries to engage with researchers with different backgrounds and expertise, and thereby enlarge and enrich the </a:t>
            </a:r>
            <a:r>
              <a:rPr lang="en-US" sz="1200" kern="1200" dirty="0" err="1" smtClean="0">
                <a:solidFill>
                  <a:schemeClr val="tx1"/>
                </a:solidFill>
                <a:effectLst/>
                <a:latin typeface="+mn-lt"/>
                <a:ea typeface="+mn-ea"/>
                <a:cs typeface="+mn-cs"/>
              </a:rPr>
              <a:t>cybersecurity</a:t>
            </a:r>
            <a:r>
              <a:rPr lang="en-US" sz="1200" kern="1200" dirty="0" smtClean="0">
                <a:solidFill>
                  <a:schemeClr val="tx1"/>
                </a:solidFill>
                <a:effectLst/>
                <a:latin typeface="+mn-lt"/>
                <a:ea typeface="+mn-ea"/>
                <a:cs typeface="+mn-cs"/>
              </a:rPr>
              <a:t> community.</a:t>
            </a:r>
          </a:p>
          <a:p>
            <a:endParaRPr lang="en-US" dirty="0"/>
          </a:p>
        </p:txBody>
      </p:sp>
      <p:sp>
        <p:nvSpPr>
          <p:cNvPr id="4" name="Slide Number Placeholder 3"/>
          <p:cNvSpPr>
            <a:spLocks noGrp="1"/>
          </p:cNvSpPr>
          <p:nvPr>
            <p:ph type="sldNum" sz="quarter" idx="10"/>
          </p:nvPr>
        </p:nvSpPr>
        <p:spPr/>
        <p:txBody>
          <a:bodyPr/>
          <a:lstStyle/>
          <a:p>
            <a:fld id="{24C0CBDA-CFDC-42C0-A07D-B4F87A70A077}" type="slidenum">
              <a:rPr lang="en-US" smtClean="0"/>
              <a:pPr/>
              <a:t>3</a:t>
            </a:fld>
            <a:endParaRPr lang="en-US"/>
          </a:p>
        </p:txBody>
      </p:sp>
    </p:spTree>
    <p:extLst>
      <p:ext uri="{BB962C8B-B14F-4D97-AF65-F5344CB8AC3E}">
        <p14:creationId xmlns:p14="http://schemas.microsoft.com/office/powerpoint/2010/main" xmlns="" val="153134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of the </a:t>
            </a:r>
            <a:r>
              <a:rPr lang="en-US" sz="1200" kern="1200" dirty="0" err="1" smtClean="0">
                <a:solidFill>
                  <a:schemeClr val="tx1"/>
                </a:solidFill>
                <a:effectLst/>
                <a:latin typeface="+mn-lt"/>
                <a:ea typeface="+mn-ea"/>
                <a:cs typeface="+mn-cs"/>
              </a:rPr>
              <a:t>SaTC</a:t>
            </a:r>
            <a:r>
              <a:rPr lang="en-US" sz="1200" kern="1200" dirty="0" smtClean="0">
                <a:solidFill>
                  <a:schemeClr val="tx1"/>
                </a:solidFill>
                <a:effectLst/>
                <a:latin typeface="+mn-lt"/>
                <a:ea typeface="+mn-ea"/>
                <a:cs typeface="+mn-cs"/>
              </a:rPr>
              <a:t> perspectives that we will discuss is the “Trustworthy Computing Systems Perspective”.  This perspective focuses on traditional Computer Science concerns, and is very similar to the former Trustworthy Computing Program.  Despite the word “Systems” in the title, approaches ranging from theoretical to experimental are in-scope, as are the human-centric. Security, privacy and accountability are considered, as are theories, models, algorithms, programming languages, hardware and software architectures, and evaluation frameworks.  We not only fund research that will directly result in improved defenses, but we also fund work that aims to understand or measure the problem, such as investigating security and privacy tradeoffs or the effectiveness of various development methods with respect to security.</a:t>
            </a:r>
          </a:p>
          <a:p>
            <a:r>
              <a:rPr lang="en-US" sz="1200" kern="1200" dirty="0" smtClean="0">
                <a:solidFill>
                  <a:schemeClr val="tx1"/>
                </a:solidFill>
                <a:effectLst/>
                <a:latin typeface="+mn-lt"/>
                <a:ea typeface="+mn-ea"/>
                <a:cs typeface="+mn-cs"/>
              </a:rPr>
              <a:t>Although work that in previous years would be submitted to the Trustworthy Computing program is still relevant to the Trustworthy Computing Systems Perspective, we think that a significant amount would be able to benefit by consideration of the other perspectives that are now available under </a:t>
            </a:r>
            <a:r>
              <a:rPr lang="en-US" sz="1200" kern="1200" dirty="0" err="1" smtClean="0">
                <a:solidFill>
                  <a:schemeClr val="tx1"/>
                </a:solidFill>
                <a:effectLst/>
                <a:latin typeface="+mn-lt"/>
                <a:ea typeface="+mn-ea"/>
                <a:cs typeface="+mn-cs"/>
              </a:rPr>
              <a:t>SaTC</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And now I’ll turn the presentation over to Peter </a:t>
            </a:r>
            <a:r>
              <a:rPr lang="en-US" sz="1200" kern="1200" dirty="0" err="1" smtClean="0">
                <a:solidFill>
                  <a:schemeClr val="tx1"/>
                </a:solidFill>
                <a:effectLst/>
                <a:latin typeface="+mn-lt"/>
                <a:ea typeface="+mn-ea"/>
                <a:cs typeface="+mn-cs"/>
              </a:rPr>
              <a:t>Muhlberger</a:t>
            </a:r>
            <a:r>
              <a:rPr lang="en-US" sz="1200" kern="1200" dirty="0" smtClean="0">
                <a:solidFill>
                  <a:schemeClr val="tx1"/>
                </a:solidFill>
                <a:effectLst/>
                <a:latin typeface="+mn-lt"/>
                <a:ea typeface="+mn-ea"/>
                <a:cs typeface="+mn-cs"/>
              </a:rPr>
              <a:t>, who will discuss the SBE perspective.</a:t>
            </a:r>
          </a:p>
          <a:p>
            <a:endParaRPr lang="en-US" dirty="0"/>
          </a:p>
        </p:txBody>
      </p:sp>
      <p:sp>
        <p:nvSpPr>
          <p:cNvPr id="4" name="Slide Number Placeholder 3"/>
          <p:cNvSpPr>
            <a:spLocks noGrp="1"/>
          </p:cNvSpPr>
          <p:nvPr>
            <p:ph type="sldNum" sz="quarter" idx="10"/>
          </p:nvPr>
        </p:nvSpPr>
        <p:spPr/>
        <p:txBody>
          <a:bodyPr/>
          <a:lstStyle/>
          <a:p>
            <a:fld id="{24C0CBDA-CFDC-42C0-A07D-B4F87A70A077}" type="slidenum">
              <a:rPr lang="en-US" smtClean="0"/>
              <a:pPr/>
              <a:t>4</a:t>
            </a:fld>
            <a:endParaRPr lang="en-US"/>
          </a:p>
        </p:txBody>
      </p:sp>
    </p:spTree>
    <p:extLst>
      <p:ext uri="{BB962C8B-B14F-4D97-AF65-F5344CB8AC3E}">
        <p14:creationId xmlns:p14="http://schemas.microsoft.com/office/powerpoint/2010/main" xmlns="" val="62640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effectLst/>
                <a:latin typeface="+mn-lt"/>
                <a:ea typeface="+mn-ea"/>
                <a:cs typeface="+mn-cs"/>
              </a:rPr>
              <a:t>The Social, Behavioral and Economic sciences or SBE perspective in </a:t>
            </a:r>
            <a:r>
              <a:rPr lang="en-US" sz="1200" b="0" kern="1200" dirty="0" err="1" smtClean="0">
                <a:solidFill>
                  <a:schemeClr val="tx1"/>
                </a:solidFill>
                <a:effectLst/>
                <a:latin typeface="+mn-lt"/>
                <a:ea typeface="+mn-ea"/>
                <a:cs typeface="+mn-cs"/>
              </a:rPr>
              <a:t>SaTC</a:t>
            </a:r>
            <a:r>
              <a:rPr lang="en-US" sz="1200" b="0" kern="1200" dirty="0" smtClean="0">
                <a:solidFill>
                  <a:schemeClr val="tx1"/>
                </a:solidFill>
                <a:effectLst/>
                <a:latin typeface="+mn-lt"/>
                <a:ea typeface="+mn-ea"/>
                <a:cs typeface="+mn-cs"/>
              </a:rPr>
              <a:t> seeks to fund proposals that have the potential to enhance the trustworthiness and security of cyberspace and which contribute to theory or methodology of basic social, behavioral or economic sciences.  </a:t>
            </a:r>
          </a:p>
          <a:p>
            <a:r>
              <a:rPr lang="en-US" sz="1200" b="0" kern="1200" dirty="0" smtClean="0">
                <a:solidFill>
                  <a:schemeClr val="tx1"/>
                </a:solidFill>
                <a:effectLst/>
                <a:latin typeface="+mn-lt"/>
                <a:ea typeface="+mn-ea"/>
                <a:cs typeface="+mn-cs"/>
              </a:rPr>
              <a:t>NSF and prominent members of the </a:t>
            </a:r>
            <a:r>
              <a:rPr lang="en-US" sz="1200" b="0" kern="1200" dirty="0" err="1" smtClean="0">
                <a:solidFill>
                  <a:schemeClr val="tx1"/>
                </a:solidFill>
                <a:effectLst/>
                <a:latin typeface="+mn-lt"/>
                <a:ea typeface="+mn-ea"/>
                <a:cs typeface="+mn-cs"/>
              </a:rPr>
              <a:t>cybersecurity</a:t>
            </a:r>
            <a:r>
              <a:rPr lang="en-US" sz="1200" b="0" kern="1200" dirty="0" smtClean="0">
                <a:solidFill>
                  <a:schemeClr val="tx1"/>
                </a:solidFill>
                <a:effectLst/>
                <a:latin typeface="+mn-lt"/>
                <a:ea typeface="+mn-ea"/>
                <a:cs typeface="+mn-cs"/>
              </a:rPr>
              <a:t> community believe that cutting edge SBE research will make an important contribution to </a:t>
            </a:r>
            <a:r>
              <a:rPr lang="en-US" sz="1200" b="0" kern="1200" dirty="0" err="1" smtClean="0">
                <a:solidFill>
                  <a:schemeClr val="tx1"/>
                </a:solidFill>
                <a:effectLst/>
                <a:latin typeface="+mn-lt"/>
                <a:ea typeface="+mn-ea"/>
                <a:cs typeface="+mn-cs"/>
              </a:rPr>
              <a:t>cybersecurity</a:t>
            </a:r>
            <a:r>
              <a:rPr lang="en-US" sz="1200" b="0" kern="1200" dirty="0" smtClean="0">
                <a:solidFill>
                  <a:schemeClr val="tx1"/>
                </a:solidFill>
                <a:effectLst/>
                <a:latin typeface="+mn-lt"/>
                <a:ea typeface="+mn-ea"/>
                <a:cs typeface="+mn-cs"/>
              </a:rPr>
              <a:t>.  We encourage PIs to incorporate SBE research, perhaps in collaboration with SBE scientists who are experts in issues related to the research topic.</a:t>
            </a:r>
          </a:p>
          <a:p>
            <a:r>
              <a:rPr lang="en-US" sz="1200" b="0" kern="1200" dirty="0" smtClean="0">
                <a:solidFill>
                  <a:schemeClr val="tx1"/>
                </a:solidFill>
                <a:effectLst/>
                <a:latin typeface="+mn-lt"/>
                <a:ea typeface="+mn-ea"/>
                <a:cs typeface="+mn-cs"/>
              </a:rPr>
              <a:t>The SBE perspective does not seek to fund research that simply applies existing SBE science research and methods to </a:t>
            </a:r>
            <a:r>
              <a:rPr lang="en-US" sz="1200" b="0" kern="1200" dirty="0" err="1" smtClean="0">
                <a:solidFill>
                  <a:schemeClr val="tx1"/>
                </a:solidFill>
                <a:effectLst/>
                <a:latin typeface="+mn-lt"/>
                <a:ea typeface="+mn-ea"/>
                <a:cs typeface="+mn-cs"/>
              </a:rPr>
              <a:t>cybersecurity</a:t>
            </a:r>
            <a:r>
              <a:rPr lang="en-US" sz="1200" b="0" kern="1200" dirty="0" smtClean="0">
                <a:solidFill>
                  <a:schemeClr val="tx1"/>
                </a:solidFill>
                <a:effectLst/>
                <a:latin typeface="+mn-lt"/>
                <a:ea typeface="+mn-ea"/>
                <a:cs typeface="+mn-cs"/>
              </a:rPr>
              <a:t> questions.  Instead, research from the SBE perspective uses the domain of </a:t>
            </a:r>
            <a:r>
              <a:rPr lang="en-US" sz="1200" b="0" kern="1200" dirty="0" err="1" smtClean="0">
                <a:solidFill>
                  <a:schemeClr val="tx1"/>
                </a:solidFill>
                <a:effectLst/>
                <a:latin typeface="+mn-lt"/>
                <a:ea typeface="+mn-ea"/>
                <a:cs typeface="+mn-cs"/>
              </a:rPr>
              <a:t>cybersecurity</a:t>
            </a:r>
            <a:r>
              <a:rPr lang="en-US" sz="1200" b="0" kern="1200" dirty="0" smtClean="0">
                <a:solidFill>
                  <a:schemeClr val="tx1"/>
                </a:solidFill>
                <a:effectLst/>
                <a:latin typeface="+mn-lt"/>
                <a:ea typeface="+mn-ea"/>
                <a:cs typeface="+mn-cs"/>
              </a:rPr>
              <a:t> to explore, develop, or "push the boundaries" of SBE science.  Proposals submitted to SBE will be evaluated based on their contribution to the SBE sciences and to </a:t>
            </a:r>
            <a:r>
              <a:rPr lang="en-US" sz="1200" b="0" kern="1200" dirty="0" err="1" smtClean="0">
                <a:solidFill>
                  <a:schemeClr val="tx1"/>
                </a:solidFill>
                <a:effectLst/>
                <a:latin typeface="+mn-lt"/>
                <a:ea typeface="+mn-ea"/>
                <a:cs typeface="+mn-cs"/>
              </a:rPr>
              <a:t>cybersecurity</a:t>
            </a:r>
            <a:r>
              <a:rPr lang="en-US" sz="1200" b="0" kern="1200" dirty="0" smtClean="0">
                <a:solidFill>
                  <a:schemeClr val="tx1"/>
                </a:solidFill>
                <a:effectLst/>
                <a:latin typeface="+mn-lt"/>
                <a:ea typeface="+mn-ea"/>
                <a:cs typeface="+mn-cs"/>
              </a:rPr>
              <a:t>.  They will be reviewed by SBE scientists.</a:t>
            </a:r>
          </a:p>
          <a:p>
            <a:r>
              <a:rPr lang="en-US" sz="1200" b="0" kern="1200" dirty="0" smtClean="0">
                <a:solidFill>
                  <a:schemeClr val="tx1"/>
                </a:solidFill>
                <a:effectLst/>
                <a:latin typeface="+mn-lt"/>
                <a:ea typeface="+mn-ea"/>
                <a:cs typeface="+mn-cs"/>
              </a:rPr>
              <a:t>Proposals that apply rather than contribute to the SBE sciences, such as human factors research, may fit into the Trustworthy Computing Systems perspective.  The new </a:t>
            </a:r>
            <a:r>
              <a:rPr lang="en-US" sz="1200" b="0" kern="1200" dirty="0" err="1" smtClean="0">
                <a:solidFill>
                  <a:schemeClr val="tx1"/>
                </a:solidFill>
                <a:effectLst/>
                <a:latin typeface="+mn-lt"/>
                <a:ea typeface="+mn-ea"/>
                <a:cs typeface="+mn-cs"/>
              </a:rPr>
              <a:t>SaTC</a:t>
            </a:r>
            <a:r>
              <a:rPr lang="en-US" sz="1200" b="0" kern="1200" dirty="0" smtClean="0">
                <a:solidFill>
                  <a:schemeClr val="tx1"/>
                </a:solidFill>
                <a:effectLst/>
                <a:latin typeface="+mn-lt"/>
                <a:ea typeface="+mn-ea"/>
                <a:cs typeface="+mn-cs"/>
              </a:rPr>
              <a:t> solicitation does not change or diminish what was possible under the old Trustworthy Computing solicitation.</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C0CBDA-CFDC-42C0-A07D-B4F87A70A07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Good afternoon. The Transition to Practice perspective supports later phases of a research and development lifecycle, including applied research, prototyping, experimental deployment and early adoption activities. Transition to Practice complements basic research activities and the broad research agenda represented by the rest of the program. A proposal targeted to this perspective may build off existing and successful research results, in further developing and realizing useable capabilities. Proposers interested in proposing into this </a:t>
            </a:r>
            <a:r>
              <a:rPr lang="en-US" sz="1200" b="0" kern="1200" dirty="0" err="1" smtClean="0">
                <a:solidFill>
                  <a:schemeClr val="tx1"/>
                </a:solidFill>
                <a:effectLst/>
                <a:latin typeface="+mn-lt"/>
                <a:ea typeface="+mn-ea"/>
                <a:cs typeface="+mn-cs"/>
              </a:rPr>
              <a:t>persepective</a:t>
            </a:r>
            <a:r>
              <a:rPr lang="en-US" sz="1200" b="0" kern="1200" dirty="0" smtClean="0">
                <a:solidFill>
                  <a:schemeClr val="tx1"/>
                </a:solidFill>
                <a:effectLst/>
                <a:latin typeface="+mn-lt"/>
                <a:ea typeface="+mn-ea"/>
                <a:cs typeface="+mn-cs"/>
              </a:rPr>
              <a:t> should carefully read the text found in the Transition to Practice Perspective section of the program description, as well as the review criteria. Proposed activities in the Transition to Practice perspective should address how the work will impact the networks, systems, and other </a:t>
            </a:r>
            <a:r>
              <a:rPr lang="en-US" sz="1200" b="0" kern="1200" dirty="0" err="1" smtClean="0">
                <a:solidFill>
                  <a:schemeClr val="tx1"/>
                </a:solidFill>
                <a:effectLst/>
                <a:latin typeface="+mn-lt"/>
                <a:ea typeface="+mn-ea"/>
                <a:cs typeface="+mn-cs"/>
              </a:rPr>
              <a:t>cyberinfrastructure</a:t>
            </a:r>
            <a:r>
              <a:rPr lang="en-US" sz="1200" b="0" kern="1200" dirty="0" smtClean="0">
                <a:solidFill>
                  <a:schemeClr val="tx1"/>
                </a:solidFill>
                <a:effectLst/>
                <a:latin typeface="+mn-lt"/>
                <a:ea typeface="+mn-ea"/>
                <a:cs typeface="+mn-cs"/>
              </a:rPr>
              <a:t> supporting the NSF research and education community. In this sense, there is an emphasis on viewing end users as part of the NSF community. Note also from the program description that proposals into this perspective are expected to describe goals and milestones.</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Other review criteria specific to this Perspective include: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The expected impact on the deployed environment described in the proposal.</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The extent to which the value of the proposed </a:t>
            </a:r>
            <a:r>
              <a:rPr lang="en-US" sz="1200" b="0" kern="1200" dirty="0" err="1" smtClean="0">
                <a:solidFill>
                  <a:schemeClr val="tx1"/>
                </a:solidFill>
                <a:effectLst/>
                <a:latin typeface="+mn-lt"/>
                <a:ea typeface="+mn-ea"/>
                <a:cs typeface="+mn-cs"/>
              </a:rPr>
              <a:t>cybersecurity</a:t>
            </a:r>
            <a:r>
              <a:rPr lang="en-US" sz="1200" b="0" kern="1200" dirty="0" smtClean="0">
                <a:solidFill>
                  <a:schemeClr val="tx1"/>
                </a:solidFill>
                <a:effectLst/>
                <a:latin typeface="+mn-lt"/>
                <a:ea typeface="+mn-ea"/>
                <a:cs typeface="+mn-cs"/>
              </a:rPr>
              <a:t> research and development is described in the context of a needed capability required by science and engineering, and potential impact across a broader segment of the NSF community.</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The feasibility, utility, and interoperability of the capability in its proposed operational role.</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 project plan that addresses in its goals and milestones the demonstration and evaluation of a working system in the target environment.</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Tangible metrics described to evaluate the success of the capabilities developed, and the steps necessary to take the system from prototype status to production use.</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Any software developed in this program area is required to be released under an open source license.</a:t>
            </a:r>
          </a:p>
          <a:p>
            <a:endParaRPr lang="en-US" b="0" dirty="0"/>
          </a:p>
        </p:txBody>
      </p:sp>
      <p:sp>
        <p:nvSpPr>
          <p:cNvPr id="4" name="Slide Number Placeholder 3"/>
          <p:cNvSpPr>
            <a:spLocks noGrp="1"/>
          </p:cNvSpPr>
          <p:nvPr>
            <p:ph type="sldNum" sz="quarter" idx="10"/>
          </p:nvPr>
        </p:nvSpPr>
        <p:spPr/>
        <p:txBody>
          <a:bodyPr/>
          <a:lstStyle/>
          <a:p>
            <a:fld id="{24C0CBDA-CFDC-42C0-A07D-B4F87A70A077}" type="slidenum">
              <a:rPr lang="en-US" smtClean="0"/>
              <a:pPr/>
              <a:t>6</a:t>
            </a:fld>
            <a:endParaRPr lang="en-US"/>
          </a:p>
        </p:txBody>
      </p:sp>
    </p:spTree>
    <p:extLst>
      <p:ext uri="{BB962C8B-B14F-4D97-AF65-F5344CB8AC3E}">
        <p14:creationId xmlns:p14="http://schemas.microsoft.com/office/powerpoint/2010/main" xmlns="" val="334389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SaTC</a:t>
            </a:r>
            <a:r>
              <a:rPr lang="en-US" sz="1200" kern="1200" dirty="0" smtClean="0">
                <a:solidFill>
                  <a:schemeClr val="tx1"/>
                </a:solidFill>
                <a:effectLst/>
                <a:latin typeface="+mn-lt"/>
                <a:ea typeface="+mn-ea"/>
                <a:cs typeface="+mn-cs"/>
              </a:rPr>
              <a:t> has three categories of awards: Small, Medium, and Frontiers.  Those of you who are familiar with Trustworthy Computing Program, or the CISE Core solicitations are probably wondering what happened to the Larges.  The answer is simple: we’ve decided to super-size them.  In the CISE directorate, Large awards have a limit of 3 million dollars, and we’ve replaced them with “Frontiers”, or “Extra-Larges” which go up to 10 million dollars.  In other words, you can now propose projects that are more than three times the size of a Large.</a:t>
            </a:r>
          </a:p>
          <a:p>
            <a:r>
              <a:rPr lang="en-US" sz="1200" kern="1200" dirty="0" smtClean="0">
                <a:solidFill>
                  <a:schemeClr val="tx1"/>
                </a:solidFill>
                <a:effectLst/>
                <a:latin typeface="+mn-lt"/>
                <a:ea typeface="+mn-ea"/>
                <a:cs typeface="+mn-cs"/>
              </a:rPr>
              <a:t>Smalls and Mediums remain the same, with Small awards having a limit of three years and a half million dollars, and Mediums up to 4 years and 12 hundred thousand dollars.</a:t>
            </a:r>
          </a:p>
          <a:p>
            <a:r>
              <a:rPr lang="en-US" sz="1200" kern="1200" dirty="0" smtClean="0">
                <a:solidFill>
                  <a:schemeClr val="tx1"/>
                </a:solidFill>
                <a:effectLst/>
                <a:latin typeface="+mn-lt"/>
                <a:ea typeface="+mn-ea"/>
                <a:cs typeface="+mn-cs"/>
              </a:rPr>
              <a:t>As usual, a researcher is not allowed to be a PI or co-PI of more than two </a:t>
            </a:r>
            <a:r>
              <a:rPr lang="en-US" sz="1200" kern="1200" dirty="0" err="1" smtClean="0">
                <a:solidFill>
                  <a:schemeClr val="tx1"/>
                </a:solidFill>
                <a:effectLst/>
                <a:latin typeface="+mn-lt"/>
                <a:ea typeface="+mn-ea"/>
                <a:cs typeface="+mn-cs"/>
              </a:rPr>
              <a:t>SaTC</a:t>
            </a:r>
            <a:r>
              <a:rPr lang="en-US" sz="1200" kern="1200" dirty="0" smtClean="0">
                <a:solidFill>
                  <a:schemeClr val="tx1"/>
                </a:solidFill>
                <a:effectLst/>
                <a:latin typeface="+mn-lt"/>
                <a:ea typeface="+mn-ea"/>
                <a:cs typeface="+mn-cs"/>
              </a:rPr>
              <a:t> proposals per financial year.</a:t>
            </a:r>
          </a:p>
          <a:p>
            <a:endParaRPr lang="en-US"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7</a:t>
            </a:fld>
            <a:endParaRPr lang="en-US" dirty="0"/>
          </a:p>
        </p:txBody>
      </p:sp>
    </p:spTree>
    <p:extLst>
      <p:ext uri="{BB962C8B-B14F-4D97-AF65-F5344CB8AC3E}">
        <p14:creationId xmlns:p14="http://schemas.microsoft.com/office/powerpoint/2010/main" xmlns="" val="217758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Let’s talk more about Frontier awards, and what we want from them.</a:t>
            </a:r>
          </a:p>
          <a:p>
            <a:r>
              <a:rPr lang="en-US" sz="1200" kern="1200" dirty="0" smtClean="0">
                <a:solidFill>
                  <a:schemeClr val="tx1"/>
                </a:solidFill>
                <a:effectLst/>
                <a:latin typeface="+mn-lt"/>
                <a:ea typeface="+mn-ea"/>
                <a:cs typeface="+mn-cs"/>
              </a:rPr>
              <a:t> In previous years CISE funded what were called “Center-Scale” projects, which were, like Frontier awards, larger-than-Large awards.  These awards are now ending or transitioning.  We’ve been pleased with their success, and therefore wish to fund more sizable projects.  Here are three examples of what can be accomplished by a comprehensive effort.</a:t>
            </a:r>
          </a:p>
          <a:p>
            <a:r>
              <a:rPr lang="en-US" sz="1200" kern="1200" dirty="0" smtClean="0">
                <a:solidFill>
                  <a:schemeClr val="tx1"/>
                </a:solidFill>
                <a:effectLst/>
                <a:latin typeface="+mn-lt"/>
                <a:ea typeface="+mn-ea"/>
                <a:cs typeface="+mn-cs"/>
              </a:rPr>
              <a:t>The CCIED project set out to investigate large-scale internet-based pathogens, such as botnets.  They managed to passively monitor more than 1% of the routable internet address space, so they could detect and observe how malware is behaving.  Some of the most interesting research results that have come out of this project were from an unanticipated direction: they have done significant work in understanding the economics of spam and how malware is monetized.   This provides insights into the motivations and goals of the people behind current internet threats, and how we might reduce or avoid these conflicts.</a:t>
            </a:r>
          </a:p>
          <a:p>
            <a:r>
              <a:rPr lang="en-US" sz="1200" kern="1200" dirty="0" smtClean="0">
                <a:solidFill>
                  <a:schemeClr val="tx1"/>
                </a:solidFill>
                <a:effectLst/>
                <a:latin typeface="+mn-lt"/>
                <a:ea typeface="+mn-ea"/>
                <a:cs typeface="+mn-cs"/>
              </a:rPr>
              <a:t>The ACCURATE project investigated voting technology.  They’ve had a large impact by discovering and preventing voting issues.  Their work has necessarily been highly multi-disciplinary, as they’ve had to consider usability not only for traditional users of technology, but for the entire voting population.  They’ve also had to consider legal issues across the many conflicting jurisdictions in the country.</a:t>
            </a:r>
          </a:p>
          <a:p>
            <a:r>
              <a:rPr lang="en-US" sz="1200" kern="1200" dirty="0" smtClean="0">
                <a:solidFill>
                  <a:schemeClr val="tx1"/>
                </a:solidFill>
                <a:effectLst/>
                <a:latin typeface="+mn-lt"/>
                <a:ea typeface="+mn-ea"/>
                <a:cs typeface="+mn-cs"/>
              </a:rPr>
              <a:t>The TCIPG project investigated the resilience of the power-grid to cyber-attacks, and included building a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for power grid hardware and software.  This project has now transitioned to being funded by the Departments of Energy and Homeland Security, and serves as a nice example of how NSF seeds basic, long-term research that transitions into application-based work supported by other entities.</a:t>
            </a:r>
          </a:p>
          <a:p>
            <a:endParaRPr lang="en-US" dirty="0"/>
          </a:p>
        </p:txBody>
      </p:sp>
      <p:sp>
        <p:nvSpPr>
          <p:cNvPr id="4" name="Slide Number Placeholder 3"/>
          <p:cNvSpPr>
            <a:spLocks noGrp="1"/>
          </p:cNvSpPr>
          <p:nvPr>
            <p:ph type="sldNum" sz="quarter" idx="10"/>
          </p:nvPr>
        </p:nvSpPr>
        <p:spPr/>
        <p:txBody>
          <a:bodyPr/>
          <a:lstStyle/>
          <a:p>
            <a:fld id="{24C0CBDA-CFDC-42C0-A07D-B4F87A70A077}" type="slidenum">
              <a:rPr lang="en-US" smtClean="0"/>
              <a:pPr/>
              <a:t>8</a:t>
            </a:fld>
            <a:endParaRPr lang="en-US"/>
          </a:p>
        </p:txBody>
      </p:sp>
    </p:spTree>
    <p:extLst>
      <p:ext uri="{BB962C8B-B14F-4D97-AF65-F5344CB8AC3E}">
        <p14:creationId xmlns:p14="http://schemas.microsoft.com/office/powerpoint/2010/main" xmlns="" val="1419544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we’d like to see in Frontier proposals is a long-term vision, which requires a cohesive effort that is not simply a collection of smaller activities.  Such research could be multidisciplinary, but does not need to be: a successful Frontier project could also be a deep, intensively focused effort on a single problem in a single discipline. However, Frontier projects should take into account NSF’s educational mandates, and discuss how the proposed research results will be able to impact deployed systems.</a:t>
            </a:r>
          </a:p>
          <a:p>
            <a:r>
              <a:rPr lang="en-US" sz="1200" kern="1200" dirty="0" smtClean="0">
                <a:solidFill>
                  <a:schemeClr val="tx1"/>
                </a:solidFill>
                <a:effectLst/>
                <a:latin typeface="+mn-lt"/>
                <a:ea typeface="+mn-ea"/>
                <a:cs typeface="+mn-cs"/>
              </a:rPr>
              <a:t>There is one procedural matter that we should mention here: a Frontier proposal cannot be submitted solely to the SBE perspective.  That is, although a Frontiers proposal can include the SBE perspective, the SBE perspective cannot be the only perspective.</a:t>
            </a:r>
          </a:p>
          <a:p>
            <a:r>
              <a:rPr lang="en-US" sz="1200" kern="1200" dirty="0" smtClean="0">
                <a:solidFill>
                  <a:schemeClr val="tx1"/>
                </a:solidFill>
                <a:effectLst/>
                <a:latin typeface="+mn-lt"/>
                <a:ea typeface="+mn-ea"/>
                <a:cs typeface="+mn-cs"/>
              </a:rPr>
              <a:t>Because of the magnitude and effort required to write a successful Frontiers proposal, we strongly advise researchers who are considering submitting such a proposal to consult with a Program Director before submitting.</a:t>
            </a:r>
          </a:p>
          <a:p>
            <a:r>
              <a:rPr lang="en-US" sz="1200" kern="1200" dirty="0" smtClean="0">
                <a:solidFill>
                  <a:schemeClr val="tx1"/>
                </a:solidFill>
                <a:effectLst/>
                <a:latin typeface="+mn-lt"/>
                <a:ea typeface="+mn-ea"/>
                <a:cs typeface="+mn-cs"/>
              </a:rPr>
              <a:t>And now, let’s turn to Andrew </a:t>
            </a:r>
            <a:r>
              <a:rPr lang="en-US" sz="1200" kern="1200" dirty="0" err="1" smtClean="0">
                <a:solidFill>
                  <a:schemeClr val="tx1"/>
                </a:solidFill>
                <a:effectLst/>
                <a:latin typeface="+mn-lt"/>
                <a:ea typeface="+mn-ea"/>
                <a:cs typeface="+mn-cs"/>
              </a:rPr>
              <a:t>Pollington</a:t>
            </a:r>
            <a:r>
              <a:rPr lang="en-US" sz="1200" kern="1200" dirty="0" smtClean="0">
                <a:solidFill>
                  <a:schemeClr val="tx1"/>
                </a:solidFill>
                <a:effectLst/>
                <a:latin typeface="+mn-lt"/>
                <a:ea typeface="+mn-ea"/>
                <a:cs typeface="+mn-cs"/>
              </a:rPr>
              <a:t>, who will discuss the contribution of the Mathematical Sciences to the program.</a:t>
            </a:r>
          </a:p>
          <a:p>
            <a:endParaRPr lang="en-US" dirty="0"/>
          </a:p>
        </p:txBody>
      </p:sp>
      <p:sp>
        <p:nvSpPr>
          <p:cNvPr id="4" name="Slide Number Placeholder 3"/>
          <p:cNvSpPr>
            <a:spLocks noGrp="1"/>
          </p:cNvSpPr>
          <p:nvPr>
            <p:ph type="sldNum" sz="quarter" idx="10"/>
          </p:nvPr>
        </p:nvSpPr>
        <p:spPr/>
        <p:txBody>
          <a:bodyPr/>
          <a:lstStyle/>
          <a:p>
            <a:fld id="{24C0CBDA-CFDC-42C0-A07D-B4F87A70A077}" type="slidenum">
              <a:rPr lang="en-US" smtClean="0"/>
              <a:pPr/>
              <a:t>9</a:t>
            </a:fld>
            <a:endParaRPr lang="en-US"/>
          </a:p>
        </p:txBody>
      </p:sp>
    </p:spTree>
    <p:extLst>
      <p:ext uri="{BB962C8B-B14F-4D97-AF65-F5344CB8AC3E}">
        <p14:creationId xmlns:p14="http://schemas.microsoft.com/office/powerpoint/2010/main" xmlns="" val="161849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6FF7B9-A196-41E3-8799-38FBFA6517F3}"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73780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061D8-04A6-4D35-BC00-DA6C9D6AD724}"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4523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C694E-7089-4510-B87C-259695C0D737}"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26755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solidFill>
                  <a:srgbClr val="1F497D"/>
                </a:solidFill>
              </a:defRPr>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lvl1pPr>
              <a:defRPr sz="40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381000" y="6356350"/>
            <a:ext cx="2133600" cy="365125"/>
          </a:xfrm>
        </p:spPr>
        <p:txBody>
          <a:bodyPr/>
          <a:lstStyle>
            <a:lvl1pPr algn="l">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0180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20F95B-C777-4EF3-A20F-A47CABABF17C}"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7816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A52F84-71BE-40E8-80A2-BDB59F537DB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67624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FEEC2E-6FF0-4964-9146-52EA1FDDF4B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9175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567E4D-0B6D-45D5-9EE3-AF684171839C}"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0109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6B04A-BD5C-4CBA-8322-71F475A94663}"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4360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3AEB3-BEEC-4DC6-A92E-9C31C89551AA}"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13815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EE684-A6E1-44E1-95C3-B9FEB3F75267}"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17112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5CD22-D744-4071-8E1D-B54C3CD5DC68}" type="datetime1">
              <a:rPr lang="en-US" smtClean="0"/>
              <a:pPr/>
              <a:t>3/6/2012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2ndaryV3.jpg"/>
          <p:cNvPicPr>
            <a:picLocks noChangeAspect="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xmlns="" val="2198110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Secure and Trustworthy Cyberspace (</a:t>
            </a:r>
            <a:r>
              <a:rPr lang="en-US" dirty="0" err="1" smtClean="0"/>
              <a:t>SaTC</a:t>
            </a:r>
            <a:r>
              <a:rPr lang="en-US" dirty="0" smtClean="0"/>
              <a:t>) Program</a:t>
            </a:r>
            <a:endParaRPr lang="en-US" dirty="0"/>
          </a:p>
        </p:txBody>
      </p:sp>
      <p:sp>
        <p:nvSpPr>
          <p:cNvPr id="3" name="Subtitle 2"/>
          <p:cNvSpPr>
            <a:spLocks noGrp="1"/>
          </p:cNvSpPr>
          <p:nvPr>
            <p:ph type="subTitle" idx="1"/>
          </p:nvPr>
        </p:nvSpPr>
        <p:spPr/>
        <p:txBody>
          <a:bodyPr/>
          <a:lstStyle/>
          <a:p>
            <a:r>
              <a:rPr lang="en-US" dirty="0" smtClean="0"/>
              <a:t>Sam Weber</a:t>
            </a:r>
          </a:p>
          <a:p>
            <a:r>
              <a:rPr lang="en-US" dirty="0" smtClean="0"/>
              <a:t>Program Director</a:t>
            </a:r>
          </a:p>
          <a:p>
            <a:r>
              <a:rPr lang="en-US" smtClean="0"/>
              <a:t>March 2012</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None/>
            </a:pPr>
            <a:r>
              <a:rPr lang="en-US" sz="2400" dirty="0" smtClean="0"/>
              <a:t>To protect cyber-systems (including host machines, the internet and other cyber-infrastructure) from </a:t>
            </a:r>
            <a:r>
              <a:rPr lang="en-US" sz="2400" i="1" dirty="0" smtClean="0"/>
              <a:t>malicious </a:t>
            </a:r>
            <a:r>
              <a:rPr lang="en-US" sz="2400" i="1" dirty="0" err="1" smtClean="0"/>
              <a:t>behaviour</a:t>
            </a:r>
            <a:r>
              <a:rPr lang="en-US" sz="2400" dirty="0" smtClean="0"/>
              <a:t>, while preserving privacy and promoting usability</a:t>
            </a:r>
          </a:p>
          <a:p>
            <a:pPr>
              <a:buNone/>
            </a:pPr>
            <a:endParaRPr lang="en-US" sz="2400" dirty="0" smtClean="0"/>
          </a:p>
          <a:p>
            <a:pPr marL="514350" indent="-514350">
              <a:buNone/>
            </a:pPr>
            <a:r>
              <a:rPr lang="en-US" sz="2400" dirty="0" err="1" smtClean="0"/>
              <a:t>Cybersecurity</a:t>
            </a:r>
            <a:r>
              <a:rPr lang="en-US" sz="2400" dirty="0" smtClean="0"/>
              <a:t> is a </a:t>
            </a:r>
            <a:r>
              <a:rPr lang="en-US" sz="2400" i="1" dirty="0" smtClean="0"/>
              <a:t>multi-dimensional problem</a:t>
            </a:r>
            <a:r>
              <a:rPr lang="en-US" sz="2400" dirty="0" smtClean="0"/>
              <a:t>, involving both the strength of security technologies, variability of human behavior, and legal and regulatory frameworks</a:t>
            </a:r>
          </a:p>
          <a:p>
            <a:pPr lvl="1"/>
            <a:r>
              <a:rPr lang="en-US" sz="2400" dirty="0" smtClean="0"/>
              <a:t>We need the expertise and resources from a wide range of disciplines and backgrounds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92563"/>
          </a:xfrm>
        </p:spPr>
        <p:txBody>
          <a:bodyPr>
            <a:normAutofit/>
          </a:bodyPr>
          <a:lstStyle/>
          <a:p>
            <a:pPr>
              <a:buNone/>
            </a:pPr>
            <a:r>
              <a:rPr lang="en-US" sz="2400" dirty="0" smtClean="0"/>
              <a:t>To protect cyber-systems (including host machines, the internet and other cyber-infrastructure) from </a:t>
            </a:r>
            <a:r>
              <a:rPr lang="en-US" sz="2400" i="1" dirty="0" smtClean="0"/>
              <a:t>malicious </a:t>
            </a:r>
            <a:r>
              <a:rPr lang="en-US" sz="2400" i="1" dirty="0" err="1" smtClean="0"/>
              <a:t>behaviour</a:t>
            </a:r>
            <a:r>
              <a:rPr lang="en-US" sz="2400" dirty="0" smtClean="0"/>
              <a:t>, while preserving privacy and promoting usability</a:t>
            </a:r>
          </a:p>
          <a:p>
            <a:pPr>
              <a:buNone/>
            </a:pPr>
            <a:endParaRPr lang="en-US" sz="2400" dirty="0" smtClean="0"/>
          </a:p>
          <a:p>
            <a:pPr marL="514350" indent="-514350">
              <a:buNone/>
            </a:pPr>
            <a:r>
              <a:rPr lang="en-US" sz="2400" dirty="0" smtClean="0"/>
              <a:t>We recognize that </a:t>
            </a:r>
            <a:r>
              <a:rPr lang="en-US" sz="2400" dirty="0" err="1" smtClean="0"/>
              <a:t>cybersecurity</a:t>
            </a:r>
            <a:r>
              <a:rPr lang="en-US" sz="2400" dirty="0" smtClean="0"/>
              <a:t> is a </a:t>
            </a:r>
            <a:r>
              <a:rPr lang="en-US" sz="2400" i="1" dirty="0" smtClean="0"/>
              <a:t>multi-dimensional problem</a:t>
            </a:r>
            <a:r>
              <a:rPr lang="en-US" sz="2400" dirty="0" smtClean="0"/>
              <a:t>, involving both the strength of security technologies and variability of human behavior.</a:t>
            </a:r>
          </a:p>
          <a:p>
            <a:pPr lvl="1"/>
            <a:r>
              <a:rPr lang="en-US" sz="2400" dirty="0" smtClean="0"/>
              <a:t>We need the expertise and resources from a wide range of disciplines: e.g., computer scientists, engineers, economists, mathematicians, </a:t>
            </a:r>
            <a:r>
              <a:rPr lang="en-US" sz="2400" dirty="0" err="1" smtClean="0"/>
              <a:t>behavioural</a:t>
            </a:r>
            <a:r>
              <a:rPr lang="en-US" sz="2400" dirty="0" smtClean="0"/>
              <a:t> scientists</a:t>
            </a:r>
          </a:p>
          <a:p>
            <a:pPr>
              <a:buNone/>
            </a:pPr>
            <a:endParaRPr lang="en-US" sz="2400" dirty="0" smtClean="0"/>
          </a:p>
          <a:p>
            <a:pPr>
              <a:buNone/>
            </a:pPr>
            <a:endParaRPr lang="en-US" sz="2400" dirty="0"/>
          </a:p>
        </p:txBody>
      </p:sp>
      <p:grpSp>
        <p:nvGrpSpPr>
          <p:cNvPr id="4" name="Group 3"/>
          <p:cNvGrpSpPr/>
          <p:nvPr/>
        </p:nvGrpSpPr>
        <p:grpSpPr>
          <a:xfrm>
            <a:off x="1028700" y="381000"/>
            <a:ext cx="7086600" cy="1600200"/>
            <a:chOff x="0" y="2440"/>
            <a:chExt cx="3044952" cy="1173956"/>
          </a:xfrm>
        </p:grpSpPr>
        <p:sp>
          <p:nvSpPr>
            <p:cNvPr id="5" name="Rounded Rectangle 4"/>
            <p:cNvSpPr/>
            <p:nvPr/>
          </p:nvSpPr>
          <p:spPr>
            <a:xfrm>
              <a:off x="0" y="2440"/>
              <a:ext cx="3044952" cy="117395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p:nvPr/>
          </p:nvSpPr>
          <p:spPr>
            <a:xfrm>
              <a:off x="57308" y="59748"/>
              <a:ext cx="2930336" cy="10593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a:r>
                <a:rPr lang="en-US" sz="3600" dirty="0" err="1" smtClean="0"/>
                <a:t>SaTC</a:t>
              </a:r>
              <a:r>
                <a:rPr lang="en-US" sz="3600" dirty="0" smtClean="0"/>
                <a:t> Goals and Principles </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SaTC</a:t>
            </a:r>
            <a:r>
              <a:rPr lang="en-US" dirty="0" smtClean="0"/>
              <a:t> Perspective Goals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Cybersecurity</a:t>
            </a:r>
            <a:r>
              <a:rPr lang="en-US" dirty="0" smtClean="0"/>
              <a:t> cannot be fully addressed by only technical approaches</a:t>
            </a:r>
          </a:p>
          <a:p>
            <a:r>
              <a:rPr lang="en-US" dirty="0" err="1" smtClean="0"/>
              <a:t>SaTC</a:t>
            </a:r>
            <a:r>
              <a:rPr lang="en-US" dirty="0" smtClean="0"/>
              <a:t> emphasizes different approaches and research communities by introducing </a:t>
            </a:r>
            <a:r>
              <a:rPr lang="en-US" i="1" dirty="0" smtClean="0"/>
              <a:t>perspectives</a:t>
            </a:r>
          </a:p>
          <a:p>
            <a:pPr lvl="1"/>
            <a:r>
              <a:rPr lang="en-US" b="1" dirty="0" smtClean="0"/>
              <a:t>Trustworthy Computing Systems (TC-S)</a:t>
            </a:r>
          </a:p>
          <a:p>
            <a:pPr lvl="1"/>
            <a:r>
              <a:rPr lang="en-US" b="1" dirty="0" smtClean="0"/>
              <a:t>Social, Behavioral &amp; Economic (SBE)</a:t>
            </a:r>
          </a:p>
          <a:p>
            <a:pPr lvl="1"/>
            <a:r>
              <a:rPr lang="en-US" b="1" dirty="0" smtClean="0"/>
              <a:t>Transition to Practice (</a:t>
            </a:r>
            <a:r>
              <a:rPr lang="en-US" b="1" dirty="0" err="1" smtClean="0"/>
              <a:t>TtoP</a:t>
            </a:r>
            <a:r>
              <a:rPr lang="en-US" b="1" dirty="0" smtClean="0"/>
              <a:t>)</a:t>
            </a:r>
          </a:p>
          <a:p>
            <a:r>
              <a:rPr lang="en-US" dirty="0" smtClean="0"/>
              <a:t>Each proposal must address at least one perspective, but need not be multi-disciplinary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Trustworthy Computing Systems Perspective</a:t>
            </a:r>
            <a:endParaRPr lang="en-US" dirty="0"/>
          </a:p>
        </p:txBody>
      </p:sp>
      <p:sp>
        <p:nvSpPr>
          <p:cNvPr id="3" name="Content Placeholder 2"/>
          <p:cNvSpPr>
            <a:spLocks noGrp="1"/>
          </p:cNvSpPr>
          <p:nvPr>
            <p:ph idx="1"/>
          </p:nvPr>
        </p:nvSpPr>
        <p:spPr/>
        <p:txBody>
          <a:bodyPr>
            <a:noAutofit/>
          </a:bodyPr>
          <a:lstStyle/>
          <a:p>
            <a:r>
              <a:rPr lang="en-US" sz="2000" dirty="0" smtClean="0"/>
              <a:t>Focused on Computer Science topics:</a:t>
            </a:r>
          </a:p>
          <a:p>
            <a:pPr lvl="1"/>
            <a:r>
              <a:rPr lang="en-US" sz="2000" dirty="0" smtClean="0"/>
              <a:t>Supports designing, building or operating cyber-infrastructure that resists malicious attackers</a:t>
            </a:r>
          </a:p>
          <a:p>
            <a:pPr lvl="2"/>
            <a:r>
              <a:rPr lang="en-US" sz="1600" dirty="0" smtClean="0"/>
              <a:t>Includes security, privacy and accountability concerns</a:t>
            </a:r>
          </a:p>
          <a:p>
            <a:pPr lvl="1"/>
            <a:r>
              <a:rPr lang="en-US" sz="2000" dirty="0" smtClean="0"/>
              <a:t>Supports approaches from theoretical to experimental to human-centric</a:t>
            </a:r>
          </a:p>
          <a:p>
            <a:pPr lvl="1"/>
            <a:r>
              <a:rPr lang="en-US" sz="2000" dirty="0" smtClean="0"/>
              <a:t>Theories, models, algorithms, methods, architectures, languages, tools, systems and evaluation frameworks</a:t>
            </a:r>
          </a:p>
          <a:p>
            <a:pPr lvl="1"/>
            <a:r>
              <a:rPr lang="en-US" sz="2000" dirty="0" smtClean="0"/>
              <a:t>Studies of tradeoffs among security, privacy, usability</a:t>
            </a:r>
          </a:p>
          <a:p>
            <a:pPr lvl="1"/>
            <a:r>
              <a:rPr lang="en-US" sz="2000" dirty="0" smtClean="0"/>
              <a:t>Methods to assess, reason about and predict system trustworthiness</a:t>
            </a:r>
          </a:p>
          <a:p>
            <a:pPr lvl="1"/>
            <a:r>
              <a:rPr lang="en-US" sz="2000" dirty="0" smtClean="0"/>
              <a:t>Methods to increase attacker cost, enable tailored security environments</a:t>
            </a:r>
          </a:p>
          <a:p>
            <a:pPr marL="342900" lvl="1" indent="-342900">
              <a:buFont typeface="Arial"/>
              <a:buChar char="•"/>
            </a:pPr>
            <a:r>
              <a:rPr lang="en-US" sz="2000" dirty="0" smtClean="0"/>
              <a:t>Other perspectives provide collaboration opportunities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SBE Perspective</a:t>
            </a:r>
            <a:endParaRPr lang="en-US" dirty="0"/>
          </a:p>
        </p:txBody>
      </p:sp>
      <p:sp>
        <p:nvSpPr>
          <p:cNvPr id="3" name="Content Placeholder 2"/>
          <p:cNvSpPr>
            <a:spLocks noGrp="1"/>
          </p:cNvSpPr>
          <p:nvPr>
            <p:ph idx="1"/>
          </p:nvPr>
        </p:nvSpPr>
        <p:spPr/>
        <p:txBody>
          <a:bodyPr>
            <a:normAutofit/>
          </a:bodyPr>
          <a:lstStyle/>
          <a:p>
            <a:r>
              <a:rPr lang="en-US" dirty="0" smtClean="0"/>
              <a:t>The Social, Behavioral and Economic science (SBE) perspective concerns proposals that:</a:t>
            </a:r>
          </a:p>
          <a:p>
            <a:pPr lvl="1"/>
            <a:r>
              <a:rPr lang="en-US" dirty="0" smtClean="0"/>
              <a:t>Have the potential to promote a safe and trustworthy cyberspace</a:t>
            </a:r>
          </a:p>
          <a:p>
            <a:pPr lvl="1"/>
            <a:r>
              <a:rPr lang="en-US" dirty="0" smtClean="0"/>
              <a:t>Must </a:t>
            </a:r>
            <a:r>
              <a:rPr lang="en-US" i="1" dirty="0" smtClean="0"/>
              <a:t>contribute</a:t>
            </a:r>
            <a:r>
              <a:rPr lang="en-US" dirty="0" smtClean="0"/>
              <a:t> to, not merely </a:t>
            </a:r>
            <a:r>
              <a:rPr lang="en-US" i="1" dirty="0" smtClean="0"/>
              <a:t>apply</a:t>
            </a:r>
            <a:r>
              <a:rPr lang="en-US" dirty="0" smtClean="0"/>
              <a:t>, basic SBE science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 to Practice (</a:t>
            </a:r>
            <a:r>
              <a:rPr lang="en-US" dirty="0" err="1" smtClean="0"/>
              <a:t>TtoP</a:t>
            </a:r>
            <a:r>
              <a:rPr lang="en-US" dirty="0" smtClean="0"/>
              <a:t>) Perspective</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Supports later stage activities in the research and development lifecycle such as prototyping and experimental deployment</a:t>
            </a:r>
          </a:p>
          <a:p>
            <a:r>
              <a:rPr lang="en-US" sz="2800" dirty="0" smtClean="0"/>
              <a:t>Emphasis on activities that lead to potential impact on science and education environments – NSF </a:t>
            </a:r>
            <a:r>
              <a:rPr lang="en-US" sz="2800" dirty="0" err="1" smtClean="0"/>
              <a:t>cyberinfrastructure</a:t>
            </a:r>
            <a:endParaRPr lang="en-US" sz="2800" dirty="0" smtClean="0"/>
          </a:p>
          <a:p>
            <a:r>
              <a:rPr lang="en-US" sz="2800" dirty="0" smtClean="0"/>
              <a:t>Review Criteria</a:t>
            </a:r>
          </a:p>
          <a:p>
            <a:pPr lvl="1"/>
            <a:r>
              <a:rPr lang="en-US" sz="2000" dirty="0" smtClean="0"/>
              <a:t>Impact on deployed environment</a:t>
            </a:r>
          </a:p>
          <a:p>
            <a:pPr lvl="1"/>
            <a:r>
              <a:rPr lang="en-US" sz="2000" dirty="0" smtClean="0"/>
              <a:t>Value in terms of needed capability and potential impact across the broad NSF community</a:t>
            </a:r>
          </a:p>
          <a:p>
            <a:pPr lvl="1"/>
            <a:r>
              <a:rPr lang="en-US" sz="2000" dirty="0" smtClean="0"/>
              <a:t>Feasibility, utility, and interoperability in operation</a:t>
            </a:r>
          </a:p>
          <a:p>
            <a:pPr lvl="1"/>
            <a:r>
              <a:rPr lang="en-US" sz="2000" dirty="0" smtClean="0"/>
              <a:t>Project plan including goals, milestones, demonstration and evaluation</a:t>
            </a:r>
          </a:p>
          <a:p>
            <a:pPr lvl="1"/>
            <a:r>
              <a:rPr lang="en-US" sz="2000" dirty="0" smtClean="0"/>
              <a:t>Tangible metrics to evaluate effectiveness of capabilities developed</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65645233"/>
              </p:ext>
            </p:extLst>
          </p:nvPr>
        </p:nvGraphicFramePr>
        <p:xfrm>
          <a:off x="457200" y="103663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905000" y="5715000"/>
            <a:ext cx="5993564" cy="584775"/>
          </a:xfrm>
          <a:prstGeom prst="rect">
            <a:avLst/>
          </a:prstGeom>
          <a:noFill/>
        </p:spPr>
        <p:txBody>
          <a:bodyPr wrap="none" rtlCol="0">
            <a:spAutoFit/>
          </a:bodyPr>
          <a:lstStyle/>
          <a:p>
            <a:r>
              <a:rPr lang="en-US" sz="3200" dirty="0" smtClean="0"/>
              <a:t>Limit of 2 proposals per PI per year</a:t>
            </a: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ectangle 5"/>
          <p:cNvSpPr/>
          <p:nvPr/>
        </p:nvSpPr>
        <p:spPr>
          <a:xfrm>
            <a:off x="762000" y="4114800"/>
            <a:ext cx="7620000" cy="14478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01424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Frontier Projects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Previously CISE programs funded “Center-Scale” projects, such as:</a:t>
            </a:r>
          </a:p>
          <a:p>
            <a:pPr lvl="1"/>
            <a:r>
              <a:rPr lang="en-US" dirty="0" err="1" smtClean="0">
                <a:latin typeface="Calibri" pitchFamily="34" charset="0"/>
                <a:cs typeface="Arial" charset="0"/>
              </a:rPr>
              <a:t>Cybertrust</a:t>
            </a:r>
            <a:r>
              <a:rPr lang="en-US" dirty="0" smtClean="0">
                <a:latin typeface="Calibri" pitchFamily="34" charset="0"/>
                <a:cs typeface="Arial" charset="0"/>
              </a:rPr>
              <a:t> Center for Internet Epidemiology and Defenses (CCIED)</a:t>
            </a:r>
          </a:p>
          <a:p>
            <a:pPr lvl="2"/>
            <a:r>
              <a:rPr lang="en-US" dirty="0" smtClean="0">
                <a:latin typeface="Calibri" pitchFamily="34" charset="0"/>
                <a:cs typeface="Arial" charset="0"/>
              </a:rPr>
              <a:t>Large-scale internet-based pathogens</a:t>
            </a:r>
          </a:p>
          <a:p>
            <a:pPr lvl="2"/>
            <a:r>
              <a:rPr lang="en-US" dirty="0" smtClean="0">
                <a:latin typeface="Calibri" pitchFamily="34" charset="0"/>
                <a:cs typeface="Arial" charset="0"/>
              </a:rPr>
              <a:t>Passive monitor for &gt; 1% of routable Internet routable address space</a:t>
            </a:r>
          </a:p>
          <a:p>
            <a:pPr lvl="2"/>
            <a:r>
              <a:rPr lang="en-US" dirty="0" smtClean="0">
                <a:latin typeface="Calibri" pitchFamily="34" charset="0"/>
                <a:cs typeface="Arial" charset="0"/>
              </a:rPr>
              <a:t>Investigating economics of spam, how malware is monetized</a:t>
            </a:r>
          </a:p>
          <a:p>
            <a:pPr lvl="1"/>
            <a:r>
              <a:rPr lang="en-US" dirty="0" smtClean="0">
                <a:latin typeface="Calibri" pitchFamily="34" charset="0"/>
                <a:cs typeface="Arial" charset="0"/>
              </a:rPr>
              <a:t>ACCURATE</a:t>
            </a:r>
          </a:p>
          <a:p>
            <a:pPr lvl="2"/>
            <a:r>
              <a:rPr lang="en-US" dirty="0" smtClean="0"/>
              <a:t>Ways in which technology can be used to improve voting systems and the voting process</a:t>
            </a:r>
          </a:p>
          <a:p>
            <a:pPr lvl="2"/>
            <a:r>
              <a:rPr lang="en-US" dirty="0" smtClean="0"/>
              <a:t>Science that will help inform the election community and the public about the tradeoffs among various voting technologies and procedures</a:t>
            </a:r>
          </a:p>
          <a:p>
            <a:pPr lvl="2"/>
            <a:r>
              <a:rPr lang="en-US" dirty="0" smtClean="0"/>
              <a:t>Resource to the elections community, politicians, vendors and the public about issues related to public policy, technology, and law with respect to voting</a:t>
            </a:r>
          </a:p>
          <a:p>
            <a:pPr lvl="1"/>
            <a:r>
              <a:rPr lang="en-US" dirty="0" smtClean="0">
                <a:latin typeface="Calibri" pitchFamily="34" charset="0"/>
                <a:cs typeface="Arial" charset="0"/>
              </a:rPr>
              <a:t>Trustworthy Cyber Infrastructure for the Power Grid (TCIPG)</a:t>
            </a:r>
          </a:p>
          <a:p>
            <a:pPr lvl="2"/>
            <a:r>
              <a:rPr lang="en-US" dirty="0" smtClean="0">
                <a:latin typeface="Calibri" pitchFamily="34" charset="0"/>
                <a:cs typeface="Arial" charset="0"/>
              </a:rPr>
              <a:t>Architecture for end-to-end resilient, trustworthy and real-time power grid cyber-infrastructure</a:t>
            </a:r>
          </a:p>
          <a:p>
            <a:pPr lvl="2"/>
            <a:r>
              <a:rPr lang="en-US" dirty="0" smtClean="0">
                <a:latin typeface="Calibri" pitchFamily="34" charset="0"/>
                <a:cs typeface="Arial" charset="0"/>
              </a:rPr>
              <a:t>Included </a:t>
            </a:r>
            <a:r>
              <a:rPr lang="en-US" dirty="0" smtClean="0">
                <a:latin typeface="Calibri" pitchFamily="34" charset="0"/>
              </a:rPr>
              <a:t>test bed combining power grid hardware and software with sophisticated simulation and analysis tools</a:t>
            </a:r>
          </a:p>
          <a:p>
            <a:pPr lvl="2"/>
            <a:r>
              <a:rPr lang="en-US" dirty="0" smtClean="0">
                <a:latin typeface="Calibri" pitchFamily="34" charset="0"/>
              </a:rPr>
              <a:t>Now transitioned to Department of Energy and Department of Homeland Security</a:t>
            </a:r>
          </a:p>
          <a:p>
            <a:r>
              <a:rPr lang="en-US" dirty="0" smtClean="0">
                <a:latin typeface="Calibri" pitchFamily="34" charset="0"/>
                <a:cs typeface="Arial" charset="0"/>
              </a:rPr>
              <a:t>These efforts are now ending/transitioning</a:t>
            </a:r>
          </a:p>
          <a:p>
            <a:pPr lvl="2"/>
            <a:endParaRPr lang="en-US" dirty="0" smtClean="0">
              <a:latin typeface="Calibri" pitchFamily="34" charset="0"/>
              <a:cs typeface="Arial" charset="0"/>
            </a:endParaRPr>
          </a:p>
          <a:p>
            <a:pPr lvl="2"/>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Frontier Project Goals</a:t>
            </a:r>
            <a:endParaRPr lang="en-US" dirty="0"/>
          </a:p>
        </p:txBody>
      </p:sp>
      <p:sp>
        <p:nvSpPr>
          <p:cNvPr id="3" name="Content Placeholder 2"/>
          <p:cNvSpPr>
            <a:spLocks noGrp="1"/>
          </p:cNvSpPr>
          <p:nvPr>
            <p:ph idx="1"/>
          </p:nvPr>
        </p:nvSpPr>
        <p:spPr/>
        <p:txBody>
          <a:bodyPr>
            <a:normAutofit/>
          </a:bodyPr>
          <a:lstStyle/>
          <a:p>
            <a:r>
              <a:rPr lang="en-US" dirty="0" smtClean="0"/>
              <a:t>Up to $10 million/5 year projects</a:t>
            </a:r>
          </a:p>
          <a:p>
            <a:pPr lvl="1"/>
            <a:r>
              <a:rPr lang="en-US" dirty="0" smtClean="0"/>
              <a:t>Cohesive effort that cannot be funded by collection of smaller awards</a:t>
            </a:r>
          </a:p>
          <a:p>
            <a:r>
              <a:rPr lang="en-US" dirty="0" smtClean="0"/>
              <a:t>Long-term vision</a:t>
            </a:r>
          </a:p>
          <a:p>
            <a:r>
              <a:rPr lang="en-US" dirty="0" smtClean="0"/>
              <a:t>In-depth or multidisciplinary research investigations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5253</TotalTime>
  <Words>2098</Words>
  <Application>Microsoft Office PowerPoint</Application>
  <PresentationFormat>On-screen Show (4:3)</PresentationFormat>
  <Paragraphs>118</Paragraphs>
  <Slides>10</Slides>
  <Notes>8</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Secure and Trustworthy Cyberspace (SaTC) Program</vt:lpstr>
      <vt:lpstr>Slide 2</vt:lpstr>
      <vt:lpstr>SaTC Perspective Goals</vt:lpstr>
      <vt:lpstr>Trustworthy Computing Systems Perspective</vt:lpstr>
      <vt:lpstr>SBE Perspective</vt:lpstr>
      <vt:lpstr>Transition to Practice (TtoP) Perspective</vt:lpstr>
      <vt:lpstr>Slide 7</vt:lpstr>
      <vt:lpstr>Frontier Projects</vt:lpstr>
      <vt:lpstr>Frontier Project Goals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Trustworthy Cyberspace (SaTC) Program</dc:title>
  <dc:creator/>
  <cp:lastModifiedBy>Mohamed G Gouda</cp:lastModifiedBy>
  <cp:revision>535</cp:revision>
  <dcterms:created xsi:type="dcterms:W3CDTF">2006-08-16T00:00:00Z</dcterms:created>
  <dcterms:modified xsi:type="dcterms:W3CDTF">2012-03-06T21:45:54Z</dcterms:modified>
</cp:coreProperties>
</file>